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256" r:id="rId2"/>
    <p:sldId id="292" r:id="rId3"/>
    <p:sldId id="257" r:id="rId4"/>
    <p:sldId id="258" r:id="rId5"/>
    <p:sldId id="268" r:id="rId6"/>
    <p:sldId id="266" r:id="rId7"/>
    <p:sldId id="267" r:id="rId8"/>
    <p:sldId id="293" r:id="rId9"/>
    <p:sldId id="265" r:id="rId10"/>
    <p:sldId id="269" r:id="rId11"/>
    <p:sldId id="259" r:id="rId12"/>
    <p:sldId id="271" r:id="rId13"/>
    <p:sldId id="272" r:id="rId14"/>
    <p:sldId id="274" r:id="rId15"/>
    <p:sldId id="273" r:id="rId16"/>
    <p:sldId id="260" r:id="rId17"/>
    <p:sldId id="261" r:id="rId18"/>
    <p:sldId id="278" r:id="rId19"/>
    <p:sldId id="275" r:id="rId20"/>
    <p:sldId id="276" r:id="rId21"/>
    <p:sldId id="294" r:id="rId22"/>
    <p:sldId id="279" r:id="rId23"/>
    <p:sldId id="277" r:id="rId24"/>
    <p:sldId id="262" r:id="rId25"/>
    <p:sldId id="297" r:id="rId26"/>
    <p:sldId id="280" r:id="rId27"/>
    <p:sldId id="282" r:id="rId28"/>
    <p:sldId id="283" r:id="rId29"/>
    <p:sldId id="298" r:id="rId30"/>
    <p:sldId id="287" r:id="rId31"/>
    <p:sldId id="286" r:id="rId32"/>
    <p:sldId id="284" r:id="rId33"/>
    <p:sldId id="285" r:id="rId34"/>
    <p:sldId id="288" r:id="rId35"/>
    <p:sldId id="263" r:id="rId36"/>
    <p:sldId id="289" r:id="rId37"/>
    <p:sldId id="296" r:id="rId38"/>
    <p:sldId id="290" r:id="rId39"/>
    <p:sldId id="291" r:id="rId40"/>
    <p:sldId id="264" r:id="rId41"/>
    <p:sldId id="295"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68459" autoAdjust="0"/>
  </p:normalViewPr>
  <p:slideViewPr>
    <p:cSldViewPr>
      <p:cViewPr varScale="1">
        <p:scale>
          <a:sx n="49" d="100"/>
          <a:sy n="49" d="100"/>
        </p:scale>
        <p:origin x="-1998" y="-90"/>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DB4F50-3F8A-405D-B563-5DB5FD5599DA}" type="datetimeFigureOut">
              <a:rPr lang="es-ES" smtClean="0"/>
              <a:pPr/>
              <a:t>20/11/2018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52D4A6-F3BF-4B5F-A395-D41C88440428}" type="slidenum">
              <a:rPr lang="es-ES" smtClean="0"/>
              <a:pPr/>
              <a:t>‹Nº›</a:t>
            </a:fld>
            <a:endParaRPr lang="es-E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8" name="7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15 minutes </a:t>
            </a:r>
            <a:r>
              <a:rPr lang="es-ES" sz="1200" b="1" baseline="0" dirty="0" smtClean="0">
                <a:solidFill>
                  <a:srgbClr val="FF0000"/>
                </a:solidFill>
              </a:rPr>
              <a:t>WORKSHEET 2</a:t>
            </a:r>
            <a:r>
              <a:rPr lang="es-ES" dirty="0" smtClean="0"/>
              <a:t> ( </a:t>
            </a:r>
            <a:r>
              <a:rPr lang="es-ES" dirty="0" err="1" smtClean="0"/>
              <a:t>keep</a:t>
            </a:r>
            <a:r>
              <a:rPr lang="es-ES" dirty="0" smtClean="0"/>
              <a:t> </a:t>
            </a:r>
            <a:r>
              <a:rPr lang="es-ES" dirty="0" err="1" smtClean="0"/>
              <a:t>your</a:t>
            </a:r>
            <a:r>
              <a:rPr lang="es-ES" dirty="0" smtClean="0"/>
              <a:t> </a:t>
            </a:r>
            <a:r>
              <a:rPr lang="es-ES" dirty="0" err="1" smtClean="0"/>
              <a:t>answers</a:t>
            </a:r>
            <a:r>
              <a:rPr lang="es-ES" baseline="0" dirty="0" smtClean="0"/>
              <a:t> </a:t>
            </a:r>
            <a:r>
              <a:rPr lang="es-ES" baseline="0" dirty="0" err="1" smtClean="0"/>
              <a:t>for</a:t>
            </a:r>
            <a:r>
              <a:rPr lang="es-ES" baseline="0" dirty="0" smtClean="0"/>
              <a:t> </a:t>
            </a:r>
            <a:r>
              <a:rPr lang="es-ES" baseline="0" dirty="0" err="1" smtClean="0"/>
              <a:t>agreement</a:t>
            </a:r>
            <a:r>
              <a:rPr lang="es-ES" baseline="0" dirty="0" smtClean="0"/>
              <a:t> </a:t>
            </a:r>
            <a:r>
              <a:rPr lang="es-ES" baseline="0" dirty="0" err="1" smtClean="0"/>
              <a:t>on</a:t>
            </a:r>
            <a:r>
              <a:rPr lang="es-ES" baseline="0" dirty="0" smtClean="0"/>
              <a:t> </a:t>
            </a:r>
            <a:r>
              <a:rPr lang="es-ES" baseline="0" dirty="0" err="1" smtClean="0"/>
              <a:t>next</a:t>
            </a:r>
            <a:r>
              <a:rPr lang="es-ES" baseline="0" dirty="0" smtClean="0"/>
              <a:t> </a:t>
            </a:r>
            <a:r>
              <a:rPr lang="es-ES" baseline="0" dirty="0" err="1" smtClean="0"/>
              <a:t>session</a:t>
            </a:r>
            <a:r>
              <a:rPr lang="es-ES" baseline="0" dirty="0" smtClean="0"/>
              <a:t>).</a:t>
            </a:r>
          </a:p>
          <a:p>
            <a:r>
              <a:rPr lang="es-ES" baseline="0" dirty="0" smtClean="0"/>
              <a:t>Hoja anexa fotocopiada para trabajo</a:t>
            </a:r>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mtClean="0"/>
              <a:t>10-15 MINUTES EVERY TEAM</a:t>
            </a:r>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marL="457200" indent="-457200"/>
            <a:r>
              <a:rPr lang="es-ES" i="1" dirty="0" smtClean="0">
                <a:latin typeface="Calibri" charset="0"/>
              </a:rPr>
              <a:t>RECORDAR </a:t>
            </a:r>
            <a:r>
              <a:rPr lang="es-ES" b="1" i="1" dirty="0" smtClean="0">
                <a:solidFill>
                  <a:srgbClr val="FF0000"/>
                </a:solidFill>
                <a:latin typeface="Calibri" charset="0"/>
              </a:rPr>
              <a:t>TRABAJO WORKSHEET </a:t>
            </a:r>
            <a:r>
              <a:rPr lang="es-ES" b="1" i="1" baseline="0" dirty="0" smtClean="0">
                <a:solidFill>
                  <a:srgbClr val="FF0000"/>
                </a:solidFill>
                <a:latin typeface="Calibri" charset="0"/>
              </a:rPr>
              <a:t> LESSON 3</a:t>
            </a:r>
            <a:r>
              <a:rPr lang="es-ES" b="1" i="1" dirty="0" smtClean="0">
                <a:solidFill>
                  <a:srgbClr val="FF0000"/>
                </a:solidFill>
                <a:latin typeface="Calibri" charset="0"/>
              </a:rPr>
              <a:t>-</a:t>
            </a:r>
          </a:p>
          <a:p>
            <a:pPr marL="457200" indent="-457200"/>
            <a:r>
              <a:rPr lang="es-ES" i="1" dirty="0" smtClean="0">
                <a:latin typeface="Calibri" charset="0"/>
              </a:rPr>
              <a:t>*1-CULTURAL</a:t>
            </a:r>
            <a:r>
              <a:rPr lang="es-ES" i="1" baseline="0" dirty="0" smtClean="0">
                <a:latin typeface="Calibri" charset="0"/>
              </a:rPr>
              <a:t> V</a:t>
            </a:r>
            <a:r>
              <a:rPr lang="et-EE" i="1" dirty="0" smtClean="0">
                <a:latin typeface="Calibri" charset="0"/>
              </a:rPr>
              <a:t>ery important is the behavior example of adults.</a:t>
            </a:r>
          </a:p>
          <a:p>
            <a:pPr marL="457200" indent="-457200"/>
            <a:r>
              <a:rPr lang="et-EE" i="1" dirty="0" smtClean="0">
                <a:latin typeface="Calibri" charset="0"/>
              </a:rPr>
              <a:t>PD methodology is a very good opportunity to introduce other nationality and culture in a positive way. </a:t>
            </a:r>
          </a:p>
          <a:p>
            <a:pPr marL="457200" indent="-457200"/>
            <a:r>
              <a:rPr lang="et-EE" i="1" dirty="0" smtClean="0">
                <a:latin typeface="Calibri" charset="0"/>
              </a:rPr>
              <a:t>When children are aware about cultures and nationalities differences they act more tolerant to children from other cultures.</a:t>
            </a:r>
          </a:p>
          <a:p>
            <a:pPr marL="457200" indent="-457200"/>
            <a:r>
              <a:rPr lang="et-EE" i="1" dirty="0" smtClean="0">
                <a:latin typeface="Calibri" charset="0"/>
              </a:rPr>
              <a:t>Preventive work – skincolor differences!</a:t>
            </a:r>
          </a:p>
          <a:p>
            <a:pPr marL="457200" indent="-457200"/>
            <a:r>
              <a:rPr lang="en-US" i="1" dirty="0" smtClean="0">
                <a:latin typeface="Calibri" charset="0"/>
              </a:rPr>
              <a:t>E</a:t>
            </a:r>
            <a:r>
              <a:rPr lang="et-EE" i="1" dirty="0" smtClean="0">
                <a:latin typeface="Calibri" charset="0"/>
              </a:rPr>
              <a:t>ncourage children to create friendship with children from another culture.</a:t>
            </a:r>
          </a:p>
          <a:p>
            <a:pPr marL="457200" indent="-457200">
              <a:buFont typeface="Arial"/>
              <a:buNone/>
            </a:pPr>
            <a:endParaRPr lang="es-ES" dirty="0" smtClean="0"/>
          </a:p>
          <a:p>
            <a:pPr marL="457200" indent="-457200">
              <a:buFont typeface="Arial"/>
              <a:buNone/>
            </a:pPr>
            <a:r>
              <a:rPr lang="es-ES" dirty="0" smtClean="0"/>
              <a:t>*2- </a:t>
            </a:r>
            <a:r>
              <a:rPr lang="es-ES" dirty="0" err="1" smtClean="0"/>
              <a:t>Overweight</a:t>
            </a:r>
            <a:r>
              <a:rPr lang="es-ES" dirty="0" smtClean="0"/>
              <a:t> </a:t>
            </a:r>
            <a:r>
              <a:rPr lang="et-EE" dirty="0" smtClean="0">
                <a:latin typeface="Calibri" charset="0"/>
              </a:rPr>
              <a:t>High risk to be bullyied and to become bullyies.</a:t>
            </a:r>
          </a:p>
          <a:p>
            <a:pPr marL="457200" indent="-457200">
              <a:buFont typeface="Arial"/>
              <a:buNone/>
            </a:pPr>
            <a:r>
              <a:rPr lang="et-EE" dirty="0" smtClean="0">
                <a:latin typeface="Calibri" charset="0"/>
              </a:rPr>
              <a:t>Social exclusion can deepen the overweight problem. </a:t>
            </a:r>
          </a:p>
          <a:p>
            <a:pPr marL="457200" indent="-457200">
              <a:buFont typeface="Arial"/>
              <a:buNone/>
            </a:pPr>
            <a:r>
              <a:rPr lang="et-EE" dirty="0" smtClean="0">
                <a:latin typeface="Calibri" charset="0"/>
              </a:rPr>
              <a:t>PD methodology is a good oportunity to explain the reasons of being overweight: unhealthy eating habits, insufficient physical activity, disease, genetic. </a:t>
            </a:r>
          </a:p>
          <a:p>
            <a:pPr marL="457200" indent="-457200">
              <a:buFont typeface="Arial"/>
              <a:buNone/>
            </a:pPr>
            <a:r>
              <a:rPr lang="en-US" dirty="0" smtClean="0">
                <a:latin typeface="Calibri" charset="0"/>
              </a:rPr>
              <a:t>P</a:t>
            </a:r>
            <a:r>
              <a:rPr lang="et-EE" dirty="0" smtClean="0">
                <a:latin typeface="Calibri" charset="0"/>
              </a:rPr>
              <a:t>rioritizing healthy lifestyle. </a:t>
            </a:r>
          </a:p>
          <a:p>
            <a:pPr marL="457200" indent="-457200">
              <a:buFont typeface="Arial"/>
              <a:buNone/>
            </a:pPr>
            <a:r>
              <a:rPr lang="en-US" dirty="0" smtClean="0">
                <a:latin typeface="Calibri" charset="0"/>
              </a:rPr>
              <a:t>P</a:t>
            </a:r>
            <a:r>
              <a:rPr lang="et-EE" dirty="0" smtClean="0">
                <a:latin typeface="Calibri" charset="0"/>
              </a:rPr>
              <a:t>eople different physical ability.</a:t>
            </a:r>
          </a:p>
          <a:p>
            <a:pPr marL="457200" indent="-457200">
              <a:buFont typeface="Arial"/>
              <a:buNone/>
            </a:pPr>
            <a:r>
              <a:rPr lang="et-EE" dirty="0" smtClean="0">
                <a:latin typeface="Calibri" charset="0"/>
              </a:rPr>
              <a:t>Focus on what children are able and can do, not to what children can not do. </a:t>
            </a:r>
          </a:p>
          <a:p>
            <a:pPr marL="457200" indent="-457200">
              <a:buFont typeface="Arial"/>
              <a:buNone/>
            </a:pPr>
            <a:r>
              <a:rPr lang="et-EE" dirty="0" smtClean="0">
                <a:latin typeface="Calibri" charset="0"/>
              </a:rPr>
              <a:t>Recognize children individual achievements. </a:t>
            </a:r>
            <a:endParaRPr lang="es-ES" dirty="0" smtClean="0">
              <a:latin typeface="Calibri" charset="0"/>
            </a:endParaRPr>
          </a:p>
          <a:p>
            <a:pPr marL="457200" indent="-457200">
              <a:buFont typeface="Arial"/>
              <a:buNone/>
            </a:pPr>
            <a:endParaRPr lang="es-ES" dirty="0" smtClean="0">
              <a:latin typeface="Calibri" charset="0"/>
            </a:endParaRPr>
          </a:p>
          <a:p>
            <a:pPr marL="457200" indent="-457200">
              <a:buFont typeface="Arial"/>
              <a:buNone/>
            </a:pPr>
            <a:r>
              <a:rPr lang="es-ES" dirty="0" smtClean="0">
                <a:latin typeface="Calibri" charset="0"/>
              </a:rPr>
              <a:t>*3- </a:t>
            </a:r>
            <a:r>
              <a:rPr lang="et-EE" dirty="0" smtClean="0">
                <a:latin typeface="Calibri" charset="0"/>
              </a:rPr>
              <a:t>Adaption problems due to understanding language. </a:t>
            </a:r>
          </a:p>
          <a:p>
            <a:pPr marL="457200" indent="-457200">
              <a:buFont typeface="Arial"/>
              <a:buNone/>
            </a:pPr>
            <a:r>
              <a:rPr lang="et-EE" dirty="0" smtClean="0">
                <a:latin typeface="Calibri" charset="0"/>
              </a:rPr>
              <a:t>Social problems due to understanding language. </a:t>
            </a:r>
          </a:p>
          <a:p>
            <a:pPr marL="457200" indent="-457200">
              <a:buFont typeface="Arial"/>
              <a:buNone/>
            </a:pPr>
            <a:r>
              <a:rPr lang="et-EE" dirty="0" smtClean="0">
                <a:latin typeface="Calibri" charset="0"/>
              </a:rPr>
              <a:t>Self </a:t>
            </a:r>
            <a:r>
              <a:rPr lang="mr-IN" dirty="0" smtClean="0">
                <a:latin typeface="Calibri" charset="0"/>
              </a:rPr>
              <a:t>–</a:t>
            </a:r>
            <a:r>
              <a:rPr lang="et-EE" dirty="0" smtClean="0">
                <a:latin typeface="Calibri" charset="0"/>
              </a:rPr>
              <a:t> expression and communication difficulties. </a:t>
            </a:r>
          </a:p>
          <a:p>
            <a:pPr marL="457200" indent="-457200">
              <a:buFont typeface="Arial"/>
              <a:buNone/>
            </a:pPr>
            <a:r>
              <a:rPr lang="en-US" dirty="0" smtClean="0">
                <a:latin typeface="Calibri" charset="0"/>
              </a:rPr>
              <a:t>R</a:t>
            </a:r>
            <a:r>
              <a:rPr lang="et-EE" dirty="0" smtClean="0">
                <a:latin typeface="Calibri" charset="0"/>
              </a:rPr>
              <a:t>epulsion from games due to understanding language. </a:t>
            </a:r>
          </a:p>
          <a:p>
            <a:pPr marL="457200" indent="-457200">
              <a:buFont typeface="Arial"/>
              <a:buNone/>
            </a:pPr>
            <a:r>
              <a:rPr lang="et-EE" dirty="0" smtClean="0">
                <a:latin typeface="Calibri" charset="0"/>
              </a:rPr>
              <a:t>Through Persona Dolls methodology activities children understand how difficult it is to understand and express yourself in different language.</a:t>
            </a:r>
            <a:endParaRPr lang="en-US" dirty="0" smtClean="0"/>
          </a:p>
          <a:p>
            <a:pPr marL="457200" indent="-457200">
              <a:buFont typeface="Arial"/>
              <a:buNone/>
            </a:pPr>
            <a:endParaRPr lang="et-EE" dirty="0" smtClean="0">
              <a:latin typeface="Calibri" charset="0"/>
            </a:endParaRPr>
          </a:p>
          <a:p>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marL="457200" indent="-457200">
              <a:buFont typeface="Arial"/>
              <a:buNone/>
            </a:pPr>
            <a:r>
              <a:rPr lang="es-ES" dirty="0" smtClean="0"/>
              <a:t>*4-</a:t>
            </a:r>
            <a:r>
              <a:rPr lang="et-EE" dirty="0" smtClean="0">
                <a:latin typeface="Calibri" charset="0"/>
              </a:rPr>
              <a:t>Sensitive and difficult topic but very necessary to be handled. </a:t>
            </a:r>
          </a:p>
          <a:p>
            <a:pPr marL="457200" indent="-457200">
              <a:buFont typeface="Arial"/>
              <a:buNone/>
            </a:pPr>
            <a:r>
              <a:rPr lang="et-EE" dirty="0" smtClean="0">
                <a:latin typeface="Calibri" charset="0"/>
              </a:rPr>
              <a:t>Children with unwashed and dirty clothes. </a:t>
            </a:r>
          </a:p>
          <a:p>
            <a:pPr marL="457200" indent="-457200">
              <a:buFont typeface="Arial"/>
              <a:buNone/>
            </a:pPr>
            <a:r>
              <a:rPr lang="et-EE" dirty="0" smtClean="0">
                <a:latin typeface="Calibri" charset="0"/>
              </a:rPr>
              <a:t>Difference and unequality of toys. </a:t>
            </a:r>
          </a:p>
          <a:p>
            <a:pPr marL="457200" indent="-457200">
              <a:buFont typeface="Arial"/>
              <a:buNone/>
            </a:pPr>
            <a:r>
              <a:rPr lang="et-EE" dirty="0" smtClean="0">
                <a:latin typeface="Calibri" charset="0"/>
              </a:rPr>
              <a:t>Difference and unequality of clothes. </a:t>
            </a:r>
          </a:p>
          <a:p>
            <a:pPr marL="457200" indent="-457200">
              <a:buFont typeface="Arial"/>
              <a:buNone/>
            </a:pPr>
            <a:r>
              <a:rPr lang="et-EE" dirty="0" smtClean="0">
                <a:latin typeface="Calibri" charset="0"/>
              </a:rPr>
              <a:t>Grown ups will example a good standart as for example for children. </a:t>
            </a:r>
          </a:p>
          <a:p>
            <a:pPr marL="457200" indent="-457200">
              <a:buFont typeface="Arial"/>
              <a:buNone/>
            </a:pPr>
            <a:r>
              <a:rPr lang="et-EE" u="sng" dirty="0" smtClean="0">
                <a:latin typeface="Calibri" charset="0"/>
              </a:rPr>
              <a:t>NB! Prejudices and negative attitude </a:t>
            </a:r>
            <a:r>
              <a:rPr lang="mr-IN" u="sng" dirty="0" smtClean="0">
                <a:latin typeface="Calibri" charset="0"/>
              </a:rPr>
              <a:t>–</a:t>
            </a:r>
            <a:r>
              <a:rPr lang="et-EE" u="sng" dirty="0" smtClean="0">
                <a:latin typeface="Calibri" charset="0"/>
              </a:rPr>
              <a:t> IT IS NOT CHILDREN FAULT! </a:t>
            </a:r>
          </a:p>
          <a:p>
            <a:pPr marL="457200" indent="-457200">
              <a:buFont typeface="Arial"/>
              <a:buNone/>
            </a:pPr>
            <a:r>
              <a:rPr lang="et-EE" dirty="0" smtClean="0">
                <a:latin typeface="Calibri" charset="0"/>
              </a:rPr>
              <a:t>Staying away from activities (christmas party, thetre, museum).</a:t>
            </a:r>
          </a:p>
          <a:p>
            <a:pPr marL="457200" indent="-457200">
              <a:buFont typeface="Arial"/>
              <a:buNone/>
            </a:pPr>
            <a:r>
              <a:rPr lang="et-EE" dirty="0" smtClean="0">
                <a:latin typeface="Calibri" charset="0"/>
              </a:rPr>
              <a:t>Helpfulness and careing.</a:t>
            </a:r>
            <a:endParaRPr lang="es-ES" dirty="0" smtClean="0">
              <a:latin typeface="Calibri" charset="0"/>
            </a:endParaRPr>
          </a:p>
          <a:p>
            <a:pPr marL="457200" indent="-457200">
              <a:buFont typeface="Arial"/>
              <a:buNone/>
            </a:pPr>
            <a:endParaRPr lang="es-ES" dirty="0" smtClean="0">
              <a:latin typeface="Calibri" charset="0"/>
            </a:endParaRPr>
          </a:p>
          <a:p>
            <a:pPr marL="457200" indent="-457200">
              <a:buFont typeface="Arial"/>
              <a:buNone/>
            </a:pPr>
            <a:r>
              <a:rPr lang="es-ES" dirty="0" smtClean="0">
                <a:latin typeface="Calibri" charset="0"/>
              </a:rPr>
              <a:t>*5-</a:t>
            </a:r>
            <a:r>
              <a:rPr lang="es-ES" baseline="0" dirty="0" smtClean="0">
                <a:latin typeface="Calibri" charset="0"/>
              </a:rPr>
              <a:t> </a:t>
            </a:r>
            <a:r>
              <a:rPr lang="et-EE" dirty="0" smtClean="0">
                <a:latin typeface="Calibri" charset="0"/>
              </a:rPr>
              <a:t>Autism, hyperactivity, allergy, asthma, diabetes, physical disability, mental disability, hearing loss.  </a:t>
            </a:r>
          </a:p>
          <a:p>
            <a:pPr marL="457200" indent="-457200">
              <a:buFont typeface="Arial"/>
              <a:buNone/>
            </a:pPr>
            <a:r>
              <a:rPr lang="et-EE" dirty="0" smtClean="0">
                <a:latin typeface="Calibri" charset="0"/>
              </a:rPr>
              <a:t>PD methodology helps children to understand special needs and also empathy and tolerance increases. </a:t>
            </a:r>
          </a:p>
          <a:p>
            <a:pPr marL="457200" indent="-457200">
              <a:buFont typeface="Arial"/>
              <a:buNone/>
            </a:pPr>
            <a:r>
              <a:rPr lang="et-EE" dirty="0" smtClean="0">
                <a:latin typeface="Calibri" charset="0"/>
              </a:rPr>
              <a:t>PD methodology is a good oportunity to shape tolernace preventevly  - children are often reluctant to the topics that are unknown to them. </a:t>
            </a:r>
          </a:p>
          <a:p>
            <a:pPr marL="457200" indent="-457200">
              <a:buFont typeface="Arial"/>
              <a:buNone/>
            </a:pPr>
            <a:r>
              <a:rPr lang="et-EE" dirty="0" smtClean="0">
                <a:latin typeface="Calibri" charset="0"/>
              </a:rPr>
              <a:t>Through doll activities children will be aware that special needed children can participate in a lot of everyday activities. </a:t>
            </a:r>
          </a:p>
          <a:p>
            <a:pPr marL="457200" indent="-457200">
              <a:buFont typeface="Arial"/>
              <a:buNone/>
            </a:pPr>
            <a:r>
              <a:rPr lang="et-EE" dirty="0" smtClean="0">
                <a:latin typeface="Calibri" charset="0"/>
              </a:rPr>
              <a:t>As the result of activities special needed children confidence and courage will increase. </a:t>
            </a:r>
          </a:p>
          <a:p>
            <a:endParaRPr lang="es-ES" b="1" dirty="0" smtClean="0"/>
          </a:p>
          <a:p>
            <a:pPr marL="457200" indent="-457200">
              <a:buFont typeface="Arial"/>
              <a:buNone/>
            </a:pPr>
            <a:r>
              <a:rPr lang="es-ES" dirty="0" smtClean="0">
                <a:latin typeface="Calibri" charset="0"/>
              </a:rPr>
              <a:t>*6- </a:t>
            </a:r>
            <a:r>
              <a:rPr lang="en-US" i="0" dirty="0" smtClean="0">
                <a:latin typeface="Calibri" charset="0"/>
              </a:rPr>
              <a:t>F</a:t>
            </a:r>
            <a:r>
              <a:rPr lang="et-EE" i="0" dirty="0" smtClean="0">
                <a:latin typeface="Calibri" charset="0"/>
              </a:rPr>
              <a:t>ear of wearing glasses. </a:t>
            </a:r>
          </a:p>
          <a:p>
            <a:pPr marL="457200" indent="-457200">
              <a:buFont typeface="Arial"/>
              <a:buNone/>
            </a:pPr>
            <a:r>
              <a:rPr lang="et-EE" i="0" dirty="0" smtClean="0">
                <a:latin typeface="Calibri" charset="0"/>
              </a:rPr>
              <a:t>Feeling uncomfortable and forgetting. </a:t>
            </a:r>
          </a:p>
          <a:p>
            <a:pPr marL="457200" indent="-457200">
              <a:buFont typeface="Arial"/>
              <a:buNone/>
            </a:pPr>
            <a:r>
              <a:rPr lang="et-EE" i="0" dirty="0" smtClean="0">
                <a:latin typeface="Calibri" charset="0"/>
              </a:rPr>
              <a:t>Through PD activities children understand why some people have to wear glasses. </a:t>
            </a:r>
          </a:p>
          <a:p>
            <a:pPr marL="457200" indent="-457200">
              <a:buFont typeface="Arial"/>
              <a:buNone/>
            </a:pPr>
            <a:r>
              <a:rPr lang="en-US" i="0" dirty="0" smtClean="0">
                <a:latin typeface="Calibri" charset="0"/>
              </a:rPr>
              <a:t>C</a:t>
            </a:r>
            <a:r>
              <a:rPr lang="et-EE" i="0" dirty="0" smtClean="0">
                <a:latin typeface="Calibri" charset="0"/>
              </a:rPr>
              <a:t>hildren empathy grows towards wearing glasses. </a:t>
            </a:r>
          </a:p>
          <a:p>
            <a:pPr marL="457200" indent="-457200">
              <a:buFont typeface="Arial"/>
              <a:buNone/>
            </a:pPr>
            <a:r>
              <a:rPr lang="et-EE" i="0" dirty="0" smtClean="0">
                <a:latin typeface="Calibri" charset="0"/>
              </a:rPr>
              <a:t>Good oportunity to handle teasing and concrete situations</a:t>
            </a:r>
          </a:p>
          <a:p>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WORKSHEET 3</a:t>
            </a:r>
            <a:endParaRPr lang="es-ES"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endParaRPr lang="en-US" dirty="0" smtClean="0"/>
          </a:p>
          <a:p>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57200" indent="-457200">
              <a:buFont typeface="Arial"/>
              <a:buNone/>
            </a:pPr>
            <a:r>
              <a:rPr lang="en-US" dirty="0" smtClean="0">
                <a:latin typeface="Calibri" charset="0"/>
              </a:rPr>
              <a:t>*1-E</a:t>
            </a:r>
            <a:r>
              <a:rPr lang="et-EE" dirty="0" smtClean="0">
                <a:latin typeface="Calibri" charset="0"/>
              </a:rPr>
              <a:t>xp</a:t>
            </a:r>
            <a:r>
              <a:rPr lang="es-ES" dirty="0" smtClean="0">
                <a:latin typeface="Calibri" charset="0"/>
              </a:rPr>
              <a:t>l</a:t>
            </a:r>
            <a:r>
              <a:rPr lang="et-EE" dirty="0" smtClean="0">
                <a:latin typeface="Calibri" charset="0"/>
              </a:rPr>
              <a:t>ain children honestly that this is a doll </a:t>
            </a:r>
            <a:r>
              <a:rPr lang="mr-IN" dirty="0" smtClean="0">
                <a:latin typeface="Calibri" charset="0"/>
              </a:rPr>
              <a:t>–</a:t>
            </a:r>
            <a:r>
              <a:rPr lang="et-EE" dirty="0" smtClean="0">
                <a:latin typeface="Calibri" charset="0"/>
              </a:rPr>
              <a:t> it is a game. </a:t>
            </a:r>
          </a:p>
          <a:p>
            <a:pPr marL="457200" indent="-457200">
              <a:buFont typeface="Arial"/>
              <a:buChar char="•"/>
            </a:pPr>
            <a:endParaRPr lang="en-US" dirty="0" smtClean="0">
              <a:latin typeface="Calibri" charset="0"/>
            </a:endParaRPr>
          </a:p>
          <a:p>
            <a:pPr>
              <a:buFont typeface="Arial"/>
              <a:buNone/>
              <a:defRPr/>
            </a:pPr>
            <a:endParaRPr lang="es-ES"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t-EE"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t-EE" dirty="0" smtClean="0">
              <a:latin typeface="Calibri" charset="0"/>
            </a:endParaRPr>
          </a:p>
          <a:p>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Questions</a:t>
            </a:r>
            <a:r>
              <a:rPr lang="es-ES" baseline="0" dirty="0" smtClean="0"/>
              <a:t> </a:t>
            </a:r>
            <a:r>
              <a:rPr lang="es-ES" baseline="0" dirty="0" err="1" smtClean="0"/>
              <a:t>after</a:t>
            </a:r>
            <a:r>
              <a:rPr lang="es-ES" baseline="0" dirty="0" smtClean="0"/>
              <a:t> </a:t>
            </a:r>
            <a:r>
              <a:rPr lang="es-ES" baseline="0" dirty="0" err="1" smtClean="0"/>
              <a:t>this</a:t>
            </a:r>
            <a:r>
              <a:rPr lang="es-ES" baseline="0" dirty="0" smtClean="0"/>
              <a:t>, </a:t>
            </a:r>
            <a:r>
              <a:rPr lang="es-ES" baseline="0" dirty="0" err="1" smtClean="0"/>
              <a:t>what</a:t>
            </a:r>
            <a:r>
              <a:rPr lang="es-ES" baseline="0" dirty="0" smtClean="0"/>
              <a:t> do </a:t>
            </a:r>
            <a:r>
              <a:rPr lang="es-ES" baseline="0" dirty="0" err="1" smtClean="0"/>
              <a:t>you</a:t>
            </a:r>
            <a:r>
              <a:rPr lang="es-ES" baseline="0" dirty="0" smtClean="0"/>
              <a:t> </a:t>
            </a:r>
            <a:r>
              <a:rPr lang="es-ES" baseline="0" dirty="0" err="1" smtClean="0"/>
              <a:t>think</a:t>
            </a:r>
            <a:r>
              <a:rPr lang="es-ES" baseline="0" dirty="0" smtClean="0"/>
              <a:t> </a:t>
            </a:r>
            <a:r>
              <a:rPr lang="es-ES" baseline="0" dirty="0" err="1" smtClean="0"/>
              <a:t>about</a:t>
            </a:r>
            <a:r>
              <a:rPr lang="es-ES" baseline="0" dirty="0" smtClean="0"/>
              <a:t> </a:t>
            </a:r>
            <a:r>
              <a:rPr lang="es-ES" baseline="0" dirty="0" err="1" smtClean="0"/>
              <a:t>children</a:t>
            </a:r>
            <a:r>
              <a:rPr lang="es-ES" baseline="0" dirty="0" smtClean="0"/>
              <a:t> </a:t>
            </a:r>
            <a:r>
              <a:rPr lang="es-ES" baseline="0" dirty="0" err="1" smtClean="0"/>
              <a:t>feelings</a:t>
            </a:r>
            <a:r>
              <a:rPr lang="es-ES" baseline="0" dirty="0" smtClean="0"/>
              <a:t> </a:t>
            </a:r>
            <a:r>
              <a:rPr lang="es-ES" baseline="0" dirty="0" err="1" smtClean="0"/>
              <a:t>during</a:t>
            </a:r>
            <a:r>
              <a:rPr lang="es-ES" baseline="0" dirty="0" smtClean="0"/>
              <a:t> </a:t>
            </a:r>
            <a:r>
              <a:rPr lang="es-ES" baseline="0" dirty="0" err="1" smtClean="0"/>
              <a:t>the</a:t>
            </a:r>
            <a:r>
              <a:rPr lang="es-ES" baseline="0" dirty="0" smtClean="0"/>
              <a:t> </a:t>
            </a:r>
            <a:r>
              <a:rPr lang="es-ES" baseline="0" dirty="0" err="1" smtClean="0"/>
              <a:t>activitiy</a:t>
            </a:r>
            <a:r>
              <a:rPr lang="es-ES" baseline="0" dirty="0" smtClean="0"/>
              <a:t>?</a:t>
            </a:r>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normAutofit/>
          </a:bodyPr>
          <a:lstStyle/>
          <a:p>
            <a:r>
              <a:rPr lang="es-ES" dirty="0" smtClean="0"/>
              <a:t>*1- </a:t>
            </a:r>
            <a:r>
              <a:rPr lang="es-ES" baseline="0" dirty="0" err="1" smtClean="0"/>
              <a:t>Changes</a:t>
            </a:r>
            <a:r>
              <a:rPr lang="es-ES" baseline="0" dirty="0" smtClean="0"/>
              <a:t>??? </a:t>
            </a:r>
            <a:r>
              <a:rPr lang="es-ES" baseline="0" dirty="0" err="1" smtClean="0"/>
              <a:t>Children</a:t>
            </a:r>
            <a:r>
              <a:rPr lang="es-ES" baseline="0" dirty="0" smtClean="0"/>
              <a:t> </a:t>
            </a:r>
            <a:r>
              <a:rPr lang="es-ES" baseline="0" dirty="0" err="1" smtClean="0"/>
              <a:t>who</a:t>
            </a:r>
            <a:r>
              <a:rPr lang="es-ES" baseline="0" dirty="0" smtClean="0"/>
              <a:t> </a:t>
            </a:r>
            <a:r>
              <a:rPr lang="es-ES" baseline="0" dirty="0" err="1" smtClean="0"/>
              <a:t>will</a:t>
            </a:r>
            <a:r>
              <a:rPr lang="es-ES" baseline="0" dirty="0" smtClean="0"/>
              <a:t> </a:t>
            </a:r>
            <a:r>
              <a:rPr lang="es-ES" baseline="0" dirty="0" err="1" smtClean="0"/>
              <a:t>help</a:t>
            </a:r>
            <a:r>
              <a:rPr lang="es-ES" baseline="0" dirty="0" smtClean="0"/>
              <a:t> </a:t>
            </a:r>
            <a:r>
              <a:rPr lang="es-ES" baseline="0" dirty="0" err="1" smtClean="0"/>
              <a:t>them</a:t>
            </a:r>
            <a:r>
              <a:rPr lang="es-ES" baseline="0" dirty="0" smtClean="0"/>
              <a:t> at </a:t>
            </a:r>
            <a:r>
              <a:rPr lang="es-ES" baseline="0" dirty="0" err="1" smtClean="0"/>
              <a:t>school</a:t>
            </a:r>
            <a:r>
              <a:rPr lang="es-ES" baseline="0" dirty="0" smtClean="0"/>
              <a:t>, </a:t>
            </a:r>
            <a:r>
              <a:rPr lang="es-ES" baseline="0" dirty="0" err="1" smtClean="0"/>
              <a:t>classes</a:t>
            </a:r>
            <a:r>
              <a:rPr lang="es-ES" baseline="0" dirty="0" smtClean="0"/>
              <a:t> </a:t>
            </a:r>
            <a:r>
              <a:rPr lang="es-ES" baseline="0" dirty="0" err="1" smtClean="0"/>
              <a:t>that</a:t>
            </a:r>
            <a:r>
              <a:rPr lang="es-ES" baseline="0" dirty="0" smtClean="0"/>
              <a:t> </a:t>
            </a:r>
            <a:r>
              <a:rPr lang="es-ES" baseline="0" dirty="0" err="1" smtClean="0"/>
              <a:t>every</a:t>
            </a:r>
            <a:r>
              <a:rPr lang="es-ES" baseline="0" dirty="0" smtClean="0"/>
              <a:t> </a:t>
            </a:r>
            <a:r>
              <a:rPr lang="es-ES" baseline="0" dirty="0" err="1" smtClean="0"/>
              <a:t>team</a:t>
            </a:r>
            <a:r>
              <a:rPr lang="es-ES" baseline="0" dirty="0" smtClean="0"/>
              <a:t> </a:t>
            </a:r>
            <a:r>
              <a:rPr lang="es-ES" baseline="0" dirty="0" err="1" smtClean="0"/>
              <a:t>should</a:t>
            </a:r>
            <a:r>
              <a:rPr lang="es-ES" baseline="0" dirty="0" smtClean="0"/>
              <a:t> </a:t>
            </a:r>
            <a:r>
              <a:rPr lang="es-ES" baseline="0" dirty="0" err="1" smtClean="0"/>
              <a:t>visit</a:t>
            </a:r>
            <a:r>
              <a:rPr lang="es-ES" baseline="0" dirty="0" smtClean="0"/>
              <a:t>, </a:t>
            </a:r>
            <a:r>
              <a:rPr lang="es-ES" baseline="0" dirty="0" err="1" smtClean="0"/>
              <a:t>exchange</a:t>
            </a:r>
            <a:r>
              <a:rPr lang="es-ES" baseline="0" dirty="0" smtClean="0"/>
              <a:t> of </a:t>
            </a:r>
            <a:r>
              <a:rPr lang="es-ES" baseline="0" dirty="0" err="1" smtClean="0"/>
              <a:t>presents</a:t>
            </a:r>
            <a:r>
              <a:rPr lang="es-ES" baseline="0" dirty="0" smtClean="0"/>
              <a:t>/</a:t>
            </a:r>
            <a:r>
              <a:rPr lang="es-ES" baseline="0" dirty="0" err="1" smtClean="0"/>
              <a:t>cards</a:t>
            </a:r>
            <a:r>
              <a:rPr lang="es-ES" baseline="0" dirty="0" smtClean="0"/>
              <a:t>, control </a:t>
            </a:r>
            <a:r>
              <a:rPr lang="es-ES" baseline="0" dirty="0" err="1" smtClean="0"/>
              <a:t>certificates</a:t>
            </a:r>
            <a:r>
              <a:rPr lang="es-ES" baseline="0" dirty="0" smtClean="0"/>
              <a:t> and </a:t>
            </a:r>
            <a:r>
              <a:rPr lang="es-ES" baseline="0" dirty="0" err="1" smtClean="0"/>
              <a:t>bill</a:t>
            </a:r>
            <a:r>
              <a:rPr lang="es-ES" baseline="0" dirty="0" smtClean="0"/>
              <a:t> (are </a:t>
            </a:r>
            <a:r>
              <a:rPr lang="es-ES" baseline="0" dirty="0" err="1" smtClean="0"/>
              <a:t>them</a:t>
            </a:r>
            <a:r>
              <a:rPr lang="es-ES" baseline="0" dirty="0" smtClean="0"/>
              <a:t> ok)</a:t>
            </a:r>
          </a:p>
          <a:p>
            <a:r>
              <a:rPr lang="es-ES" baseline="0" dirty="0" smtClean="0"/>
              <a:t>*</a:t>
            </a:r>
            <a:r>
              <a:rPr lang="es-ES" dirty="0" smtClean="0"/>
              <a:t>2-Self </a:t>
            </a:r>
            <a:r>
              <a:rPr lang="es-ES" dirty="0" err="1" smtClean="0"/>
              <a:t>evaluation</a:t>
            </a:r>
            <a:r>
              <a:rPr lang="es-ES" dirty="0" smtClean="0"/>
              <a:t>- </a:t>
            </a:r>
            <a:r>
              <a:rPr lang="es-ES" dirty="0" err="1" smtClean="0"/>
              <a:t>contact</a:t>
            </a:r>
            <a:r>
              <a:rPr lang="es-ES" dirty="0" smtClean="0"/>
              <a:t>- control-</a:t>
            </a:r>
            <a:r>
              <a:rPr lang="es-ES" baseline="0" dirty="0" smtClean="0"/>
              <a:t> </a:t>
            </a:r>
            <a:r>
              <a:rPr lang="es-ES" dirty="0" smtClean="0"/>
              <a:t>Google</a:t>
            </a:r>
            <a:r>
              <a:rPr lang="es-ES" baseline="0" dirty="0" smtClean="0"/>
              <a:t> calendar, </a:t>
            </a:r>
            <a:r>
              <a:rPr lang="es-ES" baseline="0" dirty="0" err="1" smtClean="0"/>
              <a:t>every</a:t>
            </a:r>
            <a:r>
              <a:rPr lang="es-ES" baseline="0" dirty="0" smtClean="0"/>
              <a:t> </a:t>
            </a:r>
            <a:r>
              <a:rPr lang="es-ES" baseline="0" dirty="0" err="1" smtClean="0"/>
              <a:t>moth</a:t>
            </a:r>
            <a:r>
              <a:rPr lang="es-ES" baseline="0" dirty="0" smtClean="0"/>
              <a:t> I </a:t>
            </a:r>
            <a:r>
              <a:rPr lang="es-ES" baseline="0" dirty="0" err="1" smtClean="0"/>
              <a:t>will</a:t>
            </a:r>
            <a:r>
              <a:rPr lang="es-ES" baseline="0" dirty="0" smtClean="0"/>
              <a:t> </a:t>
            </a:r>
            <a:r>
              <a:rPr lang="es-ES" baseline="0" dirty="0" err="1" smtClean="0"/>
              <a:t>write</a:t>
            </a:r>
            <a:r>
              <a:rPr lang="es-ES" baseline="0" dirty="0" smtClean="0"/>
              <a:t> </a:t>
            </a:r>
            <a:r>
              <a:rPr lang="es-ES" baseline="0" dirty="0" err="1" smtClean="0"/>
              <a:t>tasks</a:t>
            </a:r>
            <a:r>
              <a:rPr lang="es-ES" baseline="0" dirty="0" smtClean="0"/>
              <a:t>, 2-</a:t>
            </a:r>
          </a:p>
          <a:p>
            <a:r>
              <a:rPr lang="es-ES" baseline="0" dirty="0" smtClean="0"/>
              <a:t>*3-</a:t>
            </a:r>
            <a:r>
              <a:rPr lang="es-ES" sz="1200" b="1" baseline="0" dirty="0" smtClean="0">
                <a:solidFill>
                  <a:srgbClr val="FF0000"/>
                </a:solidFill>
              </a:rPr>
              <a:t>WORKSHEET 1</a:t>
            </a:r>
            <a:r>
              <a:rPr lang="es-ES" baseline="0" dirty="0" smtClean="0"/>
              <a:t>Discussion: </a:t>
            </a:r>
            <a:r>
              <a:rPr lang="es-ES" baseline="0" dirty="0" err="1" smtClean="0">
                <a:solidFill>
                  <a:srgbClr val="FF0000"/>
                </a:solidFill>
              </a:rPr>
              <a:t>Everyschool</a:t>
            </a:r>
            <a:r>
              <a:rPr lang="es-ES" baseline="0" dirty="0" smtClean="0">
                <a:solidFill>
                  <a:srgbClr val="FF0000"/>
                </a:solidFill>
              </a:rPr>
              <a:t> 5 minutes </a:t>
            </a:r>
            <a:r>
              <a:rPr lang="es-ES" baseline="0" dirty="0" err="1" smtClean="0">
                <a:solidFill>
                  <a:srgbClr val="FF0000"/>
                </a:solidFill>
              </a:rPr>
              <a:t>to</a:t>
            </a:r>
            <a:r>
              <a:rPr lang="es-ES" baseline="0" dirty="0" smtClean="0">
                <a:solidFill>
                  <a:srgbClr val="FF0000"/>
                </a:solidFill>
              </a:rPr>
              <a:t> </a:t>
            </a:r>
            <a:r>
              <a:rPr lang="es-ES" baseline="0" dirty="0" err="1" smtClean="0"/>
              <a:t>agree</a:t>
            </a:r>
            <a:r>
              <a:rPr lang="es-ES" baseline="0" dirty="0" smtClean="0"/>
              <a:t>/ 15 minutes </a:t>
            </a:r>
            <a:r>
              <a:rPr lang="es-ES" baseline="0" dirty="0" err="1" smtClean="0"/>
              <a:t>to</a:t>
            </a:r>
            <a:r>
              <a:rPr lang="es-ES" baseline="0" dirty="0" smtClean="0"/>
              <a:t> </a:t>
            </a:r>
            <a:r>
              <a:rPr lang="es-ES" baseline="0" dirty="0" err="1" smtClean="0"/>
              <a:t>discuss</a:t>
            </a:r>
            <a:r>
              <a:rPr lang="es-ES" baseline="0" dirty="0" smtClean="0"/>
              <a:t> </a:t>
            </a:r>
            <a:r>
              <a:rPr lang="es-ES" baseline="0" dirty="0" err="1" smtClean="0"/>
              <a:t>with</a:t>
            </a:r>
            <a:r>
              <a:rPr lang="es-ES" baseline="0" dirty="0" smtClean="0"/>
              <a:t> </a:t>
            </a:r>
            <a:r>
              <a:rPr lang="es-ES" baseline="0" dirty="0" err="1" smtClean="0"/>
              <a:t>others</a:t>
            </a:r>
            <a:r>
              <a:rPr lang="es-ES" baseline="0" dirty="0" smtClean="0"/>
              <a:t>.-</a:t>
            </a:r>
            <a:endParaRPr lang="es-ES" sz="2000" b="1" baseline="0" dirty="0" smtClean="0">
              <a:solidFill>
                <a:srgbClr val="FF0000"/>
              </a:solidFill>
            </a:endParaRPr>
          </a:p>
          <a:p>
            <a:r>
              <a:rPr lang="es-ES" baseline="0" dirty="0" smtClean="0"/>
              <a:t>-</a:t>
            </a:r>
            <a:r>
              <a:rPr lang="es-ES" baseline="0" dirty="0" err="1" smtClean="0"/>
              <a:t>Results</a:t>
            </a:r>
            <a:endParaRPr lang="es-ES" baseline="0" dirty="0" smtClean="0"/>
          </a:p>
          <a:p>
            <a:pPr marL="457200" indent="-457200">
              <a:buFont typeface="Arial"/>
              <a:buChar char="•"/>
            </a:pPr>
            <a:r>
              <a:rPr lang="et-EE" dirty="0" smtClean="0">
                <a:latin typeface="Calibri" charset="0"/>
              </a:rPr>
              <a:t>What is bullying?</a:t>
            </a:r>
            <a:endParaRPr lang="es-ES" dirty="0" smtClean="0">
              <a:latin typeface="Calibri" charset="0"/>
            </a:endParaRPr>
          </a:p>
          <a:p>
            <a:pPr marL="457200" marR="0" indent="-457200" algn="l" defTabSz="914400" rtl="0" eaLnBrk="1" fontAlgn="auto" latinLnBrk="0" hangingPunct="1">
              <a:lnSpc>
                <a:spcPct val="100000"/>
              </a:lnSpc>
              <a:spcBef>
                <a:spcPts val="0"/>
              </a:spcBef>
              <a:spcAft>
                <a:spcPts val="0"/>
              </a:spcAft>
              <a:buClrTx/>
              <a:buSzTx/>
              <a:buFont typeface="Arial"/>
              <a:buChar char="•"/>
              <a:tabLst/>
              <a:defRPr/>
            </a:pPr>
            <a:r>
              <a:rPr lang="es-ES" b="1" dirty="0" smtClean="0"/>
              <a:t>KIVA define </a:t>
            </a:r>
            <a:r>
              <a:rPr lang="es-ES" b="1" i="1" u="sng" dirty="0" smtClean="0"/>
              <a:t>acoso</a:t>
            </a:r>
            <a:r>
              <a:rPr lang="es-ES" b="1" dirty="0" smtClean="0"/>
              <a:t> como 3 actuaciones repetidas contra la misma víctima por los mismos acosadores en 2 semanas.- </a:t>
            </a:r>
            <a:endParaRPr lang="es-ES" dirty="0" smtClean="0"/>
          </a:p>
          <a:p>
            <a:pPr marL="457200" indent="-457200">
              <a:buFont typeface="Arial"/>
              <a:buChar char="•"/>
            </a:pPr>
            <a:endParaRPr lang="et-EE" dirty="0" smtClean="0">
              <a:latin typeface="Calibri" charset="0"/>
            </a:endParaRPr>
          </a:p>
          <a:p>
            <a:pPr marL="457200" indent="-457200">
              <a:buFont typeface="Arial"/>
              <a:buChar char="•"/>
            </a:pPr>
            <a:r>
              <a:rPr lang="en-US" dirty="0" smtClean="0">
                <a:latin typeface="Calibri" charset="0"/>
              </a:rPr>
              <a:t>W</a:t>
            </a:r>
            <a:r>
              <a:rPr lang="et-EE" dirty="0" smtClean="0">
                <a:latin typeface="Calibri" charset="0"/>
              </a:rPr>
              <a:t>hen is the right time to handle bullying?</a:t>
            </a:r>
            <a:endParaRPr lang="es-ES" dirty="0" smtClean="0">
              <a:latin typeface="Calibri" charset="0"/>
            </a:endParaRPr>
          </a:p>
          <a:p>
            <a:pPr marL="457200" indent="-457200">
              <a:buFont typeface="Arial"/>
              <a:buChar char="•"/>
            </a:pPr>
            <a:r>
              <a:rPr lang="es-ES" dirty="0" err="1" smtClean="0">
                <a:latin typeface="Calibri" charset="0"/>
              </a:rPr>
              <a:t>Always</a:t>
            </a:r>
            <a:r>
              <a:rPr lang="es-ES" dirty="0" smtClean="0">
                <a:latin typeface="Calibri" charset="0"/>
              </a:rPr>
              <a:t>--</a:t>
            </a:r>
            <a:endParaRPr lang="et-EE" dirty="0" smtClean="0">
              <a:latin typeface="Calibri" charset="0"/>
            </a:endParaRPr>
          </a:p>
          <a:p>
            <a:pPr marL="457200" indent="-457200">
              <a:buFont typeface="Arial"/>
              <a:buChar char="•"/>
            </a:pPr>
            <a:r>
              <a:rPr lang="en-US" dirty="0" smtClean="0">
                <a:latin typeface="Calibri" charset="0"/>
              </a:rPr>
              <a:t>W</a:t>
            </a:r>
            <a:r>
              <a:rPr lang="et-EE" dirty="0" smtClean="0">
                <a:latin typeface="Calibri" charset="0"/>
              </a:rPr>
              <a:t>ho can easyl</a:t>
            </a:r>
            <a:r>
              <a:rPr lang="es-ES" dirty="0" smtClean="0">
                <a:latin typeface="Calibri" charset="0"/>
              </a:rPr>
              <a:t>y</a:t>
            </a:r>
            <a:r>
              <a:rPr lang="et-EE" dirty="0" smtClean="0">
                <a:latin typeface="Calibri" charset="0"/>
              </a:rPr>
              <a:t> be bullyied?</a:t>
            </a:r>
            <a:endParaRPr lang="es-ES" dirty="0" smtClean="0">
              <a:latin typeface="Calibri" charset="0"/>
            </a:endParaRPr>
          </a:p>
          <a:p>
            <a:pPr marL="457200" indent="-457200">
              <a:buFont typeface="Arial"/>
              <a:buChar char="•"/>
            </a:pPr>
            <a:endParaRPr lang="es-ES" dirty="0" smtClean="0">
              <a:latin typeface="Calibri" charset="0"/>
            </a:endParaRPr>
          </a:p>
          <a:p>
            <a:pPr marL="457200" marR="0" indent="-457200" algn="l" defTabSz="914400" rtl="0" eaLnBrk="1" fontAlgn="auto" latinLnBrk="0" hangingPunct="1">
              <a:lnSpc>
                <a:spcPct val="100000"/>
              </a:lnSpc>
              <a:spcBef>
                <a:spcPts val="0"/>
              </a:spcBef>
              <a:spcAft>
                <a:spcPts val="0"/>
              </a:spcAft>
              <a:buClrTx/>
              <a:buSzTx/>
              <a:buFont typeface="Arial"/>
              <a:buNone/>
              <a:tabLst/>
              <a:defRPr/>
            </a:pPr>
            <a:r>
              <a:rPr lang="es-ES" dirty="0" err="1" smtClean="0">
                <a:latin typeface="Calibri" charset="0"/>
              </a:rPr>
              <a:t>What</a:t>
            </a:r>
            <a:r>
              <a:rPr lang="es-ES" dirty="0" smtClean="0">
                <a:latin typeface="Calibri" charset="0"/>
              </a:rPr>
              <a:t> can </a:t>
            </a:r>
            <a:r>
              <a:rPr lang="es-ES" dirty="0" err="1" smtClean="0">
                <a:latin typeface="Calibri" charset="0"/>
              </a:rPr>
              <a:t>we</a:t>
            </a:r>
            <a:r>
              <a:rPr lang="es-ES" dirty="0" smtClean="0">
                <a:latin typeface="Calibri" charset="0"/>
              </a:rPr>
              <a:t> do </a:t>
            </a:r>
            <a:r>
              <a:rPr lang="es-ES" dirty="0" err="1" smtClean="0">
                <a:latin typeface="Calibri" charset="0"/>
              </a:rPr>
              <a:t>to</a:t>
            </a:r>
            <a:r>
              <a:rPr lang="es-ES" dirty="0" smtClean="0">
                <a:latin typeface="Calibri" charset="0"/>
              </a:rPr>
              <a:t> </a:t>
            </a:r>
            <a:r>
              <a:rPr lang="es-ES" dirty="0" err="1" smtClean="0">
                <a:latin typeface="Calibri" charset="0"/>
              </a:rPr>
              <a:t>prevent</a:t>
            </a:r>
            <a:r>
              <a:rPr lang="es-ES" dirty="0" smtClean="0">
                <a:latin typeface="Calibri" charset="0"/>
              </a:rPr>
              <a:t> </a:t>
            </a:r>
            <a:r>
              <a:rPr lang="es-ES" dirty="0" err="1" smtClean="0">
                <a:latin typeface="Calibri" charset="0"/>
              </a:rPr>
              <a:t>it</a:t>
            </a:r>
            <a:r>
              <a:rPr lang="es-ES" dirty="0" smtClean="0">
                <a:latin typeface="Calibri" charset="0"/>
              </a:rPr>
              <a:t>?</a:t>
            </a:r>
            <a:r>
              <a:rPr lang="et-EE" dirty="0" smtClean="0">
                <a:latin typeface="Calibri" charset="0"/>
              </a:rPr>
              <a:t> What is more efficient </a:t>
            </a:r>
            <a:r>
              <a:rPr lang="mr-IN" dirty="0" smtClean="0">
                <a:latin typeface="Calibri" charset="0"/>
              </a:rPr>
              <a:t>–</a:t>
            </a:r>
            <a:r>
              <a:rPr lang="et-EE" dirty="0" smtClean="0">
                <a:latin typeface="Calibri" charset="0"/>
              </a:rPr>
              <a:t> punishment or analyzing the problem and finding solution with children.</a:t>
            </a:r>
            <a:r>
              <a:rPr lang="es-ES" dirty="0" smtClean="0">
                <a:latin typeface="Calibri" charset="0"/>
              </a:rPr>
              <a:t>?</a:t>
            </a:r>
            <a:endParaRPr lang="et-EE" dirty="0" smtClean="0">
              <a:latin typeface="Calibri" charset="0"/>
            </a:endParaRPr>
          </a:p>
          <a:p>
            <a:pPr marL="457200" indent="-457200">
              <a:buFont typeface="Arial"/>
              <a:buNone/>
            </a:pPr>
            <a:endParaRPr lang="es-ES" dirty="0" smtClean="0">
              <a:latin typeface="Calibri" charset="0"/>
            </a:endParaRPr>
          </a:p>
          <a:p>
            <a:pPr marL="457200" indent="-457200">
              <a:buFont typeface="Arial"/>
              <a:buChar char="•"/>
            </a:pPr>
            <a:r>
              <a:rPr lang="et-EE" dirty="0" smtClean="0">
                <a:latin typeface="Calibri" charset="0"/>
              </a:rPr>
              <a:t>Valueing children individuality.</a:t>
            </a:r>
          </a:p>
          <a:p>
            <a:pPr marL="457200" indent="-457200">
              <a:buFont typeface="Arial"/>
              <a:buChar char="•"/>
            </a:pPr>
            <a:r>
              <a:rPr lang="et-EE" dirty="0" smtClean="0">
                <a:latin typeface="Calibri" charset="0"/>
              </a:rPr>
              <a:t>Increasing children self-esteem. </a:t>
            </a:r>
          </a:p>
          <a:p>
            <a:pPr marL="457200" indent="-457200">
              <a:buFont typeface="Arial"/>
              <a:buChar char="•"/>
            </a:pPr>
            <a:r>
              <a:rPr lang="et-EE" dirty="0" smtClean="0">
                <a:latin typeface="Calibri" charset="0"/>
              </a:rPr>
              <a:t>Positive role model from grown ups. </a:t>
            </a:r>
          </a:p>
          <a:p>
            <a:pPr marL="457200" indent="-457200">
              <a:buFont typeface="Arial"/>
              <a:buChar char="•"/>
            </a:pPr>
            <a:r>
              <a:rPr lang="et-EE" dirty="0" smtClean="0">
                <a:latin typeface="Calibri" charset="0"/>
              </a:rPr>
              <a:t>Careing about sensitive children. </a:t>
            </a:r>
          </a:p>
          <a:p>
            <a:pPr marL="457200" indent="-457200">
              <a:buFont typeface="Arial"/>
              <a:buChar char="•"/>
            </a:pPr>
            <a:r>
              <a:rPr lang="en-US" dirty="0" smtClean="0">
                <a:latin typeface="Calibri" charset="0"/>
              </a:rPr>
              <a:t>E</a:t>
            </a:r>
            <a:r>
              <a:rPr lang="et-EE" dirty="0" smtClean="0">
                <a:latin typeface="Calibri" charset="0"/>
              </a:rPr>
              <a:t>ngouraging children. </a:t>
            </a:r>
            <a:endParaRPr lang="es-ES" dirty="0" smtClean="0">
              <a:latin typeface="Calibri" charset="0"/>
            </a:endParaRPr>
          </a:p>
          <a:p>
            <a:pPr marL="457200" indent="-457200">
              <a:buFont typeface="Arial"/>
              <a:buNone/>
            </a:pPr>
            <a:r>
              <a:rPr lang="es-ES" dirty="0" smtClean="0">
                <a:latin typeface="Calibri" charset="0"/>
              </a:rPr>
              <a:t>PDM can </a:t>
            </a:r>
            <a:r>
              <a:rPr lang="es-ES" dirty="0" err="1" smtClean="0">
                <a:latin typeface="Calibri" charset="0"/>
              </a:rPr>
              <a:t>help</a:t>
            </a:r>
            <a:r>
              <a:rPr lang="es-ES" dirty="0" smtClean="0">
                <a:latin typeface="Calibri" charset="0"/>
              </a:rPr>
              <a:t> </a:t>
            </a:r>
            <a:r>
              <a:rPr lang="es-ES" dirty="0" err="1" smtClean="0">
                <a:latin typeface="Calibri" charset="0"/>
              </a:rPr>
              <a:t>us</a:t>
            </a:r>
            <a:r>
              <a:rPr lang="es-ES" dirty="0" smtClean="0">
                <a:latin typeface="Calibri" charset="0"/>
              </a:rPr>
              <a:t> </a:t>
            </a:r>
            <a:r>
              <a:rPr lang="es-ES" dirty="0" err="1" smtClean="0">
                <a:latin typeface="Calibri" charset="0"/>
              </a:rPr>
              <a:t>to</a:t>
            </a:r>
            <a:r>
              <a:rPr lang="es-ES" baseline="0" dirty="0" smtClean="0">
                <a:latin typeface="Calibri" charset="0"/>
              </a:rPr>
              <a:t> do </a:t>
            </a:r>
            <a:r>
              <a:rPr lang="es-ES" baseline="0" dirty="0" err="1" smtClean="0">
                <a:latin typeface="Calibri" charset="0"/>
              </a:rPr>
              <a:t>all</a:t>
            </a:r>
            <a:r>
              <a:rPr lang="es-ES" baseline="0" dirty="0" smtClean="0">
                <a:latin typeface="Calibri" charset="0"/>
              </a:rPr>
              <a:t> </a:t>
            </a:r>
            <a:r>
              <a:rPr lang="es-ES" baseline="0" dirty="0" err="1" smtClean="0">
                <a:latin typeface="Calibri" charset="0"/>
              </a:rPr>
              <a:t>those</a:t>
            </a:r>
            <a:r>
              <a:rPr lang="es-ES" baseline="0" dirty="0" smtClean="0">
                <a:latin typeface="Calibri" charset="0"/>
              </a:rPr>
              <a:t> </a:t>
            </a:r>
            <a:r>
              <a:rPr lang="es-ES" baseline="0" dirty="0" err="1" smtClean="0">
                <a:latin typeface="Calibri" charset="0"/>
              </a:rPr>
              <a:t>things</a:t>
            </a:r>
            <a:endParaRPr lang="en-US" dirty="0" smtClean="0"/>
          </a:p>
          <a:p>
            <a:pPr marL="457200" indent="-457200">
              <a:buFont typeface="Arial"/>
              <a:buNone/>
            </a:pPr>
            <a:endParaRPr lang="es-ES" dirty="0" smtClean="0">
              <a:latin typeface="Calibri" charset="0"/>
            </a:endParaRPr>
          </a:p>
          <a:p>
            <a:pPr marL="457200" indent="-457200">
              <a:buFont typeface="Arial"/>
              <a:buNone/>
            </a:pPr>
            <a:endParaRPr lang="et-EE" dirty="0" smtClean="0">
              <a:latin typeface="Calibri" charset="0"/>
            </a:endParaRPr>
          </a:p>
          <a:p>
            <a:endParaRPr lang="es-ES" baseline="0" dirty="0" smtClean="0"/>
          </a:p>
          <a:p>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ES" dirty="0" smtClean="0"/>
              <a:t>CHILDREN REACTION TO DOLLS MEETING</a:t>
            </a:r>
          </a:p>
          <a:p>
            <a:pPr marL="457200" indent="-457200">
              <a:buFont typeface="Arial"/>
              <a:buChar char="•"/>
            </a:pPr>
            <a:r>
              <a:rPr lang="en-US" dirty="0" smtClean="0"/>
              <a:t>Children are excited </a:t>
            </a:r>
            <a:r>
              <a:rPr lang="en-US" dirty="0" err="1" smtClean="0"/>
              <a:t>abot</a:t>
            </a:r>
            <a:r>
              <a:rPr lang="en-US" dirty="0" smtClean="0"/>
              <a:t> the dolls visit; </a:t>
            </a:r>
          </a:p>
          <a:p>
            <a:pPr marL="457200" indent="-457200">
              <a:buFont typeface="Arial"/>
              <a:buChar char="•"/>
            </a:pPr>
            <a:r>
              <a:rPr lang="en-US" dirty="0" smtClean="0"/>
              <a:t>Children identify with the dolls;</a:t>
            </a:r>
          </a:p>
          <a:p>
            <a:pPr marL="457200" indent="-457200">
              <a:buFont typeface="Arial"/>
              <a:buChar char="•"/>
            </a:pPr>
            <a:r>
              <a:rPr lang="en-US" dirty="0" smtClean="0"/>
              <a:t>Children communicate actively during doll sessions;</a:t>
            </a:r>
          </a:p>
          <a:p>
            <a:pPr marL="457200" indent="-457200">
              <a:buFont typeface="Arial"/>
              <a:buChar char="•"/>
            </a:pPr>
            <a:r>
              <a:rPr lang="en-US" dirty="0" smtClean="0"/>
              <a:t>The </a:t>
            </a:r>
            <a:r>
              <a:rPr lang="en-US" dirty="0" err="1" smtClean="0"/>
              <a:t>athmosphere</a:t>
            </a:r>
            <a:r>
              <a:rPr lang="en-US" dirty="0" smtClean="0"/>
              <a:t> of the activity is calm, more children take actively part of the activity;</a:t>
            </a:r>
          </a:p>
          <a:p>
            <a:pPr marL="457200" indent="-457200">
              <a:buFont typeface="Arial"/>
              <a:buChar char="•"/>
            </a:pPr>
            <a:r>
              <a:rPr lang="en-US" dirty="0" smtClean="0"/>
              <a:t>Children wish for physical contact with the doll </a:t>
            </a:r>
            <a:r>
              <a:rPr lang="mr-IN" dirty="0" smtClean="0"/>
              <a:t>–</a:t>
            </a:r>
            <a:r>
              <a:rPr lang="en-US" dirty="0" smtClean="0"/>
              <a:t> touching and hugging;</a:t>
            </a:r>
          </a:p>
          <a:p>
            <a:pPr marL="457200" indent="-457200">
              <a:buFont typeface="Arial"/>
              <a:buChar char="•"/>
            </a:pPr>
            <a:r>
              <a:rPr lang="en-US" dirty="0" smtClean="0"/>
              <a:t>Children reflect empathy, compassion and </a:t>
            </a:r>
            <a:r>
              <a:rPr lang="en-US" dirty="0" err="1" smtClean="0"/>
              <a:t>careing</a:t>
            </a:r>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*1-</a:t>
            </a:r>
            <a:r>
              <a:rPr lang="es-ES" baseline="0" dirty="0" smtClean="0"/>
              <a:t> HUGGING </a:t>
            </a:r>
            <a:r>
              <a:rPr lang="et-EE" dirty="0" smtClean="0">
                <a:latin typeface="Calibri" charset="0"/>
              </a:rPr>
              <a:t>Through hugging children embrace the dolls easier.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*2- IDENTIFICATION </a:t>
            </a:r>
            <a:r>
              <a:rPr lang="en-US" u="none" dirty="0" smtClean="0">
                <a:latin typeface="Calibri" charset="0"/>
              </a:rPr>
              <a:t>T</a:t>
            </a:r>
            <a:r>
              <a:rPr lang="et-EE" u="none" dirty="0" smtClean="0">
                <a:latin typeface="Calibri" charset="0"/>
              </a:rPr>
              <a:t>hrough identifying with the dolls develops children ability to see the injustice described in the stories. Empathy towards dolls engourages children to stand out from themselves and others if they see unfairness. </a:t>
            </a:r>
            <a:endParaRPr lang="es-ES" u="none"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u="none" dirty="0" smtClean="0">
                <a:latin typeface="Calibri" charset="0"/>
              </a:rPr>
              <a:t>*3- SPEAKING- </a:t>
            </a:r>
            <a:r>
              <a:rPr lang="et-EE" dirty="0" smtClean="0">
                <a:latin typeface="Calibri" charset="0"/>
              </a:rPr>
              <a:t>Doll sits in teachers lap and speaks through teacher as whispering. </a:t>
            </a:r>
            <a:r>
              <a:rPr lang="es-ES" dirty="0" err="1" smtClean="0">
                <a:latin typeface="Calibri" charset="0"/>
              </a:rPr>
              <a:t>Teacher</a:t>
            </a:r>
            <a:r>
              <a:rPr lang="es-ES" dirty="0" smtClean="0">
                <a:latin typeface="Calibri" charset="0"/>
              </a:rPr>
              <a:t>,</a:t>
            </a:r>
            <a:r>
              <a:rPr lang="es-ES" baseline="0" dirty="0" smtClean="0">
                <a:latin typeface="Calibri" charset="0"/>
              </a:rPr>
              <a:t> </a:t>
            </a:r>
            <a:r>
              <a:rPr lang="es-ES" baseline="0" dirty="0" err="1" smtClean="0">
                <a:latin typeface="Calibri" charset="0"/>
              </a:rPr>
              <a:t>doll</a:t>
            </a:r>
            <a:r>
              <a:rPr lang="es-ES" baseline="0" dirty="0" smtClean="0">
                <a:latin typeface="Calibri" charset="0"/>
              </a:rPr>
              <a:t> and </a:t>
            </a:r>
            <a:r>
              <a:rPr lang="es-ES" baseline="0" dirty="0" err="1" smtClean="0">
                <a:latin typeface="Calibri" charset="0"/>
              </a:rPr>
              <a:t>children</a:t>
            </a:r>
            <a:r>
              <a:rPr lang="es-ES" baseline="0" dirty="0" smtClean="0">
                <a:latin typeface="Calibri" charset="0"/>
              </a:rPr>
              <a:t> </a:t>
            </a:r>
            <a:r>
              <a:rPr lang="es-ES" baseline="0" dirty="0" err="1" smtClean="0">
                <a:latin typeface="Calibri" charset="0"/>
              </a:rPr>
              <a:t>sit</a:t>
            </a:r>
            <a:r>
              <a:rPr lang="es-ES" baseline="0" dirty="0" smtClean="0">
                <a:latin typeface="Calibri" charset="0"/>
              </a:rPr>
              <a:t> </a:t>
            </a:r>
            <a:r>
              <a:rPr lang="es-ES" baseline="0" dirty="0" err="1" smtClean="0">
                <a:latin typeface="Calibri" charset="0"/>
              </a:rPr>
              <a:t>on</a:t>
            </a:r>
            <a:r>
              <a:rPr lang="es-ES" baseline="0" dirty="0" smtClean="0">
                <a:latin typeface="Calibri" charset="0"/>
              </a:rPr>
              <a:t> </a:t>
            </a:r>
            <a:r>
              <a:rPr lang="es-ES" baseline="0" dirty="0" err="1" smtClean="0">
                <a:latin typeface="Calibri" charset="0"/>
              </a:rPr>
              <a:t>the</a:t>
            </a:r>
            <a:r>
              <a:rPr lang="es-ES" baseline="0" dirty="0" smtClean="0">
                <a:latin typeface="Calibri" charset="0"/>
              </a:rPr>
              <a:t> </a:t>
            </a:r>
            <a:r>
              <a:rPr lang="es-ES" baseline="0" dirty="0" err="1" smtClean="0">
                <a:latin typeface="Calibri" charset="0"/>
              </a:rPr>
              <a:t>same</a:t>
            </a:r>
            <a:r>
              <a:rPr lang="es-ES" baseline="0" dirty="0" smtClean="0">
                <a:latin typeface="Calibri" charset="0"/>
              </a:rPr>
              <a:t> </a:t>
            </a:r>
            <a:r>
              <a:rPr lang="es-ES" baseline="0" dirty="0" err="1" smtClean="0">
                <a:latin typeface="Calibri" charset="0"/>
              </a:rPr>
              <a:t>level</a:t>
            </a:r>
            <a:r>
              <a:rPr lang="es-ES" baseline="0" dirty="0" smtClean="0">
                <a:latin typeface="Calibri" charset="0"/>
              </a:rPr>
              <a:t>. </a:t>
            </a:r>
          </a:p>
          <a:p>
            <a:pPr>
              <a:buFont typeface="Arial"/>
              <a:buNone/>
              <a:defRPr/>
            </a:pPr>
            <a:r>
              <a:rPr lang="es-ES" baseline="0" dirty="0" smtClean="0">
                <a:latin typeface="Calibri" charset="0"/>
              </a:rPr>
              <a:t>*4-DISCUSSION </a:t>
            </a:r>
            <a:r>
              <a:rPr lang="en-US" dirty="0" smtClean="0">
                <a:latin typeface="Calibri" charset="0"/>
              </a:rPr>
              <a:t>T</a:t>
            </a:r>
            <a:r>
              <a:rPr lang="et-EE" dirty="0" smtClean="0">
                <a:latin typeface="Calibri" charset="0"/>
              </a:rPr>
              <a:t>eacher and children discuss about what has happened to the doll and how the doll feels. </a:t>
            </a:r>
            <a:endParaRPr lang="es-ES" dirty="0" smtClean="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s-ES" dirty="0" smtClean="0">
                <a:latin typeface="Calibri" charset="0"/>
              </a:rPr>
              <a:t>*1-</a:t>
            </a:r>
            <a:r>
              <a:rPr lang="es-ES" baseline="0" dirty="0" smtClean="0">
                <a:latin typeface="Calibri" charset="0"/>
              </a:rPr>
              <a:t> MORE INFORMATION- </a:t>
            </a:r>
            <a:r>
              <a:rPr lang="es-ES" baseline="0" dirty="0" err="1" smtClean="0">
                <a:latin typeface="Calibri" charset="0"/>
              </a:rPr>
              <a:t>We</a:t>
            </a:r>
            <a:r>
              <a:rPr lang="es-ES" baseline="0" dirty="0" smtClean="0">
                <a:latin typeface="Calibri" charset="0"/>
              </a:rPr>
              <a:t> can introduce more </a:t>
            </a:r>
            <a:r>
              <a:rPr lang="es-ES" baseline="0" dirty="0" err="1" smtClean="0">
                <a:latin typeface="Calibri" charset="0"/>
              </a:rPr>
              <a:t>information</a:t>
            </a:r>
            <a:r>
              <a:rPr lang="es-ES" baseline="0" dirty="0" smtClean="0">
                <a:latin typeface="Calibri" charset="0"/>
              </a:rPr>
              <a:t> </a:t>
            </a:r>
            <a:r>
              <a:rPr lang="es-ES" baseline="0" dirty="0" err="1" smtClean="0">
                <a:latin typeface="Calibri" charset="0"/>
              </a:rPr>
              <a:t>about</a:t>
            </a:r>
            <a:r>
              <a:rPr lang="es-ES" baseline="0" dirty="0" smtClean="0">
                <a:latin typeface="Calibri" charset="0"/>
              </a:rPr>
              <a:t> </a:t>
            </a:r>
            <a:r>
              <a:rPr lang="es-ES" baseline="0" dirty="0" err="1" smtClean="0">
                <a:latin typeface="Calibri" charset="0"/>
              </a:rPr>
              <a:t>the</a:t>
            </a:r>
            <a:r>
              <a:rPr lang="es-ES" baseline="0" dirty="0" smtClean="0">
                <a:latin typeface="Calibri" charset="0"/>
              </a:rPr>
              <a:t> </a:t>
            </a:r>
            <a:r>
              <a:rPr lang="es-ES" baseline="0" dirty="0" err="1" smtClean="0">
                <a:latin typeface="Calibri" charset="0"/>
              </a:rPr>
              <a:t>problem</a:t>
            </a:r>
            <a:r>
              <a:rPr lang="es-ES" baseline="0" dirty="0" smtClean="0">
                <a:latin typeface="Calibri" charset="0"/>
              </a:rPr>
              <a:t> </a:t>
            </a:r>
            <a:r>
              <a:rPr lang="es-ES" baseline="0" dirty="0" err="1" smtClean="0">
                <a:latin typeface="Calibri" charset="0"/>
              </a:rPr>
              <a:t>the</a:t>
            </a:r>
            <a:r>
              <a:rPr lang="es-ES" baseline="0" dirty="0" smtClean="0">
                <a:latin typeface="Calibri" charset="0"/>
              </a:rPr>
              <a:t> </a:t>
            </a:r>
            <a:r>
              <a:rPr lang="es-ES" baseline="0" dirty="0" err="1" smtClean="0">
                <a:latin typeface="Calibri" charset="0"/>
              </a:rPr>
              <a:t>doll</a:t>
            </a:r>
            <a:r>
              <a:rPr lang="es-ES" baseline="0" dirty="0" smtClean="0">
                <a:latin typeface="Calibri" charset="0"/>
              </a:rPr>
              <a:t> describe. </a:t>
            </a:r>
            <a:r>
              <a:rPr lang="es-ES" baseline="0" dirty="0" err="1" smtClean="0">
                <a:latin typeface="Calibri" charset="0"/>
              </a:rPr>
              <a:t>We</a:t>
            </a:r>
            <a:r>
              <a:rPr lang="es-ES" baseline="0" dirty="0" smtClean="0">
                <a:latin typeface="Calibri" charset="0"/>
              </a:rPr>
              <a:t> can use videos/</a:t>
            </a:r>
            <a:r>
              <a:rPr lang="es-ES" baseline="0" dirty="0" err="1" smtClean="0">
                <a:latin typeface="Calibri" charset="0"/>
              </a:rPr>
              <a:t>games</a:t>
            </a:r>
            <a:r>
              <a:rPr lang="es-ES" baseline="0" dirty="0" smtClean="0">
                <a:latin typeface="Calibri" charset="0"/>
              </a:rPr>
              <a:t>/ </a:t>
            </a:r>
            <a:r>
              <a:rPr lang="es-ES" baseline="0" dirty="0" err="1" smtClean="0">
                <a:latin typeface="Calibri" charset="0"/>
              </a:rPr>
              <a:t>pictures</a:t>
            </a:r>
            <a:r>
              <a:rPr lang="es-ES" baseline="0" dirty="0" smtClean="0">
                <a:latin typeface="Calibri" charset="0"/>
              </a:rPr>
              <a:t>… </a:t>
            </a:r>
            <a:r>
              <a:rPr lang="es-ES" baseline="0" dirty="0" err="1" smtClean="0">
                <a:latin typeface="Calibri" charset="0"/>
              </a:rPr>
              <a:t>to</a:t>
            </a:r>
            <a:r>
              <a:rPr lang="es-ES" baseline="0" dirty="0" smtClean="0">
                <a:latin typeface="Calibri" charset="0"/>
              </a:rPr>
              <a:t> </a:t>
            </a:r>
            <a:r>
              <a:rPr lang="es-ES" baseline="0" dirty="0" err="1" smtClean="0">
                <a:latin typeface="Calibri" charset="0"/>
              </a:rPr>
              <a:t>make</a:t>
            </a:r>
            <a:r>
              <a:rPr lang="es-ES" baseline="0" dirty="0" smtClean="0">
                <a:latin typeface="Calibri" charset="0"/>
              </a:rPr>
              <a:t> </a:t>
            </a:r>
            <a:r>
              <a:rPr lang="es-ES" baseline="0" dirty="0" err="1" smtClean="0">
                <a:latin typeface="Calibri" charset="0"/>
              </a:rPr>
              <a:t>children</a:t>
            </a:r>
            <a:r>
              <a:rPr lang="es-ES" baseline="0" dirty="0" smtClean="0">
                <a:latin typeface="Calibri" charset="0"/>
              </a:rPr>
              <a:t> </a:t>
            </a:r>
            <a:r>
              <a:rPr lang="es-ES" baseline="0" dirty="0" err="1" smtClean="0">
                <a:latin typeface="Calibri" charset="0"/>
              </a:rPr>
              <a:t>conscious</a:t>
            </a:r>
            <a:r>
              <a:rPr lang="es-ES" baseline="0" dirty="0" smtClean="0">
                <a:latin typeface="Calibri" charset="0"/>
              </a:rPr>
              <a:t> </a:t>
            </a:r>
            <a:r>
              <a:rPr lang="es-ES" baseline="0" dirty="0" err="1" smtClean="0">
                <a:latin typeface="Calibri" charset="0"/>
              </a:rPr>
              <a:t>about</a:t>
            </a:r>
            <a:r>
              <a:rPr lang="es-ES" baseline="0" dirty="0" smtClean="0">
                <a:latin typeface="Calibri" charset="0"/>
              </a:rPr>
              <a:t> </a:t>
            </a:r>
            <a:r>
              <a:rPr lang="es-ES" baseline="0" dirty="0" err="1" smtClean="0">
                <a:latin typeface="Calibri" charset="0"/>
              </a:rPr>
              <a:t>the</a:t>
            </a:r>
            <a:r>
              <a:rPr lang="es-ES" baseline="0" dirty="0" smtClean="0">
                <a:latin typeface="Calibri" charset="0"/>
              </a:rPr>
              <a:t> </a:t>
            </a:r>
            <a:r>
              <a:rPr lang="es-ES" baseline="0" dirty="0" err="1" smtClean="0">
                <a:latin typeface="Calibri" charset="0"/>
              </a:rPr>
              <a:t>topic</a:t>
            </a:r>
            <a:r>
              <a:rPr lang="es-ES" baseline="0" dirty="0" smtClean="0">
                <a:latin typeface="Calibri" charset="0"/>
              </a:rPr>
              <a:t>. (</a:t>
            </a:r>
            <a:r>
              <a:rPr lang="es-ES" baseline="0" dirty="0" err="1" smtClean="0">
                <a:latin typeface="Calibri" charset="0"/>
              </a:rPr>
              <a:t>For</a:t>
            </a:r>
            <a:r>
              <a:rPr lang="es-ES" baseline="0" dirty="0" smtClean="0">
                <a:latin typeface="Calibri" charset="0"/>
              </a:rPr>
              <a:t> </a:t>
            </a:r>
            <a:r>
              <a:rPr lang="es-ES" baseline="0" dirty="0" err="1" smtClean="0">
                <a:latin typeface="Calibri" charset="0"/>
              </a:rPr>
              <a:t>example</a:t>
            </a:r>
            <a:r>
              <a:rPr lang="es-ES" baseline="0" dirty="0" smtClean="0">
                <a:latin typeface="Calibri" charset="0"/>
              </a:rPr>
              <a:t> </a:t>
            </a:r>
            <a:r>
              <a:rPr lang="es-ES" baseline="0" dirty="0" err="1" smtClean="0">
                <a:latin typeface="Calibri" charset="0"/>
              </a:rPr>
              <a:t>if</a:t>
            </a:r>
            <a:r>
              <a:rPr lang="es-ES" baseline="0" dirty="0" smtClean="0">
                <a:latin typeface="Calibri" charset="0"/>
              </a:rPr>
              <a:t> </a:t>
            </a:r>
            <a:r>
              <a:rPr lang="es-ES" baseline="0" dirty="0" err="1" smtClean="0">
                <a:latin typeface="Calibri" charset="0"/>
              </a:rPr>
              <a:t>the</a:t>
            </a:r>
            <a:r>
              <a:rPr lang="es-ES" baseline="0" dirty="0" smtClean="0">
                <a:latin typeface="Calibri" charset="0"/>
              </a:rPr>
              <a:t> </a:t>
            </a:r>
            <a:r>
              <a:rPr lang="es-ES" baseline="0" dirty="0" err="1" smtClean="0">
                <a:latin typeface="Calibri" charset="0"/>
              </a:rPr>
              <a:t>doll</a:t>
            </a:r>
            <a:r>
              <a:rPr lang="es-ES" baseline="0" dirty="0" smtClean="0">
                <a:latin typeface="Calibri" charset="0"/>
              </a:rPr>
              <a:t> </a:t>
            </a:r>
            <a:r>
              <a:rPr lang="es-ES" baseline="0" dirty="0" err="1" smtClean="0">
                <a:latin typeface="Calibri" charset="0"/>
              </a:rPr>
              <a:t>tell</a:t>
            </a:r>
            <a:r>
              <a:rPr lang="es-ES" baseline="0" dirty="0" smtClean="0">
                <a:latin typeface="Calibri" charset="0"/>
              </a:rPr>
              <a:t> a </a:t>
            </a:r>
            <a:r>
              <a:rPr lang="es-ES" baseline="0" dirty="0" err="1" smtClean="0">
                <a:latin typeface="Calibri" charset="0"/>
              </a:rPr>
              <a:t>story</a:t>
            </a:r>
            <a:r>
              <a:rPr lang="es-ES" baseline="0" dirty="0" smtClean="0">
                <a:latin typeface="Calibri" charset="0"/>
              </a:rPr>
              <a:t> </a:t>
            </a:r>
            <a:r>
              <a:rPr lang="es-ES" baseline="0" dirty="0" err="1" smtClean="0">
                <a:latin typeface="Calibri" charset="0"/>
              </a:rPr>
              <a:t>about</a:t>
            </a:r>
            <a:r>
              <a:rPr lang="es-ES" baseline="0" dirty="0" smtClean="0">
                <a:latin typeface="Calibri" charset="0"/>
              </a:rPr>
              <a:t> a </a:t>
            </a:r>
            <a:r>
              <a:rPr lang="es-ES" baseline="0" dirty="0" err="1" smtClean="0">
                <a:latin typeface="Calibri" charset="0"/>
              </a:rPr>
              <a:t>boy</a:t>
            </a:r>
            <a:r>
              <a:rPr lang="es-ES" baseline="0" dirty="0" smtClean="0">
                <a:latin typeface="Calibri" charset="0"/>
              </a:rPr>
              <a:t> </a:t>
            </a:r>
            <a:r>
              <a:rPr lang="es-ES" baseline="0" dirty="0" err="1" smtClean="0">
                <a:latin typeface="Calibri" charset="0"/>
              </a:rPr>
              <a:t>who</a:t>
            </a:r>
            <a:r>
              <a:rPr lang="es-ES" baseline="0" dirty="0" smtClean="0">
                <a:latin typeface="Calibri" charset="0"/>
              </a:rPr>
              <a:t> </a:t>
            </a:r>
            <a:r>
              <a:rPr lang="es-ES" baseline="0" dirty="0" err="1" smtClean="0">
                <a:latin typeface="Calibri" charset="0"/>
              </a:rPr>
              <a:t>need</a:t>
            </a:r>
            <a:r>
              <a:rPr lang="es-ES" baseline="0" dirty="0" smtClean="0">
                <a:latin typeface="Calibri" charset="0"/>
              </a:rPr>
              <a:t> </a:t>
            </a:r>
            <a:r>
              <a:rPr lang="es-ES" baseline="0" dirty="0" err="1" smtClean="0">
                <a:latin typeface="Calibri" charset="0"/>
              </a:rPr>
              <a:t>to</a:t>
            </a:r>
            <a:r>
              <a:rPr lang="es-ES" baseline="0" dirty="0" smtClean="0">
                <a:latin typeface="Calibri" charset="0"/>
              </a:rPr>
              <a:t> use a </a:t>
            </a:r>
            <a:r>
              <a:rPr lang="es-ES" baseline="0" dirty="0" err="1" smtClean="0">
                <a:latin typeface="Calibri" charset="0"/>
              </a:rPr>
              <a:t>hearing</a:t>
            </a:r>
            <a:r>
              <a:rPr lang="es-ES" baseline="0" dirty="0" smtClean="0">
                <a:latin typeface="Calibri" charset="0"/>
              </a:rPr>
              <a:t> </a:t>
            </a:r>
            <a:r>
              <a:rPr lang="es-ES" baseline="0" dirty="0" err="1" smtClean="0">
                <a:latin typeface="Calibri" charset="0"/>
              </a:rPr>
              <a:t>aid</a:t>
            </a:r>
            <a:r>
              <a:rPr lang="es-ES" baseline="0" dirty="0" smtClean="0">
                <a:latin typeface="Calibri" charset="0"/>
              </a:rPr>
              <a:t>, </a:t>
            </a:r>
            <a:r>
              <a:rPr lang="es-ES" baseline="0" dirty="0" err="1" smtClean="0">
                <a:latin typeface="Calibri" charset="0"/>
              </a:rPr>
              <a:t>we</a:t>
            </a:r>
            <a:r>
              <a:rPr lang="es-ES" baseline="0" dirty="0" smtClean="0">
                <a:latin typeface="Calibri" charset="0"/>
              </a:rPr>
              <a:t> can show </a:t>
            </a:r>
            <a:r>
              <a:rPr lang="es-ES" baseline="0" dirty="0" err="1" smtClean="0">
                <a:latin typeface="Calibri" charset="0"/>
              </a:rPr>
              <a:t>children</a:t>
            </a:r>
            <a:r>
              <a:rPr lang="es-ES" baseline="0" dirty="0" smtClean="0">
                <a:latin typeface="Calibri" charset="0"/>
              </a:rPr>
              <a:t> </a:t>
            </a:r>
            <a:r>
              <a:rPr lang="es-ES" baseline="0" dirty="0" err="1" smtClean="0">
                <a:latin typeface="Calibri" charset="0"/>
              </a:rPr>
              <a:t>pictures</a:t>
            </a:r>
            <a:r>
              <a:rPr lang="es-ES" baseline="0" dirty="0" smtClean="0">
                <a:latin typeface="Calibri" charset="0"/>
              </a:rPr>
              <a:t> </a:t>
            </a:r>
            <a:r>
              <a:rPr lang="es-ES" baseline="0" dirty="0" err="1" smtClean="0">
                <a:latin typeface="Calibri" charset="0"/>
              </a:rPr>
              <a:t>with</a:t>
            </a:r>
            <a:r>
              <a:rPr lang="es-ES" baseline="0" dirty="0" smtClean="0">
                <a:latin typeface="Calibri" charset="0"/>
              </a:rPr>
              <a:t> </a:t>
            </a:r>
            <a:r>
              <a:rPr lang="es-ES" baseline="0" dirty="0" err="1" smtClean="0">
                <a:latin typeface="Calibri" charset="0"/>
              </a:rPr>
              <a:t>the</a:t>
            </a:r>
            <a:r>
              <a:rPr lang="es-ES" baseline="0" dirty="0" smtClean="0">
                <a:latin typeface="Calibri" charset="0"/>
              </a:rPr>
              <a:t> </a:t>
            </a:r>
            <a:r>
              <a:rPr lang="es-ES" baseline="0" dirty="0" err="1" smtClean="0">
                <a:latin typeface="Calibri" charset="0"/>
              </a:rPr>
              <a:t>object</a:t>
            </a:r>
            <a:r>
              <a:rPr lang="es-ES" baseline="0" dirty="0" smtClean="0">
                <a:latin typeface="Calibri" charset="0"/>
              </a:rPr>
              <a:t>, </a:t>
            </a:r>
            <a:r>
              <a:rPr lang="es-ES" baseline="0" dirty="0" err="1" smtClean="0">
                <a:latin typeface="Calibri" charset="0"/>
              </a:rPr>
              <a:t>people</a:t>
            </a:r>
            <a:r>
              <a:rPr lang="es-ES" baseline="0" dirty="0" smtClean="0">
                <a:latin typeface="Calibri" charset="0"/>
              </a:rPr>
              <a:t> </a:t>
            </a:r>
            <a:r>
              <a:rPr lang="es-ES" baseline="0" dirty="0" err="1" smtClean="0">
                <a:latin typeface="Calibri" charset="0"/>
              </a:rPr>
              <a:t>using</a:t>
            </a:r>
            <a:r>
              <a:rPr lang="es-ES" baseline="0" dirty="0" smtClean="0">
                <a:latin typeface="Calibri" charset="0"/>
              </a:rPr>
              <a:t> </a:t>
            </a:r>
            <a:r>
              <a:rPr lang="es-ES" baseline="0" dirty="0" err="1" smtClean="0">
                <a:latin typeface="Calibri" charset="0"/>
              </a:rPr>
              <a:t>it</a:t>
            </a:r>
            <a:r>
              <a:rPr lang="es-ES" baseline="0" dirty="0" smtClean="0">
                <a:latin typeface="Calibri" charset="0"/>
              </a:rPr>
              <a:t>….)</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s-ES"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s-ES" dirty="0" smtClean="0">
                <a:latin typeface="Calibri" charset="0"/>
              </a:rPr>
              <a:t>*2-DOLL</a:t>
            </a:r>
            <a:r>
              <a:rPr lang="es-ES" baseline="0" dirty="0" smtClean="0">
                <a:latin typeface="Calibri" charset="0"/>
              </a:rPr>
              <a:t> COMUNICATION- </a:t>
            </a:r>
            <a:r>
              <a:rPr lang="en-US" dirty="0" smtClean="0">
                <a:latin typeface="Calibri" charset="0"/>
              </a:rPr>
              <a:t>T</a:t>
            </a:r>
            <a:r>
              <a:rPr lang="et-EE" dirty="0" smtClean="0">
                <a:latin typeface="Calibri" charset="0"/>
              </a:rPr>
              <a:t>eacher engourages children to ask questions </a:t>
            </a:r>
            <a:r>
              <a:rPr lang="es-ES" dirty="0" smtClean="0">
                <a:latin typeface="Calibri" charset="0"/>
              </a:rPr>
              <a:t>TO</a:t>
            </a:r>
            <a:r>
              <a:rPr lang="et-EE" dirty="0" smtClean="0">
                <a:latin typeface="Calibri" charset="0"/>
              </a:rPr>
              <a:t> the doll. </a:t>
            </a:r>
          </a:p>
          <a:p>
            <a:pPr>
              <a:buFont typeface="Arial"/>
              <a:buNone/>
              <a:defRPr/>
            </a:pPr>
            <a:endParaRPr lang="es-ES" dirty="0" smtClean="0">
              <a:latin typeface="Calibri" charset="0"/>
            </a:endParaRPr>
          </a:p>
          <a:p>
            <a:pPr>
              <a:buFont typeface="Arial"/>
              <a:buNone/>
              <a:defRPr/>
            </a:pPr>
            <a:endParaRPr lang="es-ES"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Calibri" charset="0"/>
              </a:rPr>
              <a:t>*3- PROBLEM</a:t>
            </a:r>
            <a:r>
              <a:rPr lang="es-ES" baseline="0" dirty="0" smtClean="0">
                <a:latin typeface="Calibri" charset="0"/>
              </a:rPr>
              <a:t> SOLVING-</a:t>
            </a:r>
            <a:r>
              <a:rPr lang="et-EE" dirty="0" smtClean="0">
                <a:latin typeface="Calibri" charset="0"/>
              </a:rPr>
              <a:t>During problem</a:t>
            </a:r>
            <a:r>
              <a:rPr lang="es-ES" dirty="0" smtClean="0">
                <a:latin typeface="Calibri" charset="0"/>
              </a:rPr>
              <a:t> </a:t>
            </a:r>
            <a:r>
              <a:rPr lang="et-EE" dirty="0" smtClean="0">
                <a:latin typeface="Calibri" charset="0"/>
              </a:rPr>
              <a:t>solveing session there has to be a judgemental and accusation free environment. </a:t>
            </a:r>
          </a:p>
          <a:p>
            <a:pPr>
              <a:defRPr/>
            </a:pPr>
            <a:r>
              <a:rPr lang="es-ES" baseline="0" dirty="0" smtClean="0">
                <a:latin typeface="Calibri" charset="0"/>
              </a:rPr>
              <a:t> </a:t>
            </a:r>
            <a:r>
              <a:rPr lang="et-EE" dirty="0" smtClean="0">
                <a:latin typeface="Calibri" charset="0"/>
              </a:rPr>
              <a:t>Try to guide children to discuss how could we solve the problem in a different way. </a:t>
            </a:r>
            <a:r>
              <a:rPr lang="en-US" dirty="0" smtClean="0">
                <a:latin typeface="Calibri" charset="0"/>
              </a:rPr>
              <a:t>Children analyze what has happened and point out how they can help the doll with the problem. T</a:t>
            </a:r>
            <a:r>
              <a:rPr lang="et-EE" dirty="0" smtClean="0">
                <a:latin typeface="Calibri" charset="0"/>
              </a:rPr>
              <a:t>eachers and children talk about if someone has behaved unfair towards someone, why?</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t-EE" dirty="0" smtClean="0">
                <a:latin typeface="Calibri" charset="0"/>
              </a:rPr>
              <a:t> In this kind of process children will become desiders and problem solvers. </a:t>
            </a:r>
            <a:r>
              <a:rPr lang="en-US" dirty="0" smtClean="0">
                <a:latin typeface="Calibri" charset="0"/>
              </a:rPr>
              <a:t>T</a:t>
            </a:r>
            <a:r>
              <a:rPr lang="et-EE" dirty="0" smtClean="0">
                <a:latin typeface="Calibri" charset="0"/>
              </a:rPr>
              <a:t>eacher remains only  observer – who guides children to wright answers.</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dirty="0" smtClean="0">
                <a:latin typeface="Calibri" charset="0"/>
              </a:rPr>
              <a:t>T</a:t>
            </a:r>
            <a:r>
              <a:rPr lang="et-EE" dirty="0" smtClean="0">
                <a:latin typeface="Calibri" charset="0"/>
              </a:rPr>
              <a:t>eacher directs children to find right answers/ solutions. We don’t tell children that this is right and this is wrong.  There are not any wrong answers</a:t>
            </a:r>
            <a:r>
              <a:rPr lang="es-ES" dirty="0" smtClean="0">
                <a:latin typeface="Calibri" charset="0"/>
              </a:rPr>
              <a:t>. </a:t>
            </a:r>
            <a:r>
              <a:rPr lang="et-EE" dirty="0" smtClean="0">
                <a:latin typeface="Calibri" charset="0"/>
              </a:rPr>
              <a:t>Every childs opinion is important. </a:t>
            </a:r>
            <a:endParaRPr lang="es-ES" dirty="0" smtClean="0">
              <a:latin typeface="Calibri" charset="0"/>
            </a:endParaRPr>
          </a:p>
          <a:p>
            <a:pPr>
              <a:buFont typeface="Arial"/>
              <a:buNone/>
              <a:defRPr/>
            </a:pPr>
            <a:endParaRPr lang="es-ES" dirty="0" smtClean="0">
              <a:latin typeface="Calibri" charset="0"/>
            </a:endParaRPr>
          </a:p>
          <a:p>
            <a:pPr>
              <a:buFont typeface="Arial"/>
              <a:buNone/>
              <a:defRPr/>
            </a:pPr>
            <a:r>
              <a:rPr lang="es-ES" dirty="0" smtClean="0">
                <a:latin typeface="Calibri" charset="0"/>
              </a:rPr>
              <a:t>*4-</a:t>
            </a:r>
            <a:r>
              <a:rPr lang="es-ES" baseline="0" dirty="0" smtClean="0">
                <a:latin typeface="Calibri" charset="0"/>
              </a:rPr>
              <a:t> DOLL FEEDBACK- </a:t>
            </a:r>
          </a:p>
          <a:p>
            <a:pPr>
              <a:buFont typeface="Arial"/>
              <a:buNone/>
              <a:defRPr/>
            </a:pPr>
            <a:r>
              <a:rPr lang="es-ES" baseline="0" dirty="0" smtClean="0">
                <a:latin typeface="Calibri" charset="0"/>
              </a:rPr>
              <a:t>In a </a:t>
            </a:r>
            <a:r>
              <a:rPr lang="es-ES" baseline="0" dirty="0" err="1" smtClean="0">
                <a:latin typeface="Calibri" charset="0"/>
              </a:rPr>
              <a:t>later</a:t>
            </a:r>
            <a:r>
              <a:rPr lang="es-ES" baseline="0" dirty="0" smtClean="0">
                <a:latin typeface="Calibri" charset="0"/>
              </a:rPr>
              <a:t> </a:t>
            </a:r>
            <a:r>
              <a:rPr lang="es-ES" baseline="0" dirty="0" err="1" smtClean="0">
                <a:latin typeface="Calibri" charset="0"/>
              </a:rPr>
              <a:t>session</a:t>
            </a:r>
            <a:r>
              <a:rPr lang="es-ES" baseline="0" dirty="0" smtClean="0">
                <a:latin typeface="Calibri" charset="0"/>
              </a:rPr>
              <a:t> </a:t>
            </a:r>
            <a:r>
              <a:rPr lang="es-ES" baseline="0" dirty="0" err="1" smtClean="0">
                <a:latin typeface="Calibri" charset="0"/>
              </a:rPr>
              <a:t>doll</a:t>
            </a:r>
            <a:r>
              <a:rPr lang="es-ES" baseline="0" dirty="0" smtClean="0">
                <a:latin typeface="Calibri" charset="0"/>
              </a:rPr>
              <a:t> can </a:t>
            </a:r>
            <a:r>
              <a:rPr lang="es-ES" baseline="0" dirty="0" err="1" smtClean="0">
                <a:latin typeface="Calibri" charset="0"/>
              </a:rPr>
              <a:t>explain</a:t>
            </a:r>
            <a:r>
              <a:rPr lang="es-ES" baseline="0" dirty="0" smtClean="0">
                <a:latin typeface="Calibri" charset="0"/>
              </a:rPr>
              <a:t> </a:t>
            </a:r>
            <a:r>
              <a:rPr lang="es-ES" baseline="0" dirty="0" err="1" smtClean="0">
                <a:latin typeface="Calibri" charset="0"/>
              </a:rPr>
              <a:t>children</a:t>
            </a:r>
            <a:r>
              <a:rPr lang="es-ES" baseline="0" dirty="0" smtClean="0">
                <a:latin typeface="Calibri" charset="0"/>
              </a:rPr>
              <a:t> </a:t>
            </a:r>
            <a:r>
              <a:rPr lang="es-ES" baseline="0" dirty="0" err="1" smtClean="0">
                <a:latin typeface="Calibri" charset="0"/>
              </a:rPr>
              <a:t>if</a:t>
            </a:r>
            <a:r>
              <a:rPr lang="es-ES" baseline="0" dirty="0" smtClean="0">
                <a:latin typeface="Calibri" charset="0"/>
              </a:rPr>
              <a:t> </a:t>
            </a:r>
            <a:r>
              <a:rPr lang="es-ES" baseline="0" dirty="0" err="1" smtClean="0">
                <a:latin typeface="Calibri" charset="0"/>
              </a:rPr>
              <a:t>their</a:t>
            </a:r>
            <a:r>
              <a:rPr lang="es-ES" baseline="0" dirty="0" smtClean="0">
                <a:latin typeface="Calibri" charset="0"/>
              </a:rPr>
              <a:t> </a:t>
            </a:r>
            <a:r>
              <a:rPr lang="es-ES" baseline="0" dirty="0" err="1" smtClean="0">
                <a:latin typeface="Calibri" charset="0"/>
              </a:rPr>
              <a:t>suggestion</a:t>
            </a:r>
            <a:r>
              <a:rPr lang="es-ES" baseline="0" dirty="0" smtClean="0">
                <a:latin typeface="Calibri" charset="0"/>
              </a:rPr>
              <a:t> </a:t>
            </a:r>
            <a:r>
              <a:rPr lang="es-ES" baseline="0" dirty="0" err="1" smtClean="0">
                <a:latin typeface="Calibri" charset="0"/>
              </a:rPr>
              <a:t>were</a:t>
            </a:r>
            <a:r>
              <a:rPr lang="es-ES" baseline="0" dirty="0" smtClean="0">
                <a:latin typeface="Calibri" charset="0"/>
              </a:rPr>
              <a:t> </a:t>
            </a:r>
            <a:r>
              <a:rPr lang="es-ES" baseline="0" dirty="0" err="1" smtClean="0">
                <a:latin typeface="Calibri" charset="0"/>
              </a:rPr>
              <a:t>useful</a:t>
            </a:r>
            <a:r>
              <a:rPr lang="es-ES" baseline="0" dirty="0" smtClean="0">
                <a:latin typeface="Calibri" charset="0"/>
              </a:rPr>
              <a:t> and </a:t>
            </a:r>
            <a:r>
              <a:rPr lang="es-ES" baseline="0" dirty="0" err="1" smtClean="0">
                <a:latin typeface="Calibri" charset="0"/>
              </a:rPr>
              <a:t>thanks</a:t>
            </a:r>
            <a:r>
              <a:rPr lang="es-ES" baseline="0" dirty="0" smtClean="0">
                <a:latin typeface="Calibri" charset="0"/>
              </a:rPr>
              <a:t> </a:t>
            </a:r>
            <a:r>
              <a:rPr lang="es-ES" baseline="0" dirty="0" err="1" smtClean="0">
                <a:latin typeface="Calibri" charset="0"/>
              </a:rPr>
              <a:t>them</a:t>
            </a:r>
            <a:endParaRPr lang="es-ES" baseline="0" dirty="0" smtClean="0">
              <a:latin typeface="Calibri" charset="0"/>
            </a:endParaRPr>
          </a:p>
          <a:p>
            <a:pPr marL="457200" indent="-457200">
              <a:buFont typeface="Arial"/>
              <a:buChar char="•"/>
            </a:pPr>
            <a:endParaRPr lang="en-US"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u="none"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t-EE" u="none" baseline="-25000" dirty="0" smtClean="0">
              <a:latin typeface="Calibri" charset="0"/>
            </a:endParaRPr>
          </a:p>
          <a:p>
            <a:pPr>
              <a:buFont typeface="Arial"/>
              <a:buNone/>
              <a:defRPr/>
            </a:pPr>
            <a:endParaRPr lang="et-EE" dirty="0" smtClean="0">
              <a:latin typeface="Calibri" charset="0"/>
            </a:endParaRPr>
          </a:p>
          <a:p>
            <a:pPr>
              <a:buFont typeface="Arial"/>
              <a:buChar char="•"/>
              <a:defRPr/>
            </a:pPr>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pPr marL="457200" indent="-457200">
              <a:buFont typeface="Arial"/>
              <a:buNone/>
            </a:pPr>
            <a:endParaRPr lang="es-ES" dirty="0" smtClean="0">
              <a:latin typeface="Calibri" charset="0"/>
            </a:endParaRPr>
          </a:p>
          <a:p>
            <a:pPr marL="0" indent="0">
              <a:buNone/>
            </a:pPr>
            <a:endParaRPr lang="en-US" dirty="0" smtClean="0"/>
          </a:p>
          <a:p>
            <a:pPr marL="457200" indent="-457200"/>
            <a:endParaRPr lang="et-EE" dirty="0" smtClean="0">
              <a:latin typeface="Calibri" charset="0"/>
            </a:endParaRPr>
          </a:p>
          <a:p>
            <a:pPr marL="457200" indent="-457200">
              <a:buFont typeface="Arial"/>
              <a:buChar char="•"/>
            </a:pPr>
            <a:endParaRPr lang="en-US" dirty="0" smtClean="0"/>
          </a:p>
          <a:p>
            <a:endParaRPr 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57200" indent="-457200"/>
            <a:r>
              <a:rPr lang="es-ES" smtClean="0">
                <a:latin typeface="Calibri" charset="0"/>
              </a:rPr>
              <a:t>*1- They</a:t>
            </a:r>
            <a:r>
              <a:rPr lang="es-ES" baseline="0" dirty="0" smtClean="0">
                <a:latin typeface="Calibri" charset="0"/>
              </a:rPr>
              <a:t> are </a:t>
            </a:r>
            <a:r>
              <a:rPr lang="es-ES" baseline="0" dirty="0" err="1" smtClean="0">
                <a:latin typeface="Calibri" charset="0"/>
              </a:rPr>
              <a:t>also</a:t>
            </a:r>
            <a:r>
              <a:rPr lang="es-ES" baseline="0" dirty="0" smtClean="0">
                <a:latin typeface="Calibri" charset="0"/>
              </a:rPr>
              <a:t> </a:t>
            </a:r>
            <a:r>
              <a:rPr lang="es-ES" baseline="0" dirty="0" err="1" smtClean="0">
                <a:latin typeface="Calibri" charset="0"/>
              </a:rPr>
              <a:t>useful</a:t>
            </a:r>
            <a:r>
              <a:rPr lang="es-ES" baseline="0" dirty="0" smtClean="0">
                <a:latin typeface="Calibri" charset="0"/>
              </a:rPr>
              <a:t> </a:t>
            </a:r>
            <a:r>
              <a:rPr lang="es-ES" baseline="0" dirty="0" err="1" smtClean="0">
                <a:latin typeface="Calibri" charset="0"/>
              </a:rPr>
              <a:t>to</a:t>
            </a:r>
            <a:endParaRPr lang="es-ES" dirty="0" smtClean="0">
              <a:latin typeface="Calibri" charset="0"/>
            </a:endParaRPr>
          </a:p>
          <a:p>
            <a:pPr marL="457200" indent="-457200"/>
            <a:endParaRPr lang="es-ES" dirty="0" smtClean="0">
              <a:latin typeface="Calibri" charset="0"/>
            </a:endParaRPr>
          </a:p>
          <a:p>
            <a:pPr marL="457200" indent="-457200"/>
            <a:r>
              <a:rPr lang="et-EE" dirty="0" smtClean="0">
                <a:latin typeface="Calibri" charset="0"/>
              </a:rPr>
              <a:t>Children are able to make a difference between good and bad behaviour. </a:t>
            </a:r>
          </a:p>
          <a:p>
            <a:pPr marL="457200" indent="-457200"/>
            <a:r>
              <a:rPr lang="et-EE" dirty="0" smtClean="0">
                <a:latin typeface="Calibri" charset="0"/>
              </a:rPr>
              <a:t>We can handle the same problems that take place with our children.</a:t>
            </a:r>
          </a:p>
          <a:p>
            <a:pPr marL="457200" indent="-457200"/>
            <a:r>
              <a:rPr lang="et-EE" dirty="0" smtClean="0">
                <a:latin typeface="Calibri" charset="0"/>
              </a:rPr>
              <a:t>To prevent future prejudices and problems. </a:t>
            </a:r>
          </a:p>
          <a:p>
            <a:pPr marL="457200" indent="-457200"/>
            <a:r>
              <a:rPr lang="et-EE" dirty="0" smtClean="0">
                <a:latin typeface="Calibri" charset="0"/>
              </a:rPr>
              <a:t>We can make prevention work about differences which are not familiar to children or they will be soon.</a:t>
            </a:r>
          </a:p>
          <a:p>
            <a:pPr marL="457200" indent="-457200"/>
            <a:r>
              <a:rPr lang="et-EE" dirty="0" smtClean="0">
                <a:latin typeface="Calibri" charset="0"/>
              </a:rPr>
              <a:t>Children communication and selfexpression skills improve. </a:t>
            </a:r>
          </a:p>
          <a:p>
            <a:pPr marL="457200" indent="-457200"/>
            <a:r>
              <a:rPr lang="et-EE" dirty="0" smtClean="0">
                <a:latin typeface="Calibri" charset="0"/>
              </a:rPr>
              <a:t>Children dare to stand out for themselves and others. </a:t>
            </a:r>
          </a:p>
          <a:p>
            <a:pPr marL="457200" indent="-457200"/>
            <a:r>
              <a:rPr lang="et-EE" dirty="0" smtClean="0">
                <a:latin typeface="Calibri" charset="0"/>
              </a:rPr>
              <a:t>Children know how to solve problems in everyday life and dare to ask for help.</a:t>
            </a:r>
            <a:endParaRPr lang="es-ES" dirty="0" smtClean="0">
              <a:latin typeface="Calibri" charset="0"/>
            </a:endParaRPr>
          </a:p>
          <a:p>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*1DOLL STORIES MAKE CHANGES IN CHILDREN BEHAVIOUR</a:t>
            </a:r>
          </a:p>
          <a:p>
            <a:pPr marL="457200" indent="-457200">
              <a:buFont typeface="Arial"/>
              <a:buChar char="•"/>
            </a:pPr>
            <a:r>
              <a:rPr lang="en-US" dirty="0" smtClean="0"/>
              <a:t>The sense of empathy increases; </a:t>
            </a:r>
          </a:p>
          <a:p>
            <a:pPr marL="457200" indent="-457200">
              <a:buFont typeface="Arial"/>
              <a:buChar char="•"/>
            </a:pPr>
            <a:r>
              <a:rPr lang="en-US" dirty="0" smtClean="0"/>
              <a:t>Improves the ability to listen, concentration and attention; </a:t>
            </a:r>
          </a:p>
          <a:p>
            <a:pPr marL="457200" indent="-457200">
              <a:buFont typeface="Arial"/>
              <a:buChar char="•"/>
            </a:pPr>
            <a:r>
              <a:rPr lang="en-US" dirty="0" smtClean="0"/>
              <a:t>Children express their feelings and they have more confidence; </a:t>
            </a:r>
          </a:p>
          <a:p>
            <a:pPr marL="457200" indent="-457200">
              <a:buFont typeface="Arial"/>
              <a:buChar char="•"/>
            </a:pPr>
            <a:r>
              <a:rPr lang="en-US" dirty="0" smtClean="0"/>
              <a:t>Children respect their mates more and care about helping. </a:t>
            </a:r>
          </a:p>
          <a:p>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smtClean="0">
                <a:solidFill>
                  <a:schemeClr val="tx1"/>
                </a:solidFill>
                <a:latin typeface="+mn-lt"/>
                <a:ea typeface="+mn-ea"/>
                <a:cs typeface="+mn-cs"/>
              </a:rPr>
              <a:t>*1-RESULTS- INITIAL </a:t>
            </a:r>
            <a:r>
              <a:rPr lang="en-GB" sz="1200" kern="1200" dirty="0" smtClean="0">
                <a:solidFill>
                  <a:schemeClr val="tx1"/>
                </a:solidFill>
                <a:latin typeface="+mn-lt"/>
                <a:ea typeface="+mn-ea"/>
                <a:cs typeface="+mn-cs"/>
              </a:rPr>
              <a:t>EVALUATION RESUTLS</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 sample of 4/5 students of the classes of 4 years, 5 years and 1 level in primary education (6 years) have </a:t>
            </a:r>
            <a:r>
              <a:rPr lang="en-GB" sz="1200" kern="1200" dirty="0" err="1" smtClean="0">
                <a:solidFill>
                  <a:schemeClr val="tx1"/>
                </a:solidFill>
                <a:latin typeface="+mn-lt"/>
                <a:ea typeface="+mn-ea"/>
                <a:cs typeface="+mn-cs"/>
              </a:rPr>
              <a:t>takenthe</a:t>
            </a:r>
            <a:r>
              <a:rPr lang="en-GB" sz="1200" kern="1200" dirty="0" smtClean="0">
                <a:solidFill>
                  <a:schemeClr val="tx1"/>
                </a:solidFill>
                <a:latin typeface="+mn-lt"/>
                <a:ea typeface="+mn-ea"/>
                <a:cs typeface="+mn-cs"/>
              </a:rPr>
              <a:t> test.</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To the first question the differences that are mentioned have been: language, race, physical differences (</a:t>
            </a:r>
            <a:r>
              <a:rPr lang="en-GB" sz="1200" kern="1200" dirty="0" err="1" smtClean="0">
                <a:solidFill>
                  <a:schemeClr val="tx1"/>
                </a:solidFill>
                <a:latin typeface="+mn-lt"/>
                <a:ea typeface="+mn-ea"/>
                <a:cs typeface="+mn-cs"/>
              </a:rPr>
              <a:t>color</a:t>
            </a:r>
            <a:r>
              <a:rPr lang="en-GB" sz="1200" kern="1200" dirty="0" smtClean="0">
                <a:solidFill>
                  <a:schemeClr val="tx1"/>
                </a:solidFill>
                <a:latin typeface="+mn-lt"/>
                <a:ea typeface="+mn-ea"/>
                <a:cs typeface="+mn-cs"/>
              </a:rPr>
              <a:t> of hair, eyes, height, strength) character (nervous, playful), special needs, their ideas (minds, thoughts) and names. There are 4 students who mention that there are no differences and 1 who does not know or does not answer.</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Regarding the second question, the vast majority are familiar with the wheel chair and the glasses and know what their use is. it is noteworthy that the biggest confusions or negative responses have occurred in relation to the hearing </a:t>
            </a:r>
            <a:r>
              <a:rPr lang="en-GB" sz="1200" kern="1200" dirty="0" err="1" smtClean="0">
                <a:solidFill>
                  <a:schemeClr val="tx1"/>
                </a:solidFill>
                <a:latin typeface="+mn-lt"/>
                <a:ea typeface="+mn-ea"/>
                <a:cs typeface="+mn-cs"/>
              </a:rPr>
              <a:t>aid.About</a:t>
            </a:r>
            <a:r>
              <a:rPr lang="en-GB" sz="1200" kern="1200" dirty="0" smtClean="0">
                <a:solidFill>
                  <a:schemeClr val="tx1"/>
                </a:solidFill>
                <a:latin typeface="+mn-lt"/>
                <a:ea typeface="+mn-ea"/>
                <a:cs typeface="+mn-cs"/>
              </a:rPr>
              <a:t> the blind cane,  all of them agree that is a stick but they don't know its real use. </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75% of students say they know people from their environment with special needs, not only at school, but also friends and family. The ways to help them have generally been difficult to explain and they give answers like being their friend, playing with them, holding their hands, telling stories, keeping them company ....</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As for if you can play with partners with </a:t>
            </a:r>
            <a:r>
              <a:rPr lang="en-GB" sz="1200" kern="1200" dirty="0" err="1" smtClean="0">
                <a:solidFill>
                  <a:schemeClr val="tx1"/>
                </a:solidFill>
                <a:latin typeface="+mn-lt"/>
                <a:ea typeface="+mn-ea"/>
                <a:cs typeface="+mn-cs"/>
              </a:rPr>
              <a:t>speciall</a:t>
            </a:r>
            <a:r>
              <a:rPr lang="en-GB" sz="1200" kern="1200" dirty="0" smtClean="0">
                <a:solidFill>
                  <a:schemeClr val="tx1"/>
                </a:solidFill>
                <a:latin typeface="+mn-lt"/>
                <a:ea typeface="+mn-ea"/>
                <a:cs typeface="+mn-cs"/>
              </a:rPr>
              <a:t> needs, there are 50% that indicate yes and another 50% that indicate no. Different types of games are mentioned according to the needs with enough accuracy that denotes that some of the older students have worked on these aspects (for example they mention wheelchair basketball, and balls with bells).All the children said that being different is positive, although 3 of them don't know or don't want to say</a:t>
            </a:r>
            <a:endParaRPr lang="es-ES" sz="1200" kern="1200" dirty="0" smtClean="0">
              <a:solidFill>
                <a:schemeClr val="tx1"/>
              </a:solidFill>
              <a:latin typeface="+mn-lt"/>
              <a:ea typeface="+mn-ea"/>
              <a:cs typeface="+mn-cs"/>
            </a:endParaRPr>
          </a:p>
          <a:p>
            <a:endParaRPr 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t>
            </a:r>
            <a:r>
              <a:rPr lang="es-ES" baseline="0" dirty="0" smtClean="0"/>
              <a:t> PREPARE ALSO ACTIVITIES FOR DISSEMINATION OF PDM (</a:t>
            </a:r>
            <a:r>
              <a:rPr lang="es-ES" baseline="0" dirty="0" err="1" smtClean="0"/>
              <a:t>not</a:t>
            </a:r>
            <a:r>
              <a:rPr lang="es-ES" baseline="0" dirty="0" smtClean="0"/>
              <a:t> </a:t>
            </a:r>
            <a:r>
              <a:rPr lang="es-ES" baseline="0" dirty="0" err="1" smtClean="0"/>
              <a:t>always</a:t>
            </a:r>
            <a:r>
              <a:rPr lang="es-ES" baseline="0" dirty="0" smtClean="0"/>
              <a:t> </a:t>
            </a:r>
            <a:r>
              <a:rPr lang="es-ES" baseline="0" dirty="0" err="1" smtClean="0"/>
              <a:t>the</a:t>
            </a:r>
            <a:r>
              <a:rPr lang="es-ES" baseline="0" dirty="0" smtClean="0"/>
              <a:t> </a:t>
            </a:r>
            <a:r>
              <a:rPr lang="es-ES" baseline="0" dirty="0" err="1" smtClean="0"/>
              <a:t>same</a:t>
            </a:r>
            <a:r>
              <a:rPr lang="es-ES" baseline="0" dirty="0" smtClean="0"/>
              <a:t>)</a:t>
            </a:r>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normAutofit/>
          </a:bodyPr>
          <a:lstStyle/>
          <a:p>
            <a:endParaRPr lang="es-ES" dirty="0" smtClean="0">
              <a:latin typeface="Calibri" charset="0"/>
            </a:endParaRPr>
          </a:p>
          <a:p>
            <a:r>
              <a:rPr lang="es-ES" dirty="0" smtClean="0">
                <a:latin typeface="Calibri" charset="0"/>
              </a:rPr>
              <a:t>*1- HISTORY: </a:t>
            </a:r>
          </a:p>
          <a:p>
            <a:r>
              <a:rPr lang="et-EE" sz="1200" kern="1200" dirty="0" smtClean="0">
                <a:solidFill>
                  <a:schemeClr val="tx1"/>
                </a:solidFill>
                <a:latin typeface="+mn-lt"/>
                <a:ea typeface="+mn-ea"/>
                <a:cs typeface="+mn-cs"/>
              </a:rPr>
              <a:t>Persona Dolls were first used in the United States. At that time, the 1950s, very few resources were available that reflected the ethnic diversity of children. Two teachers Kay Taus and her colleague Ruth moaned and groaned about this unfair and unacceptable situation. One day they took action.</a:t>
            </a:r>
            <a:endParaRPr lang="es-ES" sz="1200" kern="1200" dirty="0" smtClean="0">
              <a:solidFill>
                <a:schemeClr val="tx1"/>
              </a:solidFill>
              <a:latin typeface="+mn-lt"/>
              <a:ea typeface="+mn-ea"/>
              <a:cs typeface="+mn-cs"/>
            </a:endParaRPr>
          </a:p>
          <a:p>
            <a:r>
              <a:rPr lang="et-EE" sz="1200" kern="1200" dirty="0" smtClean="0">
                <a:solidFill>
                  <a:schemeClr val="tx1"/>
                </a:solidFill>
                <a:latin typeface="+mn-lt"/>
                <a:ea typeface="+mn-ea"/>
                <a:cs typeface="+mn-cs"/>
              </a:rPr>
              <a:t>They created dolls out of card and matched their skin colours and physical features as accurately as they could to the children in their nursery school. Personas were developed for each doll and stories based on children's experiences, were woven around the Dolls. The children quickly identified and bonded with them.</a:t>
            </a:r>
            <a:endParaRPr lang="es-ES" sz="1200"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t>*1- dolls can be developed and topics can be chosen according to the need of every school. </a:t>
            </a:r>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*1-Differences:</a:t>
            </a:r>
            <a:r>
              <a:rPr lang="es-ES" baseline="0" dirty="0" smtClean="0"/>
              <a:t> </a:t>
            </a:r>
            <a:r>
              <a:rPr lang="es-ES" baseline="0" dirty="0" err="1" smtClean="0"/>
              <a:t>cultures</a:t>
            </a:r>
            <a:r>
              <a:rPr lang="es-ES" baseline="0" dirty="0" smtClean="0"/>
              <a:t>, </a:t>
            </a:r>
            <a:r>
              <a:rPr lang="es-ES" baseline="0" dirty="0" err="1" smtClean="0"/>
              <a:t>languages</a:t>
            </a:r>
            <a:r>
              <a:rPr lang="es-ES" baseline="0" dirty="0" smtClean="0"/>
              <a:t>, </a:t>
            </a:r>
            <a:r>
              <a:rPr lang="es-ES" baseline="0" dirty="0" err="1" smtClean="0"/>
              <a:t>physical</a:t>
            </a:r>
            <a:r>
              <a:rPr lang="es-ES" baseline="0" dirty="0" smtClean="0"/>
              <a:t>, </a:t>
            </a:r>
          </a:p>
          <a:p>
            <a:r>
              <a:rPr lang="en-US" dirty="0" smtClean="0"/>
              <a:t>*2-These “down-to-earth” dolls, their ”true like” experience they share through doll stories and the discussion included </a:t>
            </a:r>
          </a:p>
          <a:p>
            <a:r>
              <a:rPr lang="en-US" dirty="0" smtClean="0"/>
              <a:t>*3-Individuality and self - esteem: developing and expressing self knowledge, group feeling, confidence.</a:t>
            </a:r>
          </a:p>
          <a:p>
            <a:r>
              <a:rPr lang="en-US" dirty="0" smtClean="0"/>
              <a:t>empathy and diversity: feeling comfortable about diversity, to understand differences, caring about differences. </a:t>
            </a:r>
          </a:p>
          <a:p>
            <a:r>
              <a:rPr lang="en-US" dirty="0" smtClean="0"/>
              <a:t>prejudices: describing </a:t>
            </a:r>
            <a:r>
              <a:rPr lang="en-US" dirty="0" err="1" smtClean="0"/>
              <a:t>unjustice</a:t>
            </a:r>
            <a:r>
              <a:rPr lang="en-US" dirty="0" smtClean="0"/>
              <a:t> and understanding pain. </a:t>
            </a:r>
          </a:p>
          <a:p>
            <a:r>
              <a:rPr lang="en-US" dirty="0" smtClean="0"/>
              <a:t>problem </a:t>
            </a:r>
            <a:r>
              <a:rPr lang="en-US" dirty="0" err="1" smtClean="0"/>
              <a:t>solveing</a:t>
            </a:r>
            <a:r>
              <a:rPr lang="en-US" dirty="0" smtClean="0"/>
              <a:t>: developing activity in children, impact and skills to act in unfair situation. </a:t>
            </a:r>
          </a:p>
          <a:p>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24701D0C-8C81-44DA-9985-EBCAB35F3E4F}" type="datetime1">
              <a:rPr lang="es-ES" smtClean="0"/>
              <a:pPr/>
              <a:t>20/11/2018</a:t>
            </a:fld>
            <a:endParaRPr lang="es-ES"/>
          </a:p>
        </p:txBody>
      </p:sp>
      <p:sp>
        <p:nvSpPr>
          <p:cNvPr id="19" name="18 Marcador de pie de página"/>
          <p:cNvSpPr>
            <a:spLocks noGrp="1"/>
          </p:cNvSpPr>
          <p:nvPr>
            <p:ph type="ftr" sz="quarter" idx="11"/>
          </p:nvPr>
        </p:nvSpPr>
        <p:spPr/>
        <p:txBody>
          <a:bodyPr/>
          <a:lstStyle/>
          <a:p>
            <a:r>
              <a:rPr lang="es-ES" smtClean="0"/>
              <a:t>Mar Jurado                                                                                              Nov.18</a:t>
            </a:r>
            <a:endParaRPr lang="es-ES"/>
          </a:p>
        </p:txBody>
      </p:sp>
      <p:sp>
        <p:nvSpPr>
          <p:cNvPr id="27" name="26 Marcador de número de diapositiva"/>
          <p:cNvSpPr>
            <a:spLocks noGrp="1"/>
          </p:cNvSpPr>
          <p:nvPr>
            <p:ph type="sldNum" sz="quarter" idx="12"/>
          </p:nvPr>
        </p:nvSpPr>
        <p:spPr/>
        <p:txBody>
          <a:bodyPr/>
          <a:lstStyle/>
          <a:p>
            <a:fld id="{901F3068-43DF-4593-9813-271CC18855C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9FDEBA3-ADA1-4837-93DB-074DC7005B70}" type="datetime1">
              <a:rPr lang="es-ES" smtClean="0"/>
              <a:pPr/>
              <a:t>20/11/2018</a:t>
            </a:fld>
            <a:endParaRPr lang="es-ES"/>
          </a:p>
        </p:txBody>
      </p:sp>
      <p:sp>
        <p:nvSpPr>
          <p:cNvPr id="5" name="4 Marcador de pie de página"/>
          <p:cNvSpPr>
            <a:spLocks noGrp="1"/>
          </p:cNvSpPr>
          <p:nvPr>
            <p:ph type="ftr" sz="quarter" idx="11"/>
          </p:nvPr>
        </p:nvSpPr>
        <p:spPr/>
        <p:txBody>
          <a:bodyPr/>
          <a:lstStyle/>
          <a:p>
            <a:r>
              <a:rPr lang="es-ES" smtClean="0"/>
              <a:t>Mar Jurado                                                                                              Nov.18</a:t>
            </a:r>
            <a:endParaRPr lang="es-ES"/>
          </a:p>
        </p:txBody>
      </p:sp>
      <p:sp>
        <p:nvSpPr>
          <p:cNvPr id="6" name="5 Marcador de número de diapositiva"/>
          <p:cNvSpPr>
            <a:spLocks noGrp="1"/>
          </p:cNvSpPr>
          <p:nvPr>
            <p:ph type="sldNum" sz="quarter" idx="12"/>
          </p:nvPr>
        </p:nvSpPr>
        <p:spPr/>
        <p:txBody>
          <a:bodyPr/>
          <a:lstStyle/>
          <a:p>
            <a:fld id="{901F3068-43DF-4593-9813-271CC18855C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60D20DF-5833-4A5D-83AE-5FF5AEB0590F}" type="datetime1">
              <a:rPr lang="es-ES" smtClean="0"/>
              <a:pPr/>
              <a:t>20/11/2018</a:t>
            </a:fld>
            <a:endParaRPr lang="es-ES"/>
          </a:p>
        </p:txBody>
      </p:sp>
      <p:sp>
        <p:nvSpPr>
          <p:cNvPr id="5" name="4 Marcador de pie de página"/>
          <p:cNvSpPr>
            <a:spLocks noGrp="1"/>
          </p:cNvSpPr>
          <p:nvPr>
            <p:ph type="ftr" sz="quarter" idx="11"/>
          </p:nvPr>
        </p:nvSpPr>
        <p:spPr/>
        <p:txBody>
          <a:bodyPr/>
          <a:lstStyle/>
          <a:p>
            <a:r>
              <a:rPr lang="es-ES" smtClean="0"/>
              <a:t>Mar Jurado                                                                                              Nov.18</a:t>
            </a:r>
            <a:endParaRPr lang="es-ES"/>
          </a:p>
        </p:txBody>
      </p:sp>
      <p:sp>
        <p:nvSpPr>
          <p:cNvPr id="6" name="5 Marcador de número de diapositiva"/>
          <p:cNvSpPr>
            <a:spLocks noGrp="1"/>
          </p:cNvSpPr>
          <p:nvPr>
            <p:ph type="sldNum" sz="quarter" idx="12"/>
          </p:nvPr>
        </p:nvSpPr>
        <p:spPr/>
        <p:txBody>
          <a:bodyPr/>
          <a:lstStyle/>
          <a:p>
            <a:fld id="{901F3068-43DF-4593-9813-271CC18855C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11418E1-4FAF-4896-A9CC-97243F67D3F1}" type="datetime1">
              <a:rPr lang="es-ES" smtClean="0"/>
              <a:pPr/>
              <a:t>20/11/2018</a:t>
            </a:fld>
            <a:endParaRPr lang="es-ES"/>
          </a:p>
        </p:txBody>
      </p:sp>
      <p:sp>
        <p:nvSpPr>
          <p:cNvPr id="5" name="4 Marcador de pie de página"/>
          <p:cNvSpPr>
            <a:spLocks noGrp="1"/>
          </p:cNvSpPr>
          <p:nvPr>
            <p:ph type="ftr" sz="quarter" idx="11"/>
          </p:nvPr>
        </p:nvSpPr>
        <p:spPr/>
        <p:txBody>
          <a:bodyPr/>
          <a:lstStyle/>
          <a:p>
            <a:r>
              <a:rPr lang="es-ES" smtClean="0"/>
              <a:t>Mar Jurado                                                                                              Nov.18</a:t>
            </a:r>
            <a:endParaRPr lang="es-ES"/>
          </a:p>
        </p:txBody>
      </p:sp>
      <p:sp>
        <p:nvSpPr>
          <p:cNvPr id="6" name="5 Marcador de número de diapositiva"/>
          <p:cNvSpPr>
            <a:spLocks noGrp="1"/>
          </p:cNvSpPr>
          <p:nvPr>
            <p:ph type="sldNum" sz="quarter" idx="12"/>
          </p:nvPr>
        </p:nvSpPr>
        <p:spPr/>
        <p:txBody>
          <a:bodyPr/>
          <a:lstStyle/>
          <a:p>
            <a:fld id="{901F3068-43DF-4593-9813-271CC18855C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F8C5204-B822-454A-8260-5A6E55009A99}" type="datetime1">
              <a:rPr lang="es-ES" smtClean="0"/>
              <a:pPr/>
              <a:t>20/11/2018</a:t>
            </a:fld>
            <a:endParaRPr lang="es-ES"/>
          </a:p>
        </p:txBody>
      </p:sp>
      <p:sp>
        <p:nvSpPr>
          <p:cNvPr id="5" name="4 Marcador de pie de página"/>
          <p:cNvSpPr>
            <a:spLocks noGrp="1"/>
          </p:cNvSpPr>
          <p:nvPr>
            <p:ph type="ftr" sz="quarter" idx="11"/>
          </p:nvPr>
        </p:nvSpPr>
        <p:spPr/>
        <p:txBody>
          <a:bodyPr/>
          <a:lstStyle/>
          <a:p>
            <a:r>
              <a:rPr lang="es-ES" smtClean="0"/>
              <a:t>Mar Jurado                                                                                              Nov.18</a:t>
            </a:r>
            <a:endParaRPr lang="es-ES"/>
          </a:p>
        </p:txBody>
      </p:sp>
      <p:sp>
        <p:nvSpPr>
          <p:cNvPr id="6" name="5 Marcador de número de diapositiva"/>
          <p:cNvSpPr>
            <a:spLocks noGrp="1"/>
          </p:cNvSpPr>
          <p:nvPr>
            <p:ph type="sldNum" sz="quarter" idx="12"/>
          </p:nvPr>
        </p:nvSpPr>
        <p:spPr/>
        <p:txBody>
          <a:bodyPr/>
          <a:lstStyle/>
          <a:p>
            <a:fld id="{901F3068-43DF-4593-9813-271CC18855C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E95AE8E-321D-49F6-AE00-33EB891675F5}" type="datetime1">
              <a:rPr lang="es-ES" smtClean="0"/>
              <a:pPr/>
              <a:t>20/11/2018</a:t>
            </a:fld>
            <a:endParaRPr lang="es-ES"/>
          </a:p>
        </p:txBody>
      </p:sp>
      <p:sp>
        <p:nvSpPr>
          <p:cNvPr id="6" name="5 Marcador de pie de página"/>
          <p:cNvSpPr>
            <a:spLocks noGrp="1"/>
          </p:cNvSpPr>
          <p:nvPr>
            <p:ph type="ftr" sz="quarter" idx="11"/>
          </p:nvPr>
        </p:nvSpPr>
        <p:spPr/>
        <p:txBody>
          <a:bodyPr/>
          <a:lstStyle/>
          <a:p>
            <a:r>
              <a:rPr lang="es-ES" smtClean="0"/>
              <a:t>Mar Jurado                                                                                              Nov.18</a:t>
            </a:r>
            <a:endParaRPr lang="es-ES"/>
          </a:p>
        </p:txBody>
      </p:sp>
      <p:sp>
        <p:nvSpPr>
          <p:cNvPr id="7" name="6 Marcador de número de diapositiva"/>
          <p:cNvSpPr>
            <a:spLocks noGrp="1"/>
          </p:cNvSpPr>
          <p:nvPr>
            <p:ph type="sldNum" sz="quarter" idx="12"/>
          </p:nvPr>
        </p:nvSpPr>
        <p:spPr/>
        <p:txBody>
          <a:bodyPr/>
          <a:lstStyle/>
          <a:p>
            <a:fld id="{901F3068-43DF-4593-9813-271CC18855C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935DD9E-1D90-4B92-9B28-ADF5204F5930}" type="datetime1">
              <a:rPr lang="es-ES" smtClean="0"/>
              <a:pPr/>
              <a:t>20/11/2018</a:t>
            </a:fld>
            <a:endParaRPr lang="es-ES"/>
          </a:p>
        </p:txBody>
      </p:sp>
      <p:sp>
        <p:nvSpPr>
          <p:cNvPr id="8" name="7 Marcador de pie de página"/>
          <p:cNvSpPr>
            <a:spLocks noGrp="1"/>
          </p:cNvSpPr>
          <p:nvPr>
            <p:ph type="ftr" sz="quarter" idx="11"/>
          </p:nvPr>
        </p:nvSpPr>
        <p:spPr/>
        <p:txBody>
          <a:bodyPr/>
          <a:lstStyle/>
          <a:p>
            <a:r>
              <a:rPr lang="es-ES" smtClean="0"/>
              <a:t>Mar Jurado                                                                                              Nov.18</a:t>
            </a:r>
            <a:endParaRPr lang="es-ES"/>
          </a:p>
        </p:txBody>
      </p:sp>
      <p:sp>
        <p:nvSpPr>
          <p:cNvPr id="9" name="8 Marcador de número de diapositiva"/>
          <p:cNvSpPr>
            <a:spLocks noGrp="1"/>
          </p:cNvSpPr>
          <p:nvPr>
            <p:ph type="sldNum" sz="quarter" idx="12"/>
          </p:nvPr>
        </p:nvSpPr>
        <p:spPr/>
        <p:txBody>
          <a:bodyPr/>
          <a:lstStyle/>
          <a:p>
            <a:fld id="{901F3068-43DF-4593-9813-271CC18855C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91BB9C3-3B07-4CAF-BE98-A06E33FFD183}" type="datetime1">
              <a:rPr lang="es-ES" smtClean="0"/>
              <a:pPr/>
              <a:t>20/11/2018</a:t>
            </a:fld>
            <a:endParaRPr lang="es-ES"/>
          </a:p>
        </p:txBody>
      </p:sp>
      <p:sp>
        <p:nvSpPr>
          <p:cNvPr id="4" name="3 Marcador de pie de página"/>
          <p:cNvSpPr>
            <a:spLocks noGrp="1"/>
          </p:cNvSpPr>
          <p:nvPr>
            <p:ph type="ftr" sz="quarter" idx="11"/>
          </p:nvPr>
        </p:nvSpPr>
        <p:spPr/>
        <p:txBody>
          <a:bodyPr/>
          <a:lstStyle/>
          <a:p>
            <a:r>
              <a:rPr lang="es-ES" smtClean="0"/>
              <a:t>Mar Jurado                                                                                              Nov.18</a:t>
            </a:r>
            <a:endParaRPr lang="es-ES"/>
          </a:p>
        </p:txBody>
      </p:sp>
      <p:sp>
        <p:nvSpPr>
          <p:cNvPr id="5" name="4 Marcador de número de diapositiva"/>
          <p:cNvSpPr>
            <a:spLocks noGrp="1"/>
          </p:cNvSpPr>
          <p:nvPr>
            <p:ph type="sldNum" sz="quarter" idx="12"/>
          </p:nvPr>
        </p:nvSpPr>
        <p:spPr/>
        <p:txBody>
          <a:bodyPr/>
          <a:lstStyle/>
          <a:p>
            <a:fld id="{901F3068-43DF-4593-9813-271CC18855C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D292A7C-4806-4921-AFC8-9D1FDE61F627}" type="datetime1">
              <a:rPr lang="es-ES" smtClean="0"/>
              <a:pPr/>
              <a:t>20/11/2018</a:t>
            </a:fld>
            <a:endParaRPr lang="es-ES"/>
          </a:p>
        </p:txBody>
      </p:sp>
      <p:sp>
        <p:nvSpPr>
          <p:cNvPr id="3" name="2 Marcador de pie de página"/>
          <p:cNvSpPr>
            <a:spLocks noGrp="1"/>
          </p:cNvSpPr>
          <p:nvPr>
            <p:ph type="ftr" sz="quarter" idx="11"/>
          </p:nvPr>
        </p:nvSpPr>
        <p:spPr/>
        <p:txBody>
          <a:bodyPr/>
          <a:lstStyle/>
          <a:p>
            <a:r>
              <a:rPr lang="es-ES" smtClean="0"/>
              <a:t>Mar Jurado                                                                                              Nov.18</a:t>
            </a:r>
            <a:endParaRPr lang="es-ES"/>
          </a:p>
        </p:txBody>
      </p:sp>
      <p:sp>
        <p:nvSpPr>
          <p:cNvPr id="4" name="3 Marcador de número de diapositiva"/>
          <p:cNvSpPr>
            <a:spLocks noGrp="1"/>
          </p:cNvSpPr>
          <p:nvPr>
            <p:ph type="sldNum" sz="quarter" idx="12"/>
          </p:nvPr>
        </p:nvSpPr>
        <p:spPr/>
        <p:txBody>
          <a:bodyPr/>
          <a:lstStyle/>
          <a:p>
            <a:fld id="{901F3068-43DF-4593-9813-271CC18855C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319D239-5679-466F-BC50-89CC1C3EB134}" type="datetime1">
              <a:rPr lang="es-ES" smtClean="0"/>
              <a:pPr/>
              <a:t>20/11/2018</a:t>
            </a:fld>
            <a:endParaRPr lang="es-ES"/>
          </a:p>
        </p:txBody>
      </p:sp>
      <p:sp>
        <p:nvSpPr>
          <p:cNvPr id="6" name="5 Marcador de pie de página"/>
          <p:cNvSpPr>
            <a:spLocks noGrp="1"/>
          </p:cNvSpPr>
          <p:nvPr>
            <p:ph type="ftr" sz="quarter" idx="11"/>
          </p:nvPr>
        </p:nvSpPr>
        <p:spPr/>
        <p:txBody>
          <a:bodyPr/>
          <a:lstStyle/>
          <a:p>
            <a:r>
              <a:rPr lang="es-ES" smtClean="0"/>
              <a:t>Mar Jurado                                                                                              Nov.18</a:t>
            </a:r>
            <a:endParaRPr lang="es-ES"/>
          </a:p>
        </p:txBody>
      </p:sp>
      <p:sp>
        <p:nvSpPr>
          <p:cNvPr id="7" name="6 Marcador de número de diapositiva"/>
          <p:cNvSpPr>
            <a:spLocks noGrp="1"/>
          </p:cNvSpPr>
          <p:nvPr>
            <p:ph type="sldNum" sz="quarter" idx="12"/>
          </p:nvPr>
        </p:nvSpPr>
        <p:spPr/>
        <p:txBody>
          <a:bodyPr/>
          <a:lstStyle/>
          <a:p>
            <a:fld id="{901F3068-43DF-4593-9813-271CC18855C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64ECAC5-082E-4D9E-8BC1-15E1A72D52D3}" type="datetime1">
              <a:rPr lang="es-ES" smtClean="0"/>
              <a:pPr/>
              <a:t>20/11/2018</a:t>
            </a:fld>
            <a:endParaRPr lang="es-ES"/>
          </a:p>
        </p:txBody>
      </p:sp>
      <p:sp>
        <p:nvSpPr>
          <p:cNvPr id="6" name="5 Marcador de pie de página"/>
          <p:cNvSpPr>
            <a:spLocks noGrp="1"/>
          </p:cNvSpPr>
          <p:nvPr>
            <p:ph type="ftr" sz="quarter" idx="11"/>
          </p:nvPr>
        </p:nvSpPr>
        <p:spPr/>
        <p:txBody>
          <a:bodyPr/>
          <a:lstStyle/>
          <a:p>
            <a:r>
              <a:rPr lang="es-ES" smtClean="0"/>
              <a:t>Mar Jurado                                                                                              Nov.18</a:t>
            </a:r>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901F3068-43DF-4593-9813-271CC18855CF}"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48B0F6-50C7-4B6E-B926-FABDA74C85EA}" type="datetime1">
              <a:rPr lang="es-ES" smtClean="0"/>
              <a:pPr/>
              <a:t>20/11/2018</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s-ES" smtClean="0"/>
              <a:t>Mar Jurado                                                                                              Nov.18</a:t>
            </a: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1F3068-43DF-4593-9813-271CC18855CF}"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ersonadoll.uk/shop" TargetMode="External"/><Relationship Id="rId7" Type="http://schemas.openxmlformats.org/officeDocument/2006/relationships/hyperlink" Target="http://www.juntadeandalucia.es/averroes/centros-tic/04006446/helvia/sitio/index.cgi?wid_seccion=23"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everychildisspecialerasmus.blogspot.com/" TargetMode="External"/><Relationship Id="rId5" Type="http://schemas.openxmlformats.org/officeDocument/2006/relationships/hyperlink" Target="https://twinspace.etwinning.net/10854/home" TargetMode="External"/><Relationship Id="rId4" Type="http://schemas.openxmlformats.org/officeDocument/2006/relationships/hyperlink" Target="https://personadollespana.blogspot.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CITY-SCHOOL.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MONTHLY%20REPORT-TEMPLATE.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TIMELINE.doc" TargetMode="External"/><Relationship Id="rId5" Type="http://schemas.openxmlformats.org/officeDocument/2006/relationships/hyperlink" Target="EVALUATION%20APPLICATION%20FORM.pdf" TargetMode="External"/><Relationship Id="rId4" Type="http://schemas.openxmlformats.org/officeDocument/2006/relationships/hyperlink" Target="submitted%20form.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INITIAL%20QUESTIONNAIRE%202.do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EVALUACION%20INICIAL7-12.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sz="9600" dirty="0" smtClean="0"/>
              <a:t>PDM</a:t>
            </a:r>
            <a:endParaRPr lang="es-ES" sz="9600" dirty="0"/>
          </a:p>
        </p:txBody>
      </p:sp>
      <p:sp>
        <p:nvSpPr>
          <p:cNvPr id="3" name="2 Subtítulo"/>
          <p:cNvSpPr>
            <a:spLocks noGrp="1"/>
          </p:cNvSpPr>
          <p:nvPr>
            <p:ph type="subTitle" idx="1"/>
          </p:nvPr>
        </p:nvSpPr>
        <p:spPr>
          <a:xfrm>
            <a:off x="533400" y="3228536"/>
            <a:ext cx="7854696" cy="2648736"/>
          </a:xfrm>
        </p:spPr>
        <p:txBody>
          <a:bodyPr/>
          <a:lstStyle/>
          <a:p>
            <a:r>
              <a:rPr lang="es-ES" sz="3600" dirty="0" smtClean="0"/>
              <a:t>Persona</a:t>
            </a:r>
          </a:p>
          <a:p>
            <a:r>
              <a:rPr lang="es-ES" sz="3600" dirty="0" err="1" smtClean="0"/>
              <a:t>Doll</a:t>
            </a:r>
            <a:endParaRPr lang="es-ES" sz="3600" dirty="0" smtClean="0"/>
          </a:p>
          <a:p>
            <a:r>
              <a:rPr lang="es-ES" sz="3600" dirty="0" err="1" smtClean="0"/>
              <a:t>Methodolg</a:t>
            </a:r>
            <a:r>
              <a:rPr lang="es-ES" dirty="0" err="1" smtClean="0"/>
              <a:t>y</a:t>
            </a:r>
            <a:endParaRPr lang="es-ES" dirty="0"/>
          </a:p>
        </p:txBody>
      </p:sp>
      <p:pic>
        <p:nvPicPr>
          <p:cNvPr id="4" name="3 Imagen" descr="LOGOTRAINING.png"/>
          <p:cNvPicPr>
            <a:picLocks noChangeAspect="1"/>
          </p:cNvPicPr>
          <p:nvPr/>
        </p:nvPicPr>
        <p:blipFill>
          <a:blip r:embed="rId3" cstate="print"/>
          <a:stretch>
            <a:fillRect/>
          </a:stretch>
        </p:blipFill>
        <p:spPr>
          <a:xfrm>
            <a:off x="0" y="0"/>
            <a:ext cx="5212555" cy="6858000"/>
          </a:xfrm>
          <a:prstGeom prst="rect">
            <a:avLst/>
          </a:prstGeom>
        </p:spPr>
      </p:pic>
      <p:sp>
        <p:nvSpPr>
          <p:cNvPr id="5" name="4 CuadroTexto"/>
          <p:cNvSpPr txBox="1"/>
          <p:nvPr/>
        </p:nvSpPr>
        <p:spPr>
          <a:xfrm>
            <a:off x="7596336" y="6237312"/>
            <a:ext cx="2051720" cy="369332"/>
          </a:xfrm>
          <a:prstGeom prst="rect">
            <a:avLst/>
          </a:prstGeom>
          <a:noFill/>
        </p:spPr>
        <p:txBody>
          <a:bodyPr wrap="square" rtlCol="0">
            <a:spAutoFit/>
          </a:bodyPr>
          <a:lstStyle/>
          <a:p>
            <a:r>
              <a:rPr lang="es-ES" dirty="0" err="1" smtClean="0">
                <a:latin typeface="Brush Script MT" pitchFamily="66" charset="0"/>
              </a:rPr>
              <a:t>M.Mar</a:t>
            </a:r>
            <a:r>
              <a:rPr lang="es-ES" dirty="0" smtClean="0">
                <a:latin typeface="Brush Script MT" pitchFamily="66" charset="0"/>
              </a:rPr>
              <a:t> Jurado</a:t>
            </a:r>
            <a:endParaRPr lang="es-ES" dirty="0">
              <a:latin typeface="Brush Script M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workshop-1425446_960_720.jpg"/>
          <p:cNvPicPr>
            <a:picLocks noChangeAspect="1"/>
          </p:cNvPicPr>
          <p:nvPr/>
        </p:nvPicPr>
        <p:blipFill>
          <a:blip r:embed="rId2" cstate="print"/>
          <a:stretch>
            <a:fillRect/>
          </a:stretch>
        </p:blipFill>
        <p:spPr>
          <a:xfrm rot="18885584">
            <a:off x="4656562" y="3467096"/>
            <a:ext cx="4613712" cy="1566740"/>
          </a:xfrm>
          <a:prstGeom prst="rect">
            <a:avLst/>
          </a:prstGeom>
        </p:spPr>
      </p:pic>
      <p:sp>
        <p:nvSpPr>
          <p:cNvPr id="3" name="2 Marcador de contenido"/>
          <p:cNvSpPr>
            <a:spLocks noGrp="1"/>
          </p:cNvSpPr>
          <p:nvPr>
            <p:ph idx="1"/>
          </p:nvPr>
        </p:nvSpPr>
        <p:spPr>
          <a:xfrm>
            <a:off x="467544" y="1340768"/>
            <a:ext cx="8229600" cy="4389120"/>
          </a:xfrm>
        </p:spPr>
        <p:txBody>
          <a:bodyPr>
            <a:normAutofit/>
          </a:bodyPr>
          <a:lstStyle/>
          <a:p>
            <a:pPr lvl="0">
              <a:buNone/>
            </a:pPr>
            <a:r>
              <a:rPr lang="et-EE" sz="3200" b="1" i="1" dirty="0" smtClean="0"/>
              <a:t>Workshop:</a:t>
            </a:r>
            <a:endParaRPr lang="es-ES" sz="3200" b="1" i="1" dirty="0" smtClean="0"/>
          </a:p>
          <a:p>
            <a:r>
              <a:rPr lang="et-EE" sz="2800" b="1" i="1" dirty="0" smtClean="0">
                <a:solidFill>
                  <a:schemeClr val="accent3">
                    <a:lumMod val="75000"/>
                  </a:schemeClr>
                </a:solidFill>
                <a:hlinkClick r:id="rId3"/>
              </a:rPr>
              <a:t>Ordering dolls</a:t>
            </a:r>
            <a:r>
              <a:rPr lang="es-ES" sz="2800" b="1" i="1" dirty="0" smtClean="0">
                <a:solidFill>
                  <a:schemeClr val="accent3">
                    <a:lumMod val="75000"/>
                  </a:schemeClr>
                </a:solidFill>
              </a:rPr>
              <a:t> </a:t>
            </a:r>
          </a:p>
          <a:p>
            <a:r>
              <a:rPr lang="et-EE" sz="2800" i="1" dirty="0" smtClean="0"/>
              <a:t> Introduction of Spanish dolls. Analysing documents: books, dolls, handbooks, stories, videos, webpages...</a:t>
            </a:r>
            <a:endParaRPr lang="es-ES" sz="2800" dirty="0" smtClean="0"/>
          </a:p>
          <a:p>
            <a:pPr lvl="1"/>
            <a:r>
              <a:rPr lang="es-ES" dirty="0" smtClean="0">
                <a:hlinkClick r:id="rId4"/>
              </a:rPr>
              <a:t>Persona </a:t>
            </a:r>
            <a:r>
              <a:rPr lang="es-ES" dirty="0" err="1" smtClean="0">
                <a:hlinkClick r:id="rId4"/>
              </a:rPr>
              <a:t>Doll</a:t>
            </a:r>
            <a:r>
              <a:rPr lang="es-ES" dirty="0" smtClean="0">
                <a:hlinkClick r:id="rId4"/>
              </a:rPr>
              <a:t> España</a:t>
            </a:r>
            <a:endParaRPr lang="es-ES" dirty="0" smtClean="0"/>
          </a:p>
          <a:p>
            <a:pPr lvl="1"/>
            <a:r>
              <a:rPr lang="es-ES" dirty="0" err="1" smtClean="0">
                <a:hlinkClick r:id="rId5"/>
              </a:rPr>
              <a:t>Every</a:t>
            </a:r>
            <a:r>
              <a:rPr lang="es-ES" dirty="0" smtClean="0">
                <a:hlinkClick r:id="rId5"/>
              </a:rPr>
              <a:t> </a:t>
            </a:r>
            <a:r>
              <a:rPr lang="es-ES" dirty="0" err="1" smtClean="0">
                <a:hlinkClick r:id="rId5"/>
              </a:rPr>
              <a:t>child</a:t>
            </a:r>
            <a:r>
              <a:rPr lang="es-ES" dirty="0" smtClean="0">
                <a:hlinkClick r:id="rId5"/>
              </a:rPr>
              <a:t> </a:t>
            </a:r>
            <a:r>
              <a:rPr lang="es-ES" dirty="0" err="1" smtClean="0">
                <a:hlinkClick r:id="rId5"/>
              </a:rPr>
              <a:t>is</a:t>
            </a:r>
            <a:r>
              <a:rPr lang="es-ES" dirty="0" smtClean="0">
                <a:hlinkClick r:id="rId5"/>
              </a:rPr>
              <a:t> </a:t>
            </a:r>
            <a:r>
              <a:rPr lang="es-ES" dirty="0" err="1" smtClean="0">
                <a:hlinkClick r:id="rId5"/>
              </a:rPr>
              <a:t>special</a:t>
            </a:r>
            <a:r>
              <a:rPr lang="es-ES" dirty="0" smtClean="0"/>
              <a:t>- </a:t>
            </a:r>
            <a:r>
              <a:rPr lang="es-ES" dirty="0" err="1" smtClean="0"/>
              <a:t>English</a:t>
            </a:r>
            <a:endParaRPr lang="es-ES" dirty="0" smtClean="0"/>
          </a:p>
          <a:p>
            <a:pPr lvl="1"/>
            <a:r>
              <a:rPr lang="es-ES" dirty="0" err="1" smtClean="0">
                <a:hlinkClick r:id="rId6"/>
              </a:rPr>
              <a:t>Every</a:t>
            </a:r>
            <a:r>
              <a:rPr lang="es-ES" dirty="0" smtClean="0">
                <a:hlinkClick r:id="rId6"/>
              </a:rPr>
              <a:t> </a:t>
            </a:r>
            <a:r>
              <a:rPr lang="es-ES" dirty="0" err="1" smtClean="0">
                <a:hlinkClick r:id="rId6"/>
              </a:rPr>
              <a:t>child</a:t>
            </a:r>
            <a:r>
              <a:rPr lang="es-ES" dirty="0" smtClean="0">
                <a:hlinkClick r:id="rId6"/>
              </a:rPr>
              <a:t> </a:t>
            </a:r>
            <a:r>
              <a:rPr lang="es-ES" dirty="0" err="1" smtClean="0">
                <a:hlinkClick r:id="rId6"/>
              </a:rPr>
              <a:t>is</a:t>
            </a:r>
            <a:r>
              <a:rPr lang="es-ES" dirty="0" smtClean="0">
                <a:hlinkClick r:id="rId6"/>
              </a:rPr>
              <a:t> </a:t>
            </a:r>
            <a:r>
              <a:rPr lang="es-ES" dirty="0" err="1" smtClean="0">
                <a:hlinkClick r:id="rId6"/>
              </a:rPr>
              <a:t>special</a:t>
            </a:r>
            <a:r>
              <a:rPr lang="es-ES" dirty="0" smtClean="0">
                <a:hlinkClick r:id="rId6"/>
              </a:rPr>
              <a:t>- </a:t>
            </a:r>
            <a:r>
              <a:rPr lang="es-ES" dirty="0" err="1" smtClean="0"/>
              <a:t>Spanish</a:t>
            </a:r>
            <a:endParaRPr lang="es-ES" dirty="0" smtClean="0"/>
          </a:p>
          <a:p>
            <a:pPr lvl="1"/>
            <a:r>
              <a:rPr lang="es-ES" dirty="0" err="1" smtClean="0">
                <a:hlinkClick r:id="rId7"/>
              </a:rPr>
              <a:t>Ceip</a:t>
            </a:r>
            <a:r>
              <a:rPr lang="es-ES" dirty="0" smtClean="0">
                <a:hlinkClick r:id="rId7"/>
              </a:rPr>
              <a:t> Ginés Morata</a:t>
            </a:r>
            <a:endParaRPr lang="es-ES" dirty="0" smtClean="0"/>
          </a:p>
          <a:p>
            <a:endParaRPr lang="es-ES" dirty="0"/>
          </a:p>
        </p:txBody>
      </p:sp>
      <p:sp>
        <p:nvSpPr>
          <p:cNvPr id="4" name="3 Marcador de pie de página"/>
          <p:cNvSpPr>
            <a:spLocks noGrp="1"/>
          </p:cNvSpPr>
          <p:nvPr>
            <p:ph type="ftr" sz="quarter" idx="11"/>
          </p:nvPr>
        </p:nvSpPr>
        <p:spPr>
          <a:xfrm>
            <a:off x="7812360" y="6237312"/>
            <a:ext cx="3352800" cy="365125"/>
          </a:xfrm>
        </p:spPr>
        <p:txBody>
          <a:bodyPr/>
          <a:lstStyle/>
          <a:p>
            <a:r>
              <a:rPr lang="es-ES" smtClean="0"/>
              <a:t>Mar Jurado                                                                                              Nov.18</a:t>
            </a: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08720"/>
            <a:ext cx="8229600" cy="1143000"/>
          </a:xfrm>
        </p:spPr>
        <p:txBody>
          <a:bodyPr>
            <a:normAutofit fontScale="90000"/>
          </a:bodyPr>
          <a:lstStyle/>
          <a:p>
            <a:r>
              <a:rPr lang="en-GB" dirty="0" smtClean="0"/>
              <a:t>3</a:t>
            </a:r>
            <a:r>
              <a:rPr lang="en-GB" baseline="30000" dirty="0" smtClean="0"/>
              <a:t>rd</a:t>
            </a:r>
            <a:r>
              <a:rPr lang="en-GB" dirty="0" smtClean="0"/>
              <a:t> LESSON-PROFILE INFORMATION</a:t>
            </a:r>
            <a:r>
              <a:rPr lang="es-ES" dirty="0" smtClean="0"/>
              <a:t/>
            </a:r>
            <a:br>
              <a:rPr lang="es-ES" dirty="0" smtClean="0"/>
            </a:br>
            <a:endParaRPr lang="es-ES" dirty="0"/>
          </a:p>
        </p:txBody>
      </p:sp>
      <p:sp>
        <p:nvSpPr>
          <p:cNvPr id="3" name="2 Marcador de contenido"/>
          <p:cNvSpPr>
            <a:spLocks noGrp="1"/>
          </p:cNvSpPr>
          <p:nvPr>
            <p:ph idx="1"/>
          </p:nvPr>
        </p:nvSpPr>
        <p:spPr>
          <a:xfrm>
            <a:off x="457200" y="1556792"/>
            <a:ext cx="8229600" cy="4767808"/>
          </a:xfrm>
        </p:spPr>
        <p:txBody>
          <a:bodyPr>
            <a:normAutofit fontScale="92500" lnSpcReduction="10000"/>
          </a:bodyPr>
          <a:lstStyle/>
          <a:p>
            <a:pPr marL="457200" indent="-457200"/>
            <a:r>
              <a:rPr lang="et-EE" sz="3200" i="1" dirty="0" smtClean="0"/>
              <a:t>How old is the doll?</a:t>
            </a:r>
          </a:p>
          <a:p>
            <a:pPr marL="457200" indent="-457200"/>
            <a:r>
              <a:rPr lang="et-EE" sz="3200" i="1" dirty="0" smtClean="0"/>
              <a:t>Is it a boy or a girl?</a:t>
            </a:r>
          </a:p>
          <a:p>
            <a:pPr marL="457200" indent="-457200"/>
            <a:r>
              <a:rPr lang="et-EE" sz="3200" i="1" dirty="0" smtClean="0"/>
              <a:t>What is the doll</a:t>
            </a:r>
            <a:r>
              <a:rPr lang="es-ES" sz="3200" i="1" dirty="0" smtClean="0"/>
              <a:t>’s</a:t>
            </a:r>
            <a:r>
              <a:rPr lang="et-EE" sz="3200" i="1" dirty="0" smtClean="0"/>
              <a:t> name?</a:t>
            </a:r>
          </a:p>
          <a:p>
            <a:pPr marL="457200" indent="-457200"/>
            <a:r>
              <a:rPr lang="et-EE" sz="3200" i="1" dirty="0" smtClean="0"/>
              <a:t>What languages</a:t>
            </a:r>
            <a:r>
              <a:rPr lang="es-ES" sz="3200" i="1" dirty="0" smtClean="0"/>
              <a:t> do</a:t>
            </a:r>
            <a:r>
              <a:rPr lang="et-EE" sz="3200" i="1" dirty="0" smtClean="0"/>
              <a:t> the doll speak?</a:t>
            </a:r>
          </a:p>
          <a:p>
            <a:pPr marL="457200" indent="-457200"/>
            <a:r>
              <a:rPr lang="et-EE" sz="3200" i="1" dirty="0" smtClean="0"/>
              <a:t>What makes the doll happy, sad and moody?</a:t>
            </a:r>
          </a:p>
          <a:p>
            <a:pPr marL="457200" indent="-457200"/>
            <a:r>
              <a:rPr lang="en-US" sz="3200" i="1" dirty="0" smtClean="0"/>
              <a:t>I</a:t>
            </a:r>
            <a:r>
              <a:rPr lang="et-EE" sz="3200" i="1" dirty="0" smtClean="0"/>
              <a:t>s doll afraid about something?</a:t>
            </a:r>
          </a:p>
          <a:p>
            <a:pPr marL="457200" indent="-457200"/>
            <a:r>
              <a:rPr lang="et-EE" sz="3200" i="1" dirty="0" smtClean="0"/>
              <a:t>Where does the doll live? </a:t>
            </a:r>
          </a:p>
          <a:p>
            <a:pPr marL="457200" indent="-457200"/>
            <a:r>
              <a:rPr lang="et-EE" sz="3200" i="1" dirty="0" smtClean="0"/>
              <a:t>Who does the doll live with?</a:t>
            </a:r>
            <a:endParaRPr lang="es-ES" sz="3200" i="1" dirty="0" smtClean="0"/>
          </a:p>
          <a:p>
            <a:pPr marL="457200" indent="-457200"/>
            <a:r>
              <a:rPr lang="et-EE" sz="3200" i="1" dirty="0" smtClean="0">
                <a:latin typeface="Calibri" charset="0"/>
              </a:rPr>
              <a:t>Does the doll share room with someone? </a:t>
            </a:r>
          </a:p>
          <a:p>
            <a:pPr marL="457200" indent="-457200"/>
            <a:endParaRPr lang="et-EE" sz="3200" i="1" dirty="0" smtClean="0"/>
          </a:p>
          <a:p>
            <a:pPr lvl="0"/>
            <a:endParaRPr lang="es-ES" dirty="0" smtClean="0"/>
          </a:p>
          <a:p>
            <a:endParaRPr lang="es-ES" dirty="0"/>
          </a:p>
        </p:txBody>
      </p:sp>
      <p:sp>
        <p:nvSpPr>
          <p:cNvPr id="4" name="3 Marcador de pie de página"/>
          <p:cNvSpPr>
            <a:spLocks noGrp="1"/>
          </p:cNvSpPr>
          <p:nvPr>
            <p:ph type="ftr" sz="quarter" idx="11"/>
          </p:nvPr>
        </p:nvSpPr>
        <p:spPr>
          <a:xfrm>
            <a:off x="7812360" y="6237312"/>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836712"/>
            <a:ext cx="8892480" cy="5760640"/>
          </a:xfrm>
        </p:spPr>
        <p:txBody>
          <a:bodyPr>
            <a:normAutofit fontScale="77500" lnSpcReduction="20000"/>
          </a:bodyPr>
          <a:lstStyle/>
          <a:p>
            <a:pPr marL="457200" indent="-457200"/>
            <a:r>
              <a:rPr lang="et-EE" sz="4100" i="1" dirty="0" smtClean="0"/>
              <a:t>Do doll</a:t>
            </a:r>
            <a:r>
              <a:rPr lang="es-ES" sz="4100" i="1" dirty="0" smtClean="0"/>
              <a:t>’</a:t>
            </a:r>
            <a:r>
              <a:rPr lang="et-EE" sz="4100" i="1" dirty="0" smtClean="0"/>
              <a:t>s parents work? </a:t>
            </a:r>
            <a:r>
              <a:rPr lang="es-ES" sz="4100" i="1" dirty="0" err="1" smtClean="0"/>
              <a:t>Where</a:t>
            </a:r>
            <a:r>
              <a:rPr lang="es-ES" sz="4100" i="1" dirty="0" smtClean="0"/>
              <a:t>?</a:t>
            </a:r>
            <a:endParaRPr lang="et-EE" sz="4100" i="1" dirty="0" smtClean="0"/>
          </a:p>
          <a:p>
            <a:pPr marL="457200" indent="-457200"/>
            <a:r>
              <a:rPr lang="et-EE" sz="4100" i="1" dirty="0" smtClean="0"/>
              <a:t>What </a:t>
            </a:r>
            <a:r>
              <a:rPr lang="es-ES" sz="4100" i="1" dirty="0" err="1" smtClean="0"/>
              <a:t>does</a:t>
            </a:r>
            <a:r>
              <a:rPr lang="es-ES" sz="4100" i="1" dirty="0" smtClean="0"/>
              <a:t> </a:t>
            </a:r>
            <a:r>
              <a:rPr lang="es-ES" sz="4100" i="1" dirty="0" err="1" smtClean="0"/>
              <a:t>the</a:t>
            </a:r>
            <a:r>
              <a:rPr lang="et-EE" sz="4100" i="1" dirty="0" smtClean="0"/>
              <a:t> doll like to do at home? </a:t>
            </a:r>
          </a:p>
          <a:p>
            <a:pPr marL="457200" indent="-457200"/>
            <a:r>
              <a:rPr lang="et-EE" sz="4100" i="1" dirty="0" smtClean="0"/>
              <a:t>What is the doll good at, what is difficult for </a:t>
            </a:r>
            <a:r>
              <a:rPr lang="es-ES" sz="4100" i="1" dirty="0" smtClean="0"/>
              <a:t>he/</a:t>
            </a:r>
            <a:r>
              <a:rPr lang="es-ES" sz="4100" i="1" dirty="0" err="1" smtClean="0"/>
              <a:t>she</a:t>
            </a:r>
            <a:r>
              <a:rPr lang="et-EE" sz="4100" i="1" dirty="0" smtClean="0"/>
              <a:t>?</a:t>
            </a:r>
          </a:p>
          <a:p>
            <a:pPr marL="457200" indent="-457200"/>
            <a:r>
              <a:rPr lang="et-EE" sz="4100" i="1" dirty="0" smtClean="0"/>
              <a:t>Is there something that the doll can not do?</a:t>
            </a:r>
          </a:p>
          <a:p>
            <a:pPr marL="457200" indent="-457200"/>
            <a:r>
              <a:rPr lang="et-EE" sz="4100" i="1" dirty="0" smtClean="0"/>
              <a:t>What is dolls favourite food and what food does not</a:t>
            </a:r>
            <a:r>
              <a:rPr lang="es-ES" sz="4100" i="1" dirty="0" smtClean="0"/>
              <a:t> </a:t>
            </a:r>
            <a:r>
              <a:rPr lang="es-ES" sz="4100" i="1" dirty="0" err="1" smtClean="0"/>
              <a:t>the</a:t>
            </a:r>
            <a:r>
              <a:rPr lang="es-ES" sz="4100" i="1" dirty="0" smtClean="0"/>
              <a:t> </a:t>
            </a:r>
            <a:r>
              <a:rPr lang="es-ES" sz="4100" i="1" dirty="0" err="1" smtClean="0"/>
              <a:t>doll</a:t>
            </a:r>
            <a:r>
              <a:rPr lang="et-EE" sz="4100" i="1" dirty="0" smtClean="0"/>
              <a:t> like?</a:t>
            </a:r>
          </a:p>
          <a:p>
            <a:pPr marL="457200" indent="-457200"/>
            <a:r>
              <a:rPr lang="en-US" sz="4100" i="1" dirty="0" smtClean="0"/>
              <a:t>H</a:t>
            </a:r>
            <a:r>
              <a:rPr lang="et-EE" sz="4100" i="1" dirty="0" smtClean="0"/>
              <a:t>as something happened in doll life or something will happen soon?</a:t>
            </a:r>
            <a:endParaRPr lang="es-ES" sz="4100" i="1" dirty="0" smtClean="0"/>
          </a:p>
          <a:p>
            <a:pPr marL="457200" indent="-457200"/>
            <a:r>
              <a:rPr lang="en-US" sz="4100" i="1" dirty="0" smtClean="0"/>
              <a:t>I</a:t>
            </a:r>
            <a:r>
              <a:rPr lang="et-EE" sz="4100" i="1" dirty="0" smtClean="0"/>
              <a:t>s there a special day in dolls life? How is it celebrated? </a:t>
            </a:r>
            <a:endParaRPr lang="es-ES" sz="4100" i="1" dirty="0" smtClean="0"/>
          </a:p>
          <a:p>
            <a:pPr marL="457200" indent="-457200"/>
            <a:r>
              <a:rPr lang="es-ES" sz="4100" i="1" dirty="0" err="1" smtClean="0"/>
              <a:t>Other</a:t>
            </a:r>
            <a:r>
              <a:rPr lang="es-ES" sz="4100" i="1" dirty="0" smtClean="0"/>
              <a:t> </a:t>
            </a:r>
            <a:r>
              <a:rPr lang="es-ES" sz="4100" i="1" dirty="0" err="1" smtClean="0"/>
              <a:t>interesting</a:t>
            </a:r>
            <a:r>
              <a:rPr lang="es-ES" sz="4100" i="1" dirty="0" smtClean="0"/>
              <a:t> </a:t>
            </a:r>
            <a:r>
              <a:rPr lang="es-ES" sz="4100" i="1" dirty="0" err="1" smtClean="0"/>
              <a:t>aspects</a:t>
            </a:r>
            <a:r>
              <a:rPr lang="es-ES" sz="4100" i="1" dirty="0" smtClean="0"/>
              <a:t> </a:t>
            </a:r>
            <a:r>
              <a:rPr lang="es-ES" sz="4100" i="1" dirty="0" err="1" smtClean="0"/>
              <a:t>you</a:t>
            </a:r>
            <a:r>
              <a:rPr lang="es-ES" sz="4100" i="1" dirty="0" smtClean="0"/>
              <a:t> </a:t>
            </a:r>
            <a:r>
              <a:rPr lang="es-ES" sz="4100" i="1" dirty="0" err="1" smtClean="0"/>
              <a:t>consider</a:t>
            </a:r>
            <a:r>
              <a:rPr lang="es-ES" sz="4100" i="1" dirty="0" smtClean="0"/>
              <a:t> </a:t>
            </a:r>
            <a:r>
              <a:rPr lang="es-ES" sz="4100" i="1" dirty="0" err="1" smtClean="0"/>
              <a:t>useful</a:t>
            </a:r>
            <a:endParaRPr lang="et-EE" sz="4100" dirty="0" smtClean="0"/>
          </a:p>
          <a:p>
            <a:pPr marL="457200" indent="-457200"/>
            <a:endParaRPr lang="et-EE" sz="3500" i="1" dirty="0" smtClean="0">
              <a:latin typeface="Calibri" charset="0"/>
            </a:endParaRPr>
          </a:p>
          <a:p>
            <a:endParaRPr lang="es-ES" dirty="0"/>
          </a:p>
        </p:txBody>
      </p:sp>
      <p:sp>
        <p:nvSpPr>
          <p:cNvPr id="4" name="3 Marcador de pie de página"/>
          <p:cNvSpPr>
            <a:spLocks noGrp="1"/>
          </p:cNvSpPr>
          <p:nvPr>
            <p:ph type="ftr" sz="quarter" idx="11"/>
          </p:nvPr>
        </p:nvSpPr>
        <p:spPr>
          <a:xfrm>
            <a:off x="7884368" y="6492875"/>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ULB.png"/>
          <p:cNvPicPr>
            <a:picLocks noChangeAspect="1"/>
          </p:cNvPicPr>
          <p:nvPr/>
        </p:nvPicPr>
        <p:blipFill>
          <a:blip r:embed="rId3" cstate="print"/>
          <a:stretch>
            <a:fillRect/>
          </a:stretch>
        </p:blipFill>
        <p:spPr>
          <a:xfrm>
            <a:off x="7000875" y="836712"/>
            <a:ext cx="2143125" cy="2143125"/>
          </a:xfrm>
          <a:prstGeom prst="rect">
            <a:avLst/>
          </a:prstGeom>
        </p:spPr>
      </p:pic>
      <p:sp>
        <p:nvSpPr>
          <p:cNvPr id="3" name="2 Marcador de contenido"/>
          <p:cNvSpPr>
            <a:spLocks noGrp="1"/>
          </p:cNvSpPr>
          <p:nvPr>
            <p:ph idx="1"/>
          </p:nvPr>
        </p:nvSpPr>
        <p:spPr>
          <a:xfrm>
            <a:off x="467544" y="980728"/>
            <a:ext cx="8291264" cy="5616624"/>
          </a:xfrm>
        </p:spPr>
        <p:txBody>
          <a:bodyPr>
            <a:normAutofit fontScale="92500"/>
          </a:bodyPr>
          <a:lstStyle/>
          <a:p>
            <a:pPr marL="457200" indent="-457200">
              <a:buNone/>
            </a:pPr>
            <a:r>
              <a:rPr lang="es-ES" sz="3500" b="1" i="1" dirty="0" smtClean="0"/>
              <a:t>WHEN WRITING PROFILE KEEP IN MIND </a:t>
            </a:r>
          </a:p>
          <a:p>
            <a:pPr marL="457200" indent="-457200">
              <a:buNone/>
            </a:pPr>
            <a:endParaRPr lang="es-ES" sz="3500" b="1" i="1" dirty="0" smtClean="0"/>
          </a:p>
          <a:p>
            <a:pPr marL="457200" indent="-457200" algn="just"/>
            <a:r>
              <a:rPr lang="et-EE" sz="3200" i="1" dirty="0" smtClean="0"/>
              <a:t>Dolls reflect children in </a:t>
            </a:r>
            <a:r>
              <a:rPr lang="es-ES" sz="3200" i="1" dirty="0" err="1" smtClean="0"/>
              <a:t>your</a:t>
            </a:r>
            <a:r>
              <a:rPr lang="es-ES" sz="3200" i="1" dirty="0" smtClean="0"/>
              <a:t> </a:t>
            </a:r>
            <a:r>
              <a:rPr lang="es-ES" sz="3200" i="1" dirty="0" err="1" smtClean="0"/>
              <a:t>school</a:t>
            </a:r>
            <a:endParaRPr lang="et-EE" sz="3200" i="1" dirty="0" smtClean="0"/>
          </a:p>
          <a:p>
            <a:pPr marL="457200" indent="-457200" algn="just"/>
            <a:r>
              <a:rPr lang="et-EE" sz="3200" i="1" dirty="0" smtClean="0"/>
              <a:t>Dolls should have many differences in order to be able to handle as many topics as possible. </a:t>
            </a:r>
          </a:p>
          <a:p>
            <a:pPr marL="457200" indent="-457200" algn="just"/>
            <a:r>
              <a:rPr lang="et-EE" sz="3200" i="1" dirty="0" smtClean="0"/>
              <a:t>When creating personality to a doll from another culture </a:t>
            </a:r>
            <a:r>
              <a:rPr lang="es-ES" sz="3200" i="1" dirty="0" smtClean="0"/>
              <a:t>look </a:t>
            </a:r>
            <a:r>
              <a:rPr lang="es-ES" sz="3200" i="1" dirty="0" err="1" smtClean="0"/>
              <a:t>for</a:t>
            </a:r>
            <a:r>
              <a:rPr lang="es-ES" sz="3200" i="1" dirty="0" smtClean="0"/>
              <a:t> </a:t>
            </a:r>
            <a:r>
              <a:rPr lang="es-ES" sz="3200" i="1" dirty="0" err="1" smtClean="0"/>
              <a:t>information</a:t>
            </a:r>
            <a:r>
              <a:rPr lang="es-ES" sz="3200" i="1" dirty="0" smtClean="0"/>
              <a:t> ab</a:t>
            </a:r>
            <a:r>
              <a:rPr lang="et-EE" sz="3200" i="1" dirty="0" smtClean="0"/>
              <a:t>out the culture and nationalit</a:t>
            </a:r>
            <a:r>
              <a:rPr lang="es-ES" sz="3200" i="1" dirty="0" smtClean="0"/>
              <a:t>y</a:t>
            </a:r>
            <a:r>
              <a:rPr lang="et-EE" sz="3200" i="1" dirty="0" smtClean="0"/>
              <a:t> peculiarit</a:t>
            </a:r>
            <a:r>
              <a:rPr lang="es-ES" sz="3200" i="1" dirty="0" err="1" smtClean="0"/>
              <a:t>ies</a:t>
            </a:r>
            <a:r>
              <a:rPr lang="et-EE" sz="3200" i="1" dirty="0" smtClean="0"/>
              <a:t>.</a:t>
            </a:r>
          </a:p>
          <a:p>
            <a:pPr marL="457200" indent="-457200" algn="just"/>
            <a:r>
              <a:rPr lang="et-EE" sz="3200" i="1" dirty="0" smtClean="0"/>
              <a:t>When you give to a doll a certain peculiarity, try to avoid direct similiarity to a certain child</a:t>
            </a:r>
            <a:endParaRPr lang="es-ES" sz="3200" i="1" dirty="0"/>
          </a:p>
        </p:txBody>
      </p:sp>
      <p:sp>
        <p:nvSpPr>
          <p:cNvPr id="4" name="3 Marcador de pie de página"/>
          <p:cNvSpPr>
            <a:spLocks noGrp="1"/>
          </p:cNvSpPr>
          <p:nvPr>
            <p:ph type="ftr" sz="quarter" idx="11"/>
          </p:nvPr>
        </p:nvSpPr>
        <p:spPr>
          <a:xfrm>
            <a:off x="8028384" y="6237312"/>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32656"/>
            <a:ext cx="8604448" cy="1143000"/>
          </a:xfrm>
        </p:spPr>
        <p:txBody>
          <a:bodyPr>
            <a:normAutofit/>
          </a:bodyPr>
          <a:lstStyle/>
          <a:p>
            <a:r>
              <a:rPr lang="en-GB" dirty="0" smtClean="0"/>
              <a:t>3</a:t>
            </a:r>
            <a:r>
              <a:rPr lang="en-GB" baseline="30000" dirty="0" smtClean="0"/>
              <a:t>rd</a:t>
            </a:r>
            <a:r>
              <a:rPr lang="en-GB" dirty="0" smtClean="0"/>
              <a:t> LESSON- </a:t>
            </a:r>
            <a:r>
              <a:rPr lang="es-ES" dirty="0" smtClean="0"/>
              <a:t>TEAM WORK</a:t>
            </a:r>
            <a:endParaRPr lang="es-ES" dirty="0"/>
          </a:p>
        </p:txBody>
      </p:sp>
      <p:sp>
        <p:nvSpPr>
          <p:cNvPr id="3" name="2 Marcador de contenido"/>
          <p:cNvSpPr>
            <a:spLocks noGrp="1"/>
          </p:cNvSpPr>
          <p:nvPr>
            <p:ph idx="1"/>
          </p:nvPr>
        </p:nvSpPr>
        <p:spPr>
          <a:xfrm>
            <a:off x="251520" y="1484784"/>
            <a:ext cx="3888432" cy="5373216"/>
          </a:xfrm>
        </p:spPr>
        <p:txBody>
          <a:bodyPr>
            <a:normAutofit lnSpcReduction="10000"/>
          </a:bodyPr>
          <a:lstStyle/>
          <a:p>
            <a:pPr lvl="0"/>
            <a:r>
              <a:rPr lang="es-ES" sz="3200" i="1" dirty="0" smtClean="0"/>
              <a:t>*</a:t>
            </a:r>
            <a:r>
              <a:rPr lang="et-EE" sz="3200" i="1" dirty="0" smtClean="0"/>
              <a:t>Differences that you </a:t>
            </a:r>
            <a:r>
              <a:rPr lang="es-ES" sz="3200" i="1" dirty="0" err="1" smtClean="0"/>
              <a:t>deal</a:t>
            </a:r>
            <a:r>
              <a:rPr lang="et-EE" sz="3200" i="1" dirty="0" smtClean="0"/>
              <a:t> in your schools. </a:t>
            </a:r>
            <a:endParaRPr lang="es-ES" sz="3200" i="1" dirty="0" smtClean="0"/>
          </a:p>
          <a:p>
            <a:pPr lvl="0">
              <a:buNone/>
            </a:pPr>
            <a:endParaRPr lang="es-ES" sz="3200" i="1" dirty="0" smtClean="0"/>
          </a:p>
          <a:p>
            <a:r>
              <a:rPr lang="es-ES" sz="3200" i="1" dirty="0" err="1" smtClean="0"/>
              <a:t>What</a:t>
            </a:r>
            <a:r>
              <a:rPr lang="es-ES" sz="3200" i="1" dirty="0" smtClean="0"/>
              <a:t> are </a:t>
            </a:r>
            <a:r>
              <a:rPr lang="es-ES" sz="3200" i="1" dirty="0" err="1" smtClean="0"/>
              <a:t>the</a:t>
            </a:r>
            <a:r>
              <a:rPr lang="es-ES" sz="3200" i="1" dirty="0" smtClean="0"/>
              <a:t> </a:t>
            </a:r>
            <a:r>
              <a:rPr lang="es-ES" sz="3200" i="1" dirty="0" err="1" smtClean="0"/>
              <a:t>main</a:t>
            </a:r>
            <a:r>
              <a:rPr lang="es-ES" sz="3200" i="1" dirty="0" smtClean="0"/>
              <a:t> </a:t>
            </a:r>
            <a:r>
              <a:rPr lang="es-ES" sz="3200" i="1" dirty="0" err="1" smtClean="0"/>
              <a:t>aspects</a:t>
            </a:r>
            <a:r>
              <a:rPr lang="es-ES" sz="3200" i="1" dirty="0" smtClean="0"/>
              <a:t> </a:t>
            </a:r>
            <a:r>
              <a:rPr lang="es-ES" sz="3200" i="1" dirty="0" err="1" smtClean="0"/>
              <a:t>that</a:t>
            </a:r>
            <a:r>
              <a:rPr lang="es-ES" sz="3200" i="1" dirty="0" smtClean="0"/>
              <a:t> </a:t>
            </a:r>
            <a:r>
              <a:rPr lang="es-ES" sz="3200" i="1" dirty="0" err="1" smtClean="0"/>
              <a:t>make</a:t>
            </a:r>
            <a:r>
              <a:rPr lang="es-ES" sz="3200" i="1" dirty="0" smtClean="0"/>
              <a:t> </a:t>
            </a:r>
            <a:r>
              <a:rPr lang="es-ES" sz="3200" i="1" dirty="0" err="1" smtClean="0"/>
              <a:t>your</a:t>
            </a:r>
            <a:r>
              <a:rPr lang="es-ES" sz="3200" i="1" dirty="0" smtClean="0"/>
              <a:t> </a:t>
            </a:r>
            <a:r>
              <a:rPr lang="es-ES" sz="3200" i="1" dirty="0" err="1" smtClean="0"/>
              <a:t>pupils</a:t>
            </a:r>
            <a:r>
              <a:rPr lang="es-ES" sz="3200" i="1" dirty="0" smtClean="0"/>
              <a:t> </a:t>
            </a:r>
            <a:r>
              <a:rPr lang="es-ES" sz="3200" i="1" dirty="0" err="1" smtClean="0"/>
              <a:t>differents</a:t>
            </a:r>
            <a:r>
              <a:rPr lang="es-ES" sz="3200" i="1" dirty="0" smtClean="0"/>
              <a:t>?</a:t>
            </a:r>
          </a:p>
          <a:p>
            <a:endParaRPr lang="es-ES" sz="3200" i="1" dirty="0" smtClean="0"/>
          </a:p>
          <a:p>
            <a:r>
              <a:rPr lang="es-ES" sz="3200" i="1" dirty="0" err="1" smtClean="0"/>
              <a:t>How</a:t>
            </a:r>
            <a:r>
              <a:rPr lang="es-ES" sz="3200" i="1" dirty="0" smtClean="0"/>
              <a:t> do </a:t>
            </a:r>
            <a:r>
              <a:rPr lang="es-ES" sz="3200" i="1" dirty="0" err="1" smtClean="0"/>
              <a:t>you</a:t>
            </a:r>
            <a:r>
              <a:rPr lang="es-ES" sz="3200" i="1" dirty="0" smtClean="0"/>
              <a:t> </a:t>
            </a:r>
            <a:r>
              <a:rPr lang="es-ES" sz="3200" i="1" dirty="0" err="1" smtClean="0"/>
              <a:t>work</a:t>
            </a:r>
            <a:r>
              <a:rPr lang="es-ES" sz="3200" i="1" dirty="0" smtClean="0"/>
              <a:t> </a:t>
            </a:r>
            <a:r>
              <a:rPr lang="es-ES" sz="3200" i="1" dirty="0" err="1" smtClean="0"/>
              <a:t>about</a:t>
            </a:r>
            <a:r>
              <a:rPr lang="es-ES" sz="3200" i="1" dirty="0" smtClean="0"/>
              <a:t> </a:t>
            </a:r>
            <a:r>
              <a:rPr lang="es-ES" sz="3200" i="1" dirty="0" err="1" smtClean="0"/>
              <a:t>that</a:t>
            </a:r>
            <a:r>
              <a:rPr lang="es-ES" sz="3200" i="1" dirty="0" smtClean="0"/>
              <a:t>?</a:t>
            </a:r>
            <a:endParaRPr lang="es-ES" sz="3200" i="1" dirty="0"/>
          </a:p>
        </p:txBody>
      </p:sp>
      <p:sp>
        <p:nvSpPr>
          <p:cNvPr id="4" name="3 Marcador de pie de página"/>
          <p:cNvSpPr>
            <a:spLocks noGrp="1"/>
          </p:cNvSpPr>
          <p:nvPr>
            <p:ph type="ftr" sz="quarter" idx="11"/>
          </p:nvPr>
        </p:nvSpPr>
        <p:spPr>
          <a:xfrm>
            <a:off x="7467600" y="6165304"/>
            <a:ext cx="3352800" cy="365125"/>
          </a:xfrm>
        </p:spPr>
        <p:txBody>
          <a:bodyPr/>
          <a:lstStyle/>
          <a:p>
            <a:r>
              <a:rPr lang="es-ES" dirty="0" smtClean="0"/>
              <a:t>Mar Jurado                                                                                              Nov.18</a:t>
            </a:r>
            <a:endParaRPr lang="es-ES" dirty="0"/>
          </a:p>
        </p:txBody>
      </p:sp>
      <p:pic>
        <p:nvPicPr>
          <p:cNvPr id="5" name="4 Imagen" descr="TEAM.jpg"/>
          <p:cNvPicPr>
            <a:picLocks noChangeAspect="1"/>
          </p:cNvPicPr>
          <p:nvPr/>
        </p:nvPicPr>
        <p:blipFill>
          <a:blip r:embed="rId3" cstate="print"/>
          <a:stretch>
            <a:fillRect/>
          </a:stretch>
        </p:blipFill>
        <p:spPr>
          <a:xfrm>
            <a:off x="4355976" y="2204864"/>
            <a:ext cx="4265811" cy="31683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08720"/>
            <a:ext cx="8229600" cy="1143000"/>
          </a:xfrm>
        </p:spPr>
        <p:txBody>
          <a:bodyPr>
            <a:normAutofit fontScale="90000"/>
          </a:bodyPr>
          <a:lstStyle/>
          <a:p>
            <a:r>
              <a:rPr lang="en-GB" dirty="0" smtClean="0"/>
              <a:t>3</a:t>
            </a:r>
            <a:r>
              <a:rPr lang="en-GB" baseline="30000" dirty="0" smtClean="0"/>
              <a:t>rd</a:t>
            </a:r>
            <a:r>
              <a:rPr lang="en-GB" dirty="0" smtClean="0"/>
              <a:t> LESSON- HOST INSTITUTION </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lvl="0"/>
            <a:endParaRPr lang="es-ES" i="1" dirty="0" smtClean="0"/>
          </a:p>
          <a:p>
            <a:pPr lvl="0"/>
            <a:r>
              <a:rPr lang="es-ES" i="1" dirty="0" err="1" smtClean="0">
                <a:hlinkClick r:id="rId3" action="ppaction://hlinkpres?slideindex=1&amp;slidetitle="/>
              </a:rPr>
              <a:t>Our</a:t>
            </a:r>
            <a:r>
              <a:rPr lang="es-ES" i="1" dirty="0" smtClean="0">
                <a:hlinkClick r:id="rId3" action="ppaction://hlinkpres?slideindex=1&amp;slidetitle="/>
              </a:rPr>
              <a:t> country - SPAIN</a:t>
            </a:r>
            <a:endParaRPr lang="es-ES" i="1" dirty="0" smtClean="0"/>
          </a:p>
          <a:p>
            <a:pPr lvl="0"/>
            <a:endParaRPr lang="es-ES" i="1" dirty="0" smtClean="0"/>
          </a:p>
          <a:p>
            <a:pPr lvl="0"/>
            <a:r>
              <a:rPr lang="es-ES" i="1" dirty="0" err="1" smtClean="0"/>
              <a:t>Our</a:t>
            </a:r>
            <a:r>
              <a:rPr lang="es-ES" i="1" dirty="0" smtClean="0"/>
              <a:t> </a:t>
            </a:r>
            <a:r>
              <a:rPr lang="es-ES" i="1" dirty="0" err="1" smtClean="0"/>
              <a:t>city</a:t>
            </a:r>
            <a:r>
              <a:rPr lang="es-ES" i="1" dirty="0" smtClean="0"/>
              <a:t> –ALMERIA</a:t>
            </a:r>
          </a:p>
          <a:p>
            <a:pPr lvl="0"/>
            <a:endParaRPr lang="es-ES" i="1" dirty="0" smtClean="0"/>
          </a:p>
          <a:p>
            <a:r>
              <a:rPr lang="et-EE" i="1" dirty="0" smtClean="0"/>
              <a:t>Our school</a:t>
            </a:r>
            <a:r>
              <a:rPr lang="es-ES" i="1" dirty="0" smtClean="0"/>
              <a:t>- CEIP GINES MORATA</a:t>
            </a:r>
          </a:p>
          <a:p>
            <a:endParaRPr lang="es-ES" i="1" dirty="0" smtClean="0"/>
          </a:p>
          <a:p>
            <a:r>
              <a:rPr lang="et-EE" i="1" dirty="0" smtClean="0"/>
              <a:t>Introduction Spanish educational system. </a:t>
            </a:r>
            <a:endParaRPr lang="es-ES" i="1" dirty="0" smtClean="0"/>
          </a:p>
          <a:p>
            <a:pPr>
              <a:buNone/>
            </a:pPr>
            <a:endParaRPr lang="es-ES" dirty="0"/>
          </a:p>
        </p:txBody>
      </p:sp>
      <p:sp>
        <p:nvSpPr>
          <p:cNvPr id="4" name="3 Marcador de pie de página"/>
          <p:cNvSpPr>
            <a:spLocks noGrp="1"/>
          </p:cNvSpPr>
          <p:nvPr>
            <p:ph type="ftr" sz="quarter" idx="11"/>
          </p:nvPr>
        </p:nvSpPr>
        <p:spPr>
          <a:xfrm>
            <a:off x="7884368" y="6237312"/>
            <a:ext cx="3352800" cy="365125"/>
          </a:xfrm>
        </p:spPr>
        <p:txBody>
          <a:bodyPr/>
          <a:lstStyle/>
          <a:p>
            <a:r>
              <a:rPr lang="es-ES" dirty="0" smtClean="0"/>
              <a:t>Mar Jurado                                                                                              Nov.18</a:t>
            </a:r>
            <a:endParaRPr lang="es-ES" dirty="0"/>
          </a:p>
        </p:txBody>
      </p:sp>
      <p:pic>
        <p:nvPicPr>
          <p:cNvPr id="6" name="5 Imagen" descr="DSC_0577.JPG"/>
          <p:cNvPicPr>
            <a:picLocks noChangeAspect="1"/>
          </p:cNvPicPr>
          <p:nvPr/>
        </p:nvPicPr>
        <p:blipFill>
          <a:blip r:embed="rId4" cstate="print"/>
          <a:srcRect b="9549"/>
          <a:stretch>
            <a:fillRect/>
          </a:stretch>
        </p:blipFill>
        <p:spPr>
          <a:xfrm>
            <a:off x="4247964" y="1340768"/>
            <a:ext cx="4896036" cy="29523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flag spain.png"/>
          <p:cNvPicPr>
            <a:picLocks noChangeAspect="1"/>
          </p:cNvPicPr>
          <p:nvPr/>
        </p:nvPicPr>
        <p:blipFill>
          <a:blip r:embed="rId3" cstate="print"/>
          <a:stretch>
            <a:fillRect/>
          </a:stretch>
        </p:blipFill>
        <p:spPr>
          <a:xfrm>
            <a:off x="6516215" y="4941168"/>
            <a:ext cx="1403881" cy="936104"/>
          </a:xfrm>
          <a:prstGeom prst="rect">
            <a:avLst/>
          </a:prstGeom>
        </p:spPr>
      </p:pic>
      <p:pic>
        <p:nvPicPr>
          <p:cNvPr id="9" name="8 Imagen" descr="flag latvia.png"/>
          <p:cNvPicPr>
            <a:picLocks noChangeAspect="1"/>
          </p:cNvPicPr>
          <p:nvPr/>
        </p:nvPicPr>
        <p:blipFill>
          <a:blip r:embed="rId4" cstate="print"/>
          <a:stretch>
            <a:fillRect/>
          </a:stretch>
        </p:blipFill>
        <p:spPr>
          <a:xfrm>
            <a:off x="3419872" y="5013176"/>
            <a:ext cx="1728192" cy="864096"/>
          </a:xfrm>
          <a:prstGeom prst="rect">
            <a:avLst/>
          </a:prstGeom>
        </p:spPr>
      </p:pic>
      <p:sp>
        <p:nvSpPr>
          <p:cNvPr id="2" name="1 Título"/>
          <p:cNvSpPr>
            <a:spLocks noGrp="1"/>
          </p:cNvSpPr>
          <p:nvPr>
            <p:ph type="title"/>
          </p:nvPr>
        </p:nvSpPr>
        <p:spPr>
          <a:xfrm>
            <a:off x="1475656" y="1268760"/>
            <a:ext cx="8229600" cy="1143000"/>
          </a:xfrm>
        </p:spPr>
        <p:txBody>
          <a:bodyPr>
            <a:normAutofit fontScale="90000"/>
          </a:bodyPr>
          <a:lstStyle/>
          <a:p>
            <a:r>
              <a:rPr lang="en-GB" dirty="0" smtClean="0"/>
              <a:t>4</a:t>
            </a:r>
            <a:r>
              <a:rPr lang="en-GB" baseline="30000" dirty="0" smtClean="0"/>
              <a:t>th</a:t>
            </a:r>
            <a:r>
              <a:rPr lang="en-GB" dirty="0" smtClean="0"/>
              <a:t> LESSON- PARTNERS</a:t>
            </a:r>
            <a:r>
              <a:rPr lang="es-ES" dirty="0" smtClean="0"/>
              <a:t/>
            </a:r>
            <a:br>
              <a:rPr lang="es-ES" dirty="0" smtClean="0"/>
            </a:br>
            <a:endParaRPr lang="es-ES" dirty="0"/>
          </a:p>
        </p:txBody>
      </p:sp>
      <p:sp>
        <p:nvSpPr>
          <p:cNvPr id="3" name="2 Marcador de contenido"/>
          <p:cNvSpPr>
            <a:spLocks noGrp="1"/>
          </p:cNvSpPr>
          <p:nvPr>
            <p:ph idx="1"/>
          </p:nvPr>
        </p:nvSpPr>
        <p:spPr>
          <a:xfrm>
            <a:off x="539552" y="2132856"/>
            <a:ext cx="8229600" cy="4389120"/>
          </a:xfrm>
        </p:spPr>
        <p:txBody>
          <a:bodyPr>
            <a:normAutofit/>
          </a:bodyPr>
          <a:lstStyle/>
          <a:p>
            <a:pPr lvl="0"/>
            <a:r>
              <a:rPr lang="et-EE" sz="3200" i="1" dirty="0" smtClean="0"/>
              <a:t>Introduction to every school/city/ country participant</a:t>
            </a:r>
            <a:endParaRPr lang="es-ES" sz="3200" i="1" dirty="0" smtClean="0"/>
          </a:p>
          <a:p>
            <a:pPr lvl="0"/>
            <a:endParaRPr lang="es-ES" sz="3200" i="1" dirty="0" smtClean="0"/>
          </a:p>
          <a:p>
            <a:r>
              <a:rPr lang="et-EE" sz="3200" i="1" dirty="0" smtClean="0"/>
              <a:t>Comparing 5 different  Educational systems in Europe</a:t>
            </a:r>
            <a:endParaRPr lang="es-ES" sz="3200" i="1" dirty="0"/>
          </a:p>
        </p:txBody>
      </p:sp>
      <p:sp>
        <p:nvSpPr>
          <p:cNvPr id="4" name="3 Marcador de pie de página"/>
          <p:cNvSpPr>
            <a:spLocks noGrp="1"/>
          </p:cNvSpPr>
          <p:nvPr>
            <p:ph type="ftr" sz="quarter" idx="11"/>
          </p:nvPr>
        </p:nvSpPr>
        <p:spPr>
          <a:xfrm>
            <a:off x="8100392" y="6165304"/>
            <a:ext cx="3352800" cy="365125"/>
          </a:xfrm>
        </p:spPr>
        <p:txBody>
          <a:bodyPr/>
          <a:lstStyle/>
          <a:p>
            <a:r>
              <a:rPr lang="es-ES" dirty="0" smtClean="0"/>
              <a:t>Mar Jurado                                                                                              Nov.18</a:t>
            </a:r>
            <a:endParaRPr lang="es-ES" dirty="0"/>
          </a:p>
        </p:txBody>
      </p:sp>
      <p:pic>
        <p:nvPicPr>
          <p:cNvPr id="5" name="4 Imagen" descr="flag france.png"/>
          <p:cNvPicPr>
            <a:picLocks noChangeAspect="1"/>
          </p:cNvPicPr>
          <p:nvPr/>
        </p:nvPicPr>
        <p:blipFill>
          <a:blip r:embed="rId5" cstate="print"/>
          <a:stretch>
            <a:fillRect/>
          </a:stretch>
        </p:blipFill>
        <p:spPr>
          <a:xfrm>
            <a:off x="683568" y="5013176"/>
            <a:ext cx="1406713" cy="864096"/>
          </a:xfrm>
          <a:prstGeom prst="rect">
            <a:avLst/>
          </a:prstGeom>
        </p:spPr>
      </p:pic>
      <p:pic>
        <p:nvPicPr>
          <p:cNvPr id="7" name="6 Imagen" descr="flag italy.png"/>
          <p:cNvPicPr>
            <a:picLocks noChangeAspect="1"/>
          </p:cNvPicPr>
          <p:nvPr/>
        </p:nvPicPr>
        <p:blipFill>
          <a:blip r:embed="rId6" cstate="print"/>
          <a:stretch>
            <a:fillRect/>
          </a:stretch>
        </p:blipFill>
        <p:spPr>
          <a:xfrm>
            <a:off x="2051720" y="5013177"/>
            <a:ext cx="1403648" cy="864096"/>
          </a:xfrm>
          <a:prstGeom prst="rect">
            <a:avLst/>
          </a:prstGeom>
        </p:spPr>
      </p:pic>
      <p:pic>
        <p:nvPicPr>
          <p:cNvPr id="8" name="7 Imagen" descr="flag lithuania.png"/>
          <p:cNvPicPr>
            <a:picLocks noChangeAspect="1"/>
          </p:cNvPicPr>
          <p:nvPr/>
        </p:nvPicPr>
        <p:blipFill>
          <a:blip r:embed="rId7" cstate="print"/>
          <a:stretch>
            <a:fillRect/>
          </a:stretch>
        </p:blipFill>
        <p:spPr>
          <a:xfrm>
            <a:off x="5076056" y="5013176"/>
            <a:ext cx="1440160" cy="86409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124744"/>
            <a:ext cx="8229600" cy="1143000"/>
          </a:xfrm>
        </p:spPr>
        <p:txBody>
          <a:bodyPr>
            <a:normAutofit fontScale="90000"/>
          </a:bodyPr>
          <a:lstStyle/>
          <a:p>
            <a:r>
              <a:rPr lang="en-GB" dirty="0" smtClean="0"/>
              <a:t>5</a:t>
            </a:r>
            <a:r>
              <a:rPr lang="en-GB" baseline="30000" dirty="0" smtClean="0"/>
              <a:t>th </a:t>
            </a:r>
            <a:r>
              <a:rPr lang="en-GB" dirty="0" smtClean="0"/>
              <a:t>LESSON- DIFFERENCES</a:t>
            </a:r>
            <a:r>
              <a:rPr lang="es-ES" dirty="0" smtClean="0"/>
              <a:t/>
            </a:r>
            <a:br>
              <a:rPr lang="es-ES" dirty="0" smtClean="0"/>
            </a:br>
            <a:endParaRPr lang="es-ES" dirty="0"/>
          </a:p>
        </p:txBody>
      </p:sp>
      <p:sp>
        <p:nvSpPr>
          <p:cNvPr id="3" name="2 Marcador de contenido"/>
          <p:cNvSpPr>
            <a:spLocks noGrp="1"/>
          </p:cNvSpPr>
          <p:nvPr>
            <p:ph idx="1"/>
          </p:nvPr>
        </p:nvSpPr>
        <p:spPr>
          <a:xfrm>
            <a:off x="4067944" y="1484784"/>
            <a:ext cx="4762872" cy="5040560"/>
          </a:xfrm>
        </p:spPr>
        <p:txBody>
          <a:bodyPr>
            <a:normAutofit lnSpcReduction="10000"/>
          </a:bodyPr>
          <a:lstStyle/>
          <a:p>
            <a:r>
              <a:rPr lang="es-ES" dirty="0" smtClean="0"/>
              <a:t>*</a:t>
            </a:r>
            <a:r>
              <a:rPr lang="es-ES" sz="3600" i="1" dirty="0" smtClean="0"/>
              <a:t>Cultural </a:t>
            </a:r>
            <a:r>
              <a:rPr lang="es-ES" sz="3600" i="1" dirty="0" err="1" smtClean="0"/>
              <a:t>differences</a:t>
            </a:r>
            <a:endParaRPr lang="es-ES" sz="3600" i="1" dirty="0" smtClean="0"/>
          </a:p>
          <a:p>
            <a:pPr marL="548640" lvl="2" indent="-274320">
              <a:buClr>
                <a:schemeClr val="accent3"/>
              </a:buClr>
              <a:buSzPct val="95000"/>
            </a:pPr>
            <a:r>
              <a:rPr lang="es-ES" sz="2400" i="1" dirty="0" err="1" smtClean="0"/>
              <a:t>Other</a:t>
            </a:r>
            <a:r>
              <a:rPr lang="es-ES" sz="2400" i="1" dirty="0" smtClean="0"/>
              <a:t> </a:t>
            </a:r>
            <a:r>
              <a:rPr lang="es-ES" sz="2400" i="1" dirty="0" err="1" smtClean="0"/>
              <a:t>nationalities</a:t>
            </a:r>
            <a:r>
              <a:rPr lang="es-ES" sz="2400" i="1" dirty="0" smtClean="0"/>
              <a:t>, </a:t>
            </a:r>
            <a:r>
              <a:rPr lang="es-ES" sz="2400" i="1" dirty="0" err="1" smtClean="0"/>
              <a:t>languages</a:t>
            </a:r>
            <a:r>
              <a:rPr lang="es-ES" sz="2400" i="1" dirty="0" smtClean="0"/>
              <a:t>, </a:t>
            </a:r>
            <a:r>
              <a:rPr lang="es-ES" sz="2400" i="1" dirty="0" err="1" smtClean="0"/>
              <a:t>skin</a:t>
            </a:r>
            <a:r>
              <a:rPr lang="es-ES" sz="2400" i="1" dirty="0" smtClean="0"/>
              <a:t> </a:t>
            </a:r>
            <a:r>
              <a:rPr lang="es-ES" sz="2400" i="1" dirty="0" err="1" smtClean="0"/>
              <a:t>colour</a:t>
            </a:r>
            <a:r>
              <a:rPr lang="es-ES" sz="2400" i="1" dirty="0" smtClean="0"/>
              <a:t>, </a:t>
            </a:r>
            <a:r>
              <a:rPr lang="es-ES" sz="2400" i="1" dirty="0" err="1" smtClean="0"/>
              <a:t>religion</a:t>
            </a:r>
            <a:endParaRPr lang="es-ES" sz="2400" i="1" dirty="0" smtClean="0"/>
          </a:p>
          <a:p>
            <a:pPr marL="274320" lvl="1" indent="-274320">
              <a:buClr>
                <a:schemeClr val="accent3"/>
              </a:buClr>
              <a:buSzPct val="95000"/>
            </a:pPr>
            <a:r>
              <a:rPr lang="es-ES" sz="3600" i="1" dirty="0" smtClean="0"/>
              <a:t>*</a:t>
            </a:r>
            <a:r>
              <a:rPr lang="es-ES" sz="3600" i="1" dirty="0" err="1" smtClean="0"/>
              <a:t>Overweight</a:t>
            </a:r>
            <a:r>
              <a:rPr lang="es-ES" i="1" dirty="0" smtClean="0"/>
              <a:t>	</a:t>
            </a:r>
          </a:p>
          <a:p>
            <a:pPr lvl="1"/>
            <a:r>
              <a:rPr lang="es-ES" i="1" dirty="0" err="1" smtClean="0"/>
              <a:t>Different</a:t>
            </a:r>
            <a:r>
              <a:rPr lang="es-ES" i="1" dirty="0" smtClean="0"/>
              <a:t> </a:t>
            </a:r>
            <a:r>
              <a:rPr lang="es-ES" i="1" dirty="0" err="1" smtClean="0"/>
              <a:t>physical</a:t>
            </a:r>
            <a:r>
              <a:rPr lang="es-ES" i="1" dirty="0" smtClean="0"/>
              <a:t> </a:t>
            </a:r>
            <a:r>
              <a:rPr lang="es-ES" i="1" dirty="0" err="1" smtClean="0"/>
              <a:t>abilities</a:t>
            </a:r>
            <a:r>
              <a:rPr lang="es-ES" i="1" dirty="0" smtClean="0"/>
              <a:t>, </a:t>
            </a:r>
            <a:r>
              <a:rPr lang="es-ES" i="1" dirty="0" err="1" smtClean="0"/>
              <a:t>eating</a:t>
            </a:r>
            <a:r>
              <a:rPr lang="es-ES" i="1" dirty="0" smtClean="0"/>
              <a:t> </a:t>
            </a:r>
            <a:r>
              <a:rPr lang="es-ES" i="1" dirty="0" err="1" smtClean="0"/>
              <a:t>habits</a:t>
            </a:r>
            <a:r>
              <a:rPr lang="es-ES" i="1" dirty="0" smtClean="0"/>
              <a:t>, </a:t>
            </a:r>
            <a:r>
              <a:rPr lang="es-ES" i="1" dirty="0" err="1" smtClean="0"/>
              <a:t>disease,etc</a:t>
            </a:r>
            <a:r>
              <a:rPr lang="es-ES" i="1" dirty="0" smtClean="0"/>
              <a:t>…</a:t>
            </a:r>
          </a:p>
          <a:p>
            <a:r>
              <a:rPr lang="es-ES" i="1" dirty="0" smtClean="0"/>
              <a:t>*</a:t>
            </a:r>
            <a:r>
              <a:rPr lang="es-ES" sz="3600" i="1" dirty="0" err="1" smtClean="0"/>
              <a:t>Language</a:t>
            </a:r>
            <a:r>
              <a:rPr lang="es-ES" sz="3600" i="1" dirty="0" smtClean="0"/>
              <a:t> and </a:t>
            </a:r>
            <a:r>
              <a:rPr lang="es-ES" sz="3600" i="1" dirty="0" err="1" smtClean="0"/>
              <a:t>comunication</a:t>
            </a:r>
            <a:r>
              <a:rPr lang="es-ES" sz="3600" i="1" dirty="0" smtClean="0"/>
              <a:t> </a:t>
            </a:r>
            <a:r>
              <a:rPr lang="es-ES" sz="3600" i="1" dirty="0" err="1" smtClean="0"/>
              <a:t>problems</a:t>
            </a:r>
            <a:endParaRPr lang="es-ES" sz="3600" i="1" dirty="0" smtClean="0"/>
          </a:p>
          <a:p>
            <a:pPr lvl="1"/>
            <a:r>
              <a:rPr lang="es-ES" i="1" dirty="0" err="1" smtClean="0"/>
              <a:t>Different</a:t>
            </a:r>
            <a:r>
              <a:rPr lang="es-ES" i="1" dirty="0" smtClean="0"/>
              <a:t> </a:t>
            </a:r>
            <a:r>
              <a:rPr lang="es-ES" i="1" dirty="0" err="1" smtClean="0"/>
              <a:t>ways</a:t>
            </a:r>
            <a:r>
              <a:rPr lang="es-ES" i="1" dirty="0" smtClean="0"/>
              <a:t> of </a:t>
            </a:r>
            <a:r>
              <a:rPr lang="es-ES" i="1" dirty="0" err="1" smtClean="0"/>
              <a:t>communication</a:t>
            </a:r>
            <a:endParaRPr lang="es-ES" i="1" dirty="0" smtClean="0"/>
          </a:p>
          <a:p>
            <a:endParaRPr lang="es-ES" dirty="0" smtClean="0"/>
          </a:p>
          <a:p>
            <a:pPr lvl="1"/>
            <a:endParaRPr lang="es-ES" dirty="0" smtClean="0"/>
          </a:p>
        </p:txBody>
      </p:sp>
      <p:sp>
        <p:nvSpPr>
          <p:cNvPr id="4" name="3 Marcador de pie de página"/>
          <p:cNvSpPr>
            <a:spLocks noGrp="1"/>
          </p:cNvSpPr>
          <p:nvPr>
            <p:ph type="ftr" sz="quarter" idx="11"/>
          </p:nvPr>
        </p:nvSpPr>
        <p:spPr>
          <a:xfrm>
            <a:off x="7956376" y="6492875"/>
            <a:ext cx="3352800" cy="365125"/>
          </a:xfrm>
        </p:spPr>
        <p:txBody>
          <a:bodyPr/>
          <a:lstStyle/>
          <a:p>
            <a:r>
              <a:rPr lang="es-ES" smtClean="0"/>
              <a:t>Mar Jurado                                                                                              Nov.18</a:t>
            </a:r>
            <a:endParaRPr lang="es-ES"/>
          </a:p>
        </p:txBody>
      </p:sp>
      <p:pic>
        <p:nvPicPr>
          <p:cNvPr id="5" name="4 Imagen" descr="dif.jpg"/>
          <p:cNvPicPr>
            <a:picLocks noChangeAspect="1"/>
          </p:cNvPicPr>
          <p:nvPr/>
        </p:nvPicPr>
        <p:blipFill>
          <a:blip r:embed="rId3" cstate="print"/>
          <a:srcRect b="25553"/>
          <a:stretch>
            <a:fillRect/>
          </a:stretch>
        </p:blipFill>
        <p:spPr>
          <a:xfrm>
            <a:off x="0" y="2348880"/>
            <a:ext cx="3879385" cy="256259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4248472" cy="5397232"/>
          </a:xfrm>
        </p:spPr>
        <p:txBody>
          <a:bodyPr>
            <a:normAutofit fontScale="92500" lnSpcReduction="10000"/>
          </a:bodyPr>
          <a:lstStyle/>
          <a:p>
            <a:r>
              <a:rPr lang="es-ES" sz="3600" i="1" dirty="0" smtClean="0"/>
              <a:t>*Social </a:t>
            </a:r>
            <a:r>
              <a:rPr lang="es-ES" sz="3600" i="1" dirty="0" err="1" smtClean="0"/>
              <a:t>unequality</a:t>
            </a:r>
            <a:endParaRPr lang="es-ES" sz="3600" i="1" dirty="0" smtClean="0"/>
          </a:p>
          <a:p>
            <a:pPr lvl="1"/>
            <a:r>
              <a:rPr lang="es-ES" i="1" dirty="0" err="1" smtClean="0"/>
              <a:t>Prejudices</a:t>
            </a:r>
            <a:r>
              <a:rPr lang="es-ES" i="1" dirty="0" smtClean="0"/>
              <a:t> and </a:t>
            </a:r>
            <a:r>
              <a:rPr lang="es-ES" i="1" dirty="0" err="1" smtClean="0"/>
              <a:t>negative</a:t>
            </a:r>
            <a:r>
              <a:rPr lang="es-ES" i="1" dirty="0" smtClean="0"/>
              <a:t> </a:t>
            </a:r>
            <a:r>
              <a:rPr lang="es-ES" i="1" dirty="0" err="1" smtClean="0"/>
              <a:t>acttitude</a:t>
            </a:r>
            <a:endParaRPr lang="es-ES" i="1" dirty="0" smtClean="0"/>
          </a:p>
          <a:p>
            <a:r>
              <a:rPr lang="es-ES" sz="3600" i="1" dirty="0" err="1" smtClean="0"/>
              <a:t>Medical</a:t>
            </a:r>
            <a:r>
              <a:rPr lang="es-ES" sz="3600" i="1" dirty="0" smtClean="0"/>
              <a:t> diagnosis &amp; </a:t>
            </a:r>
            <a:r>
              <a:rPr lang="es-ES" sz="3600" i="1" dirty="0" err="1" smtClean="0"/>
              <a:t>Special</a:t>
            </a:r>
            <a:r>
              <a:rPr lang="es-ES" sz="3600" i="1" dirty="0" smtClean="0"/>
              <a:t> </a:t>
            </a:r>
            <a:r>
              <a:rPr lang="es-ES" sz="3600" i="1" dirty="0" err="1" smtClean="0"/>
              <a:t>needs</a:t>
            </a:r>
            <a:endParaRPr lang="es-ES" sz="3600" i="1" dirty="0" smtClean="0"/>
          </a:p>
          <a:p>
            <a:pPr lvl="1"/>
            <a:r>
              <a:rPr lang="et-EE" dirty="0" smtClean="0">
                <a:latin typeface="Calibri" charset="0"/>
              </a:rPr>
              <a:t>Autism, hyperactivity, allergy, asthma, diabetes, physical disability, mental disability, hearing loss</a:t>
            </a:r>
            <a:endParaRPr lang="es-ES" b="1" i="1" dirty="0" smtClean="0"/>
          </a:p>
          <a:p>
            <a:r>
              <a:rPr lang="es-ES" sz="3600" i="1" dirty="0" err="1" smtClean="0"/>
              <a:t>Wearing</a:t>
            </a:r>
            <a:r>
              <a:rPr lang="es-ES" sz="3600" i="1" dirty="0" smtClean="0"/>
              <a:t> </a:t>
            </a:r>
            <a:r>
              <a:rPr lang="es-ES" sz="3600" i="1" dirty="0" err="1" smtClean="0"/>
              <a:t>glasses</a:t>
            </a:r>
            <a:endParaRPr lang="es-ES" sz="3600" i="1" dirty="0" smtClean="0"/>
          </a:p>
          <a:p>
            <a:pPr lvl="1"/>
            <a:r>
              <a:rPr lang="es-ES" i="1" dirty="0" err="1" smtClean="0"/>
              <a:t>Fealing</a:t>
            </a:r>
            <a:r>
              <a:rPr lang="es-ES" i="1" dirty="0" smtClean="0"/>
              <a:t> </a:t>
            </a:r>
            <a:r>
              <a:rPr lang="es-ES" i="1" dirty="0" err="1" smtClean="0"/>
              <a:t>Unconfortable</a:t>
            </a:r>
            <a:r>
              <a:rPr lang="es-ES" i="1" dirty="0" smtClean="0"/>
              <a:t> and </a:t>
            </a:r>
            <a:r>
              <a:rPr lang="es-ES" i="1" dirty="0" err="1" smtClean="0"/>
              <a:t>fearful</a:t>
            </a:r>
            <a:endParaRPr lang="es-ES" i="1" dirty="0" smtClean="0"/>
          </a:p>
          <a:p>
            <a:pPr marL="457200" indent="-457200">
              <a:buNone/>
            </a:pPr>
            <a:r>
              <a:rPr lang="es-ES" i="1" dirty="0" smtClean="0">
                <a:latin typeface="Calibri" charset="0"/>
              </a:rPr>
              <a:t>	</a:t>
            </a:r>
            <a:endParaRPr lang="et-EE" i="1" dirty="0" smtClean="0">
              <a:latin typeface="Calibri" charset="0"/>
            </a:endParaRPr>
          </a:p>
          <a:p>
            <a:endParaRPr lang="es-ES" dirty="0"/>
          </a:p>
        </p:txBody>
      </p:sp>
      <p:sp>
        <p:nvSpPr>
          <p:cNvPr id="4" name="3 Marcador de pie de página"/>
          <p:cNvSpPr>
            <a:spLocks noGrp="1"/>
          </p:cNvSpPr>
          <p:nvPr>
            <p:ph type="ftr" sz="quarter" idx="11"/>
          </p:nvPr>
        </p:nvSpPr>
        <p:spPr>
          <a:xfrm>
            <a:off x="8028384" y="6021288"/>
            <a:ext cx="3352800" cy="365125"/>
          </a:xfrm>
        </p:spPr>
        <p:txBody>
          <a:bodyPr/>
          <a:lstStyle/>
          <a:p>
            <a:r>
              <a:rPr lang="es-ES" dirty="0" smtClean="0"/>
              <a:t>Mar Jurado                                                                                              Nov.18</a:t>
            </a:r>
            <a:endParaRPr lang="es-ES" dirty="0"/>
          </a:p>
        </p:txBody>
      </p:sp>
      <p:pic>
        <p:nvPicPr>
          <p:cNvPr id="5" name="4 Imagen" descr="22.jpg"/>
          <p:cNvPicPr>
            <a:picLocks noChangeAspect="1"/>
          </p:cNvPicPr>
          <p:nvPr/>
        </p:nvPicPr>
        <p:blipFill>
          <a:blip r:embed="rId3" cstate="print"/>
          <a:stretch>
            <a:fillRect/>
          </a:stretch>
        </p:blipFill>
        <p:spPr>
          <a:xfrm>
            <a:off x="4572000" y="1916832"/>
            <a:ext cx="4572000" cy="3429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20171025_092217.jpg"/>
          <p:cNvPicPr>
            <a:picLocks noChangeAspect="1"/>
          </p:cNvPicPr>
          <p:nvPr/>
        </p:nvPicPr>
        <p:blipFill>
          <a:blip r:embed="rId3" cstate="print"/>
          <a:srcRect l="9425" t="12566"/>
          <a:stretch>
            <a:fillRect/>
          </a:stretch>
        </p:blipFill>
        <p:spPr>
          <a:xfrm>
            <a:off x="1043608" y="2132856"/>
            <a:ext cx="6526565" cy="4725144"/>
          </a:xfrm>
          <a:prstGeom prst="rect">
            <a:avLst/>
          </a:prstGeom>
        </p:spPr>
      </p:pic>
      <p:sp>
        <p:nvSpPr>
          <p:cNvPr id="2" name="1 Título"/>
          <p:cNvSpPr>
            <a:spLocks noGrp="1"/>
          </p:cNvSpPr>
          <p:nvPr>
            <p:ph type="title"/>
          </p:nvPr>
        </p:nvSpPr>
        <p:spPr>
          <a:xfrm>
            <a:off x="1187624" y="260648"/>
            <a:ext cx="8229600" cy="1143000"/>
          </a:xfrm>
        </p:spPr>
        <p:txBody>
          <a:bodyPr/>
          <a:lstStyle/>
          <a:p>
            <a:r>
              <a:rPr lang="en-GB" dirty="0" smtClean="0"/>
              <a:t>5</a:t>
            </a:r>
            <a:r>
              <a:rPr lang="en-GB" baseline="30000" dirty="0" smtClean="0"/>
              <a:t>th </a:t>
            </a:r>
            <a:r>
              <a:rPr lang="en-GB" dirty="0" smtClean="0"/>
              <a:t>LESSON- WORKSHOP</a:t>
            </a:r>
            <a:endParaRPr lang="es-ES" dirty="0"/>
          </a:p>
        </p:txBody>
      </p:sp>
      <p:sp>
        <p:nvSpPr>
          <p:cNvPr id="3" name="2 Marcador de contenido"/>
          <p:cNvSpPr>
            <a:spLocks noGrp="1"/>
          </p:cNvSpPr>
          <p:nvPr>
            <p:ph idx="1"/>
          </p:nvPr>
        </p:nvSpPr>
        <p:spPr>
          <a:xfrm>
            <a:off x="539552" y="1268760"/>
            <a:ext cx="8229600" cy="4389120"/>
          </a:xfrm>
        </p:spPr>
        <p:txBody>
          <a:bodyPr/>
          <a:lstStyle/>
          <a:p>
            <a:pPr lvl="0"/>
            <a:r>
              <a:rPr lang="et-EE" sz="3200" i="1" dirty="0" smtClean="0"/>
              <a:t>Workshop: Creating a doll profile that suits your school</a:t>
            </a:r>
            <a:r>
              <a:rPr lang="es-ES" sz="3200" i="1" dirty="0" smtClean="0"/>
              <a:t>.</a:t>
            </a:r>
          </a:p>
          <a:p>
            <a:pPr lvl="0"/>
            <a:endParaRPr lang="es-ES" dirty="0" smtClean="0"/>
          </a:p>
          <a:p>
            <a:endParaRPr lang="es-ES" dirty="0"/>
          </a:p>
        </p:txBody>
      </p:sp>
      <p:sp>
        <p:nvSpPr>
          <p:cNvPr id="4" name="3 Marcador de pie de página"/>
          <p:cNvSpPr>
            <a:spLocks noGrp="1"/>
          </p:cNvSpPr>
          <p:nvPr>
            <p:ph type="ftr" sz="quarter" idx="11"/>
          </p:nvPr>
        </p:nvSpPr>
        <p:spPr>
          <a:xfrm>
            <a:off x="8172400" y="6165304"/>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TRAINING:</a:t>
            </a:r>
            <a:br>
              <a:rPr lang="es-ES" dirty="0" smtClean="0"/>
            </a:br>
            <a:r>
              <a:rPr lang="es-ES" dirty="0" smtClean="0"/>
              <a:t>PERSONA DOLL METHODOLGOGY</a:t>
            </a:r>
            <a:endParaRPr lang="es-ES" dirty="0"/>
          </a:p>
        </p:txBody>
      </p:sp>
      <p:pic>
        <p:nvPicPr>
          <p:cNvPr id="4" name="3 Marcador de contenido" descr="IMAGEN PDM.jpg"/>
          <p:cNvPicPr>
            <a:picLocks noGrp="1" noChangeAspect="1"/>
          </p:cNvPicPr>
          <p:nvPr>
            <p:ph idx="1"/>
          </p:nvPr>
        </p:nvPicPr>
        <p:blipFill>
          <a:blip r:embed="rId2" cstate="print"/>
          <a:stretch>
            <a:fillRect/>
          </a:stretch>
        </p:blipFill>
        <p:spPr>
          <a:xfrm>
            <a:off x="457200" y="2671471"/>
            <a:ext cx="8229600" cy="2916820"/>
          </a:xfrm>
          <a:prstGeom prst="rect">
            <a:avLst/>
          </a:prstGeom>
        </p:spPr>
      </p:pic>
      <p:sp>
        <p:nvSpPr>
          <p:cNvPr id="5" name="4 Marcador de pie de página"/>
          <p:cNvSpPr>
            <a:spLocks noGrp="1"/>
          </p:cNvSpPr>
          <p:nvPr>
            <p:ph type="ftr" sz="quarter" idx="11"/>
          </p:nvPr>
        </p:nvSpPr>
        <p:spPr>
          <a:xfrm>
            <a:off x="7467600" y="6165304"/>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r>
              <a:rPr lang="en-GB" dirty="0" smtClean="0"/>
              <a:t>5</a:t>
            </a:r>
            <a:r>
              <a:rPr lang="en-GB" baseline="30000" dirty="0" smtClean="0"/>
              <a:t>th </a:t>
            </a:r>
            <a:r>
              <a:rPr lang="en-GB" dirty="0" smtClean="0"/>
              <a:t>LESSON- FAMILIARIZATION</a:t>
            </a:r>
            <a:endParaRPr lang="es-ES" dirty="0"/>
          </a:p>
        </p:txBody>
      </p:sp>
      <p:sp>
        <p:nvSpPr>
          <p:cNvPr id="3" name="2 Marcador de contenido"/>
          <p:cNvSpPr>
            <a:spLocks noGrp="1"/>
          </p:cNvSpPr>
          <p:nvPr>
            <p:ph sz="half" idx="1"/>
          </p:nvPr>
        </p:nvSpPr>
        <p:spPr>
          <a:xfrm>
            <a:off x="3707904" y="1484784"/>
            <a:ext cx="5148064" cy="4866888"/>
          </a:xfrm>
        </p:spPr>
        <p:txBody>
          <a:bodyPr>
            <a:normAutofit lnSpcReduction="10000"/>
          </a:bodyPr>
          <a:lstStyle/>
          <a:p>
            <a:pPr marL="457200" indent="-457200">
              <a:buNone/>
            </a:pPr>
            <a:r>
              <a:rPr lang="es-ES" sz="3200" b="1" i="1" dirty="0" smtClean="0"/>
              <a:t>FIRST MEETING WITH DOLLS</a:t>
            </a:r>
            <a:endParaRPr lang="es-ES" sz="3200" i="1" dirty="0" smtClean="0"/>
          </a:p>
          <a:p>
            <a:pPr marL="457200" indent="-457200" algn="just"/>
            <a:r>
              <a:rPr lang="es-ES" sz="2800" i="1" dirty="0" err="1" smtClean="0"/>
              <a:t>Teacher</a:t>
            </a:r>
            <a:r>
              <a:rPr lang="es-ES" sz="2800" i="1" dirty="0" smtClean="0"/>
              <a:t> </a:t>
            </a:r>
            <a:r>
              <a:rPr lang="es-ES" sz="2800" i="1" dirty="0" err="1" smtClean="0"/>
              <a:t>would</a:t>
            </a:r>
            <a:r>
              <a:rPr lang="es-ES" sz="2800" i="1" dirty="0" smtClean="0"/>
              <a:t> </a:t>
            </a:r>
            <a:r>
              <a:rPr lang="es-ES" sz="2800" i="1" dirty="0" err="1" smtClean="0"/>
              <a:t>create</a:t>
            </a:r>
            <a:r>
              <a:rPr lang="es-ES" sz="2800" i="1" dirty="0" smtClean="0"/>
              <a:t> </a:t>
            </a:r>
            <a:r>
              <a:rPr lang="es-ES" sz="2800" i="1" dirty="0" err="1" smtClean="0"/>
              <a:t>an</a:t>
            </a:r>
            <a:r>
              <a:rPr lang="es-ES" sz="2800" i="1" dirty="0" smtClean="0"/>
              <a:t> </a:t>
            </a:r>
            <a:r>
              <a:rPr lang="es-ES" sz="2800" i="1" dirty="0" err="1" smtClean="0"/>
              <a:t>ambiance</a:t>
            </a:r>
            <a:r>
              <a:rPr lang="es-ES" sz="2800" i="1" dirty="0" smtClean="0"/>
              <a:t> of </a:t>
            </a:r>
            <a:r>
              <a:rPr lang="es-ES" sz="2800" i="1" dirty="0" err="1" smtClean="0"/>
              <a:t>mistery</a:t>
            </a:r>
            <a:r>
              <a:rPr lang="es-ES" sz="2800" i="1" dirty="0" smtClean="0"/>
              <a:t> and </a:t>
            </a:r>
            <a:r>
              <a:rPr lang="es-ES" sz="2800" i="1" dirty="0" err="1" smtClean="0"/>
              <a:t>motivation</a:t>
            </a:r>
            <a:r>
              <a:rPr lang="es-ES" sz="2800" i="1" dirty="0" smtClean="0"/>
              <a:t> </a:t>
            </a:r>
            <a:r>
              <a:rPr lang="es-ES" sz="2800" i="1" dirty="0" err="1" smtClean="0"/>
              <a:t>for</a:t>
            </a:r>
            <a:r>
              <a:rPr lang="es-ES" sz="2800" i="1" dirty="0" smtClean="0"/>
              <a:t> a new </a:t>
            </a:r>
            <a:r>
              <a:rPr lang="es-ES" sz="2800" i="1" dirty="0" err="1" smtClean="0"/>
              <a:t>friend</a:t>
            </a:r>
            <a:r>
              <a:rPr lang="es-ES" sz="2800" i="1" dirty="0" smtClean="0"/>
              <a:t> </a:t>
            </a:r>
            <a:r>
              <a:rPr lang="es-ES" sz="2800" i="1" dirty="0" err="1" smtClean="0"/>
              <a:t>who</a:t>
            </a:r>
            <a:r>
              <a:rPr lang="es-ES" sz="2800" i="1" dirty="0" smtClean="0"/>
              <a:t> </a:t>
            </a:r>
            <a:r>
              <a:rPr lang="es-ES" sz="2800" i="1" dirty="0" err="1" smtClean="0"/>
              <a:t>is</a:t>
            </a:r>
            <a:r>
              <a:rPr lang="es-ES" sz="2800" i="1" dirty="0" smtClean="0"/>
              <a:t> </a:t>
            </a:r>
            <a:r>
              <a:rPr lang="es-ES" sz="2800" i="1" dirty="0" err="1" smtClean="0"/>
              <a:t>coming</a:t>
            </a:r>
            <a:endParaRPr lang="es-ES" sz="2800" i="1" dirty="0" smtClean="0"/>
          </a:p>
          <a:p>
            <a:pPr marL="457200" indent="-457200" algn="just"/>
            <a:r>
              <a:rPr lang="es-ES" sz="2800" i="1" dirty="0" err="1" smtClean="0"/>
              <a:t>Teacher</a:t>
            </a:r>
            <a:r>
              <a:rPr lang="es-ES" sz="2800" i="1" dirty="0" smtClean="0"/>
              <a:t> </a:t>
            </a:r>
            <a:r>
              <a:rPr lang="es-ES" sz="2800" i="1" dirty="0" err="1" smtClean="0"/>
              <a:t>tell</a:t>
            </a:r>
            <a:r>
              <a:rPr lang="es-ES" sz="2800" i="1" dirty="0" smtClean="0"/>
              <a:t> </a:t>
            </a:r>
            <a:r>
              <a:rPr lang="es-ES" sz="2800" i="1" dirty="0" err="1" smtClean="0"/>
              <a:t>about</a:t>
            </a:r>
            <a:r>
              <a:rPr lang="es-ES" sz="2800" i="1" dirty="0" smtClean="0"/>
              <a:t> </a:t>
            </a:r>
            <a:r>
              <a:rPr lang="es-ES" sz="2800" i="1" dirty="0" err="1" smtClean="0"/>
              <a:t>doll</a:t>
            </a:r>
            <a:r>
              <a:rPr lang="es-ES" sz="2800" i="1" dirty="0" smtClean="0"/>
              <a:t> </a:t>
            </a:r>
            <a:r>
              <a:rPr lang="es-ES" sz="2800" i="1" dirty="0" err="1" smtClean="0"/>
              <a:t>personality</a:t>
            </a:r>
            <a:r>
              <a:rPr lang="es-ES" sz="2800" i="1" dirty="0" smtClean="0"/>
              <a:t> and </a:t>
            </a:r>
            <a:r>
              <a:rPr lang="es-ES" sz="2800" i="1" dirty="0" err="1" smtClean="0"/>
              <a:t>profile</a:t>
            </a:r>
            <a:endParaRPr lang="en-US" sz="2800" i="1" dirty="0" smtClean="0"/>
          </a:p>
          <a:p>
            <a:r>
              <a:rPr lang="en-US" sz="2800" i="1" dirty="0" smtClean="0"/>
              <a:t>   The doll greets the class and hugs or touches every    child who want to.</a:t>
            </a:r>
          </a:p>
          <a:p>
            <a:pPr marL="457200" indent="-457200">
              <a:buFont typeface="Arial"/>
              <a:buChar char="•"/>
            </a:pPr>
            <a:endParaRPr lang="es-ES" dirty="0" smtClean="0">
              <a:latin typeface="Calibri" charset="0"/>
            </a:endParaRPr>
          </a:p>
          <a:p>
            <a:pPr marL="457200" indent="-457200">
              <a:buFont typeface="Arial"/>
              <a:buChar char="•"/>
            </a:pPr>
            <a:endParaRPr lang="es-ES" dirty="0" smtClean="0">
              <a:latin typeface="Calibri" charset="0"/>
            </a:endParaRPr>
          </a:p>
          <a:p>
            <a:pPr marL="457200" indent="-457200">
              <a:buFont typeface="Arial"/>
              <a:buChar char="•"/>
            </a:pPr>
            <a:endParaRPr lang="en-US" dirty="0" smtClean="0"/>
          </a:p>
          <a:p>
            <a:endParaRPr lang="es-ES" dirty="0"/>
          </a:p>
        </p:txBody>
      </p:sp>
      <p:pic>
        <p:nvPicPr>
          <p:cNvPr id="6" name="5 Marcador de contenido" descr="RAMON.jpg"/>
          <p:cNvPicPr>
            <a:picLocks noGrp="1" noChangeAspect="1"/>
          </p:cNvPicPr>
          <p:nvPr>
            <p:ph sz="half" idx="2"/>
          </p:nvPr>
        </p:nvPicPr>
        <p:blipFill>
          <a:blip r:embed="rId3" cstate="print"/>
          <a:stretch>
            <a:fillRect/>
          </a:stretch>
        </p:blipFill>
        <p:spPr>
          <a:xfrm>
            <a:off x="395536" y="1484784"/>
            <a:ext cx="3240360" cy="5037889"/>
          </a:xfrm>
        </p:spPr>
      </p:pic>
      <p:sp>
        <p:nvSpPr>
          <p:cNvPr id="4" name="3 Marcador de pie de página"/>
          <p:cNvSpPr>
            <a:spLocks noGrp="1"/>
          </p:cNvSpPr>
          <p:nvPr>
            <p:ph type="ftr" sz="quarter" idx="11"/>
          </p:nvPr>
        </p:nvSpPr>
        <p:spPr>
          <a:xfrm>
            <a:off x="7884368" y="6492875"/>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5703912"/>
          </a:xfrm>
        </p:spPr>
        <p:txBody>
          <a:bodyPr/>
          <a:lstStyle/>
          <a:p>
            <a:pPr marL="457200" indent="-457200"/>
            <a:r>
              <a:rPr lang="en-US" sz="3200" i="1" dirty="0" smtClean="0"/>
              <a:t>*Children get to know the doll.</a:t>
            </a:r>
          </a:p>
          <a:p>
            <a:pPr marL="457200" indent="-457200"/>
            <a:r>
              <a:rPr lang="en-US" sz="3200" i="1" dirty="0" smtClean="0"/>
              <a:t>*Children point out similarities and differences with the doll.</a:t>
            </a:r>
          </a:p>
          <a:p>
            <a:pPr algn="just"/>
            <a:r>
              <a:rPr lang="en-US" sz="3200" i="1" dirty="0" smtClean="0"/>
              <a:t>Interesting and fun extra activities. </a:t>
            </a:r>
          </a:p>
          <a:p>
            <a:pPr algn="just"/>
            <a:r>
              <a:rPr lang="et-EE" sz="3200" i="1" dirty="0" smtClean="0"/>
              <a:t>Doll</a:t>
            </a:r>
            <a:r>
              <a:rPr lang="es-ES" sz="3200" i="1" dirty="0" smtClean="0"/>
              <a:t> </a:t>
            </a:r>
            <a:r>
              <a:rPr lang="et-EE" sz="3200" i="1" dirty="0" smtClean="0"/>
              <a:t>sits in the lap of teacher and speaks through teacher by whispering. </a:t>
            </a:r>
          </a:p>
          <a:p>
            <a:r>
              <a:rPr lang="et-EE" sz="3200" i="1" dirty="0" smtClean="0"/>
              <a:t>Try to avoid handleing a problem during dolls first meeting with children.</a:t>
            </a:r>
            <a:endParaRPr lang="es-ES" sz="3200" i="1" dirty="0" smtClean="0"/>
          </a:p>
          <a:p>
            <a:r>
              <a:rPr lang="et-EE" sz="3200" i="1" dirty="0" smtClean="0"/>
              <a:t>During doll sessions all children and adults sit on the same level. </a:t>
            </a:r>
          </a:p>
          <a:p>
            <a:pPr marL="457200" indent="-457200"/>
            <a:endParaRPr lang="en-US" sz="2400" i="1" dirty="0" smtClean="0"/>
          </a:p>
          <a:p>
            <a:endParaRPr lang="es-ES" dirty="0"/>
          </a:p>
        </p:txBody>
      </p:sp>
      <p:sp>
        <p:nvSpPr>
          <p:cNvPr id="4" name="3 Marcador de pie de página"/>
          <p:cNvSpPr>
            <a:spLocks noGrp="1"/>
          </p:cNvSpPr>
          <p:nvPr>
            <p:ph type="ftr" sz="quarter" idx="11"/>
          </p:nvPr>
        </p:nvSpPr>
        <p:spPr>
          <a:xfrm>
            <a:off x="7812360" y="6165304"/>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2"/>
          </p:nvPr>
        </p:nvSpPr>
        <p:spPr/>
        <p:txBody>
          <a:bodyPr>
            <a:normAutofit lnSpcReduction="10000"/>
          </a:bodyPr>
          <a:lstStyle/>
          <a:p>
            <a:pPr>
              <a:buFont typeface="Arial" pitchFamily="34" charset="0"/>
              <a:buChar char="•"/>
            </a:pPr>
            <a:r>
              <a:rPr lang="et-EE" sz="3200" i="1" dirty="0" smtClean="0"/>
              <a:t>We talk about both happy and sad events in connection with dolls</a:t>
            </a:r>
            <a:endParaRPr lang="es-ES" sz="3200" i="1" dirty="0" smtClean="0"/>
          </a:p>
          <a:p>
            <a:pPr>
              <a:buFont typeface="Arial" pitchFamily="34" charset="0"/>
              <a:buChar char="•"/>
            </a:pPr>
            <a:r>
              <a:rPr lang="et-EE" sz="3200" i="1" dirty="0" smtClean="0"/>
              <a:t>Dolls visit classroom only during the doll session.</a:t>
            </a:r>
          </a:p>
          <a:p>
            <a:endParaRPr lang="es-ES" dirty="0"/>
          </a:p>
        </p:txBody>
      </p:sp>
      <p:sp>
        <p:nvSpPr>
          <p:cNvPr id="3" name="2 Marcador de contenido"/>
          <p:cNvSpPr>
            <a:spLocks noGrp="1"/>
          </p:cNvSpPr>
          <p:nvPr>
            <p:ph sz="half" idx="1"/>
          </p:nvPr>
        </p:nvSpPr>
        <p:spPr/>
        <p:txBody>
          <a:bodyPr>
            <a:normAutofit/>
          </a:bodyPr>
          <a:lstStyle/>
          <a:p>
            <a:endParaRPr lang="et-EE" dirty="0" smtClean="0">
              <a:latin typeface="Calibri" charset="0"/>
            </a:endParaRPr>
          </a:p>
          <a:p>
            <a:endParaRPr lang="es-ES" dirty="0" smtClean="0">
              <a:latin typeface="Calibri" charset="0"/>
            </a:endParaRPr>
          </a:p>
          <a:p>
            <a:endParaRPr lang="et-EE" dirty="0" smtClean="0">
              <a:latin typeface="Calibri" charset="0"/>
            </a:endParaRPr>
          </a:p>
          <a:p>
            <a:endParaRPr lang="es-ES" dirty="0"/>
          </a:p>
        </p:txBody>
      </p:sp>
      <p:sp>
        <p:nvSpPr>
          <p:cNvPr id="4" name="3 Marcador de pie de página"/>
          <p:cNvSpPr>
            <a:spLocks noGrp="1"/>
          </p:cNvSpPr>
          <p:nvPr>
            <p:ph type="ftr" sz="quarter" idx="11"/>
          </p:nvPr>
        </p:nvSpPr>
        <p:spPr>
          <a:xfrm>
            <a:off x="8028384" y="6237312"/>
            <a:ext cx="3352800" cy="365125"/>
          </a:xfrm>
        </p:spPr>
        <p:txBody>
          <a:bodyPr/>
          <a:lstStyle/>
          <a:p>
            <a:r>
              <a:rPr lang="es-ES" dirty="0" smtClean="0"/>
              <a:t>Mar Jurado                                                                                              Nov.18</a:t>
            </a:r>
            <a:endParaRPr lang="es-ES" dirty="0"/>
          </a:p>
        </p:txBody>
      </p:sp>
      <p:pic>
        <p:nvPicPr>
          <p:cNvPr id="8" name="7 Imagen" descr="P5250021.JPG"/>
          <p:cNvPicPr>
            <a:picLocks noChangeAspect="1"/>
          </p:cNvPicPr>
          <p:nvPr/>
        </p:nvPicPr>
        <p:blipFill>
          <a:blip r:embed="rId3" cstate="print"/>
          <a:stretch>
            <a:fillRect/>
          </a:stretch>
        </p:blipFill>
        <p:spPr>
          <a:xfrm>
            <a:off x="4427984" y="689315"/>
            <a:ext cx="4176464" cy="556861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764704"/>
            <a:ext cx="7690048" cy="5544616"/>
          </a:xfrm>
        </p:spPr>
        <p:txBody>
          <a:bodyPr>
            <a:noAutofit/>
          </a:bodyPr>
          <a:lstStyle/>
          <a:p>
            <a:r>
              <a:rPr lang="es-ES" sz="5400" b="1" i="1" dirty="0" err="1" smtClean="0">
                <a:solidFill>
                  <a:schemeClr val="tx1"/>
                </a:solidFill>
                <a:latin typeface="+mn-lt"/>
              </a:rPr>
              <a:t>Visit</a:t>
            </a:r>
            <a:r>
              <a:rPr lang="es-ES" sz="5400" b="1" i="1" dirty="0" smtClean="0">
                <a:solidFill>
                  <a:schemeClr val="tx1"/>
                </a:solidFill>
                <a:latin typeface="+mn-lt"/>
              </a:rPr>
              <a:t> </a:t>
            </a:r>
            <a:r>
              <a:rPr lang="es-ES" sz="5400" b="1" i="1" dirty="0" err="1" smtClean="0">
                <a:solidFill>
                  <a:schemeClr val="tx1"/>
                </a:solidFill>
                <a:latin typeface="+mn-lt"/>
              </a:rPr>
              <a:t>to</a:t>
            </a:r>
            <a:r>
              <a:rPr lang="es-ES" sz="5400" b="1" i="1" dirty="0" smtClean="0">
                <a:solidFill>
                  <a:schemeClr val="tx1"/>
                </a:solidFill>
                <a:latin typeface="+mn-lt"/>
              </a:rPr>
              <a:t> </a:t>
            </a:r>
            <a:r>
              <a:rPr lang="es-ES" sz="5400" b="1" i="1" dirty="0" err="1" smtClean="0">
                <a:solidFill>
                  <a:schemeClr val="tx1"/>
                </a:solidFill>
                <a:latin typeface="+mn-lt"/>
              </a:rPr>
              <a:t>class</a:t>
            </a:r>
            <a:r>
              <a:rPr lang="es-ES" sz="5400" b="1" i="1" dirty="0" smtClean="0">
                <a:solidFill>
                  <a:schemeClr val="tx1"/>
                </a:solidFill>
                <a:latin typeface="+mn-lt"/>
              </a:rPr>
              <a:t> 4 </a:t>
            </a:r>
            <a:r>
              <a:rPr lang="es-ES" sz="5400" b="1" i="1" dirty="0" err="1" smtClean="0">
                <a:solidFill>
                  <a:schemeClr val="tx1"/>
                </a:solidFill>
                <a:latin typeface="+mn-lt"/>
              </a:rPr>
              <a:t>years</a:t>
            </a:r>
            <a:r>
              <a:rPr lang="es-ES" sz="5400" b="1" i="1" dirty="0" smtClean="0">
                <a:solidFill>
                  <a:schemeClr val="tx1"/>
                </a:solidFill>
                <a:latin typeface="+mn-lt"/>
              </a:rPr>
              <a:t> A</a:t>
            </a:r>
            <a:br>
              <a:rPr lang="es-ES" sz="5400" b="1" i="1" dirty="0" smtClean="0">
                <a:solidFill>
                  <a:schemeClr val="tx1"/>
                </a:solidFill>
                <a:latin typeface="+mn-lt"/>
              </a:rPr>
            </a:br>
            <a:r>
              <a:rPr lang="es-ES" sz="5400" b="1" i="1" dirty="0" smtClean="0">
                <a:solidFill>
                  <a:schemeClr val="tx1"/>
                </a:solidFill>
                <a:latin typeface="+mn-lt"/>
              </a:rPr>
              <a:t/>
            </a:r>
            <a:br>
              <a:rPr lang="es-ES" sz="5400" b="1" i="1" dirty="0" smtClean="0">
                <a:solidFill>
                  <a:schemeClr val="tx1"/>
                </a:solidFill>
                <a:latin typeface="+mn-lt"/>
              </a:rPr>
            </a:br>
            <a:r>
              <a:rPr lang="es-ES" sz="5400" b="1" i="1" dirty="0" err="1" smtClean="0">
                <a:solidFill>
                  <a:schemeClr val="tx1"/>
                </a:solidFill>
                <a:latin typeface="+mn-lt"/>
              </a:rPr>
              <a:t>First</a:t>
            </a:r>
            <a:r>
              <a:rPr lang="es-ES" sz="5400" b="1" i="1" dirty="0" smtClean="0">
                <a:solidFill>
                  <a:schemeClr val="tx1"/>
                </a:solidFill>
                <a:latin typeface="+mn-lt"/>
              </a:rPr>
              <a:t> </a:t>
            </a:r>
            <a:r>
              <a:rPr lang="es-ES" sz="5400" b="1" i="1" dirty="0" err="1" smtClean="0">
                <a:solidFill>
                  <a:schemeClr val="tx1"/>
                </a:solidFill>
                <a:latin typeface="+mn-lt"/>
              </a:rPr>
              <a:t>meeting</a:t>
            </a:r>
            <a:r>
              <a:rPr lang="es-ES" sz="5400" b="1" i="1" dirty="0" smtClean="0">
                <a:solidFill>
                  <a:schemeClr val="tx1"/>
                </a:solidFill>
                <a:latin typeface="+mn-lt"/>
              </a:rPr>
              <a:t> </a:t>
            </a:r>
            <a:r>
              <a:rPr lang="es-ES" sz="5400" b="1" i="1" dirty="0" err="1" smtClean="0">
                <a:solidFill>
                  <a:schemeClr val="tx1"/>
                </a:solidFill>
                <a:latin typeface="+mn-lt"/>
              </a:rPr>
              <a:t>with</a:t>
            </a:r>
            <a:r>
              <a:rPr lang="es-ES" sz="5400" b="1" i="1" dirty="0" smtClean="0">
                <a:solidFill>
                  <a:schemeClr val="tx1"/>
                </a:solidFill>
                <a:latin typeface="+mn-lt"/>
              </a:rPr>
              <a:t> </a:t>
            </a:r>
            <a:r>
              <a:rPr lang="es-ES" sz="5400" b="1" i="1" dirty="0" err="1" smtClean="0">
                <a:solidFill>
                  <a:schemeClr val="tx1"/>
                </a:solidFill>
                <a:latin typeface="+mn-lt"/>
              </a:rPr>
              <a:t>dolls</a:t>
            </a:r>
            <a:r>
              <a:rPr lang="es-ES" sz="5400" b="1" i="1" dirty="0" smtClean="0">
                <a:solidFill>
                  <a:schemeClr val="tx1"/>
                </a:solidFill>
                <a:latin typeface="+mn-lt"/>
              </a:rPr>
              <a:t/>
            </a:r>
            <a:br>
              <a:rPr lang="es-ES" sz="5400" b="1" i="1" dirty="0" smtClean="0">
                <a:solidFill>
                  <a:schemeClr val="tx1"/>
                </a:solidFill>
                <a:latin typeface="+mn-lt"/>
              </a:rPr>
            </a:br>
            <a:r>
              <a:rPr lang="es-ES" sz="5400" b="1" i="1" dirty="0" smtClean="0">
                <a:solidFill>
                  <a:schemeClr val="tx1"/>
                </a:solidFill>
                <a:latin typeface="+mn-lt"/>
              </a:rPr>
              <a:t/>
            </a:r>
            <a:br>
              <a:rPr lang="es-ES" sz="5400" b="1" i="1" dirty="0" smtClean="0">
                <a:solidFill>
                  <a:schemeClr val="tx1"/>
                </a:solidFill>
                <a:latin typeface="+mn-lt"/>
              </a:rPr>
            </a:br>
            <a:r>
              <a:rPr lang="es-ES" sz="5400" b="1" i="1" dirty="0" err="1" smtClean="0">
                <a:solidFill>
                  <a:schemeClr val="tx1"/>
                </a:solidFill>
                <a:latin typeface="+mn-lt"/>
              </a:rPr>
              <a:t>How</a:t>
            </a:r>
            <a:r>
              <a:rPr lang="es-ES" sz="5400" b="1" i="1" dirty="0" smtClean="0">
                <a:solidFill>
                  <a:schemeClr val="tx1"/>
                </a:solidFill>
                <a:latin typeface="+mn-lt"/>
              </a:rPr>
              <a:t> </a:t>
            </a:r>
            <a:r>
              <a:rPr lang="es-ES" sz="5400" b="1" i="1" dirty="0" err="1" smtClean="0">
                <a:solidFill>
                  <a:schemeClr val="tx1"/>
                </a:solidFill>
                <a:latin typeface="+mn-lt"/>
              </a:rPr>
              <a:t>did</a:t>
            </a:r>
            <a:r>
              <a:rPr lang="es-ES" sz="5400" b="1" i="1" dirty="0" smtClean="0">
                <a:solidFill>
                  <a:schemeClr val="tx1"/>
                </a:solidFill>
                <a:latin typeface="+mn-lt"/>
              </a:rPr>
              <a:t> </a:t>
            </a:r>
            <a:r>
              <a:rPr lang="es-ES" sz="5400" b="1" i="1" dirty="0" err="1" smtClean="0">
                <a:solidFill>
                  <a:schemeClr val="tx1"/>
                </a:solidFill>
                <a:latin typeface="+mn-lt"/>
              </a:rPr>
              <a:t>the</a:t>
            </a:r>
            <a:r>
              <a:rPr lang="es-ES" sz="5400" b="1" i="1" dirty="0" smtClean="0">
                <a:solidFill>
                  <a:schemeClr val="tx1"/>
                </a:solidFill>
                <a:latin typeface="+mn-lt"/>
              </a:rPr>
              <a:t> </a:t>
            </a:r>
            <a:r>
              <a:rPr lang="es-ES" sz="5400" b="1" i="1" dirty="0" err="1" smtClean="0">
                <a:solidFill>
                  <a:schemeClr val="tx1"/>
                </a:solidFill>
                <a:latin typeface="+mn-lt"/>
              </a:rPr>
              <a:t>children</a:t>
            </a:r>
            <a:r>
              <a:rPr lang="es-ES" sz="5400" b="1" i="1" dirty="0" smtClean="0">
                <a:solidFill>
                  <a:schemeClr val="tx1"/>
                </a:solidFill>
                <a:latin typeface="+mn-lt"/>
              </a:rPr>
              <a:t> </a:t>
            </a:r>
            <a:r>
              <a:rPr lang="es-ES" sz="5400" b="1" i="1" dirty="0" err="1" smtClean="0">
                <a:solidFill>
                  <a:schemeClr val="tx1"/>
                </a:solidFill>
                <a:latin typeface="+mn-lt"/>
              </a:rPr>
              <a:t>feel</a:t>
            </a:r>
            <a:r>
              <a:rPr lang="es-ES" sz="5400" b="1" i="1" dirty="0" smtClean="0">
                <a:solidFill>
                  <a:schemeClr val="tx1"/>
                </a:solidFill>
                <a:latin typeface="+mn-lt"/>
              </a:rPr>
              <a:t> and </a:t>
            </a:r>
            <a:r>
              <a:rPr lang="es-ES" sz="5400" b="1" i="1" dirty="0" err="1" smtClean="0">
                <a:solidFill>
                  <a:schemeClr val="tx1"/>
                </a:solidFill>
                <a:latin typeface="+mn-lt"/>
              </a:rPr>
              <a:t>behave</a:t>
            </a:r>
            <a:r>
              <a:rPr lang="es-ES" sz="5400" b="1" i="1" dirty="0" smtClean="0">
                <a:solidFill>
                  <a:schemeClr val="tx1"/>
                </a:solidFill>
                <a:latin typeface="+mn-lt"/>
              </a:rPr>
              <a:t> </a:t>
            </a:r>
            <a:r>
              <a:rPr lang="es-ES" sz="5400" b="1" i="1" dirty="0" err="1" smtClean="0">
                <a:solidFill>
                  <a:schemeClr val="tx1"/>
                </a:solidFill>
                <a:latin typeface="+mn-lt"/>
              </a:rPr>
              <a:t>during</a:t>
            </a:r>
            <a:r>
              <a:rPr lang="es-ES" sz="5400" b="1" i="1" dirty="0" smtClean="0">
                <a:solidFill>
                  <a:schemeClr val="tx1"/>
                </a:solidFill>
                <a:latin typeface="+mn-lt"/>
              </a:rPr>
              <a:t> </a:t>
            </a:r>
            <a:r>
              <a:rPr lang="es-ES" sz="5400" b="1" i="1" dirty="0" err="1" smtClean="0">
                <a:solidFill>
                  <a:schemeClr val="tx1"/>
                </a:solidFill>
                <a:latin typeface="+mn-lt"/>
              </a:rPr>
              <a:t>doll</a:t>
            </a:r>
            <a:r>
              <a:rPr lang="es-ES" sz="5400" b="1" i="1" dirty="0" smtClean="0">
                <a:solidFill>
                  <a:schemeClr val="tx1"/>
                </a:solidFill>
                <a:latin typeface="+mn-lt"/>
              </a:rPr>
              <a:t> </a:t>
            </a:r>
            <a:r>
              <a:rPr lang="es-ES" sz="5400" b="1" i="1" dirty="0" err="1" smtClean="0">
                <a:solidFill>
                  <a:schemeClr val="tx1"/>
                </a:solidFill>
                <a:latin typeface="+mn-lt"/>
              </a:rPr>
              <a:t>session</a:t>
            </a:r>
            <a:r>
              <a:rPr lang="es-ES" sz="5400" b="1" i="1" dirty="0" smtClean="0">
                <a:solidFill>
                  <a:schemeClr val="tx1"/>
                </a:solidFill>
                <a:latin typeface="+mn-lt"/>
              </a:rPr>
              <a:t>?</a:t>
            </a:r>
            <a:endParaRPr lang="es-ES" sz="5400" b="1" i="1" dirty="0">
              <a:solidFill>
                <a:schemeClr val="tx1"/>
              </a:solidFill>
              <a:latin typeface="+mn-lt"/>
            </a:endParaRPr>
          </a:p>
        </p:txBody>
      </p:sp>
      <p:sp>
        <p:nvSpPr>
          <p:cNvPr id="6" name="5 Marcador de pie de página"/>
          <p:cNvSpPr>
            <a:spLocks noGrp="1"/>
          </p:cNvSpPr>
          <p:nvPr>
            <p:ph type="ftr" sz="quarter" idx="11"/>
          </p:nvPr>
        </p:nvSpPr>
        <p:spPr>
          <a:xfrm>
            <a:off x="7467600" y="6165304"/>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95536" y="1412776"/>
            <a:ext cx="8424936" cy="5208240"/>
          </a:xfrm>
          <a:prstGeom prst="rect">
            <a:avLst/>
          </a:prstGeom>
        </p:spPr>
        <p:txBody>
          <a:bodyPr vert="horz">
            <a:normAutofit/>
          </a:bodyPr>
          <a:lstStyle/>
          <a:p>
            <a:pPr marL="457200" marR="0" lvl="0" indent="-457200" algn="l" defTabSz="914400" rtl="0" eaLnBrk="1" fontAlgn="auto" latinLnBrk="0" hangingPunct="1">
              <a:lnSpc>
                <a:spcPct val="100000"/>
              </a:lnSpc>
              <a:spcBef>
                <a:spcPct val="20000"/>
              </a:spcBef>
              <a:spcAft>
                <a:spcPts val="0"/>
              </a:spcAft>
              <a:buClr>
                <a:schemeClr val="accent3"/>
              </a:buClr>
              <a:buSzPct val="95000"/>
              <a:tabLst/>
              <a:defRPr/>
            </a:pPr>
            <a:r>
              <a:rPr lang="en-US" sz="3200" b="1" i="1" dirty="0" smtClean="0"/>
              <a:t>CHILDREN FEELINGS AND BEHAVIOR</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a:buChar char="•"/>
              <a:tabLst/>
              <a:defRPr/>
            </a:pPr>
            <a:r>
              <a:rPr lang="en-US" sz="2800" i="1" dirty="0" smtClean="0"/>
              <a:t>W</a:t>
            </a:r>
            <a:r>
              <a:rPr kumimoji="0" lang="en-US" sz="2800" b="0" i="1" u="none" strike="noStrike" kern="1200" cap="none" spc="0" normalizeH="0" baseline="0" noProof="0" dirty="0" smtClean="0">
                <a:ln>
                  <a:noFill/>
                </a:ln>
                <a:solidFill>
                  <a:schemeClr val="tx1"/>
                </a:solidFill>
                <a:effectLst/>
                <a:uLnTx/>
                <a:uFillTx/>
                <a:ea typeface="+mn-ea"/>
                <a:cs typeface="+mn-cs"/>
              </a:rPr>
              <a:t>ere they  excited ?</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a:buChar char="•"/>
              <a:tabLst/>
              <a:defRPr/>
            </a:pPr>
            <a:r>
              <a:rPr kumimoji="0" lang="en-US" sz="2800" b="0" i="1" u="none" strike="noStrike" kern="1200" cap="none" spc="0" normalizeH="0" baseline="0" noProof="0" dirty="0" smtClean="0">
                <a:ln>
                  <a:noFill/>
                </a:ln>
                <a:solidFill>
                  <a:schemeClr val="tx1"/>
                </a:solidFill>
                <a:effectLst/>
                <a:uLnTx/>
                <a:uFillTx/>
                <a:ea typeface="+mn-ea"/>
                <a:cs typeface="+mn-cs"/>
              </a:rPr>
              <a:t>Did they identify with the doll?</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a:buChar char="•"/>
              <a:tabLst/>
              <a:defRPr/>
            </a:pPr>
            <a:r>
              <a:rPr lang="en-US" sz="2800" i="1" dirty="0" smtClean="0"/>
              <a:t>Did they </a:t>
            </a:r>
            <a:r>
              <a:rPr kumimoji="0" lang="en-US" sz="2800" b="0" i="1" u="none" strike="noStrike" kern="1200" cap="none" spc="0" normalizeH="0" baseline="0" noProof="0" dirty="0" smtClean="0">
                <a:ln>
                  <a:noFill/>
                </a:ln>
                <a:solidFill>
                  <a:schemeClr val="tx1"/>
                </a:solidFill>
                <a:effectLst/>
                <a:uLnTx/>
                <a:uFillTx/>
                <a:ea typeface="+mn-ea"/>
                <a:cs typeface="+mn-cs"/>
              </a:rPr>
              <a:t>communicate actively ?</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a:buChar char="•"/>
              <a:tabLst/>
              <a:defRPr/>
            </a:pPr>
            <a:r>
              <a:rPr kumimoji="0" lang="en-US" sz="2800" b="0" i="1" u="none" strike="noStrike" kern="1200" cap="none" spc="0" normalizeH="0" baseline="0" noProof="0" dirty="0" smtClean="0">
                <a:ln>
                  <a:noFill/>
                </a:ln>
                <a:solidFill>
                  <a:schemeClr val="tx1"/>
                </a:solidFill>
                <a:effectLst/>
                <a:uLnTx/>
                <a:uFillTx/>
                <a:ea typeface="+mn-ea"/>
                <a:cs typeface="+mn-cs"/>
              </a:rPr>
              <a:t>Was the </a:t>
            </a:r>
            <a:r>
              <a:rPr kumimoji="0" lang="en-US" sz="2800" b="0" i="1" u="none" strike="noStrike" kern="1200" cap="none" spc="0" normalizeH="0" baseline="0" noProof="0" dirty="0" err="1" smtClean="0">
                <a:ln>
                  <a:noFill/>
                </a:ln>
                <a:solidFill>
                  <a:schemeClr val="tx1"/>
                </a:solidFill>
                <a:effectLst/>
                <a:uLnTx/>
                <a:uFillTx/>
                <a:ea typeface="+mn-ea"/>
                <a:cs typeface="+mn-cs"/>
              </a:rPr>
              <a:t>athmosphere</a:t>
            </a:r>
            <a:r>
              <a:rPr kumimoji="0" lang="en-US" sz="2800" b="0" i="1" u="none" strike="noStrike" kern="1200" cap="none" spc="0" normalizeH="0" baseline="0" noProof="0" dirty="0" smtClean="0">
                <a:ln>
                  <a:noFill/>
                </a:ln>
                <a:solidFill>
                  <a:schemeClr val="tx1"/>
                </a:solidFill>
                <a:effectLst/>
                <a:uLnTx/>
                <a:uFillTx/>
                <a:ea typeface="+mn-ea"/>
                <a:cs typeface="+mn-cs"/>
              </a:rPr>
              <a:t> of the activity  calm,?</a:t>
            </a:r>
            <a:r>
              <a:rPr kumimoji="0" lang="en-US" sz="2800" b="0" i="1" u="none" strike="noStrike" kern="1200" cap="none" spc="0" normalizeH="0" noProof="0" dirty="0" smtClean="0">
                <a:ln>
                  <a:noFill/>
                </a:ln>
                <a:solidFill>
                  <a:schemeClr val="tx1"/>
                </a:solidFill>
                <a:effectLst/>
                <a:uLnTx/>
                <a:uFillTx/>
                <a:ea typeface="+mn-ea"/>
                <a:cs typeface="+mn-cs"/>
              </a:rPr>
              <a:t> </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a:buChar char="•"/>
              <a:tabLst/>
              <a:defRPr/>
            </a:pPr>
            <a:r>
              <a:rPr kumimoji="0" lang="en-US" sz="2800" b="0" i="1" u="none" strike="noStrike" kern="1200" cap="none" spc="0" normalizeH="0" baseline="0" noProof="0" dirty="0" smtClean="0">
                <a:ln>
                  <a:noFill/>
                </a:ln>
                <a:solidFill>
                  <a:schemeClr val="tx1"/>
                </a:solidFill>
                <a:effectLst/>
                <a:uLnTx/>
                <a:uFillTx/>
                <a:ea typeface="+mn-ea"/>
                <a:cs typeface="+mn-cs"/>
              </a:rPr>
              <a:t>Did children take actively part of the activity?</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a:buChar char="•"/>
              <a:tabLst/>
              <a:defRPr/>
            </a:pPr>
            <a:r>
              <a:rPr kumimoji="0" lang="en-US" sz="2800" b="0" i="1" u="none" strike="noStrike" kern="1200" cap="none" spc="0" normalizeH="0" baseline="0" noProof="0" dirty="0" smtClean="0">
                <a:ln>
                  <a:noFill/>
                </a:ln>
                <a:solidFill>
                  <a:schemeClr val="tx1"/>
                </a:solidFill>
                <a:effectLst/>
                <a:uLnTx/>
                <a:uFillTx/>
                <a:ea typeface="+mn-ea"/>
                <a:cs typeface="+mn-cs"/>
              </a:rPr>
              <a:t>Did</a:t>
            </a:r>
            <a:r>
              <a:rPr kumimoji="0" lang="en-US" sz="2800" b="0" i="1" u="none" strike="noStrike" kern="1200" cap="none" spc="0" normalizeH="0" noProof="0" dirty="0" smtClean="0">
                <a:ln>
                  <a:noFill/>
                </a:ln>
                <a:solidFill>
                  <a:schemeClr val="tx1"/>
                </a:solidFill>
                <a:effectLst/>
                <a:uLnTx/>
                <a:uFillTx/>
                <a:ea typeface="+mn-ea"/>
                <a:cs typeface="+mn-cs"/>
              </a:rPr>
              <a:t> c</a:t>
            </a:r>
            <a:r>
              <a:rPr kumimoji="0" lang="en-US" sz="2800" b="0" i="1" u="none" strike="noStrike" kern="1200" cap="none" spc="0" normalizeH="0" baseline="0" noProof="0" dirty="0" smtClean="0">
                <a:ln>
                  <a:noFill/>
                </a:ln>
                <a:solidFill>
                  <a:schemeClr val="tx1"/>
                </a:solidFill>
                <a:effectLst/>
                <a:uLnTx/>
                <a:uFillTx/>
                <a:ea typeface="+mn-ea"/>
                <a:cs typeface="+mn-cs"/>
              </a:rPr>
              <a:t>hildren wish for physical contact with the doll </a:t>
            </a:r>
            <a:r>
              <a:rPr kumimoji="0" lang="mr-IN" sz="2800" b="0" i="1" u="none" strike="noStrike" kern="1200" cap="none" spc="0" normalizeH="0" baseline="0" noProof="0" dirty="0" smtClean="0">
                <a:ln>
                  <a:noFill/>
                </a:ln>
                <a:solidFill>
                  <a:schemeClr val="tx1"/>
                </a:solidFill>
                <a:effectLst/>
                <a:uLnTx/>
                <a:uFillTx/>
                <a:ea typeface="+mn-ea"/>
                <a:cs typeface="+mn-cs"/>
              </a:rPr>
              <a:t>–</a:t>
            </a:r>
            <a:r>
              <a:rPr kumimoji="0" lang="en-US" sz="2800" b="0" i="1" u="none" strike="noStrike" kern="1200" cap="none" spc="0" normalizeH="0" baseline="0" noProof="0" dirty="0" smtClean="0">
                <a:ln>
                  <a:noFill/>
                </a:ln>
                <a:solidFill>
                  <a:schemeClr val="tx1"/>
                </a:solidFill>
                <a:effectLst/>
                <a:uLnTx/>
                <a:uFillTx/>
                <a:ea typeface="+mn-ea"/>
                <a:cs typeface="+mn-cs"/>
              </a:rPr>
              <a:t> touching and hugging?</a:t>
            </a:r>
          </a:p>
          <a:p>
            <a:pPr marL="457200" marR="0" lvl="0" indent="-457200" algn="l" defTabSz="914400" rtl="0" eaLnBrk="1" fontAlgn="auto" latinLnBrk="0" hangingPunct="1">
              <a:lnSpc>
                <a:spcPct val="100000"/>
              </a:lnSpc>
              <a:spcBef>
                <a:spcPct val="20000"/>
              </a:spcBef>
              <a:spcAft>
                <a:spcPts val="0"/>
              </a:spcAft>
              <a:buClr>
                <a:schemeClr val="accent3"/>
              </a:buClr>
              <a:buSzPct val="95000"/>
              <a:buFont typeface="Arial"/>
              <a:buChar char="•"/>
              <a:tabLst/>
              <a:defRPr/>
            </a:pPr>
            <a:r>
              <a:rPr kumimoji="0" lang="en-US" sz="2800" b="0" i="1" u="none" strike="noStrike" kern="1200" cap="none" spc="0" normalizeH="0" baseline="0" noProof="0" dirty="0" smtClean="0">
                <a:ln>
                  <a:noFill/>
                </a:ln>
                <a:solidFill>
                  <a:schemeClr val="tx1"/>
                </a:solidFill>
                <a:effectLst/>
                <a:uLnTx/>
                <a:uFillTx/>
                <a:ea typeface="+mn-ea"/>
                <a:cs typeface="+mn-cs"/>
              </a:rPr>
              <a:t>Did Children reflect empathy, compassion and </a:t>
            </a:r>
            <a:r>
              <a:rPr kumimoji="0" lang="en-US" sz="2800" b="0" i="1" u="none" strike="noStrike" kern="1200" cap="none" spc="0" normalizeH="0" baseline="0" noProof="0" dirty="0" err="1" smtClean="0">
                <a:ln>
                  <a:noFill/>
                </a:ln>
                <a:solidFill>
                  <a:schemeClr val="tx1"/>
                </a:solidFill>
                <a:effectLst/>
                <a:uLnTx/>
                <a:uFillTx/>
                <a:ea typeface="+mn-ea"/>
                <a:cs typeface="+mn-cs"/>
              </a:rPr>
              <a:t>careing</a:t>
            </a:r>
            <a:r>
              <a:rPr lang="en-US" sz="2800" i="1" dirty="0" smtClean="0"/>
              <a:t>?</a:t>
            </a:r>
            <a:endParaRPr kumimoji="0" lang="en-US" sz="2800" b="0" i="1" u="none" strike="noStrike" kern="1200" cap="none" spc="0" normalizeH="0" baseline="0" noProof="0" dirty="0" smtClean="0">
              <a:ln>
                <a:noFill/>
              </a:ln>
              <a:solidFill>
                <a:schemeClr val="tx1"/>
              </a:solidFill>
              <a:effectLst/>
              <a:uLnTx/>
              <a:uFillTx/>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Título"/>
          <p:cNvSpPr>
            <a:spLocks noGrp="1"/>
          </p:cNvSpPr>
          <p:nvPr>
            <p:ph type="title"/>
          </p:nvPr>
        </p:nvSpPr>
        <p:spPr>
          <a:xfrm>
            <a:off x="914400" y="332656"/>
            <a:ext cx="8229600" cy="1143000"/>
          </a:xfrm>
        </p:spPr>
        <p:txBody>
          <a:bodyPr>
            <a:normAutofit fontScale="90000"/>
          </a:bodyPr>
          <a:lstStyle/>
          <a:p>
            <a:r>
              <a:rPr lang="en-GB" dirty="0" smtClean="0"/>
              <a:t>6</a:t>
            </a:r>
            <a:r>
              <a:rPr lang="en-GB" baseline="30000" dirty="0" smtClean="0"/>
              <a:t>th</a:t>
            </a:r>
            <a:r>
              <a:rPr lang="en-GB" dirty="0" smtClean="0"/>
              <a:t> LESSON- AFTER DOLL SESSION</a:t>
            </a:r>
            <a:endParaRPr lang="es-ES" dirty="0"/>
          </a:p>
        </p:txBody>
      </p:sp>
      <p:sp>
        <p:nvSpPr>
          <p:cNvPr id="8" name="7 Marcador de pie de página"/>
          <p:cNvSpPr>
            <a:spLocks noGrp="1"/>
          </p:cNvSpPr>
          <p:nvPr>
            <p:ph type="ftr" sz="quarter" idx="11"/>
          </p:nvPr>
        </p:nvSpPr>
        <p:spPr>
          <a:xfrm>
            <a:off x="7956376" y="6165304"/>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340768"/>
            <a:ext cx="8604448" cy="5256584"/>
          </a:xfrm>
        </p:spPr>
        <p:txBody>
          <a:bodyPr>
            <a:normAutofit/>
          </a:bodyPr>
          <a:lstStyle/>
          <a:p>
            <a:pPr marL="457200" indent="-457200">
              <a:buNone/>
            </a:pPr>
            <a:r>
              <a:rPr lang="en-US" sz="3000" b="1" dirty="0" smtClean="0"/>
              <a:t>OBJECTIVES(DOLL STORIES&amp;DISCUSSIONS)</a:t>
            </a:r>
          </a:p>
          <a:p>
            <a:pPr marL="457200" indent="-457200">
              <a:buFont typeface="Arial"/>
              <a:buChar char="•"/>
            </a:pPr>
            <a:r>
              <a:rPr lang="en-US" i="1" dirty="0" smtClean="0"/>
              <a:t>To shape children self-esteem;</a:t>
            </a:r>
          </a:p>
          <a:p>
            <a:pPr marL="457200" indent="-457200">
              <a:buFont typeface="Arial"/>
              <a:buChar char="•"/>
            </a:pPr>
            <a:r>
              <a:rPr lang="en-US" i="1" dirty="0" smtClean="0"/>
              <a:t>To shape emotional language and emotional maturity; </a:t>
            </a:r>
          </a:p>
          <a:p>
            <a:pPr marL="457200" indent="-457200">
              <a:buFont typeface="Arial"/>
              <a:buChar char="•"/>
            </a:pPr>
            <a:r>
              <a:rPr lang="en-US" i="1" dirty="0" smtClean="0"/>
              <a:t>To listening “children voice”; </a:t>
            </a:r>
          </a:p>
          <a:p>
            <a:pPr marL="457200" indent="-457200">
              <a:buFont typeface="Arial"/>
              <a:buChar char="•"/>
            </a:pPr>
            <a:r>
              <a:rPr lang="en-US" i="1" dirty="0" smtClean="0"/>
              <a:t>To develop empathy in children;</a:t>
            </a:r>
          </a:p>
          <a:p>
            <a:pPr marL="457200" indent="-457200">
              <a:buFont typeface="Arial"/>
              <a:buChar char="•"/>
            </a:pPr>
            <a:r>
              <a:rPr lang="en-US" i="1" dirty="0" smtClean="0"/>
              <a:t>To accept differences;</a:t>
            </a:r>
          </a:p>
          <a:p>
            <a:pPr marL="457200" indent="-457200">
              <a:buFont typeface="Arial"/>
              <a:buChar char="•"/>
            </a:pPr>
            <a:r>
              <a:rPr lang="en-US" i="1" dirty="0" smtClean="0"/>
              <a:t>To increase a sense of cohesion, nobody feels ALONE;  </a:t>
            </a:r>
          </a:p>
          <a:p>
            <a:pPr marL="457200" indent="-457200">
              <a:buFont typeface="Arial"/>
              <a:buChar char="•"/>
            </a:pPr>
            <a:r>
              <a:rPr lang="en-US" i="1" dirty="0" err="1" smtClean="0"/>
              <a:t>Handleing</a:t>
            </a:r>
            <a:r>
              <a:rPr lang="en-US" i="1" dirty="0" smtClean="0"/>
              <a:t> differences; </a:t>
            </a:r>
          </a:p>
          <a:p>
            <a:pPr marL="457200" indent="-457200">
              <a:buFont typeface="Arial"/>
              <a:buChar char="•"/>
            </a:pPr>
            <a:r>
              <a:rPr lang="en-US" i="1" dirty="0" smtClean="0"/>
              <a:t>Active problem </a:t>
            </a:r>
            <a:r>
              <a:rPr lang="en-US" i="1" dirty="0" err="1" smtClean="0"/>
              <a:t>solveing</a:t>
            </a:r>
            <a:r>
              <a:rPr lang="en-US" i="1" dirty="0" smtClean="0"/>
              <a:t>;</a:t>
            </a:r>
          </a:p>
          <a:p>
            <a:pPr marL="457200" indent="-457200">
              <a:buFont typeface="Arial"/>
              <a:buChar char="•"/>
            </a:pPr>
            <a:r>
              <a:rPr lang="en-US" i="1" dirty="0" smtClean="0"/>
              <a:t>To shape supporting attitude towards the “victim”. </a:t>
            </a:r>
          </a:p>
          <a:p>
            <a:endParaRPr lang="es-ES" dirty="0"/>
          </a:p>
        </p:txBody>
      </p:sp>
      <p:sp>
        <p:nvSpPr>
          <p:cNvPr id="4" name="3 Marcador de pie de página"/>
          <p:cNvSpPr>
            <a:spLocks noGrp="1"/>
          </p:cNvSpPr>
          <p:nvPr>
            <p:ph type="ftr" sz="quarter" idx="11"/>
          </p:nvPr>
        </p:nvSpPr>
        <p:spPr>
          <a:xfrm>
            <a:off x="8028384" y="6165304"/>
            <a:ext cx="3352800" cy="365125"/>
          </a:xfrm>
        </p:spPr>
        <p:txBody>
          <a:bodyPr/>
          <a:lstStyle/>
          <a:p>
            <a:r>
              <a:rPr lang="es-ES" dirty="0" smtClean="0"/>
              <a:t>Mar Jurado                                                                                              Nov.18</a:t>
            </a:r>
            <a:endParaRPr lang="es-ES" dirty="0"/>
          </a:p>
        </p:txBody>
      </p:sp>
      <p:sp>
        <p:nvSpPr>
          <p:cNvPr id="6" name="1 Título"/>
          <p:cNvSpPr txBox="1">
            <a:spLocks/>
          </p:cNvSpPr>
          <p:nvPr/>
        </p:nvSpPr>
        <p:spPr>
          <a:xfrm>
            <a:off x="1835696" y="548680"/>
            <a:ext cx="8229600" cy="1143000"/>
          </a:xfrm>
          <a:prstGeom prst="rect">
            <a:avLst/>
          </a:prstGeom>
        </p:spPr>
        <p:txBody>
          <a:bodyPr vert="horz" lIns="0" rIns="0" bIns="0"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chemeClr val="tx2"/>
                </a:solidFill>
                <a:effectLst/>
                <a:uLnTx/>
                <a:uFillTx/>
                <a:latin typeface="+mj-lt"/>
                <a:ea typeface="+mj-ea"/>
                <a:cs typeface="+mj-cs"/>
              </a:rPr>
              <a:t>6</a:t>
            </a:r>
            <a:r>
              <a:rPr kumimoji="0" lang="en-GB" sz="5000" b="0" i="0" u="none" strike="noStrike" kern="1200" cap="none" spc="0" normalizeH="0" baseline="30000" noProof="0" dirty="0" smtClean="0">
                <a:ln>
                  <a:noFill/>
                </a:ln>
                <a:solidFill>
                  <a:schemeClr val="tx2"/>
                </a:solidFill>
                <a:effectLst/>
                <a:uLnTx/>
                <a:uFillTx/>
                <a:latin typeface="+mj-lt"/>
                <a:ea typeface="+mj-ea"/>
                <a:cs typeface="+mj-cs"/>
              </a:rPr>
              <a:t>th</a:t>
            </a:r>
            <a:r>
              <a:rPr kumimoji="0" lang="en-GB" sz="5000" b="0" i="0" u="none" strike="noStrike" kern="1200" cap="none" spc="0" normalizeH="0" baseline="0" noProof="0" dirty="0" smtClean="0">
                <a:ln>
                  <a:noFill/>
                </a:ln>
                <a:solidFill>
                  <a:schemeClr val="tx2"/>
                </a:solidFill>
                <a:effectLst/>
                <a:uLnTx/>
                <a:uFillTx/>
                <a:latin typeface="+mj-lt"/>
                <a:ea typeface="+mj-ea"/>
                <a:cs typeface="+mj-cs"/>
              </a:rPr>
              <a:t> LESSON- STORIES</a:t>
            </a:r>
            <a:r>
              <a:rPr kumimoji="0" lang="es-ES" sz="5000" b="0" i="0" u="none" strike="noStrike" kern="1200" cap="none" spc="0" normalizeH="0" baseline="0" noProof="0" dirty="0" smtClean="0">
                <a:ln>
                  <a:noFill/>
                </a:ln>
                <a:solidFill>
                  <a:schemeClr val="tx2"/>
                </a:solidFill>
                <a:effectLst/>
                <a:uLnTx/>
                <a:uFillTx/>
                <a:latin typeface="+mj-lt"/>
                <a:ea typeface="+mj-ea"/>
                <a:cs typeface="+mj-cs"/>
              </a:rPr>
              <a:t/>
            </a:r>
            <a:br>
              <a:rPr kumimoji="0" lang="es-ES" sz="5000" b="0" i="0" u="none" strike="noStrike" kern="1200" cap="none" spc="0" normalizeH="0" baseline="0" noProof="0" dirty="0" smtClean="0">
                <a:ln>
                  <a:noFill/>
                </a:ln>
                <a:solidFill>
                  <a:schemeClr val="tx2"/>
                </a:solidFill>
                <a:effectLst/>
                <a:uLnTx/>
                <a:uFillTx/>
                <a:latin typeface="+mj-lt"/>
                <a:ea typeface="+mj-ea"/>
                <a:cs typeface="+mj-cs"/>
              </a:rPr>
            </a:b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514352"/>
            <a:ext cx="7126560" cy="1162050"/>
          </a:xfrm>
        </p:spPr>
        <p:txBody>
          <a:bodyPr/>
          <a:lstStyle/>
          <a:p>
            <a:r>
              <a:rPr lang="es-ES" sz="2800" b="1" i="1" dirty="0" smtClean="0">
                <a:solidFill>
                  <a:schemeClr val="tx1"/>
                </a:solidFill>
                <a:latin typeface="+mn-lt"/>
              </a:rPr>
              <a:t>TIPS BEFORE CREATING STORIES</a:t>
            </a:r>
            <a:r>
              <a:rPr lang="es-ES" sz="2800" i="1" dirty="0" smtClean="0"/>
              <a:t/>
            </a:r>
            <a:br>
              <a:rPr lang="es-ES" sz="2800" i="1" dirty="0" smtClean="0"/>
            </a:br>
            <a:endParaRPr lang="es-ES" dirty="0"/>
          </a:p>
        </p:txBody>
      </p:sp>
      <p:sp>
        <p:nvSpPr>
          <p:cNvPr id="8" name="7 Marcador de texto"/>
          <p:cNvSpPr>
            <a:spLocks noGrp="1"/>
          </p:cNvSpPr>
          <p:nvPr>
            <p:ph type="body" idx="2"/>
          </p:nvPr>
        </p:nvSpPr>
        <p:spPr>
          <a:xfrm>
            <a:off x="4139952" y="1628800"/>
            <a:ext cx="4752528" cy="4572000"/>
          </a:xfrm>
        </p:spPr>
        <p:txBody>
          <a:bodyPr>
            <a:normAutofit/>
          </a:bodyPr>
          <a:lstStyle/>
          <a:p>
            <a:pPr marL="457200" indent="-457200">
              <a:buFont typeface="Arial"/>
              <a:buChar char="•"/>
            </a:pPr>
            <a:r>
              <a:rPr lang="en-US" sz="2800" i="1" dirty="0" smtClean="0"/>
              <a:t>D</a:t>
            </a:r>
            <a:r>
              <a:rPr lang="et-EE" sz="2800" i="1" dirty="0" smtClean="0"/>
              <a:t>oll stories</a:t>
            </a:r>
            <a:r>
              <a:rPr lang="es-ES" sz="2800" i="1" dirty="0" smtClean="0"/>
              <a:t> </a:t>
            </a:r>
            <a:r>
              <a:rPr lang="es-ES" sz="2800" i="1" dirty="0" err="1" smtClean="0"/>
              <a:t>should</a:t>
            </a:r>
            <a:r>
              <a:rPr lang="es-ES" sz="2800" i="1" dirty="0" smtClean="0"/>
              <a:t> </a:t>
            </a:r>
            <a:r>
              <a:rPr lang="es-ES" sz="2800" i="1" dirty="0" err="1" smtClean="0"/>
              <a:t>be</a:t>
            </a:r>
            <a:r>
              <a:rPr lang="es-ES" sz="2800" i="1" dirty="0" smtClean="0"/>
              <a:t> </a:t>
            </a:r>
            <a:r>
              <a:rPr lang="es-ES" sz="2800" i="1" dirty="0" err="1" smtClean="0"/>
              <a:t>useful</a:t>
            </a:r>
            <a:r>
              <a:rPr lang="es-ES" sz="2800" i="1" dirty="0" smtClean="0"/>
              <a:t> </a:t>
            </a:r>
            <a:r>
              <a:rPr lang="es-ES" sz="2800" i="1" dirty="0" err="1" smtClean="0"/>
              <a:t>to</a:t>
            </a:r>
            <a:r>
              <a:rPr lang="es-ES" sz="2800" i="1" dirty="0" smtClean="0"/>
              <a:t> </a:t>
            </a:r>
            <a:r>
              <a:rPr lang="et-EE" sz="2800" i="1" dirty="0" smtClean="0"/>
              <a:t> help children to accept those who are different from the rest and to appreciate those many things and features we have in common. </a:t>
            </a:r>
            <a:endParaRPr lang="en-US" sz="2800" i="1" dirty="0" smtClean="0"/>
          </a:p>
          <a:p>
            <a:pPr marL="457200" indent="-457200">
              <a:buFont typeface="Arial"/>
              <a:buChar char="•"/>
            </a:pPr>
            <a:r>
              <a:rPr lang="es-ES" sz="2800" i="1" dirty="0" err="1" smtClean="0"/>
              <a:t>Talking</a:t>
            </a:r>
            <a:r>
              <a:rPr lang="et-EE" sz="2800" i="1" dirty="0" smtClean="0"/>
              <a:t> about both happy and sad events </a:t>
            </a:r>
            <a:r>
              <a:rPr lang="es-ES" sz="2800" i="1" dirty="0" err="1" smtClean="0"/>
              <a:t>related</a:t>
            </a:r>
            <a:r>
              <a:rPr lang="es-ES" sz="2800" i="1" dirty="0" smtClean="0"/>
              <a:t> </a:t>
            </a:r>
            <a:r>
              <a:rPr lang="es-ES" sz="2800" i="1" dirty="0" err="1" smtClean="0"/>
              <a:t>to</a:t>
            </a:r>
            <a:r>
              <a:rPr lang="es-ES" sz="2800" i="1" dirty="0" smtClean="0"/>
              <a:t> </a:t>
            </a:r>
            <a:r>
              <a:rPr lang="et-EE" sz="2800" i="1" dirty="0" smtClean="0"/>
              <a:t>dolls. </a:t>
            </a:r>
          </a:p>
          <a:p>
            <a:endParaRPr lang="es-ES" dirty="0"/>
          </a:p>
        </p:txBody>
      </p:sp>
      <p:sp>
        <p:nvSpPr>
          <p:cNvPr id="4" name="3 Marcador de pie de página"/>
          <p:cNvSpPr>
            <a:spLocks noGrp="1"/>
          </p:cNvSpPr>
          <p:nvPr>
            <p:ph type="ftr" sz="quarter" idx="11"/>
          </p:nvPr>
        </p:nvSpPr>
        <p:spPr>
          <a:xfrm>
            <a:off x="467544" y="6492875"/>
            <a:ext cx="3352800" cy="365125"/>
          </a:xfrm>
        </p:spPr>
        <p:txBody>
          <a:bodyPr/>
          <a:lstStyle/>
          <a:p>
            <a:r>
              <a:rPr lang="es-ES" dirty="0" smtClean="0"/>
              <a:t>Mar Jurado                                                                                              Nov.18</a:t>
            </a:r>
            <a:endParaRPr lang="es-ES" dirty="0"/>
          </a:p>
        </p:txBody>
      </p:sp>
      <p:pic>
        <p:nvPicPr>
          <p:cNvPr id="6" name="5 Imagen" descr="cuentos.jpg"/>
          <p:cNvPicPr>
            <a:picLocks noChangeAspect="1"/>
          </p:cNvPicPr>
          <p:nvPr/>
        </p:nvPicPr>
        <p:blipFill>
          <a:blip r:embed="rId3" cstate="print"/>
          <a:stretch>
            <a:fillRect/>
          </a:stretch>
        </p:blipFill>
        <p:spPr>
          <a:xfrm rot="5400000">
            <a:off x="-202967" y="2155295"/>
            <a:ext cx="4788024" cy="359101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836712"/>
            <a:ext cx="7787208" cy="5256584"/>
          </a:xfrm>
        </p:spPr>
        <p:txBody>
          <a:bodyPr>
            <a:normAutofit lnSpcReduction="10000"/>
          </a:bodyPr>
          <a:lstStyle/>
          <a:p>
            <a:pPr>
              <a:defRPr/>
            </a:pPr>
            <a:r>
              <a:rPr lang="es-ES" sz="3200" i="1" dirty="0" err="1" smtClean="0"/>
              <a:t>Every</a:t>
            </a:r>
            <a:r>
              <a:rPr lang="es-ES" sz="3200" i="1" dirty="0" smtClean="0"/>
              <a:t> </a:t>
            </a:r>
            <a:r>
              <a:rPr lang="es-ES" sz="3200" i="1" dirty="0" err="1" smtClean="0"/>
              <a:t>topic</a:t>
            </a:r>
            <a:r>
              <a:rPr lang="es-ES" sz="3200" i="1" dirty="0" smtClean="0"/>
              <a:t> </a:t>
            </a:r>
            <a:r>
              <a:rPr lang="es-ES" sz="3200" i="1" dirty="0" err="1" smtClean="0"/>
              <a:t>happened</a:t>
            </a:r>
            <a:r>
              <a:rPr lang="es-ES" sz="3200" i="1" dirty="0" smtClean="0"/>
              <a:t> in </a:t>
            </a:r>
            <a:r>
              <a:rPr lang="es-ES" sz="3200" i="1" dirty="0" err="1" smtClean="0"/>
              <a:t>the</a:t>
            </a:r>
            <a:r>
              <a:rPr lang="es-ES" sz="3200" i="1" dirty="0" smtClean="0"/>
              <a:t> </a:t>
            </a:r>
            <a:r>
              <a:rPr lang="es-ES" sz="3200" i="1" dirty="0" err="1" smtClean="0"/>
              <a:t>group</a:t>
            </a:r>
            <a:r>
              <a:rPr lang="es-ES" sz="3200" i="1" dirty="0" smtClean="0"/>
              <a:t>/</a:t>
            </a:r>
            <a:r>
              <a:rPr lang="es-ES" sz="3200" i="1" dirty="0" err="1" smtClean="0"/>
              <a:t>school</a:t>
            </a:r>
            <a:r>
              <a:rPr lang="es-ES" sz="3200" i="1" dirty="0" smtClean="0"/>
              <a:t> can </a:t>
            </a:r>
            <a:r>
              <a:rPr lang="et-EE" sz="3200" i="1" dirty="0" smtClean="0"/>
              <a:t>be handled</a:t>
            </a:r>
          </a:p>
          <a:p>
            <a:pPr>
              <a:defRPr/>
            </a:pPr>
            <a:r>
              <a:rPr lang="et-EE" sz="3200" i="1" dirty="0" smtClean="0"/>
              <a:t>All doll stories </a:t>
            </a:r>
            <a:r>
              <a:rPr lang="es-ES" sz="3200" i="1" dirty="0" err="1" smtClean="0"/>
              <a:t>should</a:t>
            </a:r>
            <a:r>
              <a:rPr lang="es-ES" sz="3200" i="1" dirty="0" smtClean="0"/>
              <a:t> </a:t>
            </a:r>
            <a:r>
              <a:rPr lang="et-EE" sz="3200" i="1" dirty="0" smtClean="0"/>
              <a:t>be documented and added to dollbook. </a:t>
            </a:r>
          </a:p>
          <a:p>
            <a:pPr>
              <a:defRPr/>
            </a:pPr>
            <a:r>
              <a:rPr lang="et-EE" sz="3200" i="1" dirty="0" smtClean="0"/>
              <a:t>If you solve with children a </a:t>
            </a:r>
            <a:r>
              <a:rPr lang="es-ES" sz="3200" i="1" dirty="0" err="1" smtClean="0"/>
              <a:t>current</a:t>
            </a:r>
            <a:r>
              <a:rPr lang="et-EE" sz="3200" i="1" dirty="0" smtClean="0"/>
              <a:t> problem, try to change concrete situation or on doll pe</a:t>
            </a:r>
            <a:r>
              <a:rPr lang="es-ES" sz="3200" i="1" dirty="0" smtClean="0"/>
              <a:t>c</a:t>
            </a:r>
            <a:r>
              <a:rPr lang="et-EE" sz="3200" i="1" dirty="0" smtClean="0"/>
              <a:t>ularities that point out a certain child. </a:t>
            </a:r>
            <a:endParaRPr lang="es-ES" sz="3200" i="1" dirty="0" smtClean="0"/>
          </a:p>
          <a:p>
            <a:pPr>
              <a:defRPr/>
            </a:pPr>
            <a:r>
              <a:rPr lang="es-ES" sz="3200" i="1" dirty="0" smtClean="0"/>
              <a:t>D</a:t>
            </a:r>
            <a:r>
              <a:rPr lang="et-EE" sz="3200" i="1" dirty="0" smtClean="0"/>
              <a:t>oll stories </a:t>
            </a:r>
            <a:r>
              <a:rPr lang="es-ES" sz="3200" i="1" dirty="0" err="1" smtClean="0"/>
              <a:t>shouldn’t</a:t>
            </a:r>
            <a:r>
              <a:rPr lang="es-ES" sz="3200" i="1" dirty="0" smtClean="0"/>
              <a:t> </a:t>
            </a:r>
            <a:r>
              <a:rPr lang="et-EE" sz="3200" i="1" dirty="0" smtClean="0"/>
              <a:t>concentrate and handle only situations about the dolls physical pe</a:t>
            </a:r>
            <a:r>
              <a:rPr lang="es-ES" sz="3200" i="1" dirty="0" smtClean="0"/>
              <a:t>c</a:t>
            </a:r>
            <a:r>
              <a:rPr lang="et-EE" sz="3200" i="1" dirty="0" smtClean="0"/>
              <a:t>uliarit</a:t>
            </a:r>
            <a:r>
              <a:rPr lang="es-ES" sz="3200" i="1" dirty="0" err="1" smtClean="0"/>
              <a:t>ies</a:t>
            </a:r>
            <a:r>
              <a:rPr lang="et-EE" sz="2800" i="1" dirty="0" smtClean="0"/>
              <a:t>.</a:t>
            </a:r>
            <a:endParaRPr lang="es-ES" sz="2800" i="1" dirty="0" smtClean="0"/>
          </a:p>
          <a:p>
            <a:pPr>
              <a:defRPr/>
            </a:pPr>
            <a:endParaRPr lang="et-EE" dirty="0" smtClean="0">
              <a:latin typeface="Calibri" charset="0"/>
            </a:endParaRPr>
          </a:p>
          <a:p>
            <a:pPr>
              <a:buNone/>
              <a:defRPr/>
            </a:pPr>
            <a:endParaRPr lang="et-EE" dirty="0" smtClean="0">
              <a:latin typeface="Calibri" charset="0"/>
            </a:endParaRPr>
          </a:p>
        </p:txBody>
      </p:sp>
      <p:sp>
        <p:nvSpPr>
          <p:cNvPr id="4" name="3 Marcador de pie de página"/>
          <p:cNvSpPr>
            <a:spLocks noGrp="1"/>
          </p:cNvSpPr>
          <p:nvPr>
            <p:ph type="ftr" sz="quarter" idx="11"/>
          </p:nvPr>
        </p:nvSpPr>
        <p:spPr>
          <a:xfrm>
            <a:off x="7467600" y="6165304"/>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a:xfrm>
            <a:off x="467544" y="0"/>
            <a:ext cx="8229600" cy="1143000"/>
          </a:xfrm>
        </p:spPr>
        <p:txBody>
          <a:bodyPr>
            <a:normAutofit/>
          </a:bodyPr>
          <a:lstStyle/>
          <a:p>
            <a:pPr>
              <a:defRPr/>
            </a:pPr>
            <a:r>
              <a:rPr lang="en-US" sz="3200" b="1" i="1" dirty="0" smtClean="0">
                <a:solidFill>
                  <a:schemeClr val="tx1"/>
                </a:solidFill>
                <a:latin typeface="+mn-lt"/>
              </a:rPr>
              <a:t/>
            </a:r>
            <a:br>
              <a:rPr lang="en-US" sz="3200" b="1" i="1" dirty="0" smtClean="0">
                <a:solidFill>
                  <a:schemeClr val="tx1"/>
                </a:solidFill>
                <a:latin typeface="+mn-lt"/>
              </a:rPr>
            </a:br>
            <a:r>
              <a:rPr lang="en-US" sz="3200" b="1" i="1" dirty="0" smtClean="0">
                <a:solidFill>
                  <a:schemeClr val="tx1"/>
                </a:solidFill>
                <a:latin typeface="+mn-lt"/>
              </a:rPr>
              <a:t> </a:t>
            </a:r>
          </a:p>
        </p:txBody>
      </p:sp>
      <p:sp>
        <p:nvSpPr>
          <p:cNvPr id="3" name="2 Marcador de contenido"/>
          <p:cNvSpPr>
            <a:spLocks noGrp="1"/>
          </p:cNvSpPr>
          <p:nvPr>
            <p:ph sz="half" idx="1"/>
          </p:nvPr>
        </p:nvSpPr>
        <p:spPr>
          <a:xfrm>
            <a:off x="611560" y="908720"/>
            <a:ext cx="8287072" cy="5298936"/>
          </a:xfrm>
        </p:spPr>
        <p:txBody>
          <a:bodyPr>
            <a:normAutofit lnSpcReduction="10000"/>
          </a:bodyPr>
          <a:lstStyle/>
          <a:p>
            <a:pPr>
              <a:buNone/>
              <a:defRPr/>
            </a:pPr>
            <a:r>
              <a:rPr lang="en-US" sz="3200" b="1" i="1" dirty="0" smtClean="0"/>
              <a:t>TELLYING  DOLL STORIES-</a:t>
            </a:r>
            <a:endParaRPr lang="es-ES" sz="3200" i="1" dirty="0" smtClean="0"/>
          </a:p>
          <a:p>
            <a:pPr>
              <a:buFont typeface="Arial"/>
              <a:buChar char="•"/>
              <a:defRPr/>
            </a:pPr>
            <a:r>
              <a:rPr lang="es-ES" sz="3200" i="1" dirty="0" err="1" smtClean="0"/>
              <a:t>During</a:t>
            </a:r>
            <a:r>
              <a:rPr lang="es-ES" sz="3200" i="1" dirty="0" smtClean="0"/>
              <a:t> a </a:t>
            </a:r>
            <a:r>
              <a:rPr lang="es-ES" sz="3200" i="1" dirty="0" err="1" smtClean="0"/>
              <a:t>tellyingstory</a:t>
            </a:r>
            <a:r>
              <a:rPr lang="es-ES" sz="3200" i="1" dirty="0" smtClean="0"/>
              <a:t> </a:t>
            </a:r>
            <a:r>
              <a:rPr lang="es-ES" sz="3200" i="1" dirty="0" err="1" smtClean="0"/>
              <a:t>lesson</a:t>
            </a:r>
            <a:r>
              <a:rPr lang="es-ES" sz="3200" i="1" dirty="0" smtClean="0"/>
              <a:t>, </a:t>
            </a:r>
            <a:r>
              <a:rPr lang="et-EE" sz="3200" i="1" dirty="0" smtClean="0"/>
              <a:t>doll tells children a story w</a:t>
            </a:r>
            <a:r>
              <a:rPr lang="es-ES" sz="3200" i="1" dirty="0" smtClean="0"/>
              <a:t>h</a:t>
            </a:r>
            <a:r>
              <a:rPr lang="et-EE" sz="3200" i="1" dirty="0" smtClean="0"/>
              <a:t>ich children will analyze </a:t>
            </a:r>
            <a:r>
              <a:rPr lang="es-ES" sz="3200" i="1" dirty="0" smtClean="0"/>
              <a:t>in </a:t>
            </a:r>
            <a:r>
              <a:rPr lang="es-ES" sz="3200" i="1" dirty="0" err="1" smtClean="0"/>
              <a:t>order</a:t>
            </a:r>
            <a:r>
              <a:rPr lang="es-ES" sz="3200" i="1" dirty="0" smtClean="0"/>
              <a:t> </a:t>
            </a:r>
            <a:r>
              <a:rPr lang="es-ES" sz="3200" i="1" dirty="0" err="1" smtClean="0"/>
              <a:t>to</a:t>
            </a:r>
            <a:r>
              <a:rPr lang="es-ES" sz="3200" i="1" dirty="0" smtClean="0"/>
              <a:t>  </a:t>
            </a:r>
            <a:r>
              <a:rPr lang="es-ES" sz="3200" i="1" dirty="0" err="1" smtClean="0"/>
              <a:t>proposs</a:t>
            </a:r>
            <a:r>
              <a:rPr lang="es-ES" sz="3200" i="1" dirty="0" smtClean="0"/>
              <a:t>  </a:t>
            </a:r>
            <a:r>
              <a:rPr lang="es-ES" sz="3200" i="1" dirty="0" err="1" smtClean="0"/>
              <a:t>possible</a:t>
            </a:r>
            <a:r>
              <a:rPr lang="es-ES" sz="3200" i="1" dirty="0" smtClean="0"/>
              <a:t> </a:t>
            </a:r>
            <a:r>
              <a:rPr lang="et-EE" sz="3200" i="1" dirty="0" smtClean="0"/>
              <a:t> solution</a:t>
            </a:r>
            <a:r>
              <a:rPr lang="es-ES" sz="3200" i="1" dirty="0" smtClean="0"/>
              <a:t>s</a:t>
            </a:r>
            <a:r>
              <a:rPr lang="et-EE" sz="3200" i="1" dirty="0" smtClean="0"/>
              <a:t>.</a:t>
            </a:r>
            <a:endParaRPr lang="es-ES" sz="3200" i="1" dirty="0" smtClean="0"/>
          </a:p>
          <a:p>
            <a:pPr>
              <a:buNone/>
              <a:defRPr/>
            </a:pPr>
            <a:r>
              <a:rPr lang="en-US" sz="3200" b="1" i="1" dirty="0" smtClean="0"/>
              <a:t>LESSON STRUCTURE</a:t>
            </a:r>
            <a:endParaRPr lang="en-US" sz="3200" i="1" dirty="0" smtClean="0"/>
          </a:p>
          <a:p>
            <a:pPr>
              <a:buFont typeface="Arial"/>
              <a:buChar char="•"/>
              <a:defRPr/>
            </a:pPr>
            <a:r>
              <a:rPr lang="en-US" sz="3200" dirty="0" smtClean="0"/>
              <a:t>*</a:t>
            </a:r>
            <a:r>
              <a:rPr lang="en-US" sz="3200" i="1" dirty="0" smtClean="0"/>
              <a:t>Motivation/ Greeting / Hugging</a:t>
            </a:r>
          </a:p>
          <a:p>
            <a:pPr>
              <a:buFont typeface="Arial"/>
              <a:buChar char="•"/>
              <a:defRPr/>
            </a:pPr>
            <a:r>
              <a:rPr lang="en-US" sz="3200" i="1" dirty="0" smtClean="0"/>
              <a:t>Remind what we remember about the doll. </a:t>
            </a:r>
          </a:p>
          <a:p>
            <a:pPr>
              <a:buFont typeface="Arial"/>
              <a:buChar char="•"/>
              <a:defRPr/>
            </a:pPr>
            <a:r>
              <a:rPr lang="en-US" sz="3200" i="1" dirty="0" smtClean="0"/>
              <a:t>* Story/ children Identifying </a:t>
            </a:r>
            <a:r>
              <a:rPr lang="en-US" sz="3200" i="1" dirty="0" smtClean="0"/>
              <a:t>with the doll</a:t>
            </a:r>
            <a:r>
              <a:rPr lang="en-US" sz="3200" i="1" dirty="0" smtClean="0"/>
              <a:t>. </a:t>
            </a:r>
            <a:endParaRPr lang="en-US" sz="3200" i="1" dirty="0" smtClean="0"/>
          </a:p>
          <a:p>
            <a:pPr>
              <a:buFont typeface="Arial"/>
              <a:buChar char="•"/>
              <a:defRPr/>
            </a:pPr>
            <a:r>
              <a:rPr lang="en-US" sz="3200" i="1" dirty="0" smtClean="0"/>
              <a:t>*Doll tells teacher what has happened </a:t>
            </a:r>
          </a:p>
          <a:p>
            <a:pPr>
              <a:buFont typeface="Arial"/>
              <a:buChar char="•"/>
              <a:defRPr/>
            </a:pPr>
            <a:r>
              <a:rPr lang="en-US" sz="3200" dirty="0" smtClean="0"/>
              <a:t>*</a:t>
            </a:r>
            <a:r>
              <a:rPr lang="en-US" sz="3200" i="1" dirty="0" smtClean="0"/>
              <a:t>Discussion: how the doll feels?</a:t>
            </a:r>
          </a:p>
          <a:p>
            <a:pPr>
              <a:buFont typeface="Arial"/>
              <a:buChar char="•"/>
              <a:defRPr/>
            </a:pPr>
            <a:endParaRPr lang="en-US" sz="3200" i="1" dirty="0" smtClean="0"/>
          </a:p>
          <a:p>
            <a:endParaRPr lang="es-ES" dirty="0"/>
          </a:p>
        </p:txBody>
      </p:sp>
      <p:sp>
        <p:nvSpPr>
          <p:cNvPr id="13" name="12 Marcador de pie de página"/>
          <p:cNvSpPr>
            <a:spLocks noGrp="1"/>
          </p:cNvSpPr>
          <p:nvPr>
            <p:ph type="ftr" sz="quarter" idx="11"/>
          </p:nvPr>
        </p:nvSpPr>
        <p:spPr>
          <a:xfrm>
            <a:off x="7467600" y="6021288"/>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lstStyle/>
          <a:p>
            <a:endParaRPr lang="es-ES" dirty="0"/>
          </a:p>
        </p:txBody>
      </p:sp>
      <p:sp>
        <p:nvSpPr>
          <p:cNvPr id="5" name="4 Marcador de pie de página"/>
          <p:cNvSpPr>
            <a:spLocks noGrp="1"/>
          </p:cNvSpPr>
          <p:nvPr>
            <p:ph type="ftr" sz="quarter" idx="11"/>
          </p:nvPr>
        </p:nvSpPr>
        <p:spPr/>
        <p:txBody>
          <a:bodyPr/>
          <a:lstStyle/>
          <a:p>
            <a:r>
              <a:rPr lang="es-ES" smtClean="0"/>
              <a:t>Mar Jurado                                                                                              Nov.18</a:t>
            </a:r>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3999.jpg"/>
          <p:cNvPicPr>
            <a:picLocks noChangeAspect="1"/>
          </p:cNvPicPr>
          <p:nvPr/>
        </p:nvPicPr>
        <p:blipFill>
          <a:blip r:embed="rId3" cstate="print"/>
          <a:stretch>
            <a:fillRect/>
          </a:stretch>
        </p:blipFill>
        <p:spPr>
          <a:xfrm>
            <a:off x="5004048" y="3284984"/>
            <a:ext cx="3882048" cy="2021011"/>
          </a:xfrm>
          <a:prstGeom prst="rect">
            <a:avLst/>
          </a:prstGeom>
        </p:spPr>
      </p:pic>
      <p:sp>
        <p:nvSpPr>
          <p:cNvPr id="2" name="1 Título"/>
          <p:cNvSpPr>
            <a:spLocks noGrp="1"/>
          </p:cNvSpPr>
          <p:nvPr>
            <p:ph type="title"/>
          </p:nvPr>
        </p:nvSpPr>
        <p:spPr>
          <a:xfrm>
            <a:off x="467544" y="548680"/>
            <a:ext cx="8229600" cy="1143000"/>
          </a:xfrm>
        </p:spPr>
        <p:txBody>
          <a:bodyPr>
            <a:normAutofit/>
          </a:bodyPr>
          <a:lstStyle/>
          <a:p>
            <a:pPr algn="ctr"/>
            <a:r>
              <a:rPr lang="en-GB" dirty="0" smtClean="0"/>
              <a:t>1</a:t>
            </a:r>
            <a:r>
              <a:rPr lang="en-GB" baseline="30000" dirty="0" smtClean="0"/>
              <a:t>st</a:t>
            </a:r>
            <a:r>
              <a:rPr lang="en-GB" dirty="0" smtClean="0"/>
              <a:t> LESSON</a:t>
            </a:r>
            <a:r>
              <a:rPr lang="es-ES" dirty="0" smtClean="0"/>
              <a:t>-INTRODUCTION</a:t>
            </a:r>
            <a:endParaRPr lang="es-ES" dirty="0"/>
          </a:p>
        </p:txBody>
      </p:sp>
      <p:sp>
        <p:nvSpPr>
          <p:cNvPr id="3" name="2 Marcador de contenido"/>
          <p:cNvSpPr>
            <a:spLocks noGrp="1"/>
          </p:cNvSpPr>
          <p:nvPr>
            <p:ph idx="1"/>
          </p:nvPr>
        </p:nvSpPr>
        <p:spPr>
          <a:xfrm>
            <a:off x="467544" y="1628800"/>
            <a:ext cx="8229600" cy="4389120"/>
          </a:xfrm>
        </p:spPr>
        <p:txBody>
          <a:bodyPr>
            <a:normAutofit fontScale="92500" lnSpcReduction="20000"/>
          </a:bodyPr>
          <a:lstStyle/>
          <a:p>
            <a:pPr>
              <a:lnSpc>
                <a:spcPct val="150000"/>
              </a:lnSpc>
            </a:pPr>
            <a:r>
              <a:rPr lang="es-ES" i="1" dirty="0" smtClean="0"/>
              <a:t>*</a:t>
            </a:r>
            <a:r>
              <a:rPr lang="et-EE" i="1" dirty="0" smtClean="0"/>
              <a:t>Meeting organization.</a:t>
            </a:r>
            <a:endParaRPr lang="es-ES" dirty="0" smtClean="0"/>
          </a:p>
          <a:p>
            <a:pPr lvl="0">
              <a:lnSpc>
                <a:spcPct val="150000"/>
              </a:lnSpc>
            </a:pPr>
            <a:r>
              <a:rPr lang="et-EE" i="1" dirty="0" smtClean="0">
                <a:hlinkClick r:id="rId4" action="ppaction://hlinkfile"/>
              </a:rPr>
              <a:t>Application form review. Steering groups, tasks.</a:t>
            </a:r>
            <a:endParaRPr lang="es-ES" dirty="0" smtClean="0"/>
          </a:p>
          <a:p>
            <a:pPr lvl="0">
              <a:lnSpc>
                <a:spcPct val="150000"/>
              </a:lnSpc>
            </a:pPr>
            <a:r>
              <a:rPr lang="et-EE" i="1" dirty="0" smtClean="0">
                <a:hlinkClick r:id="rId5" action="ppaction://hlinkfile"/>
              </a:rPr>
              <a:t>Evaluation of the project quality. Spanish NA report</a:t>
            </a:r>
            <a:r>
              <a:rPr lang="et-EE" i="1" dirty="0" smtClean="0"/>
              <a:t>.</a:t>
            </a:r>
            <a:endParaRPr lang="es-ES" dirty="0" smtClean="0"/>
          </a:p>
          <a:p>
            <a:pPr>
              <a:lnSpc>
                <a:spcPct val="150000"/>
              </a:lnSpc>
            </a:pPr>
            <a:r>
              <a:rPr lang="es-ES" i="1" dirty="0" err="1" smtClean="0">
                <a:hlinkClick r:id="rId6" action="ppaction://hlinkfile"/>
              </a:rPr>
              <a:t>Timeline</a:t>
            </a:r>
            <a:r>
              <a:rPr lang="es-ES" i="1" dirty="0" smtClean="0">
                <a:hlinkClick r:id="rId6" action="ppaction://hlinkfile"/>
              </a:rPr>
              <a:t>. </a:t>
            </a:r>
            <a:r>
              <a:rPr lang="es-ES" i="1" dirty="0" smtClean="0"/>
              <a:t>*</a:t>
            </a:r>
            <a:r>
              <a:rPr lang="et-EE" i="1" dirty="0" smtClean="0"/>
              <a:t>Selfevaluation</a:t>
            </a:r>
            <a:r>
              <a:rPr lang="es-ES" i="1" dirty="0" smtClean="0"/>
              <a:t> :                                                         </a:t>
            </a:r>
            <a:r>
              <a:rPr lang="et-EE" i="1" dirty="0" smtClean="0"/>
              <a:t> </a:t>
            </a:r>
            <a:r>
              <a:rPr lang="et-EE" i="1" dirty="0" smtClean="0">
                <a:hlinkClick r:id="rId7" action="ppaction://hlinkfile"/>
              </a:rPr>
              <a:t>Montly reports.</a:t>
            </a:r>
            <a:endParaRPr lang="es-ES" dirty="0" smtClean="0"/>
          </a:p>
          <a:p>
            <a:r>
              <a:rPr lang="en-GB" i="1" dirty="0" smtClean="0"/>
              <a:t>*Discussion:</a:t>
            </a:r>
          </a:p>
          <a:p>
            <a:pPr lvl="1"/>
            <a:r>
              <a:rPr lang="en-GB" i="1" dirty="0" smtClean="0"/>
              <a:t> 1-Children aggressive behaviour </a:t>
            </a:r>
          </a:p>
          <a:p>
            <a:pPr lvl="1">
              <a:buNone/>
            </a:pPr>
            <a:r>
              <a:rPr lang="en-GB" i="1" dirty="0" smtClean="0"/>
              <a:t>and bullying. </a:t>
            </a:r>
            <a:r>
              <a:rPr lang="et-EE" i="1" dirty="0" smtClean="0"/>
              <a:t>Notice</a:t>
            </a:r>
            <a:r>
              <a:rPr lang="es-ES" i="1" dirty="0" smtClean="0"/>
              <a:t>, </a:t>
            </a:r>
            <a:r>
              <a:rPr lang="et-EE" i="1" dirty="0" smtClean="0"/>
              <a:t>Act</a:t>
            </a:r>
            <a:r>
              <a:rPr lang="es-ES" i="1" dirty="0" smtClean="0"/>
              <a:t>, </a:t>
            </a:r>
            <a:r>
              <a:rPr lang="et-EE" i="1" dirty="0" smtClean="0"/>
              <a:t>Prevention</a:t>
            </a:r>
            <a:r>
              <a:rPr lang="es-ES" i="1" dirty="0" smtClean="0"/>
              <a:t>. </a:t>
            </a:r>
          </a:p>
          <a:p>
            <a:pPr lvl="1"/>
            <a:r>
              <a:rPr lang="es-ES" i="1" dirty="0" smtClean="0">
                <a:latin typeface="Constantia" pitchFamily="18" charset="0"/>
              </a:rPr>
              <a:t>2-</a:t>
            </a:r>
            <a:r>
              <a:rPr lang="et-EE" i="1" dirty="0" smtClean="0">
                <a:latin typeface="Constantia" pitchFamily="18" charset="0"/>
              </a:rPr>
              <a:t>What are the main problems</a:t>
            </a:r>
            <a:r>
              <a:rPr lang="es-ES" i="1" dirty="0" smtClean="0">
                <a:latin typeface="Constantia" pitchFamily="18" charset="0"/>
              </a:rPr>
              <a:t> </a:t>
            </a:r>
            <a:r>
              <a:rPr lang="et-EE" i="1" dirty="0" smtClean="0">
                <a:latin typeface="Constantia" pitchFamily="18" charset="0"/>
              </a:rPr>
              <a:t>you see every day between </a:t>
            </a:r>
            <a:r>
              <a:rPr lang="es-ES" i="1" dirty="0" err="1" smtClean="0">
                <a:latin typeface="Constantia" pitchFamily="18" charset="0"/>
              </a:rPr>
              <a:t>young</a:t>
            </a:r>
            <a:r>
              <a:rPr lang="es-ES" i="1" dirty="0" smtClean="0">
                <a:latin typeface="Constantia" pitchFamily="18" charset="0"/>
              </a:rPr>
              <a:t> </a:t>
            </a:r>
            <a:r>
              <a:rPr lang="et-EE" i="1" dirty="0" smtClean="0">
                <a:latin typeface="Constantia" pitchFamily="18" charset="0"/>
              </a:rPr>
              <a:t>children</a:t>
            </a:r>
            <a:r>
              <a:rPr lang="es-ES" i="1" dirty="0" smtClean="0">
                <a:latin typeface="Constantia" pitchFamily="18" charset="0"/>
              </a:rPr>
              <a:t>?</a:t>
            </a:r>
          </a:p>
          <a:p>
            <a:endParaRPr lang="et-EE" dirty="0" smtClean="0">
              <a:latin typeface="Calibri" charset="0"/>
            </a:endParaRPr>
          </a:p>
          <a:p>
            <a:pPr lvl="0">
              <a:lnSpc>
                <a:spcPct val="150000"/>
              </a:lnSpc>
            </a:pPr>
            <a:endParaRPr lang="es-ES" dirty="0" smtClean="0"/>
          </a:p>
          <a:p>
            <a:endParaRPr lang="es-ES" dirty="0"/>
          </a:p>
        </p:txBody>
      </p:sp>
      <p:sp>
        <p:nvSpPr>
          <p:cNvPr id="5" name="4 Marcador de pie de página"/>
          <p:cNvSpPr>
            <a:spLocks noGrp="1"/>
          </p:cNvSpPr>
          <p:nvPr>
            <p:ph type="ftr" sz="quarter" idx="11"/>
          </p:nvPr>
        </p:nvSpPr>
        <p:spPr>
          <a:xfrm>
            <a:off x="7467600" y="6237312"/>
            <a:ext cx="3352800" cy="365125"/>
          </a:xfrm>
        </p:spPr>
        <p:txBody>
          <a:bodyPr/>
          <a:lstStyle/>
          <a:p>
            <a:r>
              <a:rPr lang="es-ES" sz="1400" dirty="0" smtClean="0"/>
              <a:t>Mar Jurado                                                                                              Nov.18</a:t>
            </a:r>
            <a:endParaRPr lang="es-E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4330824" cy="6453336"/>
          </a:xfrm>
        </p:spPr>
        <p:txBody>
          <a:bodyPr>
            <a:normAutofit fontScale="92500" lnSpcReduction="20000"/>
          </a:bodyPr>
          <a:lstStyle/>
          <a:p>
            <a:pPr>
              <a:buFont typeface="Arial"/>
              <a:buChar char="•"/>
              <a:defRPr/>
            </a:pPr>
            <a:endParaRPr lang="en-US" dirty="0" smtClean="0"/>
          </a:p>
          <a:p>
            <a:pPr>
              <a:buFont typeface="Arial"/>
              <a:buChar char="•"/>
              <a:defRPr/>
            </a:pPr>
            <a:r>
              <a:rPr lang="en-US" sz="3200" i="1" dirty="0" smtClean="0"/>
              <a:t>*Additional  information about the problem.</a:t>
            </a:r>
          </a:p>
          <a:p>
            <a:pPr>
              <a:buFont typeface="Arial"/>
              <a:buChar char="•"/>
              <a:defRPr/>
            </a:pPr>
            <a:r>
              <a:rPr lang="en-US" sz="3200" i="1" dirty="0" smtClean="0"/>
              <a:t>*Doll and children communicate. </a:t>
            </a:r>
          </a:p>
          <a:p>
            <a:pPr>
              <a:buFont typeface="Arial"/>
              <a:buChar char="•"/>
              <a:defRPr/>
            </a:pPr>
            <a:r>
              <a:rPr lang="en-US" sz="3200" i="1" dirty="0" smtClean="0"/>
              <a:t>*Problem solving – teacher inquiring questions. </a:t>
            </a:r>
          </a:p>
          <a:p>
            <a:pPr>
              <a:buFont typeface="Arial"/>
              <a:buChar char="•"/>
              <a:defRPr/>
            </a:pPr>
            <a:r>
              <a:rPr lang="en-US" sz="3200" i="1" dirty="0" smtClean="0"/>
              <a:t>Teacher praises children for their attentiveness and problem </a:t>
            </a:r>
            <a:r>
              <a:rPr lang="en-US" sz="3200" i="1" dirty="0" err="1" smtClean="0"/>
              <a:t>solveing</a:t>
            </a:r>
            <a:r>
              <a:rPr lang="en-US" sz="3200" i="1" dirty="0" smtClean="0"/>
              <a:t>. </a:t>
            </a:r>
          </a:p>
          <a:p>
            <a:pPr>
              <a:buFont typeface="Arial"/>
              <a:buChar char="•"/>
              <a:defRPr/>
            </a:pPr>
            <a:r>
              <a:rPr lang="en-US" sz="3200" i="1" dirty="0" smtClean="0"/>
              <a:t>*Doll gives children feedback.</a:t>
            </a:r>
          </a:p>
          <a:p>
            <a:endParaRPr lang="es-ES" dirty="0"/>
          </a:p>
        </p:txBody>
      </p:sp>
      <p:sp>
        <p:nvSpPr>
          <p:cNvPr id="4" name="3 Marcador de pie de página"/>
          <p:cNvSpPr>
            <a:spLocks noGrp="1"/>
          </p:cNvSpPr>
          <p:nvPr>
            <p:ph type="ftr" sz="quarter" idx="11"/>
          </p:nvPr>
        </p:nvSpPr>
        <p:spPr>
          <a:xfrm>
            <a:off x="3203848" y="6237312"/>
            <a:ext cx="3352800" cy="365125"/>
          </a:xfrm>
        </p:spPr>
        <p:txBody>
          <a:bodyPr/>
          <a:lstStyle/>
          <a:p>
            <a:r>
              <a:rPr lang="es-ES" dirty="0" smtClean="0"/>
              <a:t>Mar Jurado                                                                                              Nov.18</a:t>
            </a:r>
            <a:endParaRPr lang="es-ES" dirty="0"/>
          </a:p>
        </p:txBody>
      </p:sp>
      <p:pic>
        <p:nvPicPr>
          <p:cNvPr id="5" name="4 Imagen" descr="20161111_103506.jpg"/>
          <p:cNvPicPr>
            <a:picLocks noChangeAspect="1"/>
          </p:cNvPicPr>
          <p:nvPr/>
        </p:nvPicPr>
        <p:blipFill>
          <a:blip r:embed="rId3" cstate="print"/>
          <a:srcRect l="10237" r="12101"/>
          <a:stretch>
            <a:fillRect/>
          </a:stretch>
        </p:blipFill>
        <p:spPr>
          <a:xfrm rot="5400000">
            <a:off x="3751871" y="1368809"/>
            <a:ext cx="5949280" cy="430902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3717032"/>
            <a:ext cx="8229600" cy="2895600"/>
          </a:xfrm>
        </p:spPr>
        <p:txBody>
          <a:bodyPr>
            <a:normAutofit/>
          </a:bodyPr>
          <a:lstStyle/>
          <a:p>
            <a:pPr algn="just">
              <a:buNone/>
            </a:pPr>
            <a:r>
              <a:rPr lang="es-ES" sz="4000" b="1" i="1" dirty="0" err="1" smtClean="0"/>
              <a:t>It’s</a:t>
            </a:r>
            <a:r>
              <a:rPr lang="es-ES" sz="4000" b="1" i="1" dirty="0" smtClean="0"/>
              <a:t> </a:t>
            </a:r>
            <a:r>
              <a:rPr lang="es-ES" sz="4000" b="1" i="1" dirty="0" err="1" smtClean="0"/>
              <a:t>really</a:t>
            </a:r>
            <a:r>
              <a:rPr lang="es-ES" sz="4000" b="1" i="1" dirty="0" smtClean="0"/>
              <a:t> </a:t>
            </a:r>
            <a:r>
              <a:rPr lang="es-ES" sz="4000" b="1" i="1" dirty="0" err="1" smtClean="0"/>
              <a:t>important</a:t>
            </a:r>
            <a:r>
              <a:rPr lang="es-ES" sz="4000" b="1" i="1" dirty="0" smtClean="0"/>
              <a:t> </a:t>
            </a:r>
            <a:r>
              <a:rPr lang="es-ES" sz="4000" b="1" i="1" dirty="0" err="1" smtClean="0"/>
              <a:t>you</a:t>
            </a:r>
            <a:r>
              <a:rPr lang="es-ES" sz="4000" b="1" i="1" dirty="0" smtClean="0"/>
              <a:t> </a:t>
            </a:r>
            <a:r>
              <a:rPr lang="es-ES" sz="4000" b="1" i="1" dirty="0" err="1" smtClean="0"/>
              <a:t>keep</a:t>
            </a:r>
            <a:endParaRPr lang="es-ES" sz="4000" b="1" i="1" dirty="0" smtClean="0"/>
          </a:p>
          <a:p>
            <a:pPr algn="just">
              <a:buNone/>
            </a:pPr>
            <a:r>
              <a:rPr lang="es-ES" sz="4000" b="1" i="1" dirty="0" err="1" smtClean="0"/>
              <a:t>evidences</a:t>
            </a:r>
            <a:r>
              <a:rPr lang="es-ES" sz="4000" b="1" i="1" dirty="0" smtClean="0"/>
              <a:t> of </a:t>
            </a:r>
            <a:r>
              <a:rPr lang="es-ES" sz="4000" b="1" i="1" dirty="0" err="1" smtClean="0"/>
              <a:t>every</a:t>
            </a:r>
            <a:r>
              <a:rPr lang="es-ES" sz="4000" b="1" i="1" dirty="0" smtClean="0"/>
              <a:t> </a:t>
            </a:r>
            <a:r>
              <a:rPr lang="es-ES" sz="4000" b="1" i="1" dirty="0" err="1" smtClean="0"/>
              <a:t>activity</a:t>
            </a:r>
            <a:r>
              <a:rPr lang="es-ES" sz="4000" b="1" i="1" dirty="0" smtClean="0"/>
              <a:t> </a:t>
            </a:r>
            <a:r>
              <a:rPr lang="es-ES" sz="4000" b="1" i="1" dirty="0" err="1" smtClean="0"/>
              <a:t>with</a:t>
            </a:r>
            <a:endParaRPr lang="es-ES" sz="4000" b="1" i="1" dirty="0" smtClean="0"/>
          </a:p>
          <a:p>
            <a:pPr algn="just">
              <a:buNone/>
            </a:pPr>
            <a:r>
              <a:rPr lang="es-ES" sz="4000" b="1" i="1" dirty="0" err="1" smtClean="0"/>
              <a:t>children</a:t>
            </a:r>
            <a:r>
              <a:rPr lang="es-ES" sz="4000" b="1" i="1" dirty="0" smtClean="0"/>
              <a:t> (</a:t>
            </a:r>
            <a:r>
              <a:rPr lang="es-ES" sz="4000" b="1" i="1" dirty="0" err="1" smtClean="0"/>
              <a:t>pictures</a:t>
            </a:r>
            <a:r>
              <a:rPr lang="es-ES" sz="4000" b="1" i="1" dirty="0" smtClean="0"/>
              <a:t>, </a:t>
            </a:r>
            <a:r>
              <a:rPr lang="es-ES" sz="4000" b="1" i="1" dirty="0" err="1" smtClean="0"/>
              <a:t>photos</a:t>
            </a:r>
            <a:r>
              <a:rPr lang="es-ES" sz="4000" b="1" i="1" dirty="0" smtClean="0"/>
              <a:t> </a:t>
            </a:r>
            <a:r>
              <a:rPr lang="es-ES" sz="4000" b="1" i="1" dirty="0" err="1" smtClean="0"/>
              <a:t>or</a:t>
            </a:r>
            <a:endParaRPr lang="es-ES" sz="4000" b="1" i="1" dirty="0" smtClean="0"/>
          </a:p>
          <a:p>
            <a:pPr algn="just">
              <a:buNone/>
            </a:pPr>
            <a:r>
              <a:rPr lang="es-ES" sz="4000" b="1" i="1" dirty="0" err="1" smtClean="0"/>
              <a:t>written</a:t>
            </a:r>
            <a:r>
              <a:rPr lang="es-ES" sz="4000" b="1" i="1" dirty="0" smtClean="0"/>
              <a:t> </a:t>
            </a:r>
            <a:r>
              <a:rPr lang="es-ES" sz="4000" b="1" i="1" dirty="0" err="1" smtClean="0"/>
              <a:t>reports</a:t>
            </a:r>
            <a:r>
              <a:rPr lang="es-ES" sz="4000" b="1" i="1" dirty="0" smtClean="0"/>
              <a:t>)</a:t>
            </a:r>
            <a:endParaRPr lang="es-ES" sz="4000" b="1" i="1" dirty="0"/>
          </a:p>
        </p:txBody>
      </p:sp>
      <p:sp>
        <p:nvSpPr>
          <p:cNvPr id="4" name="3 Título"/>
          <p:cNvSpPr>
            <a:spLocks noGrp="1"/>
          </p:cNvSpPr>
          <p:nvPr>
            <p:ph type="title"/>
          </p:nvPr>
        </p:nvSpPr>
        <p:spPr>
          <a:xfrm>
            <a:off x="914400" y="3068960"/>
            <a:ext cx="8229600" cy="1143000"/>
          </a:xfrm>
        </p:spPr>
        <p:txBody>
          <a:bodyPr>
            <a:normAutofit fontScale="90000"/>
          </a:bodyPr>
          <a:lstStyle/>
          <a:p>
            <a:r>
              <a:rPr lang="et-EE" i="1" dirty="0" smtClean="0"/>
              <a:t>All doll stories including what children have pointed out will be documented and added to dollbook. </a:t>
            </a:r>
            <a:br>
              <a:rPr lang="et-EE" i="1" dirty="0" smtClean="0"/>
            </a:br>
            <a:endParaRPr lang="es-ES" dirty="0"/>
          </a:p>
        </p:txBody>
      </p:sp>
      <p:sp>
        <p:nvSpPr>
          <p:cNvPr id="5" name="4 Marcador de pie de página"/>
          <p:cNvSpPr>
            <a:spLocks noGrp="1"/>
          </p:cNvSpPr>
          <p:nvPr>
            <p:ph type="ftr" sz="quarter" idx="11"/>
          </p:nvPr>
        </p:nvSpPr>
        <p:spPr>
          <a:xfrm>
            <a:off x="7467600" y="6492875"/>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80728"/>
            <a:ext cx="8363272" cy="5559896"/>
          </a:xfrm>
        </p:spPr>
        <p:txBody>
          <a:bodyPr/>
          <a:lstStyle/>
          <a:p>
            <a:pPr marL="457200" indent="-457200">
              <a:buNone/>
            </a:pPr>
            <a:r>
              <a:rPr lang="en-US" sz="3200" b="1" dirty="0" smtClean="0"/>
              <a:t>DOLL STORIES ARE USEFUL </a:t>
            </a:r>
          </a:p>
          <a:p>
            <a:pPr marL="457200" indent="-457200">
              <a:buFont typeface="Arial"/>
              <a:buChar char="•"/>
            </a:pPr>
            <a:r>
              <a:rPr lang="en-US" sz="2800" i="1" dirty="0" smtClean="0"/>
              <a:t>To discuss with children about very difficult topics; </a:t>
            </a:r>
          </a:p>
          <a:p>
            <a:pPr marL="457200" indent="-457200">
              <a:buFont typeface="Arial"/>
              <a:buChar char="•"/>
            </a:pPr>
            <a:r>
              <a:rPr lang="en-US" sz="2800" i="1" dirty="0" smtClean="0"/>
              <a:t>To increase children trust towards grown ups; </a:t>
            </a:r>
          </a:p>
          <a:p>
            <a:pPr marL="457200" indent="-457200">
              <a:buFont typeface="Arial"/>
              <a:buChar char="•"/>
            </a:pPr>
            <a:r>
              <a:rPr lang="en-US" sz="2800" i="1" dirty="0" smtClean="0"/>
              <a:t>To increases </a:t>
            </a:r>
            <a:r>
              <a:rPr lang="en-US" sz="2800" i="1" dirty="0" err="1" smtClean="0"/>
              <a:t>openess</a:t>
            </a:r>
            <a:r>
              <a:rPr lang="en-US" sz="2800" i="1" dirty="0" smtClean="0"/>
              <a:t> and </a:t>
            </a:r>
            <a:r>
              <a:rPr lang="en-US" sz="2800" i="1" dirty="0" err="1" smtClean="0"/>
              <a:t>spontaneousness</a:t>
            </a:r>
            <a:r>
              <a:rPr lang="en-US" sz="2800" i="1" dirty="0" smtClean="0"/>
              <a:t> in children.</a:t>
            </a:r>
          </a:p>
          <a:p>
            <a:pPr marL="457200" indent="-457200">
              <a:buFont typeface="Arial"/>
              <a:buChar char="•"/>
            </a:pPr>
            <a:r>
              <a:rPr lang="en-US" sz="2800" i="1" dirty="0" smtClean="0"/>
              <a:t>To create an open tolerant </a:t>
            </a:r>
            <a:r>
              <a:rPr lang="en-US" sz="2800" i="1" dirty="0" err="1" smtClean="0"/>
              <a:t>athmosphere</a:t>
            </a:r>
            <a:r>
              <a:rPr lang="en-US" sz="2800" i="1" dirty="0" smtClean="0"/>
              <a:t> </a:t>
            </a:r>
            <a:r>
              <a:rPr lang="mr-IN" sz="2800" i="1" dirty="0" smtClean="0"/>
              <a:t>–</a:t>
            </a:r>
            <a:r>
              <a:rPr lang="en-US" sz="2800" i="1" dirty="0" smtClean="0"/>
              <a:t> there are no wrong/right answers;  just different versions.</a:t>
            </a:r>
          </a:p>
          <a:p>
            <a:pPr marL="457200" indent="-457200">
              <a:buFont typeface="Arial"/>
              <a:buChar char="•"/>
            </a:pPr>
            <a:r>
              <a:rPr lang="en-US" sz="2800" i="1" dirty="0" smtClean="0"/>
              <a:t>To help children feel more comfortable and open minded in the company of grown ups.</a:t>
            </a:r>
          </a:p>
          <a:p>
            <a:pPr marL="457200" indent="-457200">
              <a:buFont typeface="Arial"/>
              <a:buChar char="•"/>
            </a:pPr>
            <a:r>
              <a:rPr lang="es-ES" sz="2800" dirty="0" smtClean="0"/>
              <a:t>*</a:t>
            </a:r>
            <a:r>
              <a:rPr lang="es-ES" sz="2800" i="1" dirty="0" err="1" smtClean="0"/>
              <a:t>To</a:t>
            </a:r>
            <a:r>
              <a:rPr lang="es-ES" sz="2800" i="1" dirty="0" smtClean="0"/>
              <a:t> </a:t>
            </a:r>
            <a:r>
              <a:rPr lang="es-ES" sz="2800" i="1" dirty="0" err="1" smtClean="0"/>
              <a:t>increase</a:t>
            </a:r>
            <a:r>
              <a:rPr lang="es-ES" sz="2800" i="1" dirty="0" smtClean="0"/>
              <a:t> </a:t>
            </a:r>
            <a:r>
              <a:rPr lang="es-ES" sz="2800" i="1" dirty="0" err="1" smtClean="0"/>
              <a:t>the</a:t>
            </a:r>
            <a:r>
              <a:rPr lang="es-ES" sz="2800" i="1" dirty="0" smtClean="0"/>
              <a:t> </a:t>
            </a:r>
            <a:r>
              <a:rPr lang="es-ES" sz="2800" i="1" dirty="0" err="1" smtClean="0"/>
              <a:t>sense</a:t>
            </a:r>
            <a:r>
              <a:rPr lang="es-ES" sz="2800" i="1" dirty="0" smtClean="0"/>
              <a:t> of </a:t>
            </a:r>
            <a:r>
              <a:rPr lang="es-ES" sz="2800" i="1" dirty="0" err="1" smtClean="0"/>
              <a:t>empathy</a:t>
            </a:r>
            <a:r>
              <a:rPr lang="es-ES" sz="2800" i="1" dirty="0" smtClean="0"/>
              <a:t> </a:t>
            </a:r>
          </a:p>
          <a:p>
            <a:pPr marL="457200" indent="-457200">
              <a:buFont typeface="Arial"/>
              <a:buChar char="•"/>
            </a:pPr>
            <a:endParaRPr lang="en-US" sz="2800" i="1" dirty="0" smtClean="0"/>
          </a:p>
          <a:p>
            <a:endParaRPr lang="es-ES" dirty="0"/>
          </a:p>
        </p:txBody>
      </p:sp>
      <p:sp>
        <p:nvSpPr>
          <p:cNvPr id="4" name="3 Marcador de pie de página"/>
          <p:cNvSpPr>
            <a:spLocks noGrp="1"/>
          </p:cNvSpPr>
          <p:nvPr>
            <p:ph type="ftr" sz="quarter" idx="11"/>
          </p:nvPr>
        </p:nvSpPr>
        <p:spPr>
          <a:xfrm>
            <a:off x="7467600" y="6237312"/>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65104" y="620688"/>
            <a:ext cx="4978896" cy="5703912"/>
          </a:xfrm>
        </p:spPr>
        <p:txBody>
          <a:bodyPr>
            <a:normAutofit/>
          </a:bodyPr>
          <a:lstStyle/>
          <a:p>
            <a:r>
              <a:rPr lang="es-ES" i="1" dirty="0" err="1" smtClean="0"/>
              <a:t>To</a:t>
            </a:r>
            <a:r>
              <a:rPr lang="es-ES" i="1" dirty="0" smtClean="0"/>
              <a:t> </a:t>
            </a:r>
            <a:r>
              <a:rPr lang="es-ES" i="1" dirty="0" err="1" smtClean="0"/>
              <a:t>improve</a:t>
            </a:r>
            <a:r>
              <a:rPr lang="es-ES" i="1" dirty="0" smtClean="0"/>
              <a:t> </a:t>
            </a:r>
            <a:r>
              <a:rPr lang="es-ES" i="1" dirty="0" err="1" smtClean="0"/>
              <a:t>the</a:t>
            </a:r>
            <a:r>
              <a:rPr lang="es-ES" i="1" dirty="0" smtClean="0"/>
              <a:t> </a:t>
            </a:r>
            <a:r>
              <a:rPr lang="es-ES" i="1" dirty="0" err="1" smtClean="0"/>
              <a:t>ability</a:t>
            </a:r>
            <a:r>
              <a:rPr lang="es-ES" i="1" dirty="0" smtClean="0"/>
              <a:t> </a:t>
            </a:r>
            <a:r>
              <a:rPr lang="es-ES" i="1" dirty="0" err="1" smtClean="0"/>
              <a:t>to</a:t>
            </a:r>
            <a:r>
              <a:rPr lang="es-ES" i="1" dirty="0" smtClean="0"/>
              <a:t> listen and </a:t>
            </a:r>
            <a:r>
              <a:rPr lang="es-ES" i="1" dirty="0" err="1" smtClean="0"/>
              <a:t>to</a:t>
            </a:r>
            <a:r>
              <a:rPr lang="es-ES" i="1" dirty="0" smtClean="0"/>
              <a:t> </a:t>
            </a:r>
            <a:r>
              <a:rPr lang="es-ES" i="1" dirty="0" err="1" smtClean="0"/>
              <a:t>pay</a:t>
            </a:r>
            <a:r>
              <a:rPr lang="es-ES" i="1" dirty="0" smtClean="0"/>
              <a:t> </a:t>
            </a:r>
            <a:r>
              <a:rPr lang="es-ES" i="1" dirty="0" err="1" smtClean="0"/>
              <a:t>attention</a:t>
            </a:r>
            <a:r>
              <a:rPr lang="es-ES" i="1" dirty="0" smtClean="0"/>
              <a:t>.</a:t>
            </a:r>
          </a:p>
          <a:p>
            <a:r>
              <a:rPr lang="es-ES" i="1" dirty="0" err="1" smtClean="0"/>
              <a:t>To</a:t>
            </a:r>
            <a:r>
              <a:rPr lang="es-ES" i="1" dirty="0" smtClean="0"/>
              <a:t> </a:t>
            </a:r>
            <a:r>
              <a:rPr lang="es-ES" i="1" dirty="0" err="1" smtClean="0"/>
              <a:t>make</a:t>
            </a:r>
            <a:r>
              <a:rPr lang="es-ES" i="1" dirty="0" smtClean="0"/>
              <a:t> </a:t>
            </a:r>
            <a:r>
              <a:rPr lang="es-ES" i="1" dirty="0" err="1" smtClean="0"/>
              <a:t>children</a:t>
            </a:r>
            <a:r>
              <a:rPr lang="es-ES" i="1" dirty="0" smtClean="0"/>
              <a:t> </a:t>
            </a:r>
            <a:r>
              <a:rPr lang="es-ES" i="1" dirty="0" err="1" smtClean="0"/>
              <a:t>be</a:t>
            </a:r>
            <a:r>
              <a:rPr lang="es-ES" i="1" dirty="0" smtClean="0"/>
              <a:t> more </a:t>
            </a:r>
            <a:r>
              <a:rPr lang="es-ES" i="1" dirty="0" err="1" smtClean="0"/>
              <a:t>concentrated</a:t>
            </a:r>
            <a:r>
              <a:rPr lang="es-ES" i="1" dirty="0" smtClean="0"/>
              <a:t>.</a:t>
            </a:r>
          </a:p>
          <a:p>
            <a:r>
              <a:rPr lang="es-ES" i="1" dirty="0" err="1" smtClean="0"/>
              <a:t>To</a:t>
            </a:r>
            <a:r>
              <a:rPr lang="es-ES" i="1" dirty="0" smtClean="0"/>
              <a:t> </a:t>
            </a:r>
            <a:r>
              <a:rPr lang="es-ES" i="1" dirty="0" err="1" smtClean="0"/>
              <a:t>allow</a:t>
            </a:r>
            <a:r>
              <a:rPr lang="es-ES" i="1" dirty="0" smtClean="0"/>
              <a:t> </a:t>
            </a:r>
            <a:r>
              <a:rPr lang="es-ES" i="1" dirty="0" err="1" smtClean="0"/>
              <a:t>them</a:t>
            </a:r>
            <a:r>
              <a:rPr lang="es-ES" i="1" dirty="0" smtClean="0"/>
              <a:t> </a:t>
            </a:r>
            <a:r>
              <a:rPr lang="es-ES" i="1" dirty="0" err="1" smtClean="0"/>
              <a:t>to</a:t>
            </a:r>
            <a:r>
              <a:rPr lang="es-ES" i="1" dirty="0" smtClean="0"/>
              <a:t> </a:t>
            </a:r>
            <a:r>
              <a:rPr lang="es-ES" i="1" dirty="0" err="1" smtClean="0"/>
              <a:t>express</a:t>
            </a:r>
            <a:r>
              <a:rPr lang="es-ES" i="1" dirty="0" smtClean="0"/>
              <a:t> </a:t>
            </a:r>
            <a:r>
              <a:rPr lang="es-ES" i="1" dirty="0" err="1" smtClean="0"/>
              <a:t>their</a:t>
            </a:r>
            <a:r>
              <a:rPr lang="es-ES" i="1" dirty="0" smtClean="0"/>
              <a:t> </a:t>
            </a:r>
            <a:r>
              <a:rPr lang="es-ES" i="1" dirty="0" err="1" smtClean="0"/>
              <a:t>feeling</a:t>
            </a:r>
            <a:r>
              <a:rPr lang="es-ES" i="1" dirty="0" smtClean="0"/>
              <a:t>.</a:t>
            </a:r>
          </a:p>
          <a:p>
            <a:r>
              <a:rPr lang="es-ES" i="1" dirty="0" err="1" smtClean="0"/>
              <a:t>To</a:t>
            </a:r>
            <a:r>
              <a:rPr lang="es-ES" i="1" dirty="0" smtClean="0"/>
              <a:t> </a:t>
            </a:r>
            <a:r>
              <a:rPr lang="es-ES" i="1" dirty="0" err="1" smtClean="0"/>
              <a:t>increase</a:t>
            </a:r>
            <a:r>
              <a:rPr lang="es-ES" i="1" dirty="0" smtClean="0"/>
              <a:t> </a:t>
            </a:r>
            <a:r>
              <a:rPr lang="es-ES" i="1" dirty="0" err="1" smtClean="0"/>
              <a:t>their</a:t>
            </a:r>
            <a:r>
              <a:rPr lang="es-ES" i="1" dirty="0" smtClean="0"/>
              <a:t> </a:t>
            </a:r>
            <a:r>
              <a:rPr lang="es-ES" i="1" dirty="0" err="1" smtClean="0"/>
              <a:t>self-steem</a:t>
            </a:r>
            <a:r>
              <a:rPr lang="es-ES" i="1" dirty="0" smtClean="0"/>
              <a:t> and </a:t>
            </a:r>
            <a:r>
              <a:rPr lang="es-ES" i="1" dirty="0" err="1" smtClean="0"/>
              <a:t>make</a:t>
            </a:r>
            <a:r>
              <a:rPr lang="es-ES" i="1" dirty="0" smtClean="0"/>
              <a:t> </a:t>
            </a:r>
            <a:r>
              <a:rPr lang="es-ES" i="1" dirty="0" err="1" smtClean="0"/>
              <a:t>them</a:t>
            </a:r>
            <a:r>
              <a:rPr lang="es-ES" i="1" dirty="0" smtClean="0"/>
              <a:t> more </a:t>
            </a:r>
            <a:r>
              <a:rPr lang="es-ES" i="1" dirty="0" err="1" smtClean="0"/>
              <a:t>self</a:t>
            </a:r>
            <a:r>
              <a:rPr lang="es-ES" i="1" dirty="0" smtClean="0"/>
              <a:t> –</a:t>
            </a:r>
            <a:r>
              <a:rPr lang="es-ES" i="1" dirty="0" err="1" smtClean="0"/>
              <a:t>confident</a:t>
            </a:r>
            <a:endParaRPr lang="es-ES" i="1" dirty="0" smtClean="0"/>
          </a:p>
          <a:p>
            <a:r>
              <a:rPr lang="es-ES" i="1" dirty="0" err="1" smtClean="0"/>
              <a:t>To</a:t>
            </a:r>
            <a:r>
              <a:rPr lang="es-ES" i="1" dirty="0" smtClean="0"/>
              <a:t> </a:t>
            </a:r>
            <a:r>
              <a:rPr lang="es-ES" i="1" dirty="0" err="1" smtClean="0"/>
              <a:t>make</a:t>
            </a:r>
            <a:r>
              <a:rPr lang="es-ES" i="1" dirty="0" smtClean="0"/>
              <a:t> </a:t>
            </a:r>
            <a:r>
              <a:rPr lang="es-ES" i="1" dirty="0" err="1" smtClean="0"/>
              <a:t>them</a:t>
            </a:r>
            <a:r>
              <a:rPr lang="es-ES" i="1" dirty="0" smtClean="0"/>
              <a:t> </a:t>
            </a:r>
            <a:r>
              <a:rPr lang="es-ES" i="1" dirty="0" err="1" smtClean="0"/>
              <a:t>conscious</a:t>
            </a:r>
            <a:r>
              <a:rPr lang="es-ES" i="1" dirty="0" smtClean="0"/>
              <a:t> </a:t>
            </a:r>
            <a:r>
              <a:rPr lang="es-ES" i="1" dirty="0" err="1" smtClean="0"/>
              <a:t>about</a:t>
            </a:r>
            <a:r>
              <a:rPr lang="es-ES" i="1" dirty="0" smtClean="0"/>
              <a:t> </a:t>
            </a:r>
            <a:r>
              <a:rPr lang="es-ES" i="1" dirty="0" err="1" smtClean="0"/>
              <a:t>respecting</a:t>
            </a:r>
            <a:r>
              <a:rPr lang="es-ES" i="1" dirty="0" smtClean="0"/>
              <a:t> </a:t>
            </a:r>
            <a:r>
              <a:rPr lang="es-ES" i="1" dirty="0" err="1" smtClean="0"/>
              <a:t>their</a:t>
            </a:r>
            <a:r>
              <a:rPr lang="es-ES" i="1" dirty="0" smtClean="0"/>
              <a:t> mates and </a:t>
            </a:r>
            <a:r>
              <a:rPr lang="es-ES" i="1" dirty="0" err="1" smtClean="0"/>
              <a:t>care</a:t>
            </a:r>
            <a:r>
              <a:rPr lang="es-ES" i="1" dirty="0" smtClean="0"/>
              <a:t> </a:t>
            </a:r>
            <a:r>
              <a:rPr lang="es-ES" i="1" dirty="0" err="1" smtClean="0"/>
              <a:t>about</a:t>
            </a:r>
            <a:r>
              <a:rPr lang="es-ES" i="1" dirty="0" smtClean="0"/>
              <a:t> </a:t>
            </a:r>
            <a:r>
              <a:rPr lang="es-ES" i="1" dirty="0" err="1" smtClean="0"/>
              <a:t>helping</a:t>
            </a:r>
            <a:r>
              <a:rPr lang="es-ES" i="1" dirty="0" smtClean="0"/>
              <a:t> </a:t>
            </a:r>
            <a:r>
              <a:rPr lang="es-ES" i="1" dirty="0" err="1" smtClean="0"/>
              <a:t>others</a:t>
            </a:r>
            <a:r>
              <a:rPr lang="es-ES" i="1" dirty="0" smtClean="0"/>
              <a:t>.</a:t>
            </a:r>
          </a:p>
        </p:txBody>
      </p:sp>
      <p:sp>
        <p:nvSpPr>
          <p:cNvPr id="5" name="4 Marcador de pie de página"/>
          <p:cNvSpPr>
            <a:spLocks noGrp="1"/>
          </p:cNvSpPr>
          <p:nvPr>
            <p:ph type="ftr" sz="quarter" idx="11"/>
          </p:nvPr>
        </p:nvSpPr>
        <p:spPr>
          <a:xfrm>
            <a:off x="7467600" y="6021288"/>
            <a:ext cx="3352800" cy="365125"/>
          </a:xfrm>
        </p:spPr>
        <p:txBody>
          <a:bodyPr/>
          <a:lstStyle/>
          <a:p>
            <a:r>
              <a:rPr lang="es-ES" smtClean="0"/>
              <a:t>Mar Jurado                                                                                              Nov.18</a:t>
            </a:r>
            <a:endParaRPr lang="es-ES"/>
          </a:p>
        </p:txBody>
      </p:sp>
      <p:pic>
        <p:nvPicPr>
          <p:cNvPr id="4" name="3 Imagen" descr="DSC02209.JPG"/>
          <p:cNvPicPr>
            <a:picLocks noChangeAspect="1"/>
          </p:cNvPicPr>
          <p:nvPr/>
        </p:nvPicPr>
        <p:blipFill>
          <a:blip r:embed="rId3" cstate="print"/>
          <a:stretch>
            <a:fillRect/>
          </a:stretch>
        </p:blipFill>
        <p:spPr>
          <a:xfrm>
            <a:off x="0" y="332656"/>
            <a:ext cx="3779912" cy="2834934"/>
          </a:xfrm>
          <a:prstGeom prst="rect">
            <a:avLst/>
          </a:prstGeom>
        </p:spPr>
      </p:pic>
      <p:pic>
        <p:nvPicPr>
          <p:cNvPr id="6" name="5 Imagen" descr="DSC03473.JPG"/>
          <p:cNvPicPr>
            <a:picLocks noChangeAspect="1"/>
          </p:cNvPicPr>
          <p:nvPr/>
        </p:nvPicPr>
        <p:blipFill>
          <a:blip r:embed="rId4" cstate="print"/>
          <a:srcRect l="27656" r="23447"/>
          <a:stretch>
            <a:fillRect/>
          </a:stretch>
        </p:blipFill>
        <p:spPr>
          <a:xfrm>
            <a:off x="611560" y="3429000"/>
            <a:ext cx="2736304" cy="314781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6</a:t>
            </a:r>
            <a:r>
              <a:rPr lang="en-GB" baseline="30000" dirty="0" smtClean="0"/>
              <a:t>th</a:t>
            </a:r>
            <a:r>
              <a:rPr lang="en-GB" dirty="0" smtClean="0"/>
              <a:t> LESSON- CREATING STORIES</a:t>
            </a:r>
            <a:endParaRPr lang="es-ES" dirty="0"/>
          </a:p>
        </p:txBody>
      </p:sp>
      <p:sp>
        <p:nvSpPr>
          <p:cNvPr id="3" name="2 Marcador de contenido"/>
          <p:cNvSpPr>
            <a:spLocks noGrp="1"/>
          </p:cNvSpPr>
          <p:nvPr>
            <p:ph idx="1"/>
          </p:nvPr>
        </p:nvSpPr>
        <p:spPr/>
        <p:txBody>
          <a:bodyPr/>
          <a:lstStyle/>
          <a:p>
            <a:pPr lvl="0"/>
            <a:r>
              <a:rPr lang="et-EE" sz="3600" i="1" dirty="0" smtClean="0"/>
              <a:t>Work in teams – </a:t>
            </a:r>
            <a:endParaRPr lang="es-ES" sz="3600" i="1" dirty="0" smtClean="0"/>
          </a:p>
          <a:p>
            <a:pPr lvl="0"/>
            <a:r>
              <a:rPr lang="es-ES" sz="3600" i="1" dirty="0" smtClean="0"/>
              <a:t>C</a:t>
            </a:r>
            <a:r>
              <a:rPr lang="et-EE" sz="3600" i="1" dirty="0" smtClean="0"/>
              <a:t>reating a doll story</a:t>
            </a:r>
            <a:endParaRPr lang="es-ES" sz="3600" i="1" dirty="0" smtClean="0"/>
          </a:p>
          <a:p>
            <a:pPr lvl="0"/>
            <a:r>
              <a:rPr lang="es-ES" sz="3600" i="1" dirty="0" err="1" smtClean="0"/>
              <a:t>Problem</a:t>
            </a:r>
            <a:r>
              <a:rPr lang="es-ES" sz="3600" i="1" dirty="0" smtClean="0"/>
              <a:t> </a:t>
            </a:r>
            <a:r>
              <a:rPr lang="es-ES" sz="3600" i="1" dirty="0" err="1" smtClean="0"/>
              <a:t>to</a:t>
            </a:r>
            <a:r>
              <a:rPr lang="es-ES" sz="3600" i="1" dirty="0" smtClean="0"/>
              <a:t> </a:t>
            </a:r>
            <a:r>
              <a:rPr lang="es-ES" sz="3600" i="1" dirty="0" err="1" smtClean="0"/>
              <a:t>be</a:t>
            </a:r>
            <a:r>
              <a:rPr lang="es-ES" sz="3600" i="1" dirty="0" smtClean="0"/>
              <a:t> </a:t>
            </a:r>
            <a:r>
              <a:rPr lang="es-ES" sz="3600" i="1" dirty="0" err="1" smtClean="0"/>
              <a:t>solve</a:t>
            </a:r>
            <a:endParaRPr lang="es-ES" sz="3600" i="1" dirty="0" smtClean="0"/>
          </a:p>
          <a:p>
            <a:pPr lvl="0"/>
            <a:r>
              <a:rPr lang="es-ES" sz="3600" i="1" dirty="0" err="1" smtClean="0"/>
              <a:t>Additional</a:t>
            </a:r>
            <a:r>
              <a:rPr lang="es-ES" sz="3600" i="1" dirty="0" smtClean="0"/>
              <a:t> </a:t>
            </a:r>
            <a:r>
              <a:rPr lang="es-ES" sz="3600" i="1" dirty="0" err="1" smtClean="0"/>
              <a:t>information</a:t>
            </a:r>
            <a:endParaRPr lang="es-ES" sz="3600" i="1" dirty="0" smtClean="0"/>
          </a:p>
          <a:p>
            <a:pPr lvl="0"/>
            <a:r>
              <a:rPr lang="es-ES" sz="3600" i="1" dirty="0" err="1" smtClean="0"/>
              <a:t>Questions</a:t>
            </a:r>
            <a:r>
              <a:rPr lang="es-ES" sz="3600" i="1" dirty="0" smtClean="0"/>
              <a:t> </a:t>
            </a:r>
            <a:r>
              <a:rPr lang="es-ES" sz="3600" i="1" dirty="0" err="1" smtClean="0"/>
              <a:t>to</a:t>
            </a:r>
            <a:r>
              <a:rPr lang="es-ES" sz="3600" i="1" dirty="0" smtClean="0"/>
              <a:t> </a:t>
            </a:r>
            <a:r>
              <a:rPr lang="es-ES" sz="3600" i="1" dirty="0" err="1" smtClean="0"/>
              <a:t>children</a:t>
            </a:r>
            <a:endParaRPr lang="es-ES" sz="3600" i="1" dirty="0" smtClean="0"/>
          </a:p>
          <a:p>
            <a:pPr lvl="0"/>
            <a:r>
              <a:rPr lang="es-ES" sz="3600" i="1" dirty="0" err="1" smtClean="0"/>
              <a:t>Evidences</a:t>
            </a:r>
            <a:endParaRPr lang="es-ES" sz="3600" dirty="0" smtClean="0"/>
          </a:p>
          <a:p>
            <a:endParaRPr lang="es-ES" dirty="0"/>
          </a:p>
        </p:txBody>
      </p:sp>
      <p:sp>
        <p:nvSpPr>
          <p:cNvPr id="4" name="3 Marcador de pie de página"/>
          <p:cNvSpPr>
            <a:spLocks noGrp="1"/>
          </p:cNvSpPr>
          <p:nvPr>
            <p:ph type="ftr" sz="quarter" idx="11"/>
          </p:nvPr>
        </p:nvSpPr>
        <p:spPr>
          <a:xfrm>
            <a:off x="7884368" y="6237312"/>
            <a:ext cx="3352800" cy="365125"/>
          </a:xfrm>
        </p:spPr>
        <p:txBody>
          <a:bodyPr/>
          <a:lstStyle/>
          <a:p>
            <a:r>
              <a:rPr lang="es-ES" dirty="0" smtClean="0"/>
              <a:t>Mar Jurado                                                                                              Nov.18</a:t>
            </a:r>
            <a:endParaRPr lang="es-ES" dirty="0"/>
          </a:p>
        </p:txBody>
      </p:sp>
      <p:pic>
        <p:nvPicPr>
          <p:cNvPr id="5" name="4 Imagen" descr="images (1).jpg"/>
          <p:cNvPicPr>
            <a:picLocks noChangeAspect="1"/>
          </p:cNvPicPr>
          <p:nvPr/>
        </p:nvPicPr>
        <p:blipFill>
          <a:blip r:embed="rId2" cstate="print"/>
          <a:stretch>
            <a:fillRect/>
          </a:stretch>
        </p:blipFill>
        <p:spPr>
          <a:xfrm>
            <a:off x="5508104" y="2492896"/>
            <a:ext cx="2999843" cy="273630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00808"/>
            <a:ext cx="8229600" cy="1143000"/>
          </a:xfrm>
        </p:spPr>
        <p:txBody>
          <a:bodyPr>
            <a:normAutofit fontScale="90000"/>
          </a:bodyPr>
          <a:lstStyle/>
          <a:p>
            <a:r>
              <a:rPr lang="en-GB" dirty="0" smtClean="0"/>
              <a:t>7</a:t>
            </a:r>
            <a:r>
              <a:rPr lang="en-GB" baseline="30000" dirty="0" smtClean="0"/>
              <a:t>th </a:t>
            </a:r>
            <a:r>
              <a:rPr lang="en-GB" dirty="0" smtClean="0"/>
              <a:t>LESSON- ABOUT TRAINING</a:t>
            </a:r>
            <a:br>
              <a:rPr lang="en-GB" dirty="0" smtClean="0"/>
            </a:br>
            <a:r>
              <a:rPr lang="en-GB" baseline="30000" dirty="0" smtClean="0"/>
              <a:t> </a:t>
            </a:r>
            <a:r>
              <a:rPr lang="es-ES" dirty="0" smtClean="0"/>
              <a:t/>
            </a:r>
            <a:br>
              <a:rPr lang="es-ES" dirty="0" smtClean="0"/>
            </a:br>
            <a:endParaRPr lang="es-ES" dirty="0"/>
          </a:p>
        </p:txBody>
      </p:sp>
      <p:sp>
        <p:nvSpPr>
          <p:cNvPr id="3" name="2 Marcador de contenido"/>
          <p:cNvSpPr>
            <a:spLocks noGrp="1"/>
          </p:cNvSpPr>
          <p:nvPr>
            <p:ph idx="1"/>
          </p:nvPr>
        </p:nvSpPr>
        <p:spPr/>
        <p:txBody>
          <a:bodyPr/>
          <a:lstStyle/>
          <a:p>
            <a:pPr lvl="0"/>
            <a:r>
              <a:rPr lang="en-GB" sz="3200" i="1" dirty="0" smtClean="0"/>
              <a:t>Organizing and preparing training sessions for other teachers in every partner institutions. </a:t>
            </a:r>
          </a:p>
          <a:p>
            <a:pPr lvl="0"/>
            <a:r>
              <a:rPr lang="en-GB" sz="3200" i="1" dirty="0" smtClean="0"/>
              <a:t>Discussion-  how, when and how many teachers?</a:t>
            </a:r>
          </a:p>
          <a:p>
            <a:pPr lvl="0"/>
            <a:r>
              <a:rPr lang="en-GB" sz="3200" i="1" dirty="0" smtClean="0"/>
              <a:t>Dissemination- To extend the PDM network in your city/country</a:t>
            </a:r>
          </a:p>
          <a:p>
            <a:pPr lvl="0"/>
            <a:endParaRPr lang="es-ES" dirty="0" smtClean="0"/>
          </a:p>
          <a:p>
            <a:endParaRPr lang="es-ES" dirty="0"/>
          </a:p>
        </p:txBody>
      </p:sp>
      <p:sp>
        <p:nvSpPr>
          <p:cNvPr id="4" name="3 Marcador de pie de página"/>
          <p:cNvSpPr>
            <a:spLocks noGrp="1"/>
          </p:cNvSpPr>
          <p:nvPr>
            <p:ph type="ftr" sz="quarter" idx="11"/>
          </p:nvPr>
        </p:nvSpPr>
        <p:spPr>
          <a:xfrm>
            <a:off x="7740352" y="6237312"/>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smtClean="0"/>
              <a:t>7</a:t>
            </a:r>
            <a:r>
              <a:rPr lang="en-GB" baseline="30000" dirty="0" smtClean="0"/>
              <a:t>th </a:t>
            </a:r>
            <a:r>
              <a:rPr lang="en-GB" dirty="0" smtClean="0"/>
              <a:t>LESSON- INITIAL EVALUATION</a:t>
            </a:r>
            <a:endParaRPr lang="es-ES" dirty="0"/>
          </a:p>
        </p:txBody>
      </p:sp>
      <p:sp>
        <p:nvSpPr>
          <p:cNvPr id="3" name="2 Marcador de contenido"/>
          <p:cNvSpPr>
            <a:spLocks noGrp="1"/>
          </p:cNvSpPr>
          <p:nvPr>
            <p:ph idx="1"/>
          </p:nvPr>
        </p:nvSpPr>
        <p:spPr/>
        <p:txBody>
          <a:bodyPr/>
          <a:lstStyle/>
          <a:p>
            <a:pPr lvl="0"/>
            <a:r>
              <a:rPr lang="es-ES" i="1" dirty="0" smtClean="0"/>
              <a:t>QUESTIONNAIRES </a:t>
            </a:r>
          </a:p>
          <a:p>
            <a:pPr lvl="1"/>
            <a:r>
              <a:rPr lang="es-ES" i="1" dirty="0" smtClean="0">
                <a:hlinkClick r:id="rId3" action="ppaction://hlinkfile"/>
              </a:rPr>
              <a:t>3-6 </a:t>
            </a:r>
            <a:r>
              <a:rPr lang="es-ES" i="1" dirty="0" err="1" smtClean="0">
                <a:hlinkClick r:id="rId3" action="ppaction://hlinkfile"/>
              </a:rPr>
              <a:t>years</a:t>
            </a:r>
            <a:r>
              <a:rPr lang="es-ES" i="1" dirty="0" smtClean="0">
                <a:hlinkClick r:id="rId3" action="ppaction://hlinkfile"/>
              </a:rPr>
              <a:t> </a:t>
            </a:r>
            <a:r>
              <a:rPr lang="es-ES" i="1" dirty="0" err="1" smtClean="0">
                <a:hlinkClick r:id="rId3" action="ppaction://hlinkfile"/>
              </a:rPr>
              <a:t>old</a:t>
            </a:r>
            <a:r>
              <a:rPr lang="es-ES" i="1" dirty="0" smtClean="0">
                <a:hlinkClick r:id="rId3" action="ppaction://hlinkfile"/>
              </a:rPr>
              <a:t> </a:t>
            </a:r>
            <a:endParaRPr lang="es-ES" dirty="0" smtClean="0"/>
          </a:p>
          <a:p>
            <a:pPr lvl="1"/>
            <a:r>
              <a:rPr lang="es-ES" dirty="0" smtClean="0">
                <a:hlinkClick r:id="rId4" action="ppaction://hlinkfile"/>
              </a:rPr>
              <a:t>7-11 </a:t>
            </a:r>
            <a:r>
              <a:rPr lang="es-ES" dirty="0" err="1" smtClean="0">
                <a:hlinkClick r:id="rId4" action="ppaction://hlinkfile"/>
              </a:rPr>
              <a:t>years</a:t>
            </a:r>
            <a:r>
              <a:rPr lang="es-ES" dirty="0" smtClean="0">
                <a:hlinkClick r:id="rId4" action="ppaction://hlinkfile"/>
              </a:rPr>
              <a:t> </a:t>
            </a:r>
            <a:r>
              <a:rPr lang="es-ES" dirty="0" err="1" smtClean="0">
                <a:hlinkClick r:id="rId4" action="ppaction://hlinkfile"/>
              </a:rPr>
              <a:t>old</a:t>
            </a:r>
            <a:endParaRPr lang="es-ES" i="1" dirty="0" smtClean="0"/>
          </a:p>
          <a:p>
            <a:pPr lvl="0">
              <a:buNone/>
            </a:pPr>
            <a:endParaRPr lang="es-ES" i="1" dirty="0" smtClean="0"/>
          </a:p>
          <a:p>
            <a:pPr lvl="0"/>
            <a:r>
              <a:rPr lang="es-ES" i="1" dirty="0" smtClean="0"/>
              <a:t>*RESULTS</a:t>
            </a:r>
          </a:p>
          <a:p>
            <a:pPr lvl="1"/>
            <a:endParaRPr lang="es-ES" dirty="0" smtClean="0"/>
          </a:p>
        </p:txBody>
      </p:sp>
      <p:sp>
        <p:nvSpPr>
          <p:cNvPr id="4" name="3 Marcador de pie de página"/>
          <p:cNvSpPr>
            <a:spLocks noGrp="1"/>
          </p:cNvSpPr>
          <p:nvPr>
            <p:ph type="ftr" sz="quarter" idx="11"/>
          </p:nvPr>
        </p:nvSpPr>
        <p:spPr>
          <a:xfrm>
            <a:off x="7956376" y="6165304"/>
            <a:ext cx="3352800" cy="365125"/>
          </a:xfrm>
        </p:spPr>
        <p:txBody>
          <a:bodyPr/>
          <a:lstStyle/>
          <a:p>
            <a:r>
              <a:rPr lang="es-ES" smtClean="0"/>
              <a:t>Mar Jurado                                                                                              Nov.18</a:t>
            </a:r>
            <a:endParaRPr lang="es-ES"/>
          </a:p>
        </p:txBody>
      </p:sp>
      <p:pic>
        <p:nvPicPr>
          <p:cNvPr id="5" name="4 Imagen" descr="fafc182616fc966cd85946faaef62cfd.jpg"/>
          <p:cNvPicPr>
            <a:picLocks noChangeAspect="1"/>
          </p:cNvPicPr>
          <p:nvPr/>
        </p:nvPicPr>
        <p:blipFill>
          <a:blip r:embed="rId5" cstate="print"/>
          <a:srcRect l="12852" t="23001" r="14807" b="36500"/>
          <a:stretch>
            <a:fillRect/>
          </a:stretch>
        </p:blipFill>
        <p:spPr>
          <a:xfrm>
            <a:off x="3491880" y="2636912"/>
            <a:ext cx="4896544" cy="277912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Marcador de pie de página"/>
          <p:cNvSpPr>
            <a:spLocks noGrp="1"/>
          </p:cNvSpPr>
          <p:nvPr>
            <p:ph type="ftr" sz="quarter" idx="11"/>
          </p:nvPr>
        </p:nvSpPr>
        <p:spPr/>
        <p:txBody>
          <a:bodyPr/>
          <a:lstStyle/>
          <a:p>
            <a:r>
              <a:rPr lang="es-ES" smtClean="0"/>
              <a:t>Mar Jurado                                                                                              Nov.18</a:t>
            </a:r>
            <a:endParaRPr lang="es-ES"/>
          </a:p>
        </p:txBody>
      </p:sp>
      <p:pic>
        <p:nvPicPr>
          <p:cNvPr id="2050" name="Picture 2"/>
          <p:cNvPicPr>
            <a:picLocks noChangeAspect="1" noChangeArrowheads="1"/>
          </p:cNvPicPr>
          <p:nvPr/>
        </p:nvPicPr>
        <p:blipFill>
          <a:blip r:embed="rId2" cstate="print"/>
          <a:srcRect l="2350" t="6270" r="24206" b="8433"/>
          <a:stretch>
            <a:fillRect/>
          </a:stretch>
        </p:blipFill>
        <p:spPr bwMode="auto">
          <a:xfrm>
            <a:off x="0" y="620688"/>
            <a:ext cx="9001000" cy="587727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1143000"/>
          </a:xfrm>
        </p:spPr>
        <p:txBody>
          <a:bodyPr>
            <a:normAutofit fontScale="90000"/>
          </a:bodyPr>
          <a:lstStyle/>
          <a:p>
            <a:r>
              <a:rPr lang="en-GB" dirty="0" smtClean="0"/>
              <a:t>7</a:t>
            </a:r>
            <a:r>
              <a:rPr lang="en-GB" baseline="30000" dirty="0" smtClean="0"/>
              <a:t>th </a:t>
            </a:r>
            <a:r>
              <a:rPr lang="en-GB" dirty="0" smtClean="0"/>
              <a:t>LESSON- DISSEMINATION PLAN</a:t>
            </a:r>
            <a:endParaRPr lang="es-ES" dirty="0"/>
          </a:p>
        </p:txBody>
      </p:sp>
      <p:pic>
        <p:nvPicPr>
          <p:cNvPr id="1026" name="Picture 2"/>
          <p:cNvPicPr>
            <a:picLocks noGrp="1" noChangeAspect="1" noChangeArrowheads="1"/>
          </p:cNvPicPr>
          <p:nvPr>
            <p:ph idx="1"/>
          </p:nvPr>
        </p:nvPicPr>
        <p:blipFill>
          <a:blip r:embed="rId3" cstate="print"/>
          <a:srcRect l="21408" t="22549" r="21408" b="8551"/>
          <a:stretch>
            <a:fillRect/>
          </a:stretch>
        </p:blipFill>
        <p:spPr bwMode="auto">
          <a:xfrm>
            <a:off x="971600" y="1833210"/>
            <a:ext cx="7056784" cy="4780402"/>
          </a:xfrm>
          <a:prstGeom prst="rect">
            <a:avLst/>
          </a:prstGeom>
          <a:noFill/>
          <a:ln w="9525">
            <a:noFill/>
            <a:miter lim="800000"/>
            <a:headEnd/>
            <a:tailEnd/>
          </a:ln>
        </p:spPr>
      </p:pic>
      <p:sp>
        <p:nvSpPr>
          <p:cNvPr id="5" name="4 Marcador de pie de página"/>
          <p:cNvSpPr>
            <a:spLocks noGrp="1"/>
          </p:cNvSpPr>
          <p:nvPr>
            <p:ph type="ftr" sz="quarter" idx="11"/>
          </p:nvPr>
        </p:nvSpPr>
        <p:spPr>
          <a:xfrm>
            <a:off x="7812360" y="6093296"/>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dirty="0" smtClean="0"/>
              <a:t>7</a:t>
            </a:r>
            <a:r>
              <a:rPr lang="en-GB" baseline="30000" dirty="0" smtClean="0"/>
              <a:t>th </a:t>
            </a:r>
            <a:r>
              <a:rPr lang="en-GB" dirty="0" smtClean="0"/>
              <a:t>LESSON- WEBPAGES</a:t>
            </a:r>
            <a:endParaRPr lang="es-ES" dirty="0"/>
          </a:p>
        </p:txBody>
      </p:sp>
      <p:sp>
        <p:nvSpPr>
          <p:cNvPr id="3" name="2 Marcador de contenido"/>
          <p:cNvSpPr>
            <a:spLocks noGrp="1"/>
          </p:cNvSpPr>
          <p:nvPr>
            <p:ph idx="1"/>
          </p:nvPr>
        </p:nvSpPr>
        <p:spPr>
          <a:xfrm>
            <a:off x="251520" y="2060848"/>
            <a:ext cx="8229600" cy="4389120"/>
          </a:xfrm>
        </p:spPr>
        <p:txBody>
          <a:bodyPr/>
          <a:lstStyle/>
          <a:p>
            <a:pPr>
              <a:buNone/>
            </a:pPr>
            <a:r>
              <a:rPr lang="en-GB" sz="3200" b="1" i="1" dirty="0" smtClean="0"/>
              <a:t>WEB PAGES</a:t>
            </a:r>
          </a:p>
          <a:p>
            <a:pPr>
              <a:buNone/>
            </a:pPr>
            <a:endParaRPr lang="en-GB" sz="3200" b="1" i="1" dirty="0" smtClean="0"/>
          </a:p>
          <a:p>
            <a:pPr lvl="1"/>
            <a:r>
              <a:rPr lang="en-GB" sz="4000" i="1" dirty="0" smtClean="0"/>
              <a:t>etwinning</a:t>
            </a:r>
          </a:p>
          <a:p>
            <a:pPr lvl="1"/>
            <a:r>
              <a:rPr lang="en-GB" sz="4000" i="1" dirty="0" smtClean="0"/>
              <a:t>mobility tool</a:t>
            </a:r>
          </a:p>
          <a:p>
            <a:pPr lvl="1"/>
            <a:r>
              <a:rPr lang="en-GB" sz="4000" i="1" dirty="0" smtClean="0"/>
              <a:t>your own website</a:t>
            </a:r>
            <a:endParaRPr lang="es-ES" sz="4000" dirty="0" smtClean="0"/>
          </a:p>
          <a:p>
            <a:endParaRPr lang="es-ES" dirty="0"/>
          </a:p>
        </p:txBody>
      </p:sp>
      <p:sp>
        <p:nvSpPr>
          <p:cNvPr id="4" name="3 Marcador de pie de página"/>
          <p:cNvSpPr>
            <a:spLocks noGrp="1"/>
          </p:cNvSpPr>
          <p:nvPr>
            <p:ph type="ftr" sz="quarter" idx="11"/>
          </p:nvPr>
        </p:nvSpPr>
        <p:spPr>
          <a:xfrm>
            <a:off x="8028384" y="6237312"/>
            <a:ext cx="3352800" cy="365125"/>
          </a:xfrm>
        </p:spPr>
        <p:txBody>
          <a:bodyPr/>
          <a:lstStyle/>
          <a:p>
            <a:r>
              <a:rPr lang="es-ES" dirty="0" smtClean="0"/>
              <a:t>Mar Jurado                                                                                              Nov.18</a:t>
            </a:r>
            <a:endParaRPr lang="es-ES" dirty="0"/>
          </a:p>
        </p:txBody>
      </p:sp>
      <p:pic>
        <p:nvPicPr>
          <p:cNvPr id="6" name="5 Imagen" descr="descarga.jpg"/>
          <p:cNvPicPr>
            <a:picLocks noChangeAspect="1"/>
          </p:cNvPicPr>
          <p:nvPr/>
        </p:nvPicPr>
        <p:blipFill>
          <a:blip r:embed="rId2" cstate="print"/>
          <a:stretch>
            <a:fillRect/>
          </a:stretch>
        </p:blipFill>
        <p:spPr>
          <a:xfrm>
            <a:off x="4499992" y="1988840"/>
            <a:ext cx="4356546" cy="27151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DSCN2355.JPG"/>
          <p:cNvPicPr>
            <a:picLocks noChangeAspect="1"/>
          </p:cNvPicPr>
          <p:nvPr/>
        </p:nvPicPr>
        <p:blipFill>
          <a:blip r:embed="rId3" cstate="print"/>
          <a:srcRect l="20863" t="5901" r="15350"/>
          <a:stretch>
            <a:fillRect/>
          </a:stretch>
        </p:blipFill>
        <p:spPr>
          <a:xfrm>
            <a:off x="4808243" y="1412776"/>
            <a:ext cx="4335757" cy="4797152"/>
          </a:xfrm>
          <a:prstGeom prst="rect">
            <a:avLst/>
          </a:prstGeom>
        </p:spPr>
      </p:pic>
      <p:sp>
        <p:nvSpPr>
          <p:cNvPr id="2" name="1 Título"/>
          <p:cNvSpPr>
            <a:spLocks noGrp="1"/>
          </p:cNvSpPr>
          <p:nvPr>
            <p:ph type="title"/>
          </p:nvPr>
        </p:nvSpPr>
        <p:spPr>
          <a:xfrm>
            <a:off x="2699792" y="548680"/>
            <a:ext cx="8229600" cy="1143000"/>
          </a:xfrm>
        </p:spPr>
        <p:txBody>
          <a:bodyPr>
            <a:normAutofit/>
          </a:bodyPr>
          <a:lstStyle/>
          <a:p>
            <a:r>
              <a:rPr lang="en-GB" dirty="0" smtClean="0"/>
              <a:t>2</a:t>
            </a:r>
            <a:r>
              <a:rPr lang="en-GB" baseline="30000" dirty="0" smtClean="0"/>
              <a:t>nd</a:t>
            </a:r>
            <a:r>
              <a:rPr lang="en-GB" dirty="0" smtClean="0"/>
              <a:t> </a:t>
            </a:r>
            <a:r>
              <a:rPr lang="es-ES" dirty="0" smtClean="0"/>
              <a:t> LESSON-PDM</a:t>
            </a:r>
            <a:endParaRPr lang="es-ES" dirty="0"/>
          </a:p>
        </p:txBody>
      </p:sp>
      <p:sp>
        <p:nvSpPr>
          <p:cNvPr id="3" name="2 Marcador de contenido"/>
          <p:cNvSpPr>
            <a:spLocks noGrp="1"/>
          </p:cNvSpPr>
          <p:nvPr>
            <p:ph idx="1"/>
          </p:nvPr>
        </p:nvSpPr>
        <p:spPr/>
        <p:txBody>
          <a:bodyPr>
            <a:normAutofit fontScale="77500" lnSpcReduction="20000"/>
          </a:bodyPr>
          <a:lstStyle/>
          <a:p>
            <a:pPr lvl="0">
              <a:buNone/>
            </a:pPr>
            <a:r>
              <a:rPr lang="et-EE" sz="5200" i="1" dirty="0" smtClean="0"/>
              <a:t>Persona Doll  methodology </a:t>
            </a:r>
            <a:r>
              <a:rPr lang="es-ES" sz="5200" i="1" dirty="0" smtClean="0"/>
              <a:t>:</a:t>
            </a:r>
          </a:p>
          <a:p>
            <a:pPr lvl="0">
              <a:buNone/>
            </a:pPr>
            <a:r>
              <a:rPr lang="es-ES" sz="3400" b="1" i="1" dirty="0" smtClean="0"/>
              <a:t>*HISTORY </a:t>
            </a:r>
          </a:p>
          <a:p>
            <a:pPr marL="274320" lvl="1" indent="-274320">
              <a:buClr>
                <a:schemeClr val="accent3"/>
              </a:buClr>
              <a:buSzPct val="95000"/>
            </a:pPr>
            <a:r>
              <a:rPr lang="es-ES" sz="3400" i="1" dirty="0" err="1" smtClean="0"/>
              <a:t>Created</a:t>
            </a:r>
            <a:r>
              <a:rPr lang="es-ES" sz="3400" i="1" dirty="0" smtClean="0"/>
              <a:t> in USA, 1950</a:t>
            </a:r>
          </a:p>
          <a:p>
            <a:pPr marL="274320" lvl="1" indent="-274320">
              <a:buClr>
                <a:schemeClr val="accent3"/>
              </a:buClr>
              <a:buSzPct val="95000"/>
              <a:buNone/>
            </a:pPr>
            <a:endParaRPr lang="es-ES" sz="3400" i="1" dirty="0" smtClean="0"/>
          </a:p>
          <a:p>
            <a:r>
              <a:rPr lang="et-EE" sz="3400" i="1" dirty="0" smtClean="0"/>
              <a:t>Through doll activitie</a:t>
            </a:r>
            <a:r>
              <a:rPr lang="es-ES" sz="3400" i="1" dirty="0" smtClean="0"/>
              <a:t>s</a:t>
            </a:r>
          </a:p>
          <a:p>
            <a:pPr>
              <a:buNone/>
            </a:pPr>
            <a:r>
              <a:rPr lang="et-EE" sz="3400" i="1" dirty="0" smtClean="0"/>
              <a:t>we deal with these topics:</a:t>
            </a:r>
            <a:endParaRPr lang="es-ES" sz="3400" i="1" dirty="0" smtClean="0"/>
          </a:p>
          <a:p>
            <a:endParaRPr lang="et-EE" sz="3400" i="1" dirty="0" smtClean="0"/>
          </a:p>
          <a:p>
            <a:pPr marL="822960" lvl="1" indent="-457200"/>
            <a:r>
              <a:rPr lang="en-US" sz="3400" i="1" dirty="0" smtClean="0"/>
              <a:t>t</a:t>
            </a:r>
            <a:r>
              <a:rPr lang="et-EE" sz="3400" i="1" dirty="0" smtClean="0"/>
              <a:t>eaching values</a:t>
            </a:r>
          </a:p>
          <a:p>
            <a:pPr marL="822960" lvl="1" indent="-457200"/>
            <a:r>
              <a:rPr lang="en-US" sz="3400" i="1" dirty="0" smtClean="0"/>
              <a:t>p</a:t>
            </a:r>
            <a:r>
              <a:rPr lang="et-EE" sz="3400" i="1" dirty="0" smtClean="0"/>
              <a:t>racticing social skills </a:t>
            </a:r>
          </a:p>
          <a:p>
            <a:pPr marL="822960" lvl="1" indent="-457200"/>
            <a:r>
              <a:rPr lang="en-US" sz="3400" i="1" dirty="0" smtClean="0"/>
              <a:t>d</a:t>
            </a:r>
            <a:r>
              <a:rPr lang="et-EE" sz="3400" i="1" dirty="0" smtClean="0"/>
              <a:t>eveloping tolerance</a:t>
            </a:r>
            <a:endParaRPr lang="en-US" sz="3400" i="1" dirty="0" smtClean="0"/>
          </a:p>
          <a:p>
            <a:pPr lvl="1"/>
            <a:endParaRPr lang="es-ES" dirty="0" smtClean="0"/>
          </a:p>
        </p:txBody>
      </p:sp>
      <p:sp>
        <p:nvSpPr>
          <p:cNvPr id="4" name="3 Marcador de pie de página"/>
          <p:cNvSpPr>
            <a:spLocks noGrp="1"/>
          </p:cNvSpPr>
          <p:nvPr>
            <p:ph type="ftr" sz="quarter" idx="11"/>
          </p:nvPr>
        </p:nvSpPr>
        <p:spPr>
          <a:xfrm>
            <a:off x="7467600" y="6237312"/>
            <a:ext cx="3352800" cy="365125"/>
          </a:xfrm>
        </p:spPr>
        <p:txBody>
          <a:bodyPr/>
          <a:lstStyle/>
          <a:p>
            <a:r>
              <a:rPr lang="es-ES" sz="1400" dirty="0" smtClean="0"/>
              <a:t>Mar Jurado                                                                                              Nov.18</a:t>
            </a:r>
            <a:endParaRPr lang="es-E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1196752"/>
            <a:ext cx="8229600" cy="1143000"/>
          </a:xfrm>
        </p:spPr>
        <p:txBody>
          <a:bodyPr>
            <a:normAutofit fontScale="90000"/>
          </a:bodyPr>
          <a:lstStyle/>
          <a:p>
            <a:r>
              <a:rPr lang="en-GB" dirty="0" smtClean="0"/>
              <a:t>8</a:t>
            </a:r>
            <a:r>
              <a:rPr lang="en-GB" baseline="30000" dirty="0" smtClean="0"/>
              <a:t>th</a:t>
            </a:r>
            <a:r>
              <a:rPr lang="en-GB" dirty="0" smtClean="0"/>
              <a:t> LESSON</a:t>
            </a:r>
            <a:r>
              <a:rPr lang="es-ES" dirty="0" smtClean="0"/>
              <a:t/>
            </a:r>
            <a:br>
              <a:rPr lang="es-ES" dirty="0" smtClean="0"/>
            </a:br>
            <a:endParaRPr lang="es-ES" dirty="0"/>
          </a:p>
        </p:txBody>
      </p:sp>
      <p:sp>
        <p:nvSpPr>
          <p:cNvPr id="3" name="2 Marcador de contenido"/>
          <p:cNvSpPr>
            <a:spLocks noGrp="1"/>
          </p:cNvSpPr>
          <p:nvPr>
            <p:ph idx="1"/>
          </p:nvPr>
        </p:nvSpPr>
        <p:spPr>
          <a:xfrm>
            <a:off x="611560" y="2468880"/>
            <a:ext cx="8229600" cy="4389120"/>
          </a:xfrm>
        </p:spPr>
        <p:txBody>
          <a:bodyPr/>
          <a:lstStyle/>
          <a:p>
            <a:pPr lvl="0"/>
            <a:r>
              <a:rPr lang="et-EE" i="1" dirty="0" smtClean="0"/>
              <a:t>Evaluation of the first meeting. Creating questionnaires.</a:t>
            </a:r>
            <a:endParaRPr lang="es-ES" dirty="0" smtClean="0"/>
          </a:p>
          <a:p>
            <a:pPr lvl="0"/>
            <a:r>
              <a:rPr lang="en-GB" i="1" dirty="0" smtClean="0"/>
              <a:t>Preparing activities to be implemented during the first years.</a:t>
            </a:r>
            <a:endParaRPr lang="es-ES" dirty="0" smtClean="0"/>
          </a:p>
          <a:p>
            <a:r>
              <a:rPr lang="en-GB" i="1" dirty="0" smtClean="0"/>
              <a:t> Solving doubts and problems.</a:t>
            </a:r>
            <a:endParaRPr lang="es-ES" dirty="0"/>
          </a:p>
        </p:txBody>
      </p:sp>
      <p:sp>
        <p:nvSpPr>
          <p:cNvPr id="4" name="3 Marcador de pie de página"/>
          <p:cNvSpPr>
            <a:spLocks noGrp="1"/>
          </p:cNvSpPr>
          <p:nvPr>
            <p:ph type="ftr" sz="quarter" idx="11"/>
          </p:nvPr>
        </p:nvSpPr>
        <p:spPr>
          <a:xfrm>
            <a:off x="7467600" y="6093296"/>
            <a:ext cx="3352800" cy="365125"/>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5" name="4 Marcador de contenido" descr="anigif_enhanced-buzz-32158-1385920433-10.gif"/>
          <p:cNvPicPr>
            <a:picLocks noGrp="1" noChangeAspect="1"/>
          </p:cNvPicPr>
          <p:nvPr>
            <p:ph idx="1"/>
          </p:nvPr>
        </p:nvPicPr>
        <p:blipFill>
          <a:blip r:embed="rId2" cstate="print"/>
          <a:stretch>
            <a:fillRect/>
          </a:stretch>
        </p:blipFill>
        <p:spPr>
          <a:xfrm>
            <a:off x="0" y="0"/>
            <a:ext cx="9144000" cy="6858000"/>
          </a:xfrm>
        </p:spPr>
      </p:pic>
      <p:sp>
        <p:nvSpPr>
          <p:cNvPr id="4" name="3 Marcador de pie de página"/>
          <p:cNvSpPr>
            <a:spLocks noGrp="1"/>
          </p:cNvSpPr>
          <p:nvPr>
            <p:ph type="ftr" sz="quarter" idx="11"/>
          </p:nvPr>
        </p:nvSpPr>
        <p:spPr/>
        <p:txBody>
          <a:bodyPr/>
          <a:lstStyle/>
          <a:p>
            <a:r>
              <a:rPr lang="es-ES" smtClean="0"/>
              <a:t>Mar Jurado                                                                                              Nov.18</a:t>
            </a: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686800" cy="5271864"/>
          </a:xfrm>
        </p:spPr>
        <p:txBody>
          <a:bodyPr>
            <a:normAutofit lnSpcReduction="10000"/>
          </a:bodyPr>
          <a:lstStyle/>
          <a:p>
            <a:pPr>
              <a:buNone/>
            </a:pPr>
            <a:r>
              <a:rPr lang="es-ES" sz="3200" b="1" i="1" dirty="0" smtClean="0"/>
              <a:t>DOLLS</a:t>
            </a:r>
          </a:p>
          <a:p>
            <a:r>
              <a:rPr lang="en-US" sz="3200" i="1" dirty="0" smtClean="0"/>
              <a:t>They are not just ordinary toys. </a:t>
            </a:r>
          </a:p>
          <a:p>
            <a:r>
              <a:rPr lang="en-US" sz="3200" i="1" dirty="0" smtClean="0"/>
              <a:t>Every doll has its personality.</a:t>
            </a:r>
          </a:p>
          <a:p>
            <a:r>
              <a:rPr lang="en-US" sz="3200" i="1" dirty="0" smtClean="0"/>
              <a:t>They come to classroom only for their activities or special situations. </a:t>
            </a:r>
          </a:p>
          <a:p>
            <a:r>
              <a:rPr lang="en-US" sz="3200" i="1" dirty="0" smtClean="0"/>
              <a:t>Their size should be </a:t>
            </a:r>
            <a:r>
              <a:rPr lang="en-US" sz="3200" i="1" dirty="0" err="1" smtClean="0"/>
              <a:t>hugable</a:t>
            </a:r>
            <a:r>
              <a:rPr lang="en-US" sz="3200" i="1" dirty="0" smtClean="0"/>
              <a:t>.  </a:t>
            </a:r>
          </a:p>
          <a:p>
            <a:r>
              <a:rPr lang="en-US" sz="3200" i="1" dirty="0" smtClean="0"/>
              <a:t>They  reflect children differences and individuality</a:t>
            </a:r>
          </a:p>
          <a:p>
            <a:r>
              <a:rPr lang="en-US" sz="3200" i="1" dirty="0" smtClean="0"/>
              <a:t>During doll activities children point out differences and similarities with dolls.</a:t>
            </a:r>
            <a:endParaRPr lang="es-ES" sz="3200" i="1" dirty="0"/>
          </a:p>
        </p:txBody>
      </p:sp>
      <p:sp>
        <p:nvSpPr>
          <p:cNvPr id="4" name="3 Marcador de pie de página"/>
          <p:cNvSpPr>
            <a:spLocks noGrp="1"/>
          </p:cNvSpPr>
          <p:nvPr>
            <p:ph type="ftr" sz="quarter" idx="11"/>
          </p:nvPr>
        </p:nvSpPr>
        <p:spPr>
          <a:xfrm>
            <a:off x="7236296" y="6165304"/>
            <a:ext cx="1080120" cy="432048"/>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DSCN2319.JPG"/>
          <p:cNvPicPr>
            <a:picLocks noChangeAspect="1"/>
          </p:cNvPicPr>
          <p:nvPr/>
        </p:nvPicPr>
        <p:blipFill>
          <a:blip r:embed="rId3" cstate="print"/>
          <a:srcRect l="29525" t="21650" r="33463"/>
          <a:stretch>
            <a:fillRect/>
          </a:stretch>
        </p:blipFill>
        <p:spPr>
          <a:xfrm>
            <a:off x="0" y="764704"/>
            <a:ext cx="3112246" cy="4941168"/>
          </a:xfrm>
          <a:prstGeom prst="rect">
            <a:avLst/>
          </a:prstGeom>
        </p:spPr>
      </p:pic>
      <p:sp>
        <p:nvSpPr>
          <p:cNvPr id="3" name="2 Marcador de contenido"/>
          <p:cNvSpPr>
            <a:spLocks noGrp="1"/>
          </p:cNvSpPr>
          <p:nvPr>
            <p:ph idx="1"/>
          </p:nvPr>
        </p:nvSpPr>
        <p:spPr>
          <a:xfrm>
            <a:off x="2771800" y="476672"/>
            <a:ext cx="8676456" cy="5127848"/>
          </a:xfrm>
        </p:spPr>
        <p:txBody>
          <a:bodyPr>
            <a:noAutofit/>
          </a:bodyPr>
          <a:lstStyle/>
          <a:p>
            <a:pPr>
              <a:buNone/>
              <a:defRPr/>
            </a:pPr>
            <a:r>
              <a:rPr lang="en-US" sz="3200" b="1" i="1" dirty="0" smtClean="0"/>
              <a:t>    PRINCIPLES</a:t>
            </a:r>
          </a:p>
          <a:p>
            <a:pPr>
              <a:defRPr/>
            </a:pPr>
            <a:r>
              <a:rPr lang="en-US" sz="3200" i="1" dirty="0" smtClean="0"/>
              <a:t>PDM is unique, can be adapted</a:t>
            </a:r>
          </a:p>
          <a:p>
            <a:pPr>
              <a:defRPr/>
            </a:pPr>
            <a:r>
              <a:rPr lang="en-US" sz="3200" i="1" dirty="0" smtClean="0"/>
              <a:t>Uses an emotional language. </a:t>
            </a:r>
          </a:p>
          <a:p>
            <a:pPr>
              <a:defRPr/>
            </a:pPr>
            <a:r>
              <a:rPr lang="en-US" sz="3200" i="1" dirty="0" smtClean="0"/>
              <a:t>Proposes playful activities. </a:t>
            </a:r>
          </a:p>
          <a:p>
            <a:pPr>
              <a:defRPr/>
            </a:pPr>
            <a:r>
              <a:rPr lang="en-US" sz="3200" i="1" dirty="0" smtClean="0"/>
              <a:t>Develops children sense of empathy.</a:t>
            </a:r>
          </a:p>
          <a:p>
            <a:pPr>
              <a:defRPr/>
            </a:pPr>
            <a:r>
              <a:rPr lang="en-US" sz="3200" i="1" dirty="0" smtClean="0"/>
              <a:t>Encourages children to stand out </a:t>
            </a:r>
          </a:p>
          <a:p>
            <a:pPr>
              <a:buNone/>
              <a:defRPr/>
            </a:pPr>
            <a:r>
              <a:rPr lang="en-US" sz="3200" i="1" dirty="0" smtClean="0"/>
              <a:t>   for themselves and others. </a:t>
            </a:r>
          </a:p>
          <a:p>
            <a:pPr>
              <a:defRPr/>
            </a:pPr>
            <a:r>
              <a:rPr lang="en-US" sz="3200" i="1" dirty="0" smtClean="0"/>
              <a:t>Analyzes  and solves everyday </a:t>
            </a:r>
          </a:p>
          <a:p>
            <a:pPr>
              <a:defRPr/>
            </a:pPr>
            <a:r>
              <a:rPr lang="en-US" sz="3200" i="1" dirty="0" smtClean="0"/>
              <a:t>problems.</a:t>
            </a:r>
          </a:p>
          <a:p>
            <a:pPr>
              <a:defRPr/>
            </a:pPr>
            <a:r>
              <a:rPr lang="en-US" sz="3200" i="1" dirty="0" smtClean="0"/>
              <a:t>Practices with children how to </a:t>
            </a:r>
          </a:p>
          <a:p>
            <a:pPr>
              <a:buNone/>
              <a:defRPr/>
            </a:pPr>
            <a:r>
              <a:rPr lang="en-US" sz="3200" i="1" dirty="0" smtClean="0"/>
              <a:t>face individually problem situations.</a:t>
            </a:r>
            <a:endParaRPr lang="es-ES" sz="3200" i="1" dirty="0"/>
          </a:p>
        </p:txBody>
      </p:sp>
      <p:sp>
        <p:nvSpPr>
          <p:cNvPr id="4" name="3 Marcador de pie de página"/>
          <p:cNvSpPr>
            <a:spLocks noGrp="1"/>
          </p:cNvSpPr>
          <p:nvPr>
            <p:ph type="ftr" sz="quarter" idx="11"/>
          </p:nvPr>
        </p:nvSpPr>
        <p:spPr>
          <a:xfrm>
            <a:off x="683568" y="6021288"/>
            <a:ext cx="1373088" cy="288032"/>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415880"/>
          </a:xfrm>
        </p:spPr>
        <p:txBody>
          <a:bodyPr>
            <a:normAutofit/>
          </a:bodyPr>
          <a:lstStyle/>
          <a:p>
            <a:pPr marL="457200" indent="-457200"/>
            <a:endParaRPr lang="et-EE" sz="3200" dirty="0" smtClean="0"/>
          </a:p>
          <a:p>
            <a:r>
              <a:rPr lang="es-ES" sz="3200" i="1" dirty="0" smtClean="0"/>
              <a:t>*</a:t>
            </a:r>
            <a:r>
              <a:rPr lang="et-EE" sz="3200" i="1" dirty="0" smtClean="0"/>
              <a:t>Main</a:t>
            </a:r>
            <a:r>
              <a:rPr lang="es-ES" sz="3200" i="1" dirty="0" err="1" smtClean="0"/>
              <a:t>ly</a:t>
            </a:r>
            <a:r>
              <a:rPr lang="es-ES" sz="3200" i="1" dirty="0" smtClean="0"/>
              <a:t> </a:t>
            </a:r>
            <a:r>
              <a:rPr lang="et-EE" sz="3200" i="1" dirty="0" smtClean="0"/>
              <a:t>focus on introducing differences and increasing tolerance.</a:t>
            </a:r>
            <a:endParaRPr lang="es-ES" sz="3200" i="1" dirty="0" smtClean="0"/>
          </a:p>
          <a:p>
            <a:r>
              <a:rPr lang="en-US" sz="3200" i="1" dirty="0" smtClean="0"/>
              <a:t>*very practical and useful tool to: </a:t>
            </a:r>
          </a:p>
          <a:p>
            <a:pPr lvl="1"/>
            <a:r>
              <a:rPr lang="en-US" sz="3200" i="1" dirty="0" smtClean="0"/>
              <a:t>*develop children self esteem;</a:t>
            </a:r>
          </a:p>
          <a:p>
            <a:pPr lvl="1"/>
            <a:r>
              <a:rPr lang="en-US" sz="3200" i="1" dirty="0" smtClean="0"/>
              <a:t>*develop empathy and respect to diversity in children;</a:t>
            </a:r>
          </a:p>
          <a:p>
            <a:pPr lvl="1"/>
            <a:r>
              <a:rPr lang="en-US" sz="3200" i="1" dirty="0" smtClean="0"/>
              <a:t>*handle prejudices and repulsion</a:t>
            </a:r>
          </a:p>
          <a:p>
            <a:pPr lvl="1"/>
            <a:r>
              <a:rPr lang="es-ES" sz="3200" i="1" dirty="0" smtClean="0"/>
              <a:t>*</a:t>
            </a:r>
            <a:r>
              <a:rPr lang="es-ES" sz="3200" i="1" dirty="0" err="1" smtClean="0"/>
              <a:t>Solve</a:t>
            </a:r>
            <a:r>
              <a:rPr lang="es-ES" sz="3200" i="1" dirty="0" smtClean="0"/>
              <a:t> </a:t>
            </a:r>
            <a:r>
              <a:rPr lang="es-ES" sz="3200" i="1" dirty="0" err="1" smtClean="0"/>
              <a:t>problems</a:t>
            </a:r>
            <a:endParaRPr lang="es-ES" sz="3200" i="1" dirty="0"/>
          </a:p>
        </p:txBody>
      </p:sp>
      <p:sp>
        <p:nvSpPr>
          <p:cNvPr id="4" name="3 Marcador de pie de página"/>
          <p:cNvSpPr>
            <a:spLocks noGrp="1"/>
          </p:cNvSpPr>
          <p:nvPr>
            <p:ph type="ftr" sz="quarter" idx="11"/>
          </p:nvPr>
        </p:nvSpPr>
        <p:spPr>
          <a:xfrm>
            <a:off x="7308304" y="6021288"/>
            <a:ext cx="1400944" cy="501650"/>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685800" y="514352"/>
            <a:ext cx="7054552" cy="1162050"/>
          </a:xfrm>
        </p:spPr>
        <p:txBody>
          <a:bodyPr/>
          <a:lstStyle/>
          <a:p>
            <a:r>
              <a:rPr lang="es-ES" sz="3200" b="1" i="1" dirty="0" smtClean="0">
                <a:solidFill>
                  <a:schemeClr val="tx1"/>
                </a:solidFill>
                <a:latin typeface="+mn-lt"/>
              </a:rPr>
              <a:t>PROFILE &amp; PERSONALITY</a:t>
            </a:r>
            <a:r>
              <a:rPr lang="es-ES" sz="2800" b="1" i="1" dirty="0" smtClean="0"/>
              <a:t/>
            </a:r>
            <a:br>
              <a:rPr lang="es-ES" sz="2800" b="1" i="1" dirty="0" smtClean="0"/>
            </a:br>
            <a:endParaRPr lang="es-ES" dirty="0"/>
          </a:p>
        </p:txBody>
      </p:sp>
      <p:sp>
        <p:nvSpPr>
          <p:cNvPr id="10" name="9 Marcador de texto"/>
          <p:cNvSpPr>
            <a:spLocks noGrp="1"/>
          </p:cNvSpPr>
          <p:nvPr>
            <p:ph type="body" idx="2"/>
          </p:nvPr>
        </p:nvSpPr>
        <p:spPr/>
        <p:txBody>
          <a:bodyPr>
            <a:noAutofit/>
          </a:bodyPr>
          <a:lstStyle/>
          <a:p>
            <a:r>
              <a:rPr lang="en-US" sz="2800" i="1" dirty="0" smtClean="0"/>
              <a:t>Doll personalities are created with the cooperation of teachers' team taking into account specific problems or situations which the team consider that they should  work about . </a:t>
            </a:r>
            <a:endParaRPr lang="es-ES" sz="2800" dirty="0"/>
          </a:p>
        </p:txBody>
      </p:sp>
      <p:sp>
        <p:nvSpPr>
          <p:cNvPr id="4" name="3 Marcador de pie de página"/>
          <p:cNvSpPr>
            <a:spLocks noGrp="1"/>
          </p:cNvSpPr>
          <p:nvPr>
            <p:ph type="ftr" sz="quarter" idx="11"/>
          </p:nvPr>
        </p:nvSpPr>
        <p:spPr>
          <a:xfrm>
            <a:off x="7884368" y="6237312"/>
            <a:ext cx="3352800" cy="365125"/>
          </a:xfrm>
        </p:spPr>
        <p:txBody>
          <a:bodyPr/>
          <a:lstStyle/>
          <a:p>
            <a:r>
              <a:rPr lang="es-ES" dirty="0" smtClean="0"/>
              <a:t>Mar Jurado                                                                                              Nov.18</a:t>
            </a:r>
            <a:endParaRPr lang="es-ES" dirty="0"/>
          </a:p>
        </p:txBody>
      </p:sp>
      <p:pic>
        <p:nvPicPr>
          <p:cNvPr id="11" name="Picture 2"/>
          <p:cNvPicPr>
            <a:picLocks noGrp="1" noChangeAspect="1" noChangeArrowheads="1"/>
          </p:cNvPicPr>
          <p:nvPr>
            <p:ph sz="half" idx="1"/>
          </p:nvPr>
        </p:nvPicPr>
        <p:blipFill>
          <a:blip r:embed="rId2" cstate="print"/>
          <a:srcRect l="34032" t="21281" r="18926" b="15719"/>
          <a:stretch>
            <a:fillRect/>
          </a:stretch>
        </p:blipFill>
        <p:spPr bwMode="auto">
          <a:xfrm>
            <a:off x="3575050" y="2037957"/>
            <a:ext cx="5111750" cy="3848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229600" cy="5325224"/>
          </a:xfrm>
        </p:spPr>
        <p:txBody>
          <a:bodyPr>
            <a:normAutofit/>
          </a:bodyPr>
          <a:lstStyle/>
          <a:p>
            <a:endParaRPr lang="en-US" sz="3500" dirty="0" smtClean="0"/>
          </a:p>
          <a:p>
            <a:r>
              <a:rPr lang="en-US" sz="3200" i="1" dirty="0" smtClean="0"/>
              <a:t>Some data can not change after the </a:t>
            </a:r>
            <a:r>
              <a:rPr lang="en-US" sz="3200" i="1" dirty="0" err="1" smtClean="0"/>
              <a:t>profil</a:t>
            </a:r>
            <a:r>
              <a:rPr lang="en-US" sz="3200" i="1" dirty="0" smtClean="0"/>
              <a:t>/personality has been create but other can be changed during time </a:t>
            </a:r>
          </a:p>
          <a:p>
            <a:endParaRPr lang="en-US" sz="3200" i="1" dirty="0" smtClean="0"/>
          </a:p>
          <a:p>
            <a:r>
              <a:rPr lang="en-US" sz="3200" i="1" dirty="0" smtClean="0"/>
              <a:t>All profiles are written to the doll book, where  doll stories will be also included.</a:t>
            </a:r>
            <a:endParaRPr lang="es-ES" sz="3200" i="1" dirty="0" smtClean="0"/>
          </a:p>
          <a:p>
            <a:endParaRPr lang="en-US" sz="3200" i="1" dirty="0" smtClean="0"/>
          </a:p>
          <a:p>
            <a:pPr>
              <a:buNone/>
            </a:pPr>
            <a:endParaRPr lang="en-US" sz="3200" i="1" dirty="0" smtClean="0"/>
          </a:p>
        </p:txBody>
      </p:sp>
      <p:sp>
        <p:nvSpPr>
          <p:cNvPr id="4" name="3 Marcador de pie de página"/>
          <p:cNvSpPr>
            <a:spLocks noGrp="1"/>
          </p:cNvSpPr>
          <p:nvPr>
            <p:ph type="ftr" sz="quarter" idx="11"/>
          </p:nvPr>
        </p:nvSpPr>
        <p:spPr>
          <a:xfrm>
            <a:off x="7380312" y="6093296"/>
            <a:ext cx="1256928" cy="501650"/>
          </a:xfrm>
        </p:spPr>
        <p:txBody>
          <a:bodyPr/>
          <a:lstStyle/>
          <a:p>
            <a:r>
              <a:rPr lang="es-ES" dirty="0" smtClean="0"/>
              <a:t>Mar Jurado                                                                                              Nov.18</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2">
      <a:dk1>
        <a:sysClr val="windowText" lastClr="000000"/>
      </a:dk1>
      <a:lt1>
        <a:sysClr val="window" lastClr="FFFFFF"/>
      </a:lt1>
      <a:dk2>
        <a:srgbClr val="04617B"/>
      </a:dk2>
      <a:lt2>
        <a:srgbClr val="DBF5F9"/>
      </a:lt2>
      <a:accent1>
        <a:srgbClr val="0070C0"/>
      </a:accent1>
      <a:accent2>
        <a:srgbClr val="009DD9"/>
      </a:accent2>
      <a:accent3>
        <a:srgbClr val="0BD0D9"/>
      </a:accent3>
      <a:accent4>
        <a:srgbClr val="10CF9B"/>
      </a:accent4>
      <a:accent5>
        <a:srgbClr val="7CCA62"/>
      </a:accent5>
      <a:accent6>
        <a:srgbClr val="A5C249"/>
      </a:accent6>
      <a:hlink>
        <a:srgbClr val="0070C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829</TotalTime>
  <Words>3003</Words>
  <Application>Microsoft Office PowerPoint</Application>
  <PresentationFormat>Presentación en pantalla (4:3)</PresentationFormat>
  <Paragraphs>402</Paragraphs>
  <Slides>41</Slides>
  <Notes>28</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Flujo</vt:lpstr>
      <vt:lpstr>PDM</vt:lpstr>
      <vt:lpstr>TRAINING: PERSONA DOLL METHODOLGOGY</vt:lpstr>
      <vt:lpstr>1st LESSON-INTRODUCTION</vt:lpstr>
      <vt:lpstr>2nd  LESSON-PDM</vt:lpstr>
      <vt:lpstr>Diapositiva 5</vt:lpstr>
      <vt:lpstr>Diapositiva 6</vt:lpstr>
      <vt:lpstr>Diapositiva 7</vt:lpstr>
      <vt:lpstr>PROFILE &amp; PERSONALITY </vt:lpstr>
      <vt:lpstr>Diapositiva 9</vt:lpstr>
      <vt:lpstr>Diapositiva 10</vt:lpstr>
      <vt:lpstr>3rd LESSON-PROFILE INFORMATION </vt:lpstr>
      <vt:lpstr>Diapositiva 12</vt:lpstr>
      <vt:lpstr>Diapositiva 13</vt:lpstr>
      <vt:lpstr>3rd LESSON- TEAM WORK</vt:lpstr>
      <vt:lpstr>3rd LESSON- HOST INSTITUTION  </vt:lpstr>
      <vt:lpstr>4th LESSON- PARTNERS </vt:lpstr>
      <vt:lpstr>5th LESSON- DIFFERENCES </vt:lpstr>
      <vt:lpstr>Diapositiva 18</vt:lpstr>
      <vt:lpstr>5th LESSON- WORKSHOP</vt:lpstr>
      <vt:lpstr>5th LESSON- FAMILIARIZATION</vt:lpstr>
      <vt:lpstr>Diapositiva 21</vt:lpstr>
      <vt:lpstr>Diapositiva 22</vt:lpstr>
      <vt:lpstr>Visit to class 4 years A  First meeting with dolls  How did the children feel and behave during doll session?</vt:lpstr>
      <vt:lpstr>6th LESSON- AFTER DOLL SESSION</vt:lpstr>
      <vt:lpstr>Diapositiva 25</vt:lpstr>
      <vt:lpstr>TIPS BEFORE CREATING STORIES </vt:lpstr>
      <vt:lpstr>Diapositiva 27</vt:lpstr>
      <vt:lpstr>  </vt:lpstr>
      <vt:lpstr>Diapositiva 29</vt:lpstr>
      <vt:lpstr>Diapositiva 30</vt:lpstr>
      <vt:lpstr>All doll stories including what children have pointed out will be documented and added to dollbook.  </vt:lpstr>
      <vt:lpstr>Diapositiva 32</vt:lpstr>
      <vt:lpstr>Diapositiva 33</vt:lpstr>
      <vt:lpstr>6th LESSON- CREATING STORIES</vt:lpstr>
      <vt:lpstr>7th LESSON- ABOUT TRAINING   </vt:lpstr>
      <vt:lpstr>7th LESSON- INITIAL EVALUATION</vt:lpstr>
      <vt:lpstr>Diapositiva 37</vt:lpstr>
      <vt:lpstr>7th LESSON- DISSEMINATION PLAN</vt:lpstr>
      <vt:lpstr>7th LESSON- WEBPAGES</vt:lpstr>
      <vt:lpstr>8th LESSON </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YOMISMA</dc:creator>
  <cp:lastModifiedBy>YOMISMA</cp:lastModifiedBy>
  <cp:revision>85</cp:revision>
  <dcterms:created xsi:type="dcterms:W3CDTF">2018-11-12T21:07:26Z</dcterms:created>
  <dcterms:modified xsi:type="dcterms:W3CDTF">2018-11-20T19:14:16Z</dcterms:modified>
</cp:coreProperties>
</file>