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3" r:id="rId4"/>
    <p:sldId id="261" r:id="rId5"/>
    <p:sldId id="266" r:id="rId6"/>
    <p:sldId id="267" r:id="rId7"/>
    <p:sldId id="268" r:id="rId8"/>
    <p:sldId id="262" r:id="rId9"/>
    <p:sldId id="257" r:id="rId10"/>
    <p:sldId id="259" r:id="rId11"/>
    <p:sldId id="260" r:id="rId12"/>
    <p:sldId id="265"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107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8E770630-A926-4D25-A50F-3DEB60752717}" type="datetimeFigureOut">
              <a:rPr lang="fr-FR" smtClean="0"/>
              <a:pPr/>
              <a:t>09/06/2019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F2A8C5-FBE3-4A0E-819E-44F2A5B552A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770630-A926-4D25-A50F-3DEB60752717}" type="datetimeFigureOut">
              <a:rPr lang="fr-FR" smtClean="0"/>
              <a:pPr/>
              <a:t>09/06/2019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F2A8C5-FBE3-4A0E-819E-44F2A5B552A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770630-A926-4D25-A50F-3DEB60752717}" type="datetimeFigureOut">
              <a:rPr lang="fr-FR" smtClean="0"/>
              <a:pPr/>
              <a:t>09/06/2019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F2A8C5-FBE3-4A0E-819E-44F2A5B552A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E770630-A926-4D25-A50F-3DEB60752717}" type="datetimeFigureOut">
              <a:rPr lang="fr-FR" smtClean="0"/>
              <a:pPr/>
              <a:t>09/06/2019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F2A8C5-FBE3-4A0E-819E-44F2A5B552A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8E770630-A926-4D25-A50F-3DEB60752717}" type="datetimeFigureOut">
              <a:rPr lang="fr-FR" smtClean="0"/>
              <a:pPr/>
              <a:t>09/06/2019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BF2A8C5-FBE3-4A0E-819E-44F2A5B552A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E770630-A926-4D25-A50F-3DEB60752717}" type="datetimeFigureOut">
              <a:rPr lang="fr-FR" smtClean="0"/>
              <a:pPr/>
              <a:t>09/06/2019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F2A8C5-FBE3-4A0E-819E-44F2A5B552A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E770630-A926-4D25-A50F-3DEB60752717}" type="datetimeFigureOut">
              <a:rPr lang="fr-FR" smtClean="0"/>
              <a:pPr/>
              <a:t>09/06/2019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BF2A8C5-FBE3-4A0E-819E-44F2A5B552A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8E770630-A926-4D25-A50F-3DEB60752717}" type="datetimeFigureOut">
              <a:rPr lang="fr-FR" smtClean="0"/>
              <a:pPr/>
              <a:t>09/06/2019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BF2A8C5-FBE3-4A0E-819E-44F2A5B552A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E770630-A926-4D25-A50F-3DEB60752717}" type="datetimeFigureOut">
              <a:rPr lang="fr-FR" smtClean="0"/>
              <a:pPr/>
              <a:t>09/06/2019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BF2A8C5-FBE3-4A0E-819E-44F2A5B552A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770630-A926-4D25-A50F-3DEB60752717}" type="datetimeFigureOut">
              <a:rPr lang="fr-FR" smtClean="0"/>
              <a:pPr/>
              <a:t>09/06/2019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F2A8C5-FBE3-4A0E-819E-44F2A5B552A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8E770630-A926-4D25-A50F-3DEB60752717}" type="datetimeFigureOut">
              <a:rPr lang="fr-FR" smtClean="0"/>
              <a:pPr/>
              <a:t>09/06/2019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BF2A8C5-FBE3-4A0E-819E-44F2A5B552A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70630-A926-4D25-A50F-3DEB60752717}" type="datetimeFigureOut">
              <a:rPr lang="fr-FR" smtClean="0"/>
              <a:pPr/>
              <a:t>09/06/2019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F2A8C5-FBE3-4A0E-819E-44F2A5B552A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928662" y="1000108"/>
            <a:ext cx="7643866" cy="4638692"/>
          </a:xfrm>
        </p:spPr>
        <p:txBody>
          <a:bodyPr>
            <a:normAutofit/>
          </a:bodyPr>
          <a:lstStyle/>
          <a:p>
            <a:endParaRPr lang="fr-FR" sz="5400" dirty="0" smtClean="0">
              <a:solidFill>
                <a:srgbClr val="FF0000"/>
              </a:solidFill>
              <a:latin typeface="Algerian" pitchFamily="82" charset="0"/>
            </a:endParaRPr>
          </a:p>
          <a:p>
            <a:r>
              <a:rPr lang="fr-FR" sz="5400" dirty="0" err="1" smtClean="0">
                <a:solidFill>
                  <a:srgbClr val="FF0000"/>
                </a:solidFill>
                <a:latin typeface="Algerian" pitchFamily="82" charset="0"/>
              </a:rPr>
              <a:t>Teaching</a:t>
            </a:r>
            <a:r>
              <a:rPr lang="fr-FR" sz="5400" dirty="0" smtClean="0">
                <a:solidFill>
                  <a:srgbClr val="FF0000"/>
                </a:solidFill>
                <a:latin typeface="Algerian" pitchFamily="82" charset="0"/>
              </a:rPr>
              <a:t> values in France</a:t>
            </a:r>
            <a:endParaRPr lang="fr-FR" sz="5400" dirty="0">
              <a:solidFill>
                <a:srgbClr val="FF0000"/>
              </a:solidFill>
              <a:latin typeface="Algerian" pitchFamily="8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i="1" dirty="0" err="1">
                <a:solidFill>
                  <a:srgbClr val="FF0000"/>
                </a:solidFill>
              </a:rPr>
              <a:t>Integration</a:t>
            </a:r>
            <a:r>
              <a:rPr lang="fr-FR" i="1" dirty="0"/>
              <a:t> </a:t>
            </a:r>
            <a:r>
              <a:rPr lang="fr-FR" dirty="0"/>
              <a:t/>
            </a:r>
            <a:br>
              <a:rPr lang="fr-FR" dirty="0"/>
            </a:br>
            <a:endParaRPr lang="fr-FR" dirty="0"/>
          </a:p>
        </p:txBody>
      </p:sp>
      <p:sp>
        <p:nvSpPr>
          <p:cNvPr id="3" name="Espace réservé du contenu 2"/>
          <p:cNvSpPr>
            <a:spLocks noGrp="1"/>
          </p:cNvSpPr>
          <p:nvPr>
            <p:ph idx="1"/>
          </p:nvPr>
        </p:nvSpPr>
        <p:spPr/>
        <p:txBody>
          <a:bodyPr/>
          <a:lstStyle/>
          <a:p>
            <a:r>
              <a:rPr lang="fr-FR" dirty="0" err="1"/>
              <a:t>Work</a:t>
            </a:r>
            <a:r>
              <a:rPr lang="fr-FR" dirty="0"/>
              <a:t> on </a:t>
            </a:r>
            <a:r>
              <a:rPr lang="fr-FR" dirty="0" smtClean="0"/>
              <a:t>open-</a:t>
            </a:r>
            <a:r>
              <a:rPr lang="fr-FR" dirty="0" err="1" smtClean="0"/>
              <a:t>minded</a:t>
            </a:r>
            <a:r>
              <a:rPr lang="fr-FR" dirty="0" smtClean="0"/>
              <a:t>: no </a:t>
            </a:r>
            <a:r>
              <a:rPr lang="fr-FR" dirty="0" err="1" smtClean="0"/>
              <a:t>judgement</a:t>
            </a:r>
            <a:endParaRPr lang="fr-FR" dirty="0" smtClean="0"/>
          </a:p>
          <a:p>
            <a:pPr>
              <a:buNone/>
            </a:pPr>
            <a:r>
              <a:rPr lang="fr-FR" dirty="0" smtClean="0"/>
              <a:t> </a:t>
            </a:r>
            <a:endParaRPr lang="fr-FR" dirty="0"/>
          </a:p>
          <a:p>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i="1" dirty="0" err="1">
                <a:solidFill>
                  <a:srgbClr val="FF0000"/>
                </a:solidFill>
              </a:rPr>
              <a:t>Secularity</a:t>
            </a:r>
            <a:r>
              <a:rPr lang="fr-FR" i="1" dirty="0"/>
              <a:t> </a:t>
            </a:r>
            <a:r>
              <a:rPr lang="fr-FR" dirty="0"/>
              <a:t/>
            </a:r>
            <a:br>
              <a:rPr lang="fr-FR" dirty="0"/>
            </a:br>
            <a:endParaRPr lang="fr-FR" dirty="0"/>
          </a:p>
        </p:txBody>
      </p:sp>
      <p:sp>
        <p:nvSpPr>
          <p:cNvPr id="3" name="Espace réservé du contenu 2"/>
          <p:cNvSpPr>
            <a:spLocks noGrp="1"/>
          </p:cNvSpPr>
          <p:nvPr>
            <p:ph idx="1"/>
          </p:nvPr>
        </p:nvSpPr>
        <p:spPr>
          <a:xfrm>
            <a:off x="457200" y="1000108"/>
            <a:ext cx="8229600" cy="5126055"/>
          </a:xfrm>
        </p:spPr>
        <p:txBody>
          <a:bodyPr/>
          <a:lstStyle/>
          <a:p>
            <a:r>
              <a:rPr lang="en-US" dirty="0" smtClean="0"/>
              <a:t>The principle of secularism has been the foundation of the French educational system since the end of the 19th century</a:t>
            </a:r>
            <a:endParaRPr lang="fr-FR" dirty="0"/>
          </a:p>
          <a:p>
            <a:r>
              <a:rPr lang="en-US" dirty="0"/>
              <a:t>No proselyte, no religious symbols at school</a:t>
            </a:r>
            <a:endParaRPr lang="fr-FR" dirty="0"/>
          </a:p>
          <a:p>
            <a:pPr>
              <a:buNone/>
            </a:pPr>
            <a:r>
              <a:rPr lang="en-US" dirty="0"/>
              <a:t> </a:t>
            </a:r>
            <a:endParaRPr lang="fr-FR" dirty="0"/>
          </a:p>
          <a:p>
            <a:r>
              <a:rPr lang="en-US" dirty="0"/>
              <a:t>All of this is written in the school rules </a:t>
            </a:r>
            <a:r>
              <a:rPr lang="en-US" dirty="0" smtClean="0"/>
              <a:t> . </a:t>
            </a:r>
          </a:p>
          <a:p>
            <a:endParaRPr lang="fr-FR" dirty="0"/>
          </a:p>
          <a:p>
            <a:endParaRPr lang="fr-F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http://cantelauze.ecollege.haute-garonne.fr/lectureFichiergw.do?ID_FICHIER=2888"/>
          <p:cNvPicPr>
            <a:picLocks noGrp="1"/>
          </p:cNvPicPr>
          <p:nvPr>
            <p:ph sz="half" idx="1"/>
          </p:nvPr>
        </p:nvPicPr>
        <p:blipFill>
          <a:blip r:embed="rId2"/>
          <a:stretch>
            <a:fillRect/>
          </a:stretch>
        </p:blipFill>
        <p:spPr bwMode="auto">
          <a:xfrm>
            <a:off x="500034" y="857232"/>
            <a:ext cx="3714776" cy="4857784"/>
          </a:xfrm>
          <a:prstGeom prst="rect">
            <a:avLst/>
          </a:prstGeom>
          <a:noFill/>
          <a:ln w="9525">
            <a:noFill/>
            <a:miter lim="800000"/>
            <a:headEnd/>
            <a:tailEnd/>
          </a:ln>
        </p:spPr>
      </p:pic>
      <p:sp>
        <p:nvSpPr>
          <p:cNvPr id="6" name="Espace réservé du contenu 5"/>
          <p:cNvSpPr>
            <a:spLocks noGrp="1"/>
          </p:cNvSpPr>
          <p:nvPr>
            <p:ph sz="half" idx="2"/>
          </p:nvPr>
        </p:nvSpPr>
        <p:spPr>
          <a:xfrm>
            <a:off x="4648200" y="500042"/>
            <a:ext cx="4038600" cy="5626121"/>
          </a:xfrm>
        </p:spPr>
        <p:txBody>
          <a:bodyPr/>
          <a:lstStyle/>
          <a:p>
            <a:r>
              <a:rPr lang="en-US" dirty="0" smtClean="0"/>
              <a:t>This is The Charter of Secularism</a:t>
            </a:r>
          </a:p>
          <a:p>
            <a:r>
              <a:rPr lang="en-US" dirty="0" smtClean="0"/>
              <a:t>I</a:t>
            </a:r>
            <a:r>
              <a:rPr lang="en-US" smtClean="0"/>
              <a:t>t </a:t>
            </a:r>
            <a:r>
              <a:rPr lang="en-US" dirty="0" smtClean="0"/>
              <a:t>is a text which </a:t>
            </a:r>
            <a:r>
              <a:rPr lang="en-US" dirty="0" err="1" smtClean="0"/>
              <a:t>summarises</a:t>
            </a:r>
            <a:r>
              <a:rPr lang="en-US" dirty="0" smtClean="0"/>
              <a:t> the important points of the </a:t>
            </a:r>
            <a:r>
              <a:rPr lang="en-US" dirty="0" err="1" smtClean="0"/>
              <a:t>laicity</a:t>
            </a:r>
            <a:r>
              <a:rPr lang="en-US" dirty="0" smtClean="0"/>
              <a:t> to be respected in the school.</a:t>
            </a:r>
          </a:p>
          <a:p>
            <a:r>
              <a:rPr lang="en-US" dirty="0" smtClean="0"/>
              <a:t>It is displayed in each class.</a:t>
            </a: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571480"/>
            <a:ext cx="4038600" cy="5554683"/>
          </a:xfrm>
        </p:spPr>
        <p:txBody>
          <a:bodyPr>
            <a:normAutofit fontScale="92500" lnSpcReduction="20000"/>
          </a:bodyPr>
          <a:lstStyle/>
          <a:p>
            <a:r>
              <a:rPr lang="en-US" sz="3000" dirty="0" smtClean="0"/>
              <a:t>The School transmits the values of the Republic: freedom, equality, fraternity; secularism; rejection of all discrimination. Students study the major texts that form their basis.</a:t>
            </a:r>
            <a:br>
              <a:rPr lang="en-US" sz="3000" dirty="0" smtClean="0"/>
            </a:br>
            <a:r>
              <a:rPr lang="en-US" sz="3000" dirty="0" smtClean="0"/>
              <a:t/>
            </a:r>
            <a:br>
              <a:rPr lang="en-US" sz="3000" dirty="0" smtClean="0"/>
            </a:br>
            <a:r>
              <a:rPr lang="en-US" sz="3000" dirty="0" smtClean="0"/>
              <a:t>It is up to all adults who work with students in the exercise of their duties to share these values.</a:t>
            </a:r>
            <a:r>
              <a:rPr lang="en-US" dirty="0" smtClean="0"/>
              <a:t/>
            </a:r>
            <a:br>
              <a:rPr lang="en-US" dirty="0" smtClean="0"/>
            </a:br>
            <a:endParaRPr lang="fr-FR" dirty="0"/>
          </a:p>
        </p:txBody>
      </p:sp>
      <p:sp>
        <p:nvSpPr>
          <p:cNvPr id="4" name="Espace réservé du contenu 3"/>
          <p:cNvSpPr>
            <a:spLocks noGrp="1"/>
          </p:cNvSpPr>
          <p:nvPr>
            <p:ph sz="half" idx="2"/>
          </p:nvPr>
        </p:nvSpPr>
        <p:spPr>
          <a:xfrm>
            <a:off x="4648200" y="357166"/>
            <a:ext cx="4038600" cy="5768997"/>
          </a:xfrm>
        </p:spPr>
        <p:txBody>
          <a:bodyPr>
            <a:normAutofit fontScale="92500" lnSpcReduction="20000"/>
          </a:bodyPr>
          <a:lstStyle/>
          <a:p>
            <a:r>
              <a:rPr lang="en-US" dirty="0" smtClean="0"/>
              <a:t/>
            </a:r>
            <a:br>
              <a:rPr lang="en-US" dirty="0" smtClean="0"/>
            </a:br>
            <a:r>
              <a:rPr lang="en-US" dirty="0" smtClean="0"/>
              <a:t>In addition to the transmission of knowledge, the Nation sets as its primary mission at the school to share with students the values of the Republic. The right to education is guaranteed to everyone in order to enable him [...] to exercise his citizenship” (Law of orientation and </a:t>
            </a:r>
            <a:r>
              <a:rPr lang="en-US" dirty="0" err="1" smtClean="0"/>
              <a:t>programme</a:t>
            </a:r>
            <a:r>
              <a:rPr lang="en-US" dirty="0" smtClean="0"/>
              <a:t> for the future of the School of 23 April 2005 - art.2).</a:t>
            </a:r>
          </a:p>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57166"/>
            <a:ext cx="8229600" cy="6215106"/>
          </a:xfrm>
        </p:spPr>
        <p:txBody>
          <a:bodyPr/>
          <a:lstStyle/>
          <a:p>
            <a:r>
              <a:rPr lang="en-US" dirty="0" smtClean="0"/>
              <a:t>The School must transmit to the pupils all the republican values through its teachings, school life and all the educational activities it carries:</a:t>
            </a:r>
          </a:p>
          <a:p>
            <a:r>
              <a:rPr lang="fr-FR" dirty="0" smtClean="0"/>
              <a:t>The </a:t>
            </a:r>
            <a:r>
              <a:rPr lang="fr-FR" dirty="0" err="1" smtClean="0"/>
              <a:t>School</a:t>
            </a:r>
            <a:r>
              <a:rPr lang="fr-FR" dirty="0" smtClean="0"/>
              <a:t> </a:t>
            </a:r>
            <a:r>
              <a:rPr lang="fr-FR" dirty="0" err="1" smtClean="0"/>
              <a:t>is</a:t>
            </a:r>
            <a:r>
              <a:rPr lang="fr-FR" dirty="0" smtClean="0"/>
              <a:t> </a:t>
            </a:r>
            <a:r>
              <a:rPr lang="fr-FR" dirty="0" err="1" smtClean="0"/>
              <a:t>laic</a:t>
            </a:r>
            <a:r>
              <a:rPr lang="fr-FR" dirty="0" smtClean="0"/>
              <a:t>.</a:t>
            </a:r>
          </a:p>
          <a:p>
            <a:r>
              <a:rPr lang="en-US" dirty="0" smtClean="0"/>
              <a:t>Equality of girls and boys</a:t>
            </a:r>
          </a:p>
          <a:p>
            <a:r>
              <a:rPr lang="en-US" dirty="0" smtClean="0"/>
              <a:t>Human rights education and the fight against discriminatory practices</a:t>
            </a:r>
          </a:p>
          <a:p>
            <a:endParaRPr lang="en-US" dirty="0" smtClean="0"/>
          </a:p>
          <a:p>
            <a:r>
              <a:rPr lang="en-US" dirty="0" smtClean="0"/>
              <a:t>In our school, we try to do the best to make our pupils better to transmit the essentials values. </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lvl="0"/>
            <a:r>
              <a:rPr lang="fr-FR" i="1" dirty="0" err="1" smtClean="0">
                <a:solidFill>
                  <a:srgbClr val="FF0000"/>
                </a:solidFill>
              </a:rPr>
              <a:t>Cooperation</a:t>
            </a:r>
            <a:r>
              <a:rPr lang="fr-FR" i="1" dirty="0" smtClean="0">
                <a:solidFill>
                  <a:srgbClr val="FF0000"/>
                </a:solidFill>
              </a:rPr>
              <a:t> and camaraderie </a:t>
            </a:r>
            <a:r>
              <a:rPr lang="fr-FR" dirty="0" smtClean="0"/>
              <a:t/>
            </a:r>
            <a:br>
              <a:rPr lang="fr-FR" dirty="0" smtClean="0"/>
            </a:br>
            <a:endParaRPr lang="fr-FR" dirty="0"/>
          </a:p>
        </p:txBody>
      </p:sp>
      <p:sp>
        <p:nvSpPr>
          <p:cNvPr id="3" name="Espace réservé du contenu 2"/>
          <p:cNvSpPr>
            <a:spLocks noGrp="1"/>
          </p:cNvSpPr>
          <p:nvPr>
            <p:ph idx="1"/>
          </p:nvPr>
        </p:nvSpPr>
        <p:spPr>
          <a:xfrm>
            <a:off x="457200" y="1000108"/>
            <a:ext cx="8229600" cy="5126055"/>
          </a:xfrm>
        </p:spPr>
        <p:txBody>
          <a:bodyPr>
            <a:normAutofit/>
          </a:bodyPr>
          <a:lstStyle/>
          <a:p>
            <a:r>
              <a:rPr lang="fr-FR" dirty="0" smtClean="0"/>
              <a:t>« Mardi de la convivialité »  </a:t>
            </a:r>
            <a:r>
              <a:rPr lang="fr-FR" dirty="0" err="1" smtClean="0"/>
              <a:t>it’s</a:t>
            </a:r>
            <a:r>
              <a:rPr lang="fr-FR" dirty="0" smtClean="0"/>
              <a:t> an action, </a:t>
            </a:r>
            <a:r>
              <a:rPr lang="fr-FR" dirty="0" err="1" smtClean="0"/>
              <a:t>that</a:t>
            </a:r>
            <a:r>
              <a:rPr lang="fr-FR" dirty="0" smtClean="0"/>
              <a:t> </a:t>
            </a:r>
            <a:r>
              <a:rPr lang="fr-FR" dirty="0" err="1" smtClean="0"/>
              <a:t>we</a:t>
            </a:r>
            <a:r>
              <a:rPr lang="fr-FR" dirty="0" smtClean="0"/>
              <a:t> do </a:t>
            </a:r>
            <a:r>
              <a:rPr lang="fr-FR" dirty="0" err="1" smtClean="0"/>
              <a:t>each</a:t>
            </a:r>
            <a:r>
              <a:rPr lang="fr-FR" dirty="0" smtClean="0"/>
              <a:t> Tuesday, </a:t>
            </a:r>
            <a:r>
              <a:rPr lang="fr-FR" dirty="0" err="1" smtClean="0"/>
              <a:t>before</a:t>
            </a:r>
            <a:r>
              <a:rPr lang="fr-FR" dirty="0" smtClean="0"/>
              <a:t> </a:t>
            </a:r>
            <a:r>
              <a:rPr lang="fr-FR" dirty="0" err="1" smtClean="0"/>
              <a:t>holidays</a:t>
            </a:r>
            <a:r>
              <a:rPr lang="fr-FR" dirty="0" smtClean="0"/>
              <a:t>. </a:t>
            </a:r>
            <a:r>
              <a:rPr lang="fr-FR" dirty="0" err="1" smtClean="0"/>
              <a:t>During</a:t>
            </a:r>
            <a:r>
              <a:rPr lang="fr-FR" dirty="0" smtClean="0"/>
              <a:t> an </a:t>
            </a:r>
            <a:r>
              <a:rPr lang="fr-FR" dirty="0" err="1" smtClean="0"/>
              <a:t>afternoon</a:t>
            </a:r>
            <a:r>
              <a:rPr lang="fr-FR" dirty="0" smtClean="0"/>
              <a:t>, </a:t>
            </a:r>
            <a:r>
              <a:rPr lang="fr-FR" dirty="0" err="1" smtClean="0"/>
              <a:t>we</a:t>
            </a:r>
            <a:r>
              <a:rPr lang="fr-FR" dirty="0" smtClean="0"/>
              <a:t> mix all classes .  </a:t>
            </a:r>
            <a:r>
              <a:rPr lang="fr-FR" dirty="0" err="1" smtClean="0"/>
              <a:t>We</a:t>
            </a:r>
            <a:r>
              <a:rPr lang="fr-FR" dirty="0" smtClean="0"/>
              <a:t> </a:t>
            </a:r>
            <a:r>
              <a:rPr lang="fr-FR" dirty="0" err="1" smtClean="0"/>
              <a:t>involve</a:t>
            </a:r>
            <a:r>
              <a:rPr lang="fr-FR" dirty="0" smtClean="0"/>
              <a:t> parents </a:t>
            </a:r>
            <a:r>
              <a:rPr lang="fr-FR" dirty="0" err="1" smtClean="0"/>
              <a:t>at</a:t>
            </a:r>
            <a:r>
              <a:rPr lang="fr-FR" dirty="0" smtClean="0"/>
              <a:t> </a:t>
            </a:r>
            <a:r>
              <a:rPr lang="fr-FR" dirty="0" err="1" smtClean="0"/>
              <a:t>this</a:t>
            </a:r>
            <a:r>
              <a:rPr lang="fr-FR" dirty="0" smtClean="0"/>
              <a:t> time to help us to supervise </a:t>
            </a:r>
            <a:r>
              <a:rPr lang="fr-FR" dirty="0" err="1" smtClean="0"/>
              <a:t>activities</a:t>
            </a:r>
            <a:r>
              <a:rPr lang="fr-FR" dirty="0" smtClean="0"/>
              <a:t> ( sport, </a:t>
            </a:r>
            <a:r>
              <a:rPr lang="fr-FR" dirty="0" err="1" smtClean="0"/>
              <a:t>manual</a:t>
            </a:r>
            <a:r>
              <a:rPr lang="fr-FR" dirty="0" smtClean="0"/>
              <a:t> </a:t>
            </a:r>
            <a:r>
              <a:rPr lang="fr-FR" dirty="0" err="1" smtClean="0"/>
              <a:t>activities</a:t>
            </a:r>
            <a:r>
              <a:rPr lang="fr-FR" dirty="0" smtClean="0"/>
              <a:t>, </a:t>
            </a:r>
            <a:r>
              <a:rPr lang="fr-FR" dirty="0" err="1" smtClean="0"/>
              <a:t>sign</a:t>
            </a:r>
            <a:r>
              <a:rPr lang="fr-FR" dirty="0" smtClean="0"/>
              <a:t> </a:t>
            </a:r>
            <a:r>
              <a:rPr lang="fr-FR" dirty="0" err="1" smtClean="0"/>
              <a:t>language</a:t>
            </a:r>
            <a:r>
              <a:rPr lang="fr-FR" dirty="0" smtClean="0"/>
              <a:t>, </a:t>
            </a:r>
            <a:r>
              <a:rPr lang="fr-FR" dirty="0" err="1" smtClean="0"/>
              <a:t>theater</a:t>
            </a:r>
            <a:r>
              <a:rPr lang="fr-FR" dirty="0" smtClean="0"/>
              <a:t>..) It </a:t>
            </a:r>
            <a:r>
              <a:rPr lang="fr-FR" dirty="0" err="1" smtClean="0"/>
              <a:t>creates</a:t>
            </a:r>
            <a:r>
              <a:rPr lang="fr-FR" dirty="0" smtClean="0"/>
              <a:t> a </a:t>
            </a:r>
            <a:r>
              <a:rPr lang="fr-FR" dirty="0" err="1" smtClean="0"/>
              <a:t>special</a:t>
            </a:r>
            <a:r>
              <a:rPr lang="fr-FR" dirty="0" smtClean="0"/>
              <a:t> </a:t>
            </a:r>
            <a:r>
              <a:rPr lang="fr-FR" dirty="0" err="1" smtClean="0"/>
              <a:t>relationship</a:t>
            </a:r>
            <a:r>
              <a:rPr lang="fr-FR" dirty="0" smtClean="0"/>
              <a:t> </a:t>
            </a:r>
            <a:r>
              <a:rPr lang="fr-FR" dirty="0" err="1" smtClean="0"/>
              <a:t>with</a:t>
            </a:r>
            <a:r>
              <a:rPr lang="fr-FR" dirty="0" smtClean="0"/>
              <a:t> parents and </a:t>
            </a:r>
            <a:r>
              <a:rPr lang="fr-FR" dirty="0" err="1" smtClean="0"/>
              <a:t>develops</a:t>
            </a:r>
            <a:r>
              <a:rPr lang="fr-FR" dirty="0" smtClean="0"/>
              <a:t> a positive </a:t>
            </a:r>
            <a:r>
              <a:rPr lang="fr-FR" dirty="0" err="1" smtClean="0"/>
              <a:t>understanding</a:t>
            </a:r>
            <a:r>
              <a:rPr lang="fr-FR" dirty="0" smtClean="0"/>
              <a:t> and </a:t>
            </a:r>
            <a:r>
              <a:rPr lang="fr-FR" dirty="0" err="1" smtClean="0"/>
              <a:t>cooperation</a:t>
            </a:r>
            <a:r>
              <a:rPr lang="fr-FR" dirty="0" smtClean="0"/>
              <a:t> </a:t>
            </a:r>
            <a:r>
              <a:rPr lang="fr-FR" dirty="0" err="1" smtClean="0"/>
              <a:t>between</a:t>
            </a:r>
            <a:r>
              <a:rPr lang="fr-FR" dirty="0" smtClean="0"/>
              <a:t> </a:t>
            </a:r>
            <a:r>
              <a:rPr lang="fr-FR" dirty="0" err="1" smtClean="0"/>
              <a:t>children</a:t>
            </a:r>
            <a:r>
              <a:rPr lang="fr-FR" dirty="0" smtClean="0"/>
              <a:t> .</a:t>
            </a:r>
          </a:p>
          <a:p>
            <a:endParaRPr lang="fr-FR" dirty="0" smtClean="0"/>
          </a:p>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F:\Erasmus Espagne\mardi convivialité\mardi conviv 4.jpg"/>
          <p:cNvPicPr/>
          <p:nvPr/>
        </p:nvPicPr>
        <p:blipFill>
          <a:blip r:embed="rId2" cstate="print"/>
          <a:srcRect/>
          <a:stretch>
            <a:fillRect/>
          </a:stretch>
        </p:blipFill>
        <p:spPr bwMode="auto">
          <a:xfrm>
            <a:off x="4143372" y="357166"/>
            <a:ext cx="4324350" cy="2162175"/>
          </a:xfrm>
          <a:prstGeom prst="rect">
            <a:avLst/>
          </a:prstGeom>
          <a:noFill/>
          <a:ln w="9525">
            <a:noFill/>
            <a:miter lim="800000"/>
            <a:headEnd/>
            <a:tailEnd/>
          </a:ln>
        </p:spPr>
      </p:pic>
      <p:pic>
        <p:nvPicPr>
          <p:cNvPr id="4" name="Image 3" descr="F:\Erasmus Espagne\mardi convivialité\mardi conviv 5.jpg"/>
          <p:cNvPicPr/>
          <p:nvPr/>
        </p:nvPicPr>
        <p:blipFill>
          <a:blip r:embed="rId3" cstate="print"/>
          <a:srcRect/>
          <a:stretch>
            <a:fillRect/>
          </a:stretch>
        </p:blipFill>
        <p:spPr bwMode="auto">
          <a:xfrm>
            <a:off x="428596" y="2643182"/>
            <a:ext cx="4210050" cy="2105025"/>
          </a:xfrm>
          <a:prstGeom prst="rect">
            <a:avLst/>
          </a:prstGeom>
          <a:noFill/>
          <a:ln w="9525">
            <a:noFill/>
            <a:miter lim="800000"/>
            <a:headEnd/>
            <a:tailEnd/>
          </a:ln>
        </p:spPr>
      </p:pic>
      <p:pic>
        <p:nvPicPr>
          <p:cNvPr id="5" name="Image 4" descr="F:\Erasmus Espagne\mardi convivialité\mardi conviv2.jpg"/>
          <p:cNvPicPr/>
          <p:nvPr/>
        </p:nvPicPr>
        <p:blipFill>
          <a:blip r:embed="rId4" cstate="print"/>
          <a:srcRect/>
          <a:stretch>
            <a:fillRect/>
          </a:stretch>
        </p:blipFill>
        <p:spPr bwMode="auto">
          <a:xfrm>
            <a:off x="4714876" y="4643446"/>
            <a:ext cx="3929090" cy="191452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Erasmus Espagne\mardi convivialité\mardi convivi 1.jpg"/>
          <p:cNvPicPr>
            <a:picLocks noChangeAspect="1" noChangeArrowheads="1"/>
          </p:cNvPicPr>
          <p:nvPr/>
        </p:nvPicPr>
        <p:blipFill>
          <a:blip r:embed="rId2" cstate="print"/>
          <a:srcRect/>
          <a:stretch>
            <a:fillRect/>
          </a:stretch>
        </p:blipFill>
        <p:spPr bwMode="auto">
          <a:xfrm>
            <a:off x="785786" y="928670"/>
            <a:ext cx="4286248" cy="2143124"/>
          </a:xfrm>
          <a:prstGeom prst="rect">
            <a:avLst/>
          </a:prstGeom>
          <a:noFill/>
        </p:spPr>
      </p:pic>
      <p:pic>
        <p:nvPicPr>
          <p:cNvPr id="3" name="Image 2" descr="F:\Erasmus Espagne\mardi convivialité\mardi convivi3.jpg"/>
          <p:cNvPicPr/>
          <p:nvPr/>
        </p:nvPicPr>
        <p:blipFill>
          <a:blip r:embed="rId3" cstate="print"/>
          <a:srcRect/>
          <a:stretch>
            <a:fillRect/>
          </a:stretch>
        </p:blipFill>
        <p:spPr bwMode="auto">
          <a:xfrm>
            <a:off x="3428992" y="3500438"/>
            <a:ext cx="4491039" cy="249555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57200" y="274638"/>
            <a:ext cx="8229600" cy="1082660"/>
          </a:xfrm>
        </p:spPr>
        <p:txBody>
          <a:bodyPr>
            <a:normAutofit/>
          </a:bodyPr>
          <a:lstStyle/>
          <a:p>
            <a:r>
              <a:rPr lang="fr-FR" sz="2800" dirty="0" err="1" smtClean="0"/>
              <a:t>When</a:t>
            </a:r>
            <a:r>
              <a:rPr lang="fr-FR" sz="2800" dirty="0" smtClean="0"/>
              <a:t> </a:t>
            </a:r>
            <a:r>
              <a:rPr lang="fr-FR" sz="2800" dirty="0" err="1" smtClean="0"/>
              <a:t>we</a:t>
            </a:r>
            <a:r>
              <a:rPr lang="fr-FR" sz="2800" dirty="0" smtClean="0"/>
              <a:t> </a:t>
            </a:r>
            <a:r>
              <a:rPr lang="fr-FR" sz="2800" dirty="0" err="1" smtClean="0"/>
              <a:t>prepared</a:t>
            </a:r>
            <a:r>
              <a:rPr lang="fr-FR" sz="2800" dirty="0" smtClean="0"/>
              <a:t> the gifts for </a:t>
            </a:r>
            <a:r>
              <a:rPr lang="fr-FR" sz="2800" dirty="0" err="1" smtClean="0"/>
              <a:t>our</a:t>
            </a:r>
            <a:r>
              <a:rPr lang="fr-FR" sz="2800" dirty="0" smtClean="0"/>
              <a:t> </a:t>
            </a:r>
            <a:r>
              <a:rPr lang="fr-FR" sz="2800" dirty="0" err="1" smtClean="0"/>
              <a:t>europeans</a:t>
            </a:r>
            <a:r>
              <a:rPr lang="fr-FR" sz="2800" dirty="0" smtClean="0"/>
              <a:t> </a:t>
            </a:r>
            <a:r>
              <a:rPr lang="fr-FR" sz="2800" dirty="0" err="1" smtClean="0"/>
              <a:t>friends</a:t>
            </a:r>
            <a:r>
              <a:rPr lang="fr-FR" sz="2800" dirty="0" smtClean="0"/>
              <a:t>, </a:t>
            </a:r>
            <a:r>
              <a:rPr lang="fr-FR" sz="2800" dirty="0" err="1" smtClean="0"/>
              <a:t>we</a:t>
            </a:r>
            <a:r>
              <a:rPr lang="fr-FR" sz="2800" dirty="0" smtClean="0"/>
              <a:t> mixed the </a:t>
            </a:r>
            <a:r>
              <a:rPr lang="fr-FR" sz="2800" dirty="0" err="1" smtClean="0"/>
              <a:t>children</a:t>
            </a:r>
            <a:r>
              <a:rPr lang="fr-FR" sz="2800" dirty="0" smtClean="0"/>
              <a:t> . </a:t>
            </a:r>
            <a:r>
              <a:rPr lang="fr-FR" sz="2800" dirty="0" err="1" smtClean="0"/>
              <a:t>They</a:t>
            </a:r>
            <a:r>
              <a:rPr lang="fr-FR" sz="2800" dirty="0" smtClean="0"/>
              <a:t> </a:t>
            </a:r>
            <a:r>
              <a:rPr lang="fr-FR" sz="2800" dirty="0" err="1" smtClean="0"/>
              <a:t>enjoyed</a:t>
            </a:r>
            <a:r>
              <a:rPr lang="fr-FR" sz="2800" dirty="0" smtClean="0"/>
              <a:t> </a:t>
            </a:r>
            <a:r>
              <a:rPr lang="fr-FR" sz="2800" dirty="0" err="1" smtClean="0"/>
              <a:t>this</a:t>
            </a:r>
            <a:r>
              <a:rPr lang="fr-FR" sz="2800" dirty="0" smtClean="0"/>
              <a:t> moment. </a:t>
            </a:r>
            <a:endParaRPr lang="fr-FR" sz="2800" dirty="0"/>
          </a:p>
        </p:txBody>
      </p:sp>
      <p:pic>
        <p:nvPicPr>
          <p:cNvPr id="8" name="Espace réservé du contenu 7" descr="F:\Erasmus Espagne\cadeau\IMG-20190608-WA0000.jpg"/>
          <p:cNvPicPr>
            <a:picLocks noGrp="1"/>
          </p:cNvPicPr>
          <p:nvPr>
            <p:ph idx="1"/>
          </p:nvPr>
        </p:nvPicPr>
        <p:blipFill>
          <a:blip r:embed="rId2"/>
          <a:srcRect/>
          <a:stretch>
            <a:fillRect/>
          </a:stretch>
        </p:blipFill>
        <p:spPr bwMode="auto">
          <a:xfrm>
            <a:off x="357158" y="1785926"/>
            <a:ext cx="3929090" cy="2071702"/>
          </a:xfrm>
          <a:prstGeom prst="rect">
            <a:avLst/>
          </a:prstGeom>
          <a:noFill/>
          <a:ln w="9525">
            <a:noFill/>
            <a:miter lim="800000"/>
            <a:headEnd/>
            <a:tailEnd/>
          </a:ln>
        </p:spPr>
      </p:pic>
      <p:pic>
        <p:nvPicPr>
          <p:cNvPr id="9" name="Image 8" descr="F:\Erasmus Espagne\cadeau\IMG-20190608-WA0006.jpg"/>
          <p:cNvPicPr/>
          <p:nvPr/>
        </p:nvPicPr>
        <p:blipFill>
          <a:blip r:embed="rId3" cstate="print"/>
          <a:srcRect/>
          <a:stretch>
            <a:fillRect/>
          </a:stretch>
        </p:blipFill>
        <p:spPr bwMode="auto">
          <a:xfrm>
            <a:off x="4786314" y="2000240"/>
            <a:ext cx="3608761" cy="1785950"/>
          </a:xfrm>
          <a:prstGeom prst="rect">
            <a:avLst/>
          </a:prstGeom>
          <a:noFill/>
          <a:ln w="9525">
            <a:noFill/>
            <a:miter lim="800000"/>
            <a:headEnd/>
            <a:tailEnd/>
          </a:ln>
        </p:spPr>
      </p:pic>
      <p:pic>
        <p:nvPicPr>
          <p:cNvPr id="10" name="Image 9" descr="F:\Erasmus Espagne\cadeau\IMG-20190608-WA0007.jpg"/>
          <p:cNvPicPr/>
          <p:nvPr/>
        </p:nvPicPr>
        <p:blipFill>
          <a:blip r:embed="rId4"/>
          <a:srcRect/>
          <a:stretch>
            <a:fillRect/>
          </a:stretch>
        </p:blipFill>
        <p:spPr bwMode="auto">
          <a:xfrm>
            <a:off x="214282" y="4143380"/>
            <a:ext cx="3929090" cy="2071702"/>
          </a:xfrm>
          <a:prstGeom prst="rect">
            <a:avLst/>
          </a:prstGeom>
          <a:noFill/>
          <a:ln w="9525">
            <a:noFill/>
            <a:miter lim="800000"/>
            <a:headEnd/>
            <a:tailEnd/>
          </a:ln>
        </p:spPr>
      </p:pic>
      <p:pic>
        <p:nvPicPr>
          <p:cNvPr id="11" name="Image 10" descr="F:\Erasmus Espagne\cadeau\IMG-20190608-WA0005.jpg"/>
          <p:cNvPicPr/>
          <p:nvPr/>
        </p:nvPicPr>
        <p:blipFill>
          <a:blip r:embed="rId5"/>
          <a:srcRect/>
          <a:stretch>
            <a:fillRect/>
          </a:stretch>
        </p:blipFill>
        <p:spPr bwMode="auto">
          <a:xfrm>
            <a:off x="4500562" y="4000504"/>
            <a:ext cx="4353636" cy="217491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28596" y="428604"/>
            <a:ext cx="8229600" cy="6215106"/>
          </a:xfrm>
        </p:spPr>
        <p:txBody>
          <a:bodyPr>
            <a:normAutofit/>
          </a:bodyPr>
          <a:lstStyle/>
          <a:p>
            <a:r>
              <a:rPr lang="fr-FR" dirty="0" err="1" smtClean="0"/>
              <a:t>Cooperative</a:t>
            </a:r>
            <a:r>
              <a:rPr lang="fr-FR" dirty="0" smtClean="0"/>
              <a:t> </a:t>
            </a:r>
            <a:r>
              <a:rPr lang="fr-FR" dirty="0" err="1" smtClean="0"/>
              <a:t>council</a:t>
            </a:r>
            <a:r>
              <a:rPr lang="fr-FR" dirty="0" smtClean="0"/>
              <a:t> </a:t>
            </a:r>
          </a:p>
          <a:p>
            <a:endParaRPr lang="fr-FR" dirty="0" smtClean="0"/>
          </a:p>
          <a:p>
            <a:endParaRPr lang="fr-FR" dirty="0" smtClean="0"/>
          </a:p>
          <a:p>
            <a:endParaRPr lang="fr-FR" dirty="0" smtClean="0"/>
          </a:p>
          <a:p>
            <a:pPr>
              <a:buNone/>
            </a:pPr>
            <a:endParaRPr lang="fr-FR" dirty="0" smtClean="0"/>
          </a:p>
          <a:p>
            <a:r>
              <a:rPr lang="fr-FR" dirty="0" err="1" smtClean="0"/>
              <a:t>Tutoring</a:t>
            </a:r>
            <a:r>
              <a:rPr lang="fr-FR" dirty="0" smtClean="0"/>
              <a:t> and coaching: a </a:t>
            </a:r>
            <a:r>
              <a:rPr lang="fr-FR" dirty="0" err="1" smtClean="0"/>
              <a:t>child</a:t>
            </a:r>
            <a:r>
              <a:rPr lang="fr-FR" dirty="0" smtClean="0"/>
              <a:t> </a:t>
            </a:r>
            <a:r>
              <a:rPr lang="fr-FR" dirty="0" err="1" smtClean="0"/>
              <a:t>with</a:t>
            </a:r>
            <a:r>
              <a:rPr lang="fr-FR" dirty="0" smtClean="0"/>
              <a:t> </a:t>
            </a:r>
            <a:r>
              <a:rPr lang="fr-FR" dirty="0" err="1" smtClean="0"/>
              <a:t>facilities</a:t>
            </a:r>
            <a:r>
              <a:rPr lang="fr-FR" dirty="0" smtClean="0"/>
              <a:t> </a:t>
            </a:r>
            <a:r>
              <a:rPr lang="fr-FR" dirty="0" err="1" smtClean="0"/>
              <a:t>helps</a:t>
            </a:r>
            <a:r>
              <a:rPr lang="fr-FR" dirty="0" smtClean="0"/>
              <a:t> an </a:t>
            </a:r>
            <a:r>
              <a:rPr lang="fr-FR" dirty="0" err="1" smtClean="0"/>
              <a:t>other</a:t>
            </a:r>
            <a:r>
              <a:rPr lang="fr-FR" dirty="0" smtClean="0"/>
              <a:t> </a:t>
            </a:r>
            <a:r>
              <a:rPr lang="fr-FR" dirty="0" err="1" smtClean="0"/>
              <a:t>with</a:t>
            </a:r>
            <a:r>
              <a:rPr lang="fr-FR" dirty="0" smtClean="0"/>
              <a:t> </a:t>
            </a:r>
            <a:r>
              <a:rPr lang="fr-FR" dirty="0" err="1" smtClean="0"/>
              <a:t>difficulties</a:t>
            </a:r>
            <a:r>
              <a:rPr lang="fr-FR" dirty="0" smtClean="0"/>
              <a:t>. </a:t>
            </a:r>
          </a:p>
          <a:p>
            <a:endParaRPr lang="fr-FR" dirty="0" smtClean="0"/>
          </a:p>
          <a:p>
            <a:endParaRPr lang="fr-FR" dirty="0"/>
          </a:p>
        </p:txBody>
      </p:sp>
      <p:pic>
        <p:nvPicPr>
          <p:cNvPr id="5" name="Image 4" descr="C:\Users\Céline\AppData\Local\Microsoft\Windows\Temporary Internet Files\Content.Word\20190513_155023.jpg"/>
          <p:cNvPicPr/>
          <p:nvPr/>
        </p:nvPicPr>
        <p:blipFill>
          <a:blip r:embed="rId2" cstate="print"/>
          <a:srcRect/>
          <a:stretch>
            <a:fillRect/>
          </a:stretch>
        </p:blipFill>
        <p:spPr bwMode="auto">
          <a:xfrm>
            <a:off x="2357422" y="1142984"/>
            <a:ext cx="3711324" cy="2286016"/>
          </a:xfrm>
          <a:prstGeom prst="rect">
            <a:avLst/>
          </a:prstGeom>
          <a:noFill/>
          <a:ln w="9525">
            <a:noFill/>
            <a:miter lim="800000"/>
            <a:headEnd/>
            <a:tailEnd/>
          </a:ln>
        </p:spPr>
      </p:pic>
      <p:pic>
        <p:nvPicPr>
          <p:cNvPr id="4" name="Espace réservé du contenu 3" descr="F:\Erasmus Espagne\aide\received_668930796862324.jpeg"/>
          <p:cNvPicPr>
            <a:picLocks/>
          </p:cNvPicPr>
          <p:nvPr/>
        </p:nvPicPr>
        <p:blipFill>
          <a:blip r:embed="rId3" cstate="print"/>
          <a:srcRect/>
          <a:stretch>
            <a:fillRect/>
          </a:stretch>
        </p:blipFill>
        <p:spPr bwMode="auto">
          <a:xfrm>
            <a:off x="2428860" y="4429132"/>
            <a:ext cx="3286148" cy="2071702"/>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i="1" dirty="0" err="1">
                <a:solidFill>
                  <a:srgbClr val="FF0000"/>
                </a:solidFill>
              </a:rPr>
              <a:t>Equality</a:t>
            </a:r>
            <a:r>
              <a:rPr lang="fr-FR" i="1" dirty="0">
                <a:solidFill>
                  <a:srgbClr val="FF0000"/>
                </a:solidFill>
              </a:rPr>
              <a:t> </a:t>
            </a:r>
            <a:endParaRPr lang="fr-FR"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r>
              <a:rPr lang="fr-FR" dirty="0" err="1"/>
              <a:t>Same</a:t>
            </a:r>
            <a:r>
              <a:rPr lang="fr-FR" dirty="0"/>
              <a:t> </a:t>
            </a:r>
            <a:r>
              <a:rPr lang="fr-FR" dirty="0" err="1"/>
              <a:t>rights</a:t>
            </a:r>
            <a:r>
              <a:rPr lang="fr-FR" dirty="0"/>
              <a:t> and </a:t>
            </a:r>
            <a:r>
              <a:rPr lang="fr-FR" dirty="0" err="1"/>
              <a:t>duties</a:t>
            </a:r>
            <a:endParaRPr lang="fr-FR" dirty="0"/>
          </a:p>
          <a:p>
            <a:pPr>
              <a:buNone/>
            </a:pPr>
            <a:endParaRPr lang="fr-FR" dirty="0"/>
          </a:p>
          <a:p>
            <a:r>
              <a:rPr lang="fr-FR" dirty="0"/>
              <a:t>Help </a:t>
            </a:r>
            <a:r>
              <a:rPr lang="fr-FR" dirty="0" err="1"/>
              <a:t>from</a:t>
            </a:r>
            <a:r>
              <a:rPr lang="fr-FR" dirty="0"/>
              <a:t> </a:t>
            </a:r>
            <a:r>
              <a:rPr lang="fr-FR" dirty="0" err="1" smtClean="0"/>
              <a:t>teachers</a:t>
            </a:r>
            <a:r>
              <a:rPr lang="fr-FR" dirty="0" smtClean="0"/>
              <a:t>; </a:t>
            </a:r>
            <a:r>
              <a:rPr lang="fr-FR" dirty="0" err="1" smtClean="0"/>
              <a:t>Differentiation</a:t>
            </a:r>
            <a:r>
              <a:rPr lang="fr-FR" dirty="0" smtClean="0"/>
              <a:t>;  </a:t>
            </a:r>
            <a:r>
              <a:rPr lang="fr-FR" dirty="0" err="1" smtClean="0"/>
              <a:t>Personalized</a:t>
            </a:r>
            <a:r>
              <a:rPr lang="fr-FR" dirty="0" smtClean="0"/>
              <a:t> </a:t>
            </a:r>
            <a:r>
              <a:rPr lang="fr-FR" dirty="0" err="1" smtClean="0"/>
              <a:t>work</a:t>
            </a:r>
            <a:r>
              <a:rPr lang="fr-FR" dirty="0" smtClean="0"/>
              <a:t> </a:t>
            </a:r>
            <a:r>
              <a:rPr lang="fr-FR" dirty="0" err="1" smtClean="0"/>
              <a:t>such</a:t>
            </a:r>
            <a:r>
              <a:rPr lang="fr-FR" dirty="0" smtClean="0"/>
              <a:t> as </a:t>
            </a:r>
            <a:r>
              <a:rPr lang="fr-FR" dirty="0" err="1" smtClean="0"/>
              <a:t>text</a:t>
            </a:r>
            <a:r>
              <a:rPr lang="fr-FR" dirty="0" smtClean="0"/>
              <a:t> </a:t>
            </a:r>
            <a:r>
              <a:rPr lang="fr-FR" dirty="0" err="1" smtClean="0"/>
              <a:t>hole</a:t>
            </a:r>
            <a:r>
              <a:rPr lang="fr-FR" dirty="0" smtClean="0"/>
              <a:t>, photocopies,…</a:t>
            </a:r>
          </a:p>
          <a:p>
            <a:endParaRPr lang="fr-FR" dirty="0"/>
          </a:p>
          <a:p>
            <a:r>
              <a:rPr lang="fr-FR" dirty="0" smtClean="0"/>
              <a:t>AVS:  </a:t>
            </a:r>
            <a:r>
              <a:rPr lang="fr-FR" dirty="0" err="1" smtClean="0"/>
              <a:t>She</a:t>
            </a:r>
            <a:r>
              <a:rPr lang="fr-FR" dirty="0" smtClean="0"/>
              <a:t> </a:t>
            </a:r>
            <a:r>
              <a:rPr lang="fr-FR" dirty="0" err="1" smtClean="0"/>
              <a:t>helps</a:t>
            </a:r>
            <a:r>
              <a:rPr lang="fr-FR" dirty="0" smtClean="0"/>
              <a:t> </a:t>
            </a:r>
            <a:r>
              <a:rPr lang="fr-FR" dirty="0" err="1" smtClean="0"/>
              <a:t>pupils</a:t>
            </a:r>
            <a:r>
              <a:rPr lang="fr-FR" dirty="0" smtClean="0"/>
              <a:t> </a:t>
            </a:r>
            <a:r>
              <a:rPr lang="fr-FR" dirty="0" err="1" smtClean="0"/>
              <a:t>who</a:t>
            </a:r>
            <a:r>
              <a:rPr lang="fr-FR" dirty="0" smtClean="0"/>
              <a:t> have </a:t>
            </a:r>
            <a:r>
              <a:rPr lang="fr-FR" dirty="0" err="1" smtClean="0"/>
              <a:t>difficulties</a:t>
            </a:r>
            <a:r>
              <a:rPr lang="fr-FR" dirty="0" smtClean="0"/>
              <a:t> (</a:t>
            </a:r>
            <a:r>
              <a:rPr lang="fr-FR" dirty="0" err="1" smtClean="0"/>
              <a:t>learning</a:t>
            </a:r>
            <a:r>
              <a:rPr lang="fr-FR" dirty="0" smtClean="0"/>
              <a:t>, </a:t>
            </a:r>
            <a:r>
              <a:rPr lang="fr-FR" dirty="0" err="1" smtClean="0"/>
              <a:t>desease</a:t>
            </a:r>
            <a:r>
              <a:rPr lang="fr-FR" dirty="0" smtClean="0"/>
              <a:t>, mental or </a:t>
            </a:r>
            <a:r>
              <a:rPr lang="fr-FR" dirty="0" err="1" smtClean="0"/>
              <a:t>physical</a:t>
            </a:r>
            <a:r>
              <a:rPr lang="fr-FR" dirty="0" smtClean="0"/>
              <a:t> handicap)</a:t>
            </a:r>
          </a:p>
          <a:p>
            <a:pPr>
              <a:buNone/>
            </a:pPr>
            <a:r>
              <a:rPr lang="fr-FR" dirty="0" smtClean="0"/>
              <a:t>   </a:t>
            </a:r>
            <a:r>
              <a:rPr lang="fr-FR" dirty="0" err="1" smtClean="0"/>
              <a:t>She</a:t>
            </a:r>
            <a:r>
              <a:rPr lang="fr-FR" dirty="0" smtClean="0"/>
              <a:t> </a:t>
            </a:r>
            <a:r>
              <a:rPr lang="fr-FR" dirty="0" err="1" smtClean="0"/>
              <a:t>explains</a:t>
            </a:r>
            <a:r>
              <a:rPr lang="fr-FR" dirty="0" smtClean="0"/>
              <a:t> all </a:t>
            </a:r>
            <a:r>
              <a:rPr lang="fr-FR" dirty="0" err="1" smtClean="0"/>
              <a:t>activities</a:t>
            </a:r>
            <a:r>
              <a:rPr lang="fr-FR" dirty="0" smtClean="0"/>
              <a:t> and </a:t>
            </a:r>
            <a:r>
              <a:rPr lang="fr-FR" dirty="0" err="1" smtClean="0"/>
              <a:t>does</a:t>
            </a:r>
            <a:r>
              <a:rPr lang="fr-FR" dirty="0" smtClean="0"/>
              <a:t> </a:t>
            </a:r>
            <a:r>
              <a:rPr lang="fr-FR" dirty="0" err="1" smtClean="0"/>
              <a:t>it</a:t>
            </a:r>
            <a:r>
              <a:rPr lang="fr-FR" dirty="0" smtClean="0"/>
              <a:t> </a:t>
            </a:r>
            <a:r>
              <a:rPr lang="fr-FR" dirty="0" err="1" smtClean="0"/>
              <a:t>with</a:t>
            </a:r>
            <a:r>
              <a:rPr lang="fr-FR" dirty="0" smtClean="0"/>
              <a:t> the </a:t>
            </a:r>
            <a:r>
              <a:rPr lang="fr-FR" dirty="0" err="1" smtClean="0"/>
              <a:t>pupil</a:t>
            </a:r>
            <a:r>
              <a:rPr lang="fr-FR" dirty="0" smtClean="0"/>
              <a:t> </a:t>
            </a:r>
            <a:r>
              <a:rPr lang="fr-FR" dirty="0" err="1" smtClean="0"/>
              <a:t>she</a:t>
            </a:r>
            <a:r>
              <a:rPr lang="fr-FR" dirty="0" smtClean="0"/>
              <a:t> </a:t>
            </a:r>
            <a:r>
              <a:rPr lang="fr-FR" dirty="0" err="1" smtClean="0"/>
              <a:t>is</a:t>
            </a:r>
            <a:r>
              <a:rPr lang="fr-FR" dirty="0" smtClean="0"/>
              <a:t> in charge</a:t>
            </a:r>
            <a:endParaRPr lang="fr-FR" dirty="0"/>
          </a:p>
          <a:p>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263</Words>
  <Application>Microsoft Office PowerPoint</Application>
  <PresentationFormat>Affichage à l'écran (4:3)</PresentationFormat>
  <Paragraphs>37</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Thème Office</vt:lpstr>
      <vt:lpstr>Diapositive 1</vt:lpstr>
      <vt:lpstr>Diapositive 2</vt:lpstr>
      <vt:lpstr>Diapositive 3</vt:lpstr>
      <vt:lpstr>Cooperation and camaraderie  </vt:lpstr>
      <vt:lpstr>Diapositive 5</vt:lpstr>
      <vt:lpstr>Diapositive 6</vt:lpstr>
      <vt:lpstr>When we prepared the gifts for our europeans friends, we mixed the children . They enjoyed this moment. </vt:lpstr>
      <vt:lpstr>Diapositive 8</vt:lpstr>
      <vt:lpstr>Equality </vt:lpstr>
      <vt:lpstr>Integration  </vt:lpstr>
      <vt:lpstr>Secularity  </vt:lpstr>
      <vt:lpstr>Diapositive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Utilisateur</dc:creator>
  <cp:lastModifiedBy>Utilisateur</cp:lastModifiedBy>
  <cp:revision>15</cp:revision>
  <dcterms:created xsi:type="dcterms:W3CDTF">2019-04-22T09:58:18Z</dcterms:created>
  <dcterms:modified xsi:type="dcterms:W3CDTF">2019-06-09T08:15:55Z</dcterms:modified>
</cp:coreProperties>
</file>