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4" r:id="rId3"/>
    <p:sldId id="263" r:id="rId4"/>
    <p:sldId id="266" r:id="rId5"/>
    <p:sldId id="267" r:id="rId6"/>
    <p:sldId id="268" r:id="rId7"/>
    <p:sldId id="269" r:id="rId8"/>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lt-LT" smtClean="0"/>
              <a:t>Spustelėję redag. ruoš. pavad. stilių</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5BA879CA-2DD5-49C1-84B5-A4EAA665DD03}" type="datetimeFigureOut">
              <a:rPr lang="lt-LT" smtClean="0"/>
              <a:t>2021-06-07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F67F5B6-5816-45CC-A40A-0A1BCEDC3E85}" type="slidenum">
              <a:rPr lang="lt-LT" smtClean="0"/>
              <a:t>‹#›</a:t>
            </a:fld>
            <a:endParaRPr lang="lt-LT"/>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27691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nė nuotrauka su antraš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smtClean="0"/>
              <a:t>Spustelėkite piktogr. norėdami įtraukti pav.</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Redaguoti šablono teksto stilius</a:t>
            </a:r>
          </a:p>
        </p:txBody>
      </p:sp>
      <p:sp>
        <p:nvSpPr>
          <p:cNvPr id="3" name="Date Placeholder 2"/>
          <p:cNvSpPr>
            <a:spLocks noGrp="1"/>
          </p:cNvSpPr>
          <p:nvPr>
            <p:ph type="dt" sz="half" idx="10"/>
          </p:nvPr>
        </p:nvSpPr>
        <p:spPr/>
        <p:txBody>
          <a:bodyPr/>
          <a:lstStyle/>
          <a:p>
            <a:fld id="{5BA879CA-2DD5-49C1-84B5-A4EAA665DD03}" type="datetimeFigureOut">
              <a:rPr lang="lt-LT" smtClean="0"/>
              <a:t>2021-06-07</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AF67F5B6-5816-45CC-A40A-0A1BCEDC3E85}" type="slidenum">
              <a:rPr lang="lt-LT" smtClean="0"/>
              <a:t>‹#›</a:t>
            </a:fld>
            <a:endParaRPr lang="lt-LT"/>
          </a:p>
        </p:txBody>
      </p:sp>
    </p:spTree>
    <p:extLst>
      <p:ext uri="{BB962C8B-B14F-4D97-AF65-F5344CB8AC3E}">
        <p14:creationId xmlns:p14="http://schemas.microsoft.com/office/powerpoint/2010/main" val="2696813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lt-LT" smtClean="0"/>
              <a:t>Spustelėję redag. ruoš. pavad. stilių</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5BA879CA-2DD5-49C1-84B5-A4EAA665DD03}" type="datetimeFigureOut">
              <a:rPr lang="lt-LT" smtClean="0"/>
              <a:t>2021-06-07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F67F5B6-5816-45CC-A40A-0A1BCEDC3E85}" type="slidenum">
              <a:rPr lang="lt-LT" smtClean="0"/>
              <a:t>‹#›</a:t>
            </a:fld>
            <a:endParaRPr lang="lt-LT"/>
          </a:p>
        </p:txBody>
      </p:sp>
    </p:spTree>
    <p:extLst>
      <p:ext uri="{BB962C8B-B14F-4D97-AF65-F5344CB8AC3E}">
        <p14:creationId xmlns:p14="http://schemas.microsoft.com/office/powerpoint/2010/main" val="1633534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lt-LT" smtClean="0"/>
              <a:t>Spustelėję redag. ruoš. pavad. stilių</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Redaguoti šablono teksto stilius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5BA879CA-2DD5-49C1-84B5-A4EAA665DD03}" type="datetimeFigureOut">
              <a:rPr lang="lt-LT" smtClean="0"/>
              <a:t>2021-06-07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F67F5B6-5816-45CC-A40A-0A1BCEDC3E85}" type="slidenum">
              <a:rPr lang="lt-LT" smtClean="0"/>
              <a:t>‹#›</a:t>
            </a:fld>
            <a:endParaRPr lang="lt-LT"/>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575081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lt-LT" smtClean="0"/>
              <a:t>Spustelėję redag. ruoš. pavad. stilių</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5BA879CA-2DD5-49C1-84B5-A4EAA665DD03}" type="datetimeFigureOut">
              <a:rPr lang="lt-LT" smtClean="0"/>
              <a:t>2021-06-07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F67F5B6-5816-45CC-A40A-0A1BCEDC3E85}" type="slidenum">
              <a:rPr lang="lt-LT" smtClean="0"/>
              <a:t>‹#›</a:t>
            </a:fld>
            <a:endParaRPr lang="lt-LT"/>
          </a:p>
        </p:txBody>
      </p:sp>
    </p:spTree>
    <p:extLst>
      <p:ext uri="{BB962C8B-B14F-4D97-AF65-F5344CB8AC3E}">
        <p14:creationId xmlns:p14="http://schemas.microsoft.com/office/powerpoint/2010/main" val="2115671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lt-LT" smtClean="0"/>
              <a:t>Spustelėję redag. ruoš. pavad. stilių</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lt-LT" smtClean="0"/>
              <a:t>Redaguoti šablono teksto stilius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5BA879CA-2DD5-49C1-84B5-A4EAA665DD03}" type="datetimeFigureOut">
              <a:rPr lang="lt-LT" smtClean="0"/>
              <a:t>2021-06-07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F67F5B6-5816-45CC-A40A-0A1BCEDC3E85}" type="slidenum">
              <a:rPr lang="lt-LT" smtClean="0"/>
              <a:t>‹#›</a:t>
            </a:fld>
            <a:endParaRPr lang="lt-LT"/>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003486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lt-LT" smtClean="0"/>
              <a:t>Spustelėję redag. ruoš. pavad. stilių</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lt-LT" smtClean="0"/>
              <a:t>Redaguoti šablono teksto stilius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5BA879CA-2DD5-49C1-84B5-A4EAA665DD03}" type="datetimeFigureOut">
              <a:rPr lang="lt-LT" smtClean="0"/>
              <a:t>2021-06-07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F67F5B6-5816-45CC-A40A-0A1BCEDC3E85}" type="slidenum">
              <a:rPr lang="lt-LT" smtClean="0"/>
              <a:t>‹#›</a:t>
            </a:fld>
            <a:endParaRPr lang="lt-LT"/>
          </a:p>
        </p:txBody>
      </p:sp>
    </p:spTree>
    <p:extLst>
      <p:ext uri="{BB962C8B-B14F-4D97-AF65-F5344CB8AC3E}">
        <p14:creationId xmlns:p14="http://schemas.microsoft.com/office/powerpoint/2010/main" val="24657424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lt-LT" smtClean="0"/>
              <a:t>Spustelėję redag. ruoš. pavad. stilių</a:t>
            </a:r>
            <a:endParaRPr lang="en-US" dirty="0"/>
          </a:p>
        </p:txBody>
      </p:sp>
      <p:sp>
        <p:nvSpPr>
          <p:cNvPr id="3" name="Vertical Text Placeholder 2"/>
          <p:cNvSpPr>
            <a:spLocks noGrp="1"/>
          </p:cNvSpPr>
          <p:nvPr>
            <p:ph type="body" orient="vert" idx="1"/>
          </p:nvPr>
        </p:nvSpPr>
        <p:spPr/>
        <p:txBody>
          <a:bodyPr vert="eaVert" ancho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5BA879CA-2DD5-49C1-84B5-A4EAA665DD03}" type="datetimeFigureOut">
              <a:rPr lang="lt-LT" smtClean="0"/>
              <a:t>2021-06-07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F67F5B6-5816-45CC-A40A-0A1BCEDC3E85}" type="slidenum">
              <a:rPr lang="lt-LT" smtClean="0"/>
              <a:t>‹#›</a:t>
            </a:fld>
            <a:endParaRPr lang="lt-LT"/>
          </a:p>
        </p:txBody>
      </p:sp>
    </p:spTree>
    <p:extLst>
      <p:ext uri="{BB962C8B-B14F-4D97-AF65-F5344CB8AC3E}">
        <p14:creationId xmlns:p14="http://schemas.microsoft.com/office/powerpoint/2010/main" val="10998218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5BA879CA-2DD5-49C1-84B5-A4EAA665DD03}" type="datetimeFigureOut">
              <a:rPr lang="lt-LT" smtClean="0"/>
              <a:t>2021-06-07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F67F5B6-5816-45CC-A40A-0A1BCEDC3E85}" type="slidenum">
              <a:rPr lang="lt-LT" smtClean="0"/>
              <a:t>‹#›</a:t>
            </a:fld>
            <a:endParaRPr lang="lt-LT"/>
          </a:p>
        </p:txBody>
      </p:sp>
    </p:spTree>
    <p:extLst>
      <p:ext uri="{BB962C8B-B14F-4D97-AF65-F5344CB8AC3E}">
        <p14:creationId xmlns:p14="http://schemas.microsoft.com/office/powerpoint/2010/main" val="503979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idx="1"/>
          </p:nvPr>
        </p:nvSpPr>
        <p:spPr/>
        <p:txBody>
          <a:bodyPr anchor="ct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5BA879CA-2DD5-49C1-84B5-A4EAA665DD03}" type="datetimeFigureOut">
              <a:rPr lang="lt-LT" smtClean="0"/>
              <a:t>2021-06-07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F67F5B6-5816-45CC-A40A-0A1BCEDC3E85}" type="slidenum">
              <a:rPr lang="lt-LT" smtClean="0"/>
              <a:t>‹#›</a:t>
            </a:fld>
            <a:endParaRPr lang="lt-LT"/>
          </a:p>
        </p:txBody>
      </p:sp>
    </p:spTree>
    <p:extLst>
      <p:ext uri="{BB962C8B-B14F-4D97-AF65-F5344CB8AC3E}">
        <p14:creationId xmlns:p14="http://schemas.microsoft.com/office/powerpoint/2010/main" val="3514975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lt-LT" smtClean="0"/>
              <a:t>Spustelėję redag. ruoš. pavad. stilių</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5BA879CA-2DD5-49C1-84B5-A4EAA665DD03}" type="datetimeFigureOut">
              <a:rPr lang="lt-LT" smtClean="0"/>
              <a:t>2021-06-07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F67F5B6-5816-45CC-A40A-0A1BCEDC3E85}" type="slidenum">
              <a:rPr lang="lt-LT" smtClean="0"/>
              <a:t>‹#›</a:t>
            </a:fld>
            <a:endParaRPr lang="lt-LT"/>
          </a:p>
        </p:txBody>
      </p:sp>
    </p:spTree>
    <p:extLst>
      <p:ext uri="{BB962C8B-B14F-4D97-AF65-F5344CB8AC3E}">
        <p14:creationId xmlns:p14="http://schemas.microsoft.com/office/powerpoint/2010/main" val="4195709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Date Placeholder 4"/>
          <p:cNvSpPr>
            <a:spLocks noGrp="1"/>
          </p:cNvSpPr>
          <p:nvPr>
            <p:ph type="dt" sz="half" idx="10"/>
          </p:nvPr>
        </p:nvSpPr>
        <p:spPr/>
        <p:txBody>
          <a:bodyPr/>
          <a:lstStyle/>
          <a:p>
            <a:fld id="{5BA879CA-2DD5-49C1-84B5-A4EAA665DD03}" type="datetimeFigureOut">
              <a:rPr lang="lt-LT" smtClean="0"/>
              <a:t>2021-06-07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AF67F5B6-5816-45CC-A40A-0A1BCEDC3E85}" type="slidenum">
              <a:rPr lang="lt-LT" smtClean="0"/>
              <a:t>‹#›</a:t>
            </a:fld>
            <a:endParaRPr lang="lt-LT"/>
          </a:p>
        </p:txBody>
      </p:sp>
    </p:spTree>
    <p:extLst>
      <p:ext uri="{BB962C8B-B14F-4D97-AF65-F5344CB8AC3E}">
        <p14:creationId xmlns:p14="http://schemas.microsoft.com/office/powerpoint/2010/main" val="3164056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Spustelėję redag. ruoš. pavad. stilių</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7" name="Date Placeholder 6"/>
          <p:cNvSpPr>
            <a:spLocks noGrp="1"/>
          </p:cNvSpPr>
          <p:nvPr>
            <p:ph type="dt" sz="half" idx="10"/>
          </p:nvPr>
        </p:nvSpPr>
        <p:spPr/>
        <p:txBody>
          <a:bodyPr/>
          <a:lstStyle/>
          <a:p>
            <a:fld id="{5BA879CA-2DD5-49C1-84B5-A4EAA665DD03}" type="datetimeFigureOut">
              <a:rPr lang="lt-LT" smtClean="0"/>
              <a:t>2021-06-07</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AF67F5B6-5816-45CC-A40A-0A1BCEDC3E85}" type="slidenum">
              <a:rPr lang="lt-LT" smtClean="0"/>
              <a:t>‹#›</a:t>
            </a:fld>
            <a:endParaRPr lang="lt-LT"/>
          </a:p>
        </p:txBody>
      </p:sp>
    </p:spTree>
    <p:extLst>
      <p:ext uri="{BB962C8B-B14F-4D97-AF65-F5344CB8AC3E}">
        <p14:creationId xmlns:p14="http://schemas.microsoft.com/office/powerpoint/2010/main" val="1504659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5BA879CA-2DD5-49C1-84B5-A4EAA665DD03}" type="datetimeFigureOut">
              <a:rPr lang="lt-LT" smtClean="0"/>
              <a:t>2021-06-07</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AF67F5B6-5816-45CC-A40A-0A1BCEDC3E85}" type="slidenum">
              <a:rPr lang="lt-LT" smtClean="0"/>
              <a:t>‹#›</a:t>
            </a:fld>
            <a:endParaRPr lang="lt-LT"/>
          </a:p>
        </p:txBody>
      </p:sp>
    </p:spTree>
    <p:extLst>
      <p:ext uri="{BB962C8B-B14F-4D97-AF65-F5344CB8AC3E}">
        <p14:creationId xmlns:p14="http://schemas.microsoft.com/office/powerpoint/2010/main" val="2273191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A879CA-2DD5-49C1-84B5-A4EAA665DD03}" type="datetimeFigureOut">
              <a:rPr lang="lt-LT" smtClean="0"/>
              <a:t>2021-06-07</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AF67F5B6-5816-45CC-A40A-0A1BCEDC3E85}" type="slidenum">
              <a:rPr lang="lt-LT" smtClean="0"/>
              <a:t>‹#›</a:t>
            </a:fld>
            <a:endParaRPr lang="lt-LT"/>
          </a:p>
        </p:txBody>
      </p:sp>
    </p:spTree>
    <p:extLst>
      <p:ext uri="{BB962C8B-B14F-4D97-AF65-F5344CB8AC3E}">
        <p14:creationId xmlns:p14="http://schemas.microsoft.com/office/powerpoint/2010/main" val="1620406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lt-LT" smtClean="0"/>
              <a:t>Spustelėję redag. ruoš. pavad. stilių</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5BA879CA-2DD5-49C1-84B5-A4EAA665DD03}" type="datetimeFigureOut">
              <a:rPr lang="lt-LT" smtClean="0"/>
              <a:t>2021-06-07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AF67F5B6-5816-45CC-A40A-0A1BCEDC3E85}" type="slidenum">
              <a:rPr lang="lt-LT" smtClean="0"/>
              <a:t>‹#›</a:t>
            </a:fld>
            <a:endParaRPr lang="lt-LT"/>
          </a:p>
        </p:txBody>
      </p:sp>
    </p:spTree>
    <p:extLst>
      <p:ext uri="{BB962C8B-B14F-4D97-AF65-F5344CB8AC3E}">
        <p14:creationId xmlns:p14="http://schemas.microsoft.com/office/powerpoint/2010/main" val="2226875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lt-LT" smtClean="0"/>
              <a:t>Spustelėję redag. ruoš. pavad. stilių</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5BA879CA-2DD5-49C1-84B5-A4EAA665DD03}" type="datetimeFigureOut">
              <a:rPr lang="lt-LT" smtClean="0"/>
              <a:t>2021-06-07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AF67F5B6-5816-45CC-A40A-0A1BCEDC3E85}" type="slidenum">
              <a:rPr lang="lt-LT" smtClean="0"/>
              <a:t>‹#›</a:t>
            </a:fld>
            <a:endParaRPr lang="lt-LT"/>
          </a:p>
        </p:txBody>
      </p:sp>
    </p:spTree>
    <p:extLst>
      <p:ext uri="{BB962C8B-B14F-4D97-AF65-F5344CB8AC3E}">
        <p14:creationId xmlns:p14="http://schemas.microsoft.com/office/powerpoint/2010/main" val="1008177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BA879CA-2DD5-49C1-84B5-A4EAA665DD03}" type="datetimeFigureOut">
              <a:rPr lang="lt-LT" smtClean="0"/>
              <a:t>2021-06-07</a:t>
            </a:fld>
            <a:endParaRPr lang="lt-LT"/>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lt-LT"/>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AF67F5B6-5816-45CC-A40A-0A1BCEDC3E85}" type="slidenum">
              <a:rPr lang="lt-LT" smtClean="0"/>
              <a:t>‹#›</a:t>
            </a:fld>
            <a:endParaRPr lang="lt-LT"/>
          </a:p>
        </p:txBody>
      </p:sp>
    </p:spTree>
    <p:extLst>
      <p:ext uri="{BB962C8B-B14F-4D97-AF65-F5344CB8AC3E}">
        <p14:creationId xmlns:p14="http://schemas.microsoft.com/office/powerpoint/2010/main" val="427637531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p:txBody>
          <a:bodyPr>
            <a:normAutofit fontScale="90000"/>
          </a:bodyPr>
          <a:lstStyle/>
          <a:p>
            <a:pPr lvl="0"/>
            <a:r>
              <a:rPr lang="en-GB" b="1" dirty="0"/>
              <a:t>How values are included in our curricula</a:t>
            </a:r>
            <a:r>
              <a:rPr lang="lt-LT" dirty="0"/>
              <a:t/>
            </a:r>
            <a:br>
              <a:rPr lang="lt-LT" dirty="0"/>
            </a:br>
            <a:endParaRPr lang="lt-LT" dirty="0"/>
          </a:p>
        </p:txBody>
      </p:sp>
      <p:sp>
        <p:nvSpPr>
          <p:cNvPr id="3" name="Antrinis pavadinimas 2"/>
          <p:cNvSpPr>
            <a:spLocks noGrp="1"/>
          </p:cNvSpPr>
          <p:nvPr>
            <p:ph type="subTitle" idx="1"/>
          </p:nvPr>
        </p:nvSpPr>
        <p:spPr/>
        <p:txBody>
          <a:bodyPr/>
          <a:lstStyle/>
          <a:p>
            <a:r>
              <a:rPr lang="lt-LT" dirty="0" smtClean="0"/>
              <a:t>7th – 10th </a:t>
            </a:r>
            <a:r>
              <a:rPr lang="lt-LT" dirty="0" err="1" smtClean="0"/>
              <a:t>June</a:t>
            </a:r>
            <a:endParaRPr lang="lt-LT" dirty="0" smtClean="0"/>
          </a:p>
          <a:p>
            <a:r>
              <a:rPr lang="lt-LT" dirty="0" smtClean="0"/>
              <a:t>2021</a:t>
            </a:r>
            <a:endParaRPr lang="lt-LT" dirty="0"/>
          </a:p>
        </p:txBody>
      </p:sp>
      <p:pic>
        <p:nvPicPr>
          <p:cNvPr id="4"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9046" y="3915745"/>
            <a:ext cx="2265590" cy="2840866"/>
          </a:xfrm>
          <a:prstGeom prst="rect">
            <a:avLst/>
          </a:prstGeom>
        </p:spPr>
      </p:pic>
    </p:spTree>
    <p:extLst>
      <p:ext uri="{BB962C8B-B14F-4D97-AF65-F5344CB8AC3E}">
        <p14:creationId xmlns:p14="http://schemas.microsoft.com/office/powerpoint/2010/main" val="3651872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84212" y="5634446"/>
            <a:ext cx="8534400" cy="359953"/>
          </a:xfrm>
        </p:spPr>
        <p:txBody>
          <a:bodyPr>
            <a:normAutofit fontScale="90000"/>
          </a:bodyPr>
          <a:lstStyle/>
          <a:p>
            <a:endParaRPr lang="lt-LT" dirty="0"/>
          </a:p>
        </p:txBody>
      </p:sp>
      <p:sp>
        <p:nvSpPr>
          <p:cNvPr id="3" name="Turinio vietos rezervavimo ženklas 2"/>
          <p:cNvSpPr>
            <a:spLocks noGrp="1"/>
          </p:cNvSpPr>
          <p:nvPr>
            <p:ph idx="1"/>
          </p:nvPr>
        </p:nvSpPr>
        <p:spPr>
          <a:xfrm>
            <a:off x="684212" y="685800"/>
            <a:ext cx="10959148" cy="5308599"/>
          </a:xfrm>
        </p:spPr>
        <p:txBody>
          <a:bodyPr>
            <a:noAutofit/>
          </a:bodyPr>
          <a:lstStyle/>
          <a:p>
            <a:r>
              <a:rPr lang="lt-LT" sz="2800" dirty="0" err="1" smtClean="0"/>
              <a:t>Family</a:t>
            </a:r>
            <a:endParaRPr lang="lt-LT" sz="2800" dirty="0" smtClean="0"/>
          </a:p>
          <a:p>
            <a:r>
              <a:rPr lang="lt-LT" sz="2800" dirty="0" err="1" smtClean="0"/>
              <a:t>Friends</a:t>
            </a:r>
            <a:endParaRPr lang="lt-LT" sz="2800" dirty="0" smtClean="0"/>
          </a:p>
          <a:p>
            <a:r>
              <a:rPr lang="lt-LT" sz="2800" dirty="0" smtClean="0"/>
              <a:t>TV</a:t>
            </a:r>
          </a:p>
          <a:p>
            <a:r>
              <a:rPr lang="lt-LT" sz="2800" dirty="0" err="1" smtClean="0"/>
              <a:t>Adults</a:t>
            </a:r>
            <a:endParaRPr lang="lt-LT" sz="2800" dirty="0" smtClean="0"/>
          </a:p>
          <a:p>
            <a:r>
              <a:rPr lang="lt-LT" sz="2800" dirty="0" err="1" smtClean="0"/>
              <a:t>Games</a:t>
            </a:r>
            <a:endParaRPr lang="lt-LT" sz="2800" dirty="0" smtClean="0"/>
          </a:p>
          <a:p>
            <a:r>
              <a:rPr lang="lt-LT" sz="2800" dirty="0" err="1" smtClean="0"/>
              <a:t>Activities</a:t>
            </a:r>
            <a:endParaRPr lang="lt-LT" sz="2800" dirty="0" smtClean="0"/>
          </a:p>
          <a:p>
            <a:r>
              <a:rPr lang="lt-LT" sz="2800" dirty="0" err="1" smtClean="0"/>
              <a:t>Lessons</a:t>
            </a:r>
            <a:endParaRPr lang="lt-LT" sz="2800" dirty="0" smtClean="0"/>
          </a:p>
          <a:p>
            <a:r>
              <a:rPr lang="lt-LT" sz="2800" dirty="0" err="1" smtClean="0"/>
              <a:t>Fairy</a:t>
            </a:r>
            <a:r>
              <a:rPr lang="lt-LT" sz="2800" dirty="0" smtClean="0"/>
              <a:t> </a:t>
            </a:r>
            <a:r>
              <a:rPr lang="lt-LT" sz="2800" dirty="0" err="1" smtClean="0"/>
              <a:t>tales</a:t>
            </a:r>
            <a:endParaRPr lang="lt-LT" sz="2800" dirty="0" smtClean="0"/>
          </a:p>
          <a:p>
            <a:r>
              <a:rPr lang="lt-LT" sz="2800" dirty="0" err="1" smtClean="0"/>
              <a:t>Movies</a:t>
            </a:r>
            <a:endParaRPr lang="lt-LT" sz="2800" dirty="0" smtClean="0"/>
          </a:p>
          <a:p>
            <a:r>
              <a:rPr lang="lt-LT" sz="2800" dirty="0" err="1" smtClean="0"/>
              <a:t>Discusions</a:t>
            </a:r>
            <a:endParaRPr lang="lt-LT" sz="2800" dirty="0" smtClean="0"/>
          </a:p>
          <a:p>
            <a:r>
              <a:rPr lang="lt-LT" sz="2800" dirty="0" err="1" smtClean="0"/>
              <a:t>Different</a:t>
            </a:r>
            <a:r>
              <a:rPr lang="lt-LT" sz="2800" dirty="0" smtClean="0"/>
              <a:t> </a:t>
            </a:r>
            <a:r>
              <a:rPr lang="lt-LT" sz="2800" dirty="0" err="1" smtClean="0"/>
              <a:t>methods</a:t>
            </a:r>
            <a:r>
              <a:rPr lang="lt-LT" sz="2800" dirty="0" smtClean="0"/>
              <a:t> – PERSONA DOOL METHODOLOGY</a:t>
            </a:r>
            <a:endParaRPr lang="lt-LT" sz="2800" dirty="0"/>
          </a:p>
        </p:txBody>
      </p:sp>
    </p:spTree>
    <p:extLst>
      <p:ext uri="{BB962C8B-B14F-4D97-AF65-F5344CB8AC3E}">
        <p14:creationId xmlns:p14="http://schemas.microsoft.com/office/powerpoint/2010/main" val="3928665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1"/>
            <a:ext cx="10515600" cy="1690688"/>
          </a:xfrm>
        </p:spPr>
        <p:txBody>
          <a:bodyPr/>
          <a:lstStyle/>
          <a:p>
            <a:pPr algn="ctr"/>
            <a:r>
              <a:rPr lang="lt-LT" b="1" dirty="0" err="1" smtClean="0"/>
              <a:t>Values</a:t>
            </a:r>
            <a:endParaRPr lang="lt-LT" b="1" dirty="0"/>
          </a:p>
        </p:txBody>
      </p:sp>
      <p:sp>
        <p:nvSpPr>
          <p:cNvPr id="5" name="Rectangle 2"/>
          <p:cNvSpPr>
            <a:spLocks noGrp="1" noChangeArrowheads="1"/>
          </p:cNvSpPr>
          <p:nvPr>
            <p:ph idx="1"/>
          </p:nvPr>
        </p:nvSpPr>
        <p:spPr bwMode="auto">
          <a:xfrm>
            <a:off x="296092" y="1150516"/>
            <a:ext cx="11895908" cy="570156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Passion</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Forgiveness</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Gratitude</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Courage</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Wisdom</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Patience</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Flexibility</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Love</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Humility</a:t>
            </a:r>
            <a:endPar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Understanding</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Reconciliation</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sng"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Tolerance</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Kindness</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Purity</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of</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intentions</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Surprise</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Respect</a:t>
            </a:r>
            <a:endPar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Trust</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Intelligence</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Concentration</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Faith</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Joy</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Beauty</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Creativity</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Testimony</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Straightness</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Service</a:t>
            </a:r>
            <a:endPar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Hope</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Vision</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Sincerity</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Mercy</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Abstinence</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Service</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Loyalty</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Sense</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of</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humor</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Nobility</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p>
          <a:p>
            <a:pPr marL="0" marR="0" lvl="0" indent="0" algn="just" defTabSz="914400" rtl="0" eaLnBrk="0" fontAlgn="base" latinLnBrk="0" hangingPunct="0">
              <a:lnSpc>
                <a:spcPct val="150000"/>
              </a:lnSpc>
              <a:spcBef>
                <a:spcPct val="0"/>
              </a:spcBef>
              <a:spcAft>
                <a:spcPct val="0"/>
              </a:spcAft>
              <a:buClrTx/>
              <a:buSzTx/>
              <a:buFontTx/>
              <a:buNone/>
              <a:tabLst/>
            </a:pP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Determination</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Honesty</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Purity</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of</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the</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heart</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Imagination</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Perseverance</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Devotion</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Honesty</a:t>
            </a:r>
            <a:endPar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Strong</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conviction</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Love</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others</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Curiosity</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Enthusiasm</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Liabilities</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Objectivity</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Fearlessness</a:t>
            </a:r>
            <a:endPar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Authenticity</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Cooperation</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Discipline</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Modesty</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Intelligence</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Activity</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Perception</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of</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destination</a:t>
            </a:r>
            <a:endPar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Reliability</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Certainty</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Endurance</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Peace</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Adoption</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Clarity</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Responsibility</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Charisma</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Attentiveness</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p>
          <a:p>
            <a:pPr marL="0" marR="0" lvl="0" indent="0" algn="just" defTabSz="914400" rtl="0" eaLnBrk="0" fontAlgn="base" latinLnBrk="0" hangingPunct="0">
              <a:lnSpc>
                <a:spcPct val="150000"/>
              </a:lnSpc>
              <a:spcBef>
                <a:spcPct val="0"/>
              </a:spcBef>
              <a:spcAft>
                <a:spcPct val="0"/>
              </a:spcAft>
              <a:buClrTx/>
              <a:buSzTx/>
              <a:buFontTx/>
              <a:buNone/>
              <a:tabLst/>
            </a:pP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Integrity</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Generosity</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Friendliness</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Harmony</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Idealism</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Courtesy</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Mastery</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Morality</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Optimism</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p>
          <a:p>
            <a:pPr marL="0" marR="0" lvl="0" indent="0" algn="just" defTabSz="914400" rtl="0" eaLnBrk="0" fontAlgn="base" latinLnBrk="0" hangingPunct="0">
              <a:lnSpc>
                <a:spcPct val="150000"/>
              </a:lnSpc>
              <a:spcBef>
                <a:spcPct val="0"/>
              </a:spcBef>
              <a:spcAft>
                <a:spcPct val="0"/>
              </a:spcAft>
              <a:buClrTx/>
              <a:buSzTx/>
              <a:buFontTx/>
              <a:buNone/>
              <a:tabLst/>
            </a:pP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Satisfaction</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Service</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Tenderness</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Taking</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care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of</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others</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Tact</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Justice</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Righteousness</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Orderliness</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p>
          <a:p>
            <a:pPr marL="0" marR="0" lvl="0" indent="0" algn="just" defTabSz="914400" rtl="0" eaLnBrk="0" fontAlgn="base" latinLnBrk="0" hangingPunct="0">
              <a:lnSpc>
                <a:spcPct val="150000"/>
              </a:lnSpc>
              <a:spcBef>
                <a:spcPct val="0"/>
              </a:spcBef>
              <a:spcAft>
                <a:spcPct val="0"/>
              </a:spcAft>
              <a:buClrTx/>
              <a:buSzTx/>
              <a:buFontTx/>
              <a:buNone/>
              <a:tabLst/>
            </a:pP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Strength</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Compassion</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Unity</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Playfulness</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Kindness</a:t>
            </a:r>
            <a:r>
              <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  </a:t>
            </a:r>
            <a:r>
              <a:rPr kumimoji="0" lang="lt-LT" altLang="lt-LT" sz="2100" b="0" i="0" u="none" strike="noStrike" cap="none" normalizeH="0" baseline="0" dirty="0" err="1"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rPr>
              <a:t>Empathy</a:t>
            </a:r>
            <a:endParaRPr kumimoji="0" lang="lt-LT" altLang="lt-LT" sz="2100" b="0" i="0" u="none" strike="noStrike" cap="none" normalizeH="0" baseline="0" dirty="0" smtClean="0">
              <a:ln>
                <a:noFill/>
              </a:ln>
              <a:solidFill>
                <a:schemeClr val="bg2">
                  <a:lumMod val="60000"/>
                  <a:lumOff val="40000"/>
                </a:schemeClr>
              </a:solidFill>
              <a:effectLst/>
              <a:latin typeface="inherit" charset="0"/>
              <a:ea typeface="Times New Roman" panose="02020603050405020304" pitchFamily="18"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2100" b="0" i="0" u="none" strike="noStrike" cap="none" normalizeH="0" baseline="0" dirty="0" smtClean="0">
                <a:ln>
                  <a:noFill/>
                </a:ln>
                <a:solidFill>
                  <a:srgbClr val="202124"/>
                </a:solidFill>
                <a:effectLst/>
                <a:latin typeface="inherit" charset="0"/>
                <a:ea typeface="Times New Roman" panose="02020603050405020304" pitchFamily="18" charset="0"/>
                <a:cs typeface="Courier New" panose="02070309020205020404" pitchFamily="49" charset="0"/>
              </a:rPr>
              <a:t> </a:t>
            </a:r>
            <a:endParaRPr kumimoji="0" lang="lt-LT" altLang="lt-LT"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66015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644433" y="322216"/>
            <a:ext cx="10554789" cy="5539978"/>
          </a:xfrm>
          <a:prstGeom prst="rect">
            <a:avLst/>
          </a:prstGeom>
        </p:spPr>
        <p:txBody>
          <a:bodyPr wrap="square">
            <a:spAutoFit/>
          </a:bodyPr>
          <a:lstStyle/>
          <a:p>
            <a:pPr algn="just"/>
            <a:r>
              <a:rPr lang="lt-LT" sz="2800" b="1" dirty="0" err="1">
                <a:latin typeface="Times New Roman" panose="02020603050405020304" pitchFamily="18" charset="0"/>
                <a:ea typeface="Calibri" panose="020F0502020204030204" pitchFamily="34" charset="0"/>
              </a:rPr>
              <a:t>Values</a:t>
            </a:r>
            <a:r>
              <a:rPr lang="lt-LT" sz="2800" b="1" dirty="0">
                <a:latin typeface="Times New Roman" panose="02020603050405020304" pitchFamily="18" charset="0"/>
                <a:ea typeface="Calibri" panose="020F0502020204030204" pitchFamily="34" charset="0"/>
              </a:rPr>
              <a:t> are </a:t>
            </a:r>
            <a:r>
              <a:rPr lang="lt-LT" sz="2800" b="1" dirty="0" err="1">
                <a:latin typeface="Times New Roman" panose="02020603050405020304" pitchFamily="18" charset="0"/>
                <a:ea typeface="Calibri" panose="020F0502020204030204" pitchFamily="34" charset="0"/>
              </a:rPr>
              <a:t>characterized</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as</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meaning</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of</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human</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life</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and</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plenitude</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condition</a:t>
            </a:r>
            <a:r>
              <a:rPr lang="lt-LT" sz="2800" b="1"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The</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basis</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of</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moral</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values</a:t>
            </a:r>
            <a:r>
              <a:rPr lang="lt-LT" sz="2800" dirty="0">
                <a:latin typeface="Times New Roman" panose="02020603050405020304" pitchFamily="18" charset="0"/>
                <a:ea typeface="Calibri" panose="020F0502020204030204" pitchFamily="34" charset="0"/>
              </a:rPr>
              <a:t> are </a:t>
            </a:r>
            <a:r>
              <a:rPr lang="lt-LT" sz="2800" dirty="0" err="1">
                <a:latin typeface="Times New Roman" panose="02020603050405020304" pitchFamily="18" charset="0"/>
                <a:ea typeface="Calibri" panose="020F0502020204030204" pitchFamily="34" charset="0"/>
              </a:rPr>
              <a:t>always</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spiritual</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and</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ensuring</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human</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as</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individual</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united</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becoming</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The</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influence</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of</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moral</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values</a:t>
            </a:r>
            <a:r>
              <a:rPr lang="lt-LT" sz="2800" dirty="0">
                <a:latin typeface="Times New Roman" panose="02020603050405020304" pitchFamily="18" charset="0"/>
                <a:ea typeface="Calibri" panose="020F0502020204030204" pitchFamily="34" charset="0"/>
              </a:rPr>
              <a:t> to </a:t>
            </a:r>
            <a:r>
              <a:rPr lang="lt-LT" sz="2800" dirty="0" err="1">
                <a:latin typeface="Times New Roman" panose="02020603050405020304" pitchFamily="18" charset="0"/>
                <a:ea typeface="Calibri" panose="020F0502020204030204" pitchFamily="34" charset="0"/>
              </a:rPr>
              <a:t>better</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pupil</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achievements</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and</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thinking</a:t>
            </a:r>
            <a:r>
              <a:rPr lang="lt-LT" sz="2800" dirty="0">
                <a:latin typeface="Times New Roman" panose="02020603050405020304" pitchFamily="18" charset="0"/>
                <a:ea typeface="Calibri" panose="020F0502020204030204" pitchFamily="34" charset="0"/>
              </a:rPr>
              <a:t> are </a:t>
            </a:r>
            <a:r>
              <a:rPr lang="lt-LT" sz="2800" dirty="0" err="1">
                <a:latin typeface="Times New Roman" panose="02020603050405020304" pitchFamily="18" charset="0"/>
                <a:ea typeface="Calibri" panose="020F0502020204030204" pitchFamily="34" charset="0"/>
              </a:rPr>
              <a:t>based</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on</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academic</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research</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Attention</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is</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drawn</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that</a:t>
            </a:r>
            <a:r>
              <a:rPr lang="lt-LT" sz="2800"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values</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of</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educators</a:t>
            </a:r>
            <a:r>
              <a:rPr lang="lt-LT" sz="2800" b="1" dirty="0">
                <a:latin typeface="Times New Roman" panose="02020603050405020304" pitchFamily="18" charset="0"/>
                <a:ea typeface="Calibri" panose="020F0502020204030204" pitchFamily="34" charset="0"/>
              </a:rPr>
              <a:t> are </a:t>
            </a:r>
            <a:r>
              <a:rPr lang="lt-LT" sz="2800" b="1" dirty="0" err="1">
                <a:latin typeface="Times New Roman" panose="02020603050405020304" pitchFamily="18" charset="0"/>
                <a:ea typeface="Calibri" panose="020F0502020204030204" pitchFamily="34" charset="0"/>
              </a:rPr>
              <a:t>related</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not</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only</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with</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their</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own</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work</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but</a:t>
            </a:r>
            <a:r>
              <a:rPr lang="lt-LT" sz="2800" b="1" dirty="0">
                <a:latin typeface="Times New Roman" panose="02020603050405020304" pitchFamily="18" charset="0"/>
                <a:ea typeface="Calibri" panose="020F0502020204030204" pitchFamily="34" charset="0"/>
              </a:rPr>
              <a:t> also </a:t>
            </a:r>
            <a:r>
              <a:rPr lang="lt-LT" sz="2800" b="1" dirty="0" err="1">
                <a:latin typeface="Times New Roman" panose="02020603050405020304" pitchFamily="18" charset="0"/>
                <a:ea typeface="Calibri" panose="020F0502020204030204" pitchFamily="34" charset="0"/>
              </a:rPr>
              <a:t>with</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ability</a:t>
            </a:r>
            <a:r>
              <a:rPr lang="lt-LT" sz="2800" b="1" dirty="0">
                <a:latin typeface="Times New Roman" panose="02020603050405020304" pitchFamily="18" charset="0"/>
                <a:ea typeface="Calibri" panose="020F0502020204030204" pitchFamily="34" charset="0"/>
              </a:rPr>
              <a:t> to </a:t>
            </a:r>
            <a:r>
              <a:rPr lang="lt-LT" sz="2800" b="1" dirty="0" err="1">
                <a:latin typeface="Times New Roman" panose="02020603050405020304" pitchFamily="18" charset="0"/>
                <a:ea typeface="Calibri" panose="020F0502020204030204" pitchFamily="34" charset="0"/>
              </a:rPr>
              <a:t>create</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more</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humane</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relations</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and</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educational</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process</a:t>
            </a:r>
            <a:r>
              <a:rPr lang="lt-LT" sz="2800" b="1" dirty="0">
                <a:latin typeface="Times New Roman" panose="02020603050405020304" pitchFamily="18" charset="0"/>
                <a:ea typeface="Calibri" panose="020F0502020204030204" pitchFamily="34" charset="0"/>
              </a:rPr>
              <a:t> – to </a:t>
            </a:r>
            <a:r>
              <a:rPr lang="lt-LT" sz="2800" b="1" dirty="0" err="1">
                <a:latin typeface="Times New Roman" panose="02020603050405020304" pitchFamily="18" charset="0"/>
                <a:ea typeface="Calibri" panose="020F0502020204030204" pitchFamily="34" charset="0"/>
              </a:rPr>
              <a:t>work</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with</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all</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age</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group</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students</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and</a:t>
            </a:r>
            <a:r>
              <a:rPr lang="lt-LT" sz="2800" b="1" dirty="0">
                <a:latin typeface="Times New Roman" panose="02020603050405020304" pitchFamily="18" charset="0"/>
                <a:ea typeface="Calibri" panose="020F0502020204030204" pitchFamily="34" charset="0"/>
              </a:rPr>
              <a:t> base </a:t>
            </a:r>
            <a:r>
              <a:rPr lang="lt-LT" sz="2800" b="1" dirty="0" err="1">
                <a:latin typeface="Times New Roman" panose="02020603050405020304" pitchFamily="18" charset="0"/>
                <a:ea typeface="Calibri" panose="020F0502020204030204" pitchFamily="34" charset="0"/>
              </a:rPr>
              <a:t>communication</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in</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educational</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process</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on</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self-esteem</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and</a:t>
            </a:r>
            <a:r>
              <a:rPr lang="lt-LT" sz="2800" b="1" dirty="0">
                <a:latin typeface="Times New Roman" panose="02020603050405020304" pitchFamily="18" charset="0"/>
                <a:ea typeface="Calibri" panose="020F0502020204030204" pitchFamily="34" charset="0"/>
              </a:rPr>
              <a:t> </a:t>
            </a:r>
            <a:r>
              <a:rPr lang="lt-LT" sz="2800" b="1" dirty="0" err="1">
                <a:latin typeface="Times New Roman" panose="02020603050405020304" pitchFamily="18" charset="0"/>
                <a:ea typeface="Calibri" panose="020F0502020204030204" pitchFamily="34" charset="0"/>
              </a:rPr>
              <a:t>creativity</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The</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values</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of</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educators</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have</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an</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influence</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on</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student</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maturity</a:t>
            </a:r>
            <a:r>
              <a:rPr lang="lt-LT" sz="2800" dirty="0">
                <a:latin typeface="Times New Roman" panose="02020603050405020304" pitchFamily="18" charset="0"/>
                <a:ea typeface="Calibri" panose="020F0502020204030204" pitchFamily="34" charset="0"/>
              </a:rPr>
              <a:t> – </a:t>
            </a:r>
            <a:r>
              <a:rPr lang="lt-LT" sz="2800" dirty="0" err="1">
                <a:latin typeface="Times New Roman" panose="02020603050405020304" pitchFamily="18" charset="0"/>
                <a:ea typeface="Calibri" panose="020F0502020204030204" pitchFamily="34" charset="0"/>
              </a:rPr>
              <a:t>education</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based</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on</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moral</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values</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determine</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positive</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social</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behavior</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allows</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the</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better</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understanding</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of</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behaviour</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impact</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on</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yourself</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and</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others</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develop</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his</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ethic</a:t>
            </a:r>
            <a:r>
              <a:rPr lang="lt-LT" sz="2800" dirty="0">
                <a:latin typeface="Times New Roman" panose="02020603050405020304" pitchFamily="18" charset="0"/>
                <a:ea typeface="Calibri" panose="020F0502020204030204" pitchFamily="34" charset="0"/>
              </a:rPr>
              <a:t> </a:t>
            </a:r>
            <a:r>
              <a:rPr lang="lt-LT" sz="2800" dirty="0" err="1">
                <a:latin typeface="Times New Roman" panose="02020603050405020304" pitchFamily="18" charset="0"/>
                <a:ea typeface="Calibri" panose="020F0502020204030204" pitchFamily="34" charset="0"/>
              </a:rPr>
              <a:t>vocabulary</a:t>
            </a:r>
            <a:r>
              <a:rPr lang="lt-LT" sz="2800" dirty="0" smtClean="0">
                <a:latin typeface="Times New Roman" panose="02020603050405020304" pitchFamily="18" charset="0"/>
                <a:ea typeface="Calibri" panose="020F0502020204030204" pitchFamily="34" charset="0"/>
              </a:rPr>
              <a:t>.</a:t>
            </a:r>
          </a:p>
          <a:p>
            <a:endParaRPr lang="lt-LT" dirty="0"/>
          </a:p>
        </p:txBody>
      </p:sp>
    </p:spTree>
    <p:extLst>
      <p:ext uri="{BB962C8B-B14F-4D97-AF65-F5344CB8AC3E}">
        <p14:creationId xmlns:p14="http://schemas.microsoft.com/office/powerpoint/2010/main" val="2349885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o vietos rezervavimo ženklas 2"/>
          <p:cNvSpPr>
            <a:spLocks noGrp="1"/>
          </p:cNvSpPr>
          <p:nvPr>
            <p:ph type="body" idx="1"/>
          </p:nvPr>
        </p:nvSpPr>
        <p:spPr/>
        <p:txBody>
          <a:bodyPr/>
          <a:lstStyle/>
          <a:p>
            <a:endParaRPr lang="lt-LT"/>
          </a:p>
        </p:txBody>
      </p:sp>
      <p:sp>
        <p:nvSpPr>
          <p:cNvPr id="4" name="Rectangle 1"/>
          <p:cNvSpPr>
            <a:spLocks noGrp="1" noChangeArrowheads="1"/>
          </p:cNvSpPr>
          <p:nvPr>
            <p:ph type="title"/>
          </p:nvPr>
        </p:nvSpPr>
        <p:spPr bwMode="auto">
          <a:xfrm flipH="1">
            <a:off x="729928" y="936788"/>
            <a:ext cx="11113727" cy="5216813"/>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algn="just" defTabSz="914400" eaLnBrk="0" fontAlgn="base" hangingPunct="0">
              <a:spcAft>
                <a:spcPct val="0"/>
              </a:spcAft>
            </a:pPr>
            <a:r>
              <a:rPr lang="lt-LT" altLang="lt-LT" sz="2800" cap="none" dirty="0" err="1">
                <a:ln>
                  <a:noFill/>
                </a:ln>
                <a:solidFill>
                  <a:schemeClr val="bg2"/>
                </a:solidFill>
                <a:latin typeface="Times New Roman" panose="02020603050405020304" pitchFamily="18" charset="0"/>
                <a:ea typeface="Calibri" panose="020F0502020204030204" pitchFamily="34" charset="0"/>
                <a:cs typeface="Times New Roman" panose="02020603050405020304" pitchFamily="18" charset="0"/>
              </a:rPr>
              <a:t>I</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n</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modern</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school</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moral</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values</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are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not</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frequent</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they</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formed</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quarter</a:t>
            </a:r>
            <a:r>
              <a:rPr kumimoji="0" lang="lt-LT" altLang="lt-LT" sz="28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of</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all</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identified</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values</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Values</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can</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be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considered</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as</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aspect</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of</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organization</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of</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educational</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process</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school</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management</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and</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work</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with</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parents</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However</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by</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this</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way</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the</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attitude</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is</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expressed</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to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school</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management</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and</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education</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based</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on</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humane</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relations</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establishment</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of</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conditions</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is</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emphasized</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to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correspond</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not</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only</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the</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need</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of</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educator</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but</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also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the</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needs</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of</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other</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schools</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community</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1"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members</a:t>
            </a:r>
            <a:r>
              <a:rPr kumimoji="0" lang="lt-LT" altLang="lt-LT" sz="2800" b="1"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Discussing</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values</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educators</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often</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express</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problems</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arising</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while</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organizing</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educational</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process</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So</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it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must</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be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assumed</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that</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various</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pedagogical</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difficulties</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have</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influence</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on</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value</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education</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giving</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sense</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to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student</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activities</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require</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considerable</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amount</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of</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effort</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Therefore</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short-term</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goals</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are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set</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and</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pupil</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moral</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position</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is</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understood</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in</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lt-LT" altLang="lt-LT" sz="2800" b="0" i="0" u="none" strike="noStrike" cap="none" normalizeH="0" baseline="0" dirty="0" err="1"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school</a:t>
            </a:r>
            <a:r>
              <a:rPr kumimoji="0" lang="lt-LT" altLang="lt-LT" sz="2800" b="0" i="0" u="none" strike="noStrike" cap="none" normalizeH="0" baseline="0" dirty="0" smtClean="0">
                <a:ln>
                  <a:noFill/>
                </a:ln>
                <a:solidFill>
                  <a:schemeClr val="bg2"/>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lt-LT" altLang="lt-LT"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200215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endParaRPr lang="lt-LT"/>
          </a:p>
        </p:txBody>
      </p:sp>
      <p:sp>
        <p:nvSpPr>
          <p:cNvPr id="3" name="Turinio vietos rezervavimo ženklas 2"/>
          <p:cNvSpPr>
            <a:spLocks noGrp="1"/>
          </p:cNvSpPr>
          <p:nvPr>
            <p:ph idx="1"/>
          </p:nvPr>
        </p:nvSpPr>
        <p:spPr/>
        <p:txBody>
          <a:bodyPr/>
          <a:lstStyle/>
          <a:p>
            <a:pPr marL="0" indent="0">
              <a:buNone/>
            </a:pPr>
            <a:r>
              <a:rPr lang="lt-LT" dirty="0" err="1" smtClean="0"/>
              <a:t>Among</a:t>
            </a:r>
            <a:r>
              <a:rPr lang="lt-LT" dirty="0" smtClean="0"/>
              <a:t> </a:t>
            </a:r>
            <a:r>
              <a:rPr lang="lt-LT" dirty="0" err="1" smtClean="0"/>
              <a:t>many</a:t>
            </a:r>
            <a:r>
              <a:rPr lang="lt-LT" dirty="0" smtClean="0"/>
              <a:t> </a:t>
            </a:r>
            <a:r>
              <a:rPr lang="lt-LT" dirty="0" err="1" smtClean="0"/>
              <a:t>activities</a:t>
            </a:r>
            <a:r>
              <a:rPr lang="lt-LT" dirty="0" smtClean="0"/>
              <a:t> </a:t>
            </a:r>
            <a:r>
              <a:rPr lang="lt-LT" dirty="0" err="1" smtClean="0"/>
              <a:t>and</a:t>
            </a:r>
            <a:r>
              <a:rPr lang="lt-LT" dirty="0" smtClean="0"/>
              <a:t> </a:t>
            </a:r>
            <a:r>
              <a:rPr lang="lt-LT" dirty="0" err="1" smtClean="0"/>
              <a:t>methods</a:t>
            </a:r>
            <a:r>
              <a:rPr lang="lt-LT" dirty="0" smtClean="0"/>
              <a:t> </a:t>
            </a:r>
            <a:r>
              <a:rPr lang="lt-LT" dirty="0" err="1" smtClean="0"/>
              <a:t>there</a:t>
            </a:r>
            <a:r>
              <a:rPr lang="lt-LT" dirty="0" smtClean="0"/>
              <a:t> are: </a:t>
            </a:r>
            <a:endParaRPr lang="lt-LT" dirty="0"/>
          </a:p>
          <a:p>
            <a:r>
              <a:rPr lang="lt-LT" sz="3600" dirty="0" err="1">
                <a:latin typeface="Times New Roman" panose="02020603050405020304" pitchFamily="18" charset="0"/>
                <a:cs typeface="Times New Roman" panose="02020603050405020304" pitchFamily="18" charset="0"/>
              </a:rPr>
              <a:t>T</a:t>
            </a:r>
            <a:r>
              <a:rPr lang="lt-LT" sz="3600" dirty="0" err="1" smtClean="0">
                <a:latin typeface="Times New Roman" panose="02020603050405020304" pitchFamily="18" charset="0"/>
                <a:cs typeface="Times New Roman" panose="02020603050405020304" pitchFamily="18" charset="0"/>
              </a:rPr>
              <a:t>hematic</a:t>
            </a:r>
            <a:r>
              <a:rPr lang="lt-LT" sz="3600" dirty="0" smtClean="0">
                <a:latin typeface="Times New Roman" panose="02020603050405020304" pitchFamily="18" charset="0"/>
                <a:cs typeface="Times New Roman" panose="02020603050405020304" pitchFamily="18" charset="0"/>
              </a:rPr>
              <a:t> </a:t>
            </a:r>
            <a:r>
              <a:rPr lang="lt-LT" sz="3600" dirty="0" err="1" smtClean="0">
                <a:latin typeface="Times New Roman" panose="02020603050405020304" pitchFamily="18" charset="0"/>
                <a:cs typeface="Times New Roman" panose="02020603050405020304" pitchFamily="18" charset="0"/>
              </a:rPr>
              <a:t>weeks</a:t>
            </a:r>
            <a:endParaRPr lang="lt-LT" sz="3600" dirty="0" smtClean="0">
              <a:latin typeface="Times New Roman" panose="02020603050405020304" pitchFamily="18" charset="0"/>
              <a:cs typeface="Times New Roman" panose="02020603050405020304" pitchFamily="18" charset="0"/>
            </a:endParaRPr>
          </a:p>
          <a:p>
            <a:r>
              <a:rPr lang="lt-LT" sz="3600" dirty="0" err="1" smtClean="0">
                <a:latin typeface="Times New Roman" panose="02020603050405020304" pitchFamily="18" charset="0"/>
                <a:cs typeface="Times New Roman" panose="02020603050405020304" pitchFamily="18" charset="0"/>
              </a:rPr>
              <a:t>Friendly</a:t>
            </a:r>
            <a:r>
              <a:rPr lang="lt-LT" sz="3600" dirty="0" smtClean="0">
                <a:latin typeface="Times New Roman" panose="02020603050405020304" pitchFamily="18" charset="0"/>
                <a:cs typeface="Times New Roman" panose="02020603050405020304" pitchFamily="18" charset="0"/>
              </a:rPr>
              <a:t> </a:t>
            </a:r>
            <a:r>
              <a:rPr lang="lt-LT" sz="3600" dirty="0" err="1" smtClean="0">
                <a:latin typeface="Times New Roman" panose="02020603050405020304" pitchFamily="18" charset="0"/>
                <a:cs typeface="Times New Roman" panose="02020603050405020304" pitchFamily="18" charset="0"/>
              </a:rPr>
              <a:t>elephant</a:t>
            </a:r>
            <a:r>
              <a:rPr lang="lt-LT" sz="3600" dirty="0" smtClean="0">
                <a:latin typeface="Times New Roman" panose="02020603050405020304" pitchFamily="18" charset="0"/>
                <a:cs typeface="Times New Roman" panose="02020603050405020304" pitchFamily="18" charset="0"/>
              </a:rPr>
              <a:t> </a:t>
            </a:r>
            <a:r>
              <a:rPr lang="lt-LT" sz="3600" dirty="0" err="1" smtClean="0">
                <a:latin typeface="Times New Roman" panose="02020603050405020304" pitchFamily="18" charset="0"/>
                <a:cs typeface="Times New Roman" panose="02020603050405020304" pitchFamily="18" charset="0"/>
              </a:rPr>
              <a:t>olympiads</a:t>
            </a:r>
            <a:endParaRPr lang="lt-LT"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5241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endParaRPr lang="lt-LT"/>
          </a:p>
        </p:txBody>
      </p:sp>
      <p:sp>
        <p:nvSpPr>
          <p:cNvPr id="3" name="Turinio vietos rezervavimo ženklas 2"/>
          <p:cNvSpPr>
            <a:spLocks noGrp="1"/>
          </p:cNvSpPr>
          <p:nvPr>
            <p:ph idx="1"/>
          </p:nvPr>
        </p:nvSpPr>
        <p:spPr>
          <a:xfrm>
            <a:off x="684211" y="685800"/>
            <a:ext cx="9931537" cy="4652554"/>
          </a:xfrm>
        </p:spPr>
        <p:txBody>
          <a:bodyPr>
            <a:normAutofit/>
          </a:bodyPr>
          <a:lstStyle/>
          <a:p>
            <a:pPr marL="0" indent="0" algn="ctr">
              <a:buNone/>
            </a:pPr>
            <a:r>
              <a:rPr lang="lt-LT" sz="3600" dirty="0" err="1" smtClean="0"/>
              <a:t>Children</a:t>
            </a:r>
            <a:r>
              <a:rPr lang="lt-LT" sz="3600" dirty="0" smtClean="0"/>
              <a:t> are </a:t>
            </a:r>
            <a:r>
              <a:rPr lang="lt-LT" sz="3600" dirty="0" err="1" smtClean="0"/>
              <a:t>tought</a:t>
            </a:r>
            <a:r>
              <a:rPr lang="lt-LT" sz="3600" dirty="0" smtClean="0"/>
              <a:t> to: </a:t>
            </a:r>
          </a:p>
          <a:p>
            <a:r>
              <a:rPr lang="lt-LT" sz="3600" dirty="0" err="1" smtClean="0"/>
              <a:t>give</a:t>
            </a:r>
            <a:r>
              <a:rPr lang="lt-LT" sz="3600" dirty="0" smtClean="0"/>
              <a:t> </a:t>
            </a:r>
            <a:r>
              <a:rPr lang="lt-LT" sz="3600" dirty="0" err="1" smtClean="0"/>
              <a:t>somebody</a:t>
            </a:r>
            <a:r>
              <a:rPr lang="lt-LT" sz="3600" dirty="0" smtClean="0"/>
              <a:t> a </a:t>
            </a:r>
            <a:r>
              <a:rPr lang="lt-LT" sz="3600" dirty="0" err="1" smtClean="0"/>
              <a:t>hearing</a:t>
            </a:r>
            <a:r>
              <a:rPr lang="lt-LT" sz="3600" dirty="0" smtClean="0"/>
              <a:t>, </a:t>
            </a:r>
          </a:p>
          <a:p>
            <a:r>
              <a:rPr lang="lt-LT" sz="3600" dirty="0" err="1" smtClean="0"/>
              <a:t>solve</a:t>
            </a:r>
            <a:r>
              <a:rPr lang="lt-LT" sz="3600" dirty="0" smtClean="0"/>
              <a:t> </a:t>
            </a:r>
            <a:r>
              <a:rPr lang="lt-LT" sz="3600" dirty="0" err="1" smtClean="0"/>
              <a:t>prolems</a:t>
            </a:r>
            <a:r>
              <a:rPr lang="lt-LT" sz="3600" dirty="0" smtClean="0"/>
              <a:t> </a:t>
            </a:r>
            <a:r>
              <a:rPr lang="lt-LT" sz="3600" dirty="0" err="1" smtClean="0"/>
              <a:t>or</a:t>
            </a:r>
            <a:r>
              <a:rPr lang="lt-LT" sz="3600" dirty="0" smtClean="0"/>
              <a:t> </a:t>
            </a:r>
            <a:r>
              <a:rPr lang="lt-LT" sz="3600" dirty="0" err="1" smtClean="0"/>
              <a:t>conflicts</a:t>
            </a:r>
            <a:r>
              <a:rPr lang="lt-LT" sz="3600" dirty="0" smtClean="0"/>
              <a:t>,</a:t>
            </a:r>
          </a:p>
          <a:p>
            <a:r>
              <a:rPr lang="lt-LT" sz="3600" dirty="0" smtClean="0"/>
              <a:t> </a:t>
            </a:r>
            <a:r>
              <a:rPr lang="lt-LT" sz="3600" dirty="0" err="1" smtClean="0"/>
              <a:t>remind</a:t>
            </a:r>
            <a:r>
              <a:rPr lang="lt-LT" sz="3600" dirty="0" smtClean="0"/>
              <a:t> </a:t>
            </a:r>
            <a:r>
              <a:rPr lang="lt-LT" sz="3600" dirty="0" err="1" smtClean="0"/>
              <a:t>each</a:t>
            </a:r>
            <a:r>
              <a:rPr lang="lt-LT" sz="3600" dirty="0" smtClean="0"/>
              <a:t> </a:t>
            </a:r>
            <a:r>
              <a:rPr lang="lt-LT" sz="3600" dirty="0" err="1" smtClean="0"/>
              <a:t>other</a:t>
            </a:r>
            <a:r>
              <a:rPr lang="lt-LT" sz="3600" dirty="0" smtClean="0"/>
              <a:t> </a:t>
            </a:r>
            <a:r>
              <a:rPr lang="lt-LT" sz="3600" dirty="0" err="1" smtClean="0"/>
              <a:t>their</a:t>
            </a:r>
            <a:r>
              <a:rPr lang="lt-LT" sz="3600" dirty="0" smtClean="0"/>
              <a:t> </a:t>
            </a:r>
            <a:r>
              <a:rPr lang="lt-LT" sz="3600" dirty="0" err="1" smtClean="0"/>
              <a:t>rules</a:t>
            </a:r>
            <a:r>
              <a:rPr lang="lt-LT" sz="3600" dirty="0"/>
              <a:t>,</a:t>
            </a:r>
            <a:endParaRPr lang="lt-LT" sz="3600" dirty="0" smtClean="0"/>
          </a:p>
          <a:p>
            <a:r>
              <a:rPr lang="lt-LT" sz="3600" dirty="0" err="1" smtClean="0"/>
              <a:t>Do</a:t>
            </a:r>
            <a:r>
              <a:rPr lang="lt-LT" sz="3600" dirty="0" smtClean="0"/>
              <a:t> </a:t>
            </a:r>
            <a:r>
              <a:rPr lang="lt-LT" sz="3600" dirty="0" err="1" smtClean="0"/>
              <a:t>not</a:t>
            </a:r>
            <a:r>
              <a:rPr lang="lt-LT" sz="3600" dirty="0" smtClean="0"/>
              <a:t> </a:t>
            </a:r>
            <a:r>
              <a:rPr lang="lt-LT" sz="3600" dirty="0" err="1" smtClean="0"/>
              <a:t>forger</a:t>
            </a:r>
            <a:r>
              <a:rPr lang="lt-LT" sz="3600" dirty="0" smtClean="0"/>
              <a:t> </a:t>
            </a:r>
            <a:r>
              <a:rPr lang="lt-LT" sz="3600" dirty="0" err="1" smtClean="0"/>
              <a:t>respect</a:t>
            </a:r>
            <a:r>
              <a:rPr lang="lt-LT" sz="3600" dirty="0" smtClean="0"/>
              <a:t> </a:t>
            </a:r>
            <a:r>
              <a:rPr lang="lt-LT" sz="3600" dirty="0" err="1" smtClean="0"/>
              <a:t>each</a:t>
            </a:r>
            <a:r>
              <a:rPr lang="lt-LT" sz="3600" dirty="0" smtClean="0"/>
              <a:t> </a:t>
            </a:r>
            <a:r>
              <a:rPr lang="lt-LT" sz="3600" dirty="0" err="1" smtClean="0"/>
              <a:t>other</a:t>
            </a:r>
            <a:r>
              <a:rPr lang="lt-LT" sz="3600" smtClean="0"/>
              <a:t>...</a:t>
            </a:r>
            <a:endParaRPr lang="lt-LT" sz="3600" dirty="0"/>
          </a:p>
        </p:txBody>
      </p:sp>
    </p:spTree>
    <p:extLst>
      <p:ext uri="{BB962C8B-B14F-4D97-AF65-F5344CB8AC3E}">
        <p14:creationId xmlns:p14="http://schemas.microsoft.com/office/powerpoint/2010/main" val="3015561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Dalis">
  <a:themeElements>
    <a:clrScheme name="Dalis">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alis">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is">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
  <TotalTime>744</TotalTime>
  <Words>443</Words>
  <Application>Microsoft Office PowerPoint</Application>
  <PresentationFormat>Plačiaekranė</PresentationFormat>
  <Paragraphs>37</Paragraphs>
  <Slides>7</Slides>
  <Notes>0</Notes>
  <HiddenSlides>0</HiddenSlides>
  <MMClips>0</MMClips>
  <ScaleCrop>false</ScaleCrop>
  <HeadingPairs>
    <vt:vector size="6" baseType="variant">
      <vt:variant>
        <vt:lpstr>Naudojami šriftai</vt:lpstr>
      </vt:variant>
      <vt:variant>
        <vt:i4>7</vt:i4>
      </vt:variant>
      <vt:variant>
        <vt:lpstr>Tema</vt:lpstr>
      </vt:variant>
      <vt:variant>
        <vt:i4>1</vt:i4>
      </vt:variant>
      <vt:variant>
        <vt:lpstr>Skaidrių pavadinimai</vt:lpstr>
      </vt:variant>
      <vt:variant>
        <vt:i4>7</vt:i4>
      </vt:variant>
    </vt:vector>
  </HeadingPairs>
  <TitlesOfParts>
    <vt:vector size="15" baseType="lpstr">
      <vt:lpstr>Arial</vt:lpstr>
      <vt:lpstr>Calibri</vt:lpstr>
      <vt:lpstr>Century Gothic</vt:lpstr>
      <vt:lpstr>Courier New</vt:lpstr>
      <vt:lpstr>inherit</vt:lpstr>
      <vt:lpstr>Times New Roman</vt:lpstr>
      <vt:lpstr>Wingdings 3</vt:lpstr>
      <vt:lpstr>Dalis</vt:lpstr>
      <vt:lpstr>How values are included in our curricula </vt:lpstr>
      <vt:lpstr>„PowerPoint“ pateiktis</vt:lpstr>
      <vt:lpstr>Values</vt:lpstr>
      <vt:lpstr>„PowerPoint“ pateiktis</vt:lpstr>
      <vt:lpstr>In modern school moral values are not frequent – they formed a quarter of all identified values. Values can be considered as aspect of organization of educational process, school management and work with parents. However by this way the attitude is expressed to school management and education based on humane relations, establishment of conditions is emphasized to correspond not only the need of educator but also the needs of other schools community members. Discussing values, educators often express problems arising while organizing educational process. So it must be assumed that various pedagogical difficulties have influence on value education – giving a sense to student activities require considerable amount of effort. Therefore short-term goals are set and pupil moral position is understood in school. </vt:lpstr>
      <vt:lpstr>„PowerPoint“ pateiktis</vt:lpstr>
      <vt:lpstr>„PowerPoint“ pateiktis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values are included in our curricula</dc:title>
  <dc:creator>Svečias</dc:creator>
  <cp:lastModifiedBy>Svečias</cp:lastModifiedBy>
  <cp:revision>18</cp:revision>
  <dcterms:created xsi:type="dcterms:W3CDTF">2021-06-06T07:29:48Z</dcterms:created>
  <dcterms:modified xsi:type="dcterms:W3CDTF">2021-06-07T06:51:19Z</dcterms:modified>
</cp:coreProperties>
</file>