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9" r:id="rId13"/>
    <p:sldId id="267" r:id="rId14"/>
    <p:sldId id="268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0" r:id="rId24"/>
    <p:sldId id="279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07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94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91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71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44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53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19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00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70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11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683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BE1B1-B4DF-43AE-BE17-C87F8AFFA7B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67106-78DF-4B1F-8F71-BB4AE04FD3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07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38425" y="5158372"/>
            <a:ext cx="8712968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83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15516" y="5158372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tx2">
                    <a:lumMod val="50000"/>
                  </a:schemeClr>
                </a:solidFill>
                <a:latin typeface="Garamond" pitchFamily="18" charset="0"/>
              </a:rPr>
              <a:t>Scuola dell'Infanzia </a:t>
            </a:r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  <a:latin typeface="Garamond" pitchFamily="18" charset="0"/>
              </a:rPr>
              <a:t>«Alice </a:t>
            </a:r>
            <a:r>
              <a:rPr lang="it-IT" sz="4000" b="1" dirty="0" err="1" smtClean="0">
                <a:solidFill>
                  <a:schemeClr val="tx2">
                    <a:lumMod val="50000"/>
                  </a:schemeClr>
                </a:solidFill>
                <a:latin typeface="Garamond" pitchFamily="18" charset="0"/>
              </a:rPr>
              <a:t>Sturiale</a:t>
            </a:r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  <a:latin typeface="Garamond" pitchFamily="18" charset="0"/>
              </a:rPr>
              <a:t>»</a:t>
            </a:r>
          </a:p>
          <a:p>
            <a:pPr algn="ctr"/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  <a:latin typeface="Garamond" pitchFamily="18" charset="0"/>
              </a:rPr>
              <a:t>Anno scolastico 2020-21</a:t>
            </a:r>
            <a:endParaRPr lang="it-IT" sz="4000" dirty="0">
              <a:solidFill>
                <a:schemeClr val="tx2">
                  <a:lumMod val="50000"/>
                </a:schemeClr>
              </a:solidFill>
              <a:latin typeface="Garamond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56" y="3645024"/>
            <a:ext cx="968204" cy="121567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89262"/>
            <a:ext cx="1296144" cy="108981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54687"/>
            <a:ext cx="1001837" cy="758967"/>
          </a:xfrm>
          <a:prstGeom prst="rect">
            <a:avLst/>
          </a:prstGeom>
        </p:spPr>
      </p:pic>
      <p:pic>
        <p:nvPicPr>
          <p:cNvPr id="14" name="Mattia_Vlad_Morleo_-_Labile_Polver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7000">
        <p:circle/>
      </p:transition>
    </mc:Choice>
    <mc:Fallback>
      <p:transition spd="slow" advClick="0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5334"/>
          <a:stretch/>
        </p:blipFill>
        <p:spPr>
          <a:xfrm>
            <a:off x="0" y="0"/>
            <a:ext cx="9162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9" r="4342"/>
          <a:stretch/>
        </p:blipFill>
        <p:spPr>
          <a:xfrm>
            <a:off x="0" y="0"/>
            <a:ext cx="9340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1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000">
        <p14:reveal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5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7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r="1265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 rot="16200000">
            <a:off x="1503735" y="-1079425"/>
            <a:ext cx="6208538" cy="88569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99592" y="404664"/>
            <a:ext cx="74888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3200" b="1" dirty="0" smtClean="0">
                <a:latin typeface="Comic Sans MS" pitchFamily="66" charset="0"/>
              </a:rPr>
              <a:t>Dalle conversazioni dei 5 anni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/>
            </a:r>
            <a:br>
              <a:rPr lang="it-IT" sz="2200" dirty="0">
                <a:latin typeface="Comic Sans MS" pitchFamily="66" charset="0"/>
              </a:rPr>
            </a:br>
            <a:r>
              <a:rPr lang="it-IT" sz="2200" dirty="0">
                <a:latin typeface="Comic Sans MS" pitchFamily="66" charset="0"/>
              </a:rPr>
              <a:t>A</a:t>
            </a:r>
            <a:r>
              <a:rPr lang="it-IT" sz="2000" dirty="0" smtClean="0">
                <a:latin typeface="Comic Sans MS" pitchFamily="66" charset="0"/>
              </a:rPr>
              <a:t>rriva </a:t>
            </a:r>
            <a:r>
              <a:rPr lang="it-IT" sz="2000" dirty="0">
                <a:latin typeface="Comic Sans MS" pitchFamily="66" charset="0"/>
              </a:rPr>
              <a:t>un bambino nuovo a scuola</a:t>
            </a:r>
            <a:endParaRPr lang="it-IT" sz="2000" dirty="0" smtClean="0">
              <a:effectLst/>
              <a:latin typeface="Comic Sans MS" pitchFamily="66" charset="0"/>
            </a:endParaRPr>
          </a:p>
          <a:p>
            <a:pPr fontAlgn="base"/>
            <a:r>
              <a:rPr lang="it-IT" sz="2000" dirty="0" smtClean="0">
                <a:latin typeface="Comic Sans MS" pitchFamily="66" charset="0"/>
              </a:rPr>
              <a:t>Non </a:t>
            </a:r>
            <a:r>
              <a:rPr lang="it-IT" sz="2000" dirty="0">
                <a:latin typeface="Comic Sans MS" pitchFamily="66" charset="0"/>
              </a:rPr>
              <a:t>sapeva camminare, giocare, leggere, parlare, ballare.</a:t>
            </a:r>
            <a:endParaRPr lang="it-IT" sz="2000" dirty="0" smtClean="0">
              <a:effectLst/>
              <a:latin typeface="Comic Sans MS" pitchFamily="66" charset="0"/>
            </a:endParaRPr>
          </a:p>
          <a:p>
            <a:pPr fontAlgn="base"/>
            <a:r>
              <a:rPr lang="it-IT" sz="2000" dirty="0">
                <a:latin typeface="Comic Sans MS" pitchFamily="66" charset="0"/>
              </a:rPr>
              <a:t>Non lo volevano perché non lo conoscevano.</a:t>
            </a:r>
            <a:endParaRPr lang="it-IT" sz="2000" dirty="0" smtClean="0">
              <a:effectLst/>
              <a:latin typeface="Comic Sans MS" pitchFamily="66" charset="0"/>
            </a:endParaRPr>
          </a:p>
          <a:p>
            <a:pPr fontAlgn="base"/>
            <a:r>
              <a:rPr lang="it-IT" sz="2000" dirty="0">
                <a:latin typeface="Comic Sans MS" pitchFamily="66" charset="0"/>
              </a:rPr>
              <a:t>Le amiche dicevano che Maria è un po' strana perché aiutava il suo amico. </a:t>
            </a:r>
            <a:endParaRPr lang="it-IT" sz="2000" dirty="0" smtClean="0">
              <a:effectLst/>
              <a:latin typeface="Comic Sans MS" pitchFamily="66" charset="0"/>
            </a:endParaRPr>
          </a:p>
          <a:p>
            <a:pPr fontAlgn="base"/>
            <a:r>
              <a:rPr lang="it-IT" sz="2000" dirty="0">
                <a:latin typeface="Comic Sans MS" pitchFamily="66" charset="0"/>
              </a:rPr>
              <a:t>Maria non sa che è malato e lo aiuta.</a:t>
            </a:r>
            <a:endParaRPr lang="it-IT" sz="2000" dirty="0" smtClean="0">
              <a:effectLst/>
              <a:latin typeface="Comic Sans MS" pitchFamily="66" charset="0"/>
            </a:endParaRPr>
          </a:p>
          <a:p>
            <a:pPr fontAlgn="base"/>
            <a:r>
              <a:rPr lang="it-IT" sz="2000" dirty="0">
                <a:latin typeface="Comic Sans MS" pitchFamily="66" charset="0"/>
              </a:rPr>
              <a:t>Maria lo prende in collo e lo abbraccia e ballano e forse è un sogno.</a:t>
            </a:r>
            <a:endParaRPr lang="it-IT" sz="2000" dirty="0" smtClean="0">
              <a:effectLst/>
              <a:latin typeface="Comic Sans MS" pitchFamily="66" charset="0"/>
            </a:endParaRPr>
          </a:p>
          <a:p>
            <a:pPr fontAlgn="base"/>
            <a:r>
              <a:rPr lang="it-IT" sz="2000" dirty="0">
                <a:latin typeface="Comic Sans MS" pitchFamily="66" charset="0"/>
              </a:rPr>
              <a:t>Maria diventa grande e si vede dalla corda al braccio.</a:t>
            </a:r>
            <a:endParaRPr lang="it-IT" sz="2000" dirty="0" smtClean="0">
              <a:effectLst/>
              <a:latin typeface="Comic Sans MS" pitchFamily="66" charset="0"/>
            </a:endParaRPr>
          </a:p>
          <a:p>
            <a:r>
              <a:rPr lang="it-IT" sz="2000" dirty="0" smtClean="0">
                <a:effectLst/>
              </a:rPr>
              <a:t/>
            </a:r>
            <a:br>
              <a:rPr lang="it-IT" sz="2000" dirty="0" smtClean="0">
                <a:effectLst/>
              </a:rPr>
            </a:br>
            <a:r>
              <a:rPr lang="it-IT" sz="2000" dirty="0">
                <a:latin typeface="Comic Sans MS" pitchFamily="66" charset="0"/>
              </a:rPr>
              <a:t>Tiene la corda per ricordarsi di lui. Per sentirlo l'ha appoggiata al suo cuore.</a:t>
            </a:r>
            <a:br>
              <a:rPr lang="it-IT" sz="2000" dirty="0">
                <a:latin typeface="Comic Sans MS" pitchFamily="66" charset="0"/>
              </a:rPr>
            </a:br>
            <a:r>
              <a:rPr lang="it-IT" sz="2000" dirty="0">
                <a:latin typeface="Comic Sans MS" pitchFamily="66" charset="0"/>
              </a:rPr>
              <a:t>Bisogna volere bene ai bambini anche a quelli malati.</a:t>
            </a:r>
          </a:p>
          <a:p>
            <a:endParaRPr lang="it-IT" sz="2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60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9"/>
          <a:stretch/>
        </p:blipFill>
        <p:spPr>
          <a:xfrm>
            <a:off x="1" y="0"/>
            <a:ext cx="4740812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/>
          <a:stretch/>
        </p:blipFill>
        <p:spPr>
          <a:xfrm>
            <a:off x="4332849" y="0"/>
            <a:ext cx="4811151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81685" y="2967335"/>
            <a:ext cx="5380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Giochi cooperativi</a:t>
            </a:r>
            <a:endParaRPr lang="it-IT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87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doors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41"/>
          <a:stretch/>
        </p:blipFill>
        <p:spPr>
          <a:xfrm>
            <a:off x="-1" y="0"/>
            <a:ext cx="97877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9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doors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084"/>
            <a:ext cx="9227758" cy="73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9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t="9414" r="9414" b="5846"/>
          <a:stretch/>
        </p:blipFill>
        <p:spPr>
          <a:xfrm>
            <a:off x="0" y="0"/>
            <a:ext cx="9453924" cy="68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50886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784067"/>
            <a:ext cx="5402908" cy="270145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87624" y="3789040"/>
            <a:ext cx="68407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Garamond" pitchFamily="18" charset="0"/>
              </a:rPr>
              <a:t>NON </a:t>
            </a:r>
            <a:r>
              <a:rPr lang="it-IT" b="1" dirty="0">
                <a:latin typeface="Garamond" pitchFamily="18" charset="0"/>
              </a:rPr>
              <a:t>SI LASCIA INDIETRO NESSUNO…MAI</a:t>
            </a:r>
            <a:r>
              <a:rPr lang="it-IT" b="1" dirty="0" smtClean="0">
                <a:latin typeface="Garamond" pitchFamily="18" charset="0"/>
              </a:rPr>
              <a:t>!</a:t>
            </a:r>
          </a:p>
          <a:p>
            <a:pPr algn="ctr"/>
            <a:endParaRPr lang="it-IT" b="1" dirty="0">
              <a:latin typeface="Garamond" pitchFamily="18" charset="0"/>
            </a:endParaRPr>
          </a:p>
          <a:p>
            <a:pPr algn="ctr"/>
            <a:r>
              <a:rPr lang="it-IT" sz="4800" b="1" dirty="0" err="1">
                <a:latin typeface="Garamond" pitchFamily="18" charset="0"/>
              </a:rPr>
              <a:t>Cuerdas</a:t>
            </a:r>
            <a:r>
              <a:rPr lang="it-IT" sz="4800" b="1" dirty="0">
                <a:latin typeface="Garamond" pitchFamily="18" charset="0"/>
              </a:rPr>
              <a:t> – </a:t>
            </a:r>
            <a:r>
              <a:rPr lang="it-IT" sz="4800" b="1" dirty="0" smtClean="0">
                <a:latin typeface="Garamond" pitchFamily="18" charset="0"/>
              </a:rPr>
              <a:t>Stringhe</a:t>
            </a:r>
          </a:p>
          <a:p>
            <a:pPr algn="ctr"/>
            <a:endParaRPr lang="it-IT" b="1" dirty="0">
              <a:latin typeface="Garamond" pitchFamily="18" charset="0"/>
            </a:endParaRPr>
          </a:p>
          <a:p>
            <a:pPr algn="ctr"/>
            <a:r>
              <a:rPr lang="it-IT" dirty="0">
                <a:latin typeface="Garamond" pitchFamily="18" charset="0"/>
              </a:rPr>
              <a:t>Tutte le sezioni </a:t>
            </a:r>
            <a:r>
              <a:rPr lang="it-IT" dirty="0" smtClean="0">
                <a:latin typeface="Garamond" pitchFamily="18" charset="0"/>
              </a:rPr>
              <a:t>della scuola hanno </a:t>
            </a:r>
            <a:r>
              <a:rPr lang="it-IT" dirty="0">
                <a:latin typeface="Garamond" pitchFamily="18" charset="0"/>
              </a:rPr>
              <a:t>guardato il cortometraggio d’animazione della durata di 11 minuti per la regia di Pedro </a:t>
            </a:r>
            <a:r>
              <a:rPr lang="it-IT" dirty="0" err="1">
                <a:latin typeface="Garamond" pitchFamily="18" charset="0"/>
              </a:rPr>
              <a:t>Solís</a:t>
            </a:r>
            <a:r>
              <a:rPr lang="it-IT" dirty="0">
                <a:latin typeface="Garamond" pitchFamily="18" charset="0"/>
              </a:rPr>
              <a:t> García vincitore del premio Goya 2014</a:t>
            </a:r>
          </a:p>
        </p:txBody>
      </p:sp>
    </p:spTree>
    <p:extLst>
      <p:ext uri="{BB962C8B-B14F-4D97-AF65-F5344CB8AC3E}">
        <p14:creationId xmlns:p14="http://schemas.microsoft.com/office/powerpoint/2010/main" val="284799338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"/>
          <a:stretch/>
        </p:blipFill>
        <p:spPr>
          <a:xfrm rot="5400000">
            <a:off x="1214466" y="-1214467"/>
            <a:ext cx="6858000" cy="92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7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33924"/>
            <a:ext cx="13244153" cy="68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" y="16962"/>
            <a:ext cx="10669442" cy="68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3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3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19" y="224238"/>
            <a:ext cx="5104762" cy="6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4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837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120172" y="2060848"/>
            <a:ext cx="2916324" cy="3097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68144" y="2420888"/>
            <a:ext cx="3600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354198" y="2420888"/>
            <a:ext cx="2448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aramond" pitchFamily="18" charset="0"/>
              </a:rPr>
              <a:t>I bambini e le bambine sono stati attentissimi. Il cortometraggio </a:t>
            </a:r>
            <a:r>
              <a:rPr lang="it-IT" sz="2400" dirty="0" smtClean="0">
                <a:latin typeface="Garamond" pitchFamily="18" charset="0"/>
              </a:rPr>
              <a:t>era in </a:t>
            </a:r>
            <a:r>
              <a:rPr lang="it-IT" sz="2400" dirty="0">
                <a:latin typeface="Garamond" pitchFamily="18" charset="0"/>
              </a:rPr>
              <a:t>lingua spagnola ma questo non ha limitato la capacità di cogliere il </a:t>
            </a:r>
            <a:r>
              <a:rPr lang="it-IT" sz="2400" dirty="0" smtClean="0">
                <a:latin typeface="Garamond" pitchFamily="18" charset="0"/>
              </a:rPr>
              <a:t>messaggio profondo</a:t>
            </a:r>
            <a:endParaRPr lang="it-IT" sz="2400" dirty="0">
              <a:latin typeface="Garamond" pitchFamily="18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95536" y="2060848"/>
            <a:ext cx="2448272" cy="2272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47739"/>
            <a:ext cx="3161893" cy="377055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395536" y="476672"/>
            <a:ext cx="3312368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52" y="188640"/>
            <a:ext cx="1143370" cy="155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66370"/>
      </p:ext>
    </p:extLst>
  </p:cSld>
  <p:clrMapOvr>
    <a:masterClrMapping/>
  </p:clrMapOvr>
  <p:transition spd="slow" advTm="7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755576" y="1052736"/>
            <a:ext cx="7632848" cy="46805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1251912"/>
            <a:ext cx="69127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40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Varie le </a:t>
            </a:r>
            <a:r>
              <a:rPr lang="it-IT" sz="4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attività</a:t>
            </a:r>
          </a:p>
          <a:p>
            <a:pPr algn="ctr" fontAlgn="base"/>
            <a:endParaRPr lang="it-IT" sz="4000" b="1" dirty="0" smtClean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pPr algn="ctr" fontAlgn="base"/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Conversazioni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, disegni, rielaborazioni in tanti modi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</a:t>
            </a:r>
          </a:p>
          <a:p>
            <a:pPr algn="ctr" fontAlgn="base"/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chemeClr val="accent1">
                    <a:lumMod val="50000"/>
                  </a:schemeClr>
                </a:solidFill>
                <a:effectLst/>
                <a:latin typeface="Comic Sans MS" pitchFamily="66" charset="0"/>
              </a:rPr>
            </a:b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Subito dopo la visione, le emozioni sono state molto forti e alcuni bambini hanno </a:t>
            </a:r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confessato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che stavano per piangere. Ma hanno voluto rivederlo...</a:t>
            </a:r>
          </a:p>
          <a:p>
            <a:r>
              <a:rPr lang="it-IT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</a:rPr>
            </a:br>
            <a:endParaRPr lang="it-IT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94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000">
        <p14:doors dir="vert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1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 rot="16200000">
            <a:off x="1359720" y="-863401"/>
            <a:ext cx="6424562" cy="8640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683569" y="244798"/>
            <a:ext cx="7848872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it-IT" sz="3200" dirty="0" smtClean="0">
              <a:latin typeface="Comic Sans MS" pitchFamily="66" charset="0"/>
            </a:endParaRPr>
          </a:p>
          <a:p>
            <a:pPr algn="ctr" fontAlgn="base"/>
            <a:r>
              <a:rPr lang="it-IT" sz="3200" dirty="0" smtClean="0">
                <a:latin typeface="Comic Sans MS" pitchFamily="66" charset="0"/>
              </a:rPr>
              <a:t>Conversazione collettiva 3 anni</a:t>
            </a:r>
            <a:r>
              <a:rPr lang="it-IT" sz="4000" dirty="0">
                <a:latin typeface="Comic Sans MS" pitchFamily="66" charset="0"/>
              </a:rPr>
              <a:t/>
            </a:r>
            <a:br>
              <a:rPr lang="it-IT" sz="4000" dirty="0">
                <a:latin typeface="Comic Sans MS" pitchFamily="66" charset="0"/>
              </a:rPr>
            </a:br>
            <a:endParaRPr lang="it-IT" sz="4000" dirty="0" smtClean="0">
              <a:latin typeface="Comic Sans MS" pitchFamily="66" charset="0"/>
            </a:endParaRPr>
          </a:p>
          <a:p>
            <a:pPr fontAlgn="base"/>
            <a:r>
              <a:rPr lang="it-IT" sz="2200" dirty="0" smtClean="0">
                <a:latin typeface="Comic Sans MS" pitchFamily="66" charset="0"/>
              </a:rPr>
              <a:t>Stamattina </a:t>
            </a:r>
            <a:r>
              <a:rPr lang="it-IT" sz="2200" dirty="0">
                <a:latin typeface="Comic Sans MS" pitchFamily="66" charset="0"/>
              </a:rPr>
              <a:t>abbiamo visto un cartone animato, non si capiva perché parlavano </a:t>
            </a:r>
            <a:r>
              <a:rPr lang="it-IT" sz="2200" dirty="0" smtClean="0">
                <a:latin typeface="Comic Sans MS" pitchFamily="66" charset="0"/>
              </a:rPr>
              <a:t>strano.</a:t>
            </a:r>
            <a:endParaRPr lang="it-IT" sz="2200" dirty="0">
              <a:latin typeface="Comic Sans MS" pitchFamily="66" charset="0"/>
            </a:endParaRPr>
          </a:p>
          <a:p>
            <a:pPr fontAlgn="base"/>
            <a:r>
              <a:rPr lang="it-IT" sz="2200" dirty="0">
                <a:latin typeface="Comic Sans MS" pitchFamily="66" charset="0"/>
              </a:rPr>
              <a:t>Era la storia di una bambina che si chiamava Maria che era amica di un bambino speciale perché non camminava ed era sul passeggino.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>Maria con lui giocava a pallone e gli leggeva le storie…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>Gli aveva legato le mani per fargliele muovere e anche un piede per fargli tirare la palla.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>Lei era felice e anche il suo amico.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>Alla fine lui muoveva il piede! E Maria era molto contenta!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>Questo cartone animato ci è piaciuto perché essere amici è bello e anche a noi piace essere amici!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>Ne vogliamo tanti di amici!!!</a:t>
            </a:r>
          </a:p>
          <a:p>
            <a:r>
              <a:rPr lang="it-IT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</a:rPr>
            </a:br>
            <a:endParaRPr lang="it-IT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6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 b="33925"/>
          <a:stretch/>
        </p:blipFill>
        <p:spPr>
          <a:xfrm>
            <a:off x="-3385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3253"/>
      </p:ext>
    </p:extLst>
  </p:cSld>
  <p:clrMapOvr>
    <a:masterClrMapping/>
  </p:clrMapOvr>
  <p:transition spd="slow" advTm="5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 rot="16200000">
            <a:off x="1503735" y="-1079425"/>
            <a:ext cx="6208538" cy="88569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99592" y="404664"/>
            <a:ext cx="7632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sz="3200" b="1" dirty="0" smtClean="0">
                <a:latin typeface="Comic Sans MS" pitchFamily="66" charset="0"/>
              </a:rPr>
              <a:t>Conversazione collettiva 4 anni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/>
            </a:r>
            <a:br>
              <a:rPr lang="it-IT" sz="2200" dirty="0">
                <a:latin typeface="Comic Sans MS" pitchFamily="66" charset="0"/>
              </a:rPr>
            </a:br>
            <a:r>
              <a:rPr lang="it-IT" sz="2200" dirty="0" smtClean="0">
                <a:latin typeface="Comic Sans MS" pitchFamily="66" charset="0"/>
              </a:rPr>
              <a:t>C’è </a:t>
            </a:r>
            <a:r>
              <a:rPr lang="it-IT" sz="2200" dirty="0">
                <a:latin typeface="Comic Sans MS" pitchFamily="66" charset="0"/>
              </a:rPr>
              <a:t>un bambino e una bambina. La bambina cerca di far giocare il bambino con la sedia con due ruote.</a:t>
            </a:r>
          </a:p>
          <a:p>
            <a:pPr fontAlgn="base"/>
            <a:r>
              <a:rPr lang="it-IT" sz="2200" dirty="0">
                <a:latin typeface="Comic Sans MS" pitchFamily="66" charset="0"/>
              </a:rPr>
              <a:t>La bambina va al parco giochi e </a:t>
            </a:r>
            <a:r>
              <a:rPr lang="it-IT" sz="2200" dirty="0" smtClean="0">
                <a:latin typeface="Comic Sans MS" pitchFamily="66" charset="0"/>
              </a:rPr>
              <a:t>salta con </a:t>
            </a:r>
            <a:r>
              <a:rPr lang="it-IT" sz="2200" dirty="0">
                <a:latin typeface="Comic Sans MS" pitchFamily="66" charset="0"/>
              </a:rPr>
              <a:t>la </a:t>
            </a:r>
            <a:r>
              <a:rPr lang="it-IT" sz="2200" dirty="0" smtClean="0">
                <a:latin typeface="Comic Sans MS" pitchFamily="66" charset="0"/>
              </a:rPr>
              <a:t>corda. Poi </a:t>
            </a:r>
            <a:r>
              <a:rPr lang="it-IT" sz="2200" dirty="0">
                <a:latin typeface="Comic Sans MS" pitchFamily="66" charset="0"/>
              </a:rPr>
              <a:t>lega la corda al piede del </a:t>
            </a:r>
            <a:r>
              <a:rPr lang="it-IT" sz="2200" dirty="0" smtClean="0">
                <a:latin typeface="Comic Sans MS" pitchFamily="66" charset="0"/>
              </a:rPr>
              <a:t>bambino e </a:t>
            </a:r>
            <a:r>
              <a:rPr lang="it-IT" sz="2200" dirty="0">
                <a:latin typeface="Comic Sans MS" pitchFamily="66" charset="0"/>
              </a:rPr>
              <a:t>tira la corda e fa un saltello, poi tira e fa un altro saltello e poi </a:t>
            </a:r>
            <a:r>
              <a:rPr lang="it-IT" sz="2200" dirty="0" smtClean="0">
                <a:latin typeface="Comic Sans MS" pitchFamily="66" charset="0"/>
              </a:rPr>
              <a:t>giocano</a:t>
            </a:r>
            <a:r>
              <a:rPr lang="it-IT" sz="2200" dirty="0">
                <a:latin typeface="Comic Sans MS" pitchFamily="66" charset="0"/>
              </a:rPr>
              <a:t>.</a:t>
            </a:r>
          </a:p>
          <a:p>
            <a:r>
              <a:rPr lang="it-IT" sz="2200" dirty="0">
                <a:latin typeface="Comic Sans MS" pitchFamily="66" charset="0"/>
              </a:rPr>
              <a:t>Ha preso la corda perché il passeggino non camminava da </a:t>
            </a:r>
            <a:r>
              <a:rPr lang="it-IT" sz="2200" dirty="0" smtClean="0">
                <a:latin typeface="Comic Sans MS" pitchFamily="66" charset="0"/>
              </a:rPr>
              <a:t>solo</a:t>
            </a:r>
          </a:p>
          <a:p>
            <a:r>
              <a:rPr lang="it-IT" sz="2200" dirty="0" smtClean="0">
                <a:latin typeface="Comic Sans MS" pitchFamily="66" charset="0"/>
              </a:rPr>
              <a:t> </a:t>
            </a:r>
            <a:r>
              <a:rPr lang="it-IT" sz="2200" dirty="0">
                <a:latin typeface="Comic Sans MS" pitchFamily="66" charset="0"/>
              </a:rPr>
              <a:t>Giocano a 1,2,3 stella, lo lega con la corda e poi la bambina lo tira. Poi giocano a palla e alla fine della storia la bambina che era un po' più grande (era la sua sorella forse?) gli ha preso un braccio e gli ha preso la mano e l’ha messo sulla </a:t>
            </a:r>
            <a:r>
              <a:rPr lang="it-IT" sz="2200" dirty="0" smtClean="0">
                <a:latin typeface="Comic Sans MS" pitchFamily="66" charset="0"/>
              </a:rPr>
              <a:t>spalla. </a:t>
            </a:r>
            <a:r>
              <a:rPr lang="it-IT" sz="2200" dirty="0">
                <a:latin typeface="Comic Sans MS" pitchFamily="66" charset="0"/>
              </a:rPr>
              <a:t>Il bambino sta sul passeggino e non cammina e non muove le mani ed è senza </a:t>
            </a:r>
            <a:r>
              <a:rPr lang="it-IT" sz="2200" dirty="0" smtClean="0">
                <a:latin typeface="Comic Sans MS" pitchFamily="66" charset="0"/>
              </a:rPr>
              <a:t>parole.</a:t>
            </a:r>
            <a:r>
              <a:rPr lang="it-IT" sz="200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chemeClr val="accent6">
                    <a:lumMod val="50000"/>
                  </a:schemeClr>
                </a:solidFill>
                <a:effectLst/>
                <a:latin typeface="Comic Sans MS" pitchFamily="66" charset="0"/>
              </a:rPr>
            </a:br>
            <a:endParaRPr lang="it-IT" sz="20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2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8000">
        <p14:ripple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0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000">
        <p14:doors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114</Words>
  <Application>Microsoft Office PowerPoint</Application>
  <PresentationFormat>Presentazione su schermo (4:3)</PresentationFormat>
  <Paragraphs>54</Paragraphs>
  <Slides>24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 Windows</dc:creator>
  <cp:lastModifiedBy>Utente Windows</cp:lastModifiedBy>
  <cp:revision>9</cp:revision>
  <dcterms:created xsi:type="dcterms:W3CDTF">2020-12-04T17:33:12Z</dcterms:created>
  <dcterms:modified xsi:type="dcterms:W3CDTF">2020-12-04T19:03:28Z</dcterms:modified>
</cp:coreProperties>
</file>