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038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505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698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780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401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882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33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1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769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819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690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2B01-A53C-48F1-B789-39896ED2C38F}" type="datetimeFigureOut">
              <a:rPr lang="hr-HR" smtClean="0"/>
              <a:t>13.3.2017.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9C946-6A59-4E9A-A18E-FD792CE7826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822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GG88f2br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99028" y="2078966"/>
            <a:ext cx="9144000" cy="2387600"/>
          </a:xfrm>
        </p:spPr>
        <p:txBody>
          <a:bodyPr/>
          <a:lstStyle/>
          <a:p>
            <a:br>
              <a:rPr lang="hr-HR" dirty="0">
                <a:latin typeface="Century Schoolbook" panose="02040604050505020304" pitchFamily="18" charset="0"/>
              </a:rPr>
            </a:br>
            <a:r>
              <a:rPr lang="hr-HR" dirty="0">
                <a:latin typeface="Century Schoolbook" panose="02040604050505020304" pitchFamily="18" charset="0"/>
              </a:rPr>
              <a:t>Gimnazija Metković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22474" y="4980672"/>
            <a:ext cx="9144000" cy="1655762"/>
          </a:xfrm>
        </p:spPr>
        <p:txBody>
          <a:bodyPr/>
          <a:lstStyle/>
          <a:p>
            <a:r>
              <a:rPr lang="hr-HR" sz="3200" dirty="0">
                <a:latin typeface="Century Schoolbook" panose="02040604050505020304" pitchFamily="18" charset="0"/>
              </a:rPr>
              <a:t>Erasmus plus KA2 projects dissemination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749" y="758573"/>
            <a:ext cx="3726558" cy="2514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27" y="5512400"/>
            <a:ext cx="4710801" cy="134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6" y="305998"/>
            <a:ext cx="2196675" cy="1551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53" y="191364"/>
            <a:ext cx="2592354" cy="2157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7" y="3301693"/>
            <a:ext cx="974950" cy="1294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69" y="3429437"/>
            <a:ext cx="974950" cy="129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8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Activities in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Project team: second year students </a:t>
            </a:r>
          </a:p>
          <a:p>
            <a:pPr marL="0" indent="0">
              <a:buNone/>
            </a:pPr>
            <a:r>
              <a:rPr lang="hr-HR" sz="2400" dirty="0"/>
              <a:t>                               + </a:t>
            </a:r>
          </a:p>
          <a:p>
            <a:pPr marL="0" indent="0">
              <a:buNone/>
            </a:pPr>
            <a:r>
              <a:rPr lang="hr-HR" sz="2400" dirty="0"/>
              <a:t>teachers of English, history and Latin</a:t>
            </a:r>
          </a:p>
          <a:p>
            <a:r>
              <a:rPr lang="hr-HR" sz="2400" dirty="0"/>
              <a:t>Weekly project meetings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8785" y="1571066"/>
            <a:ext cx="5463081" cy="3072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41" y="3646466"/>
            <a:ext cx="5511283" cy="30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88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Activities in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4 C’s (21st century skills):</a:t>
            </a:r>
          </a:p>
          <a:p>
            <a:pPr marL="0" indent="0">
              <a:buNone/>
            </a:pPr>
            <a:r>
              <a:rPr lang="hr-HR" dirty="0"/>
              <a:t>Creativity, </a:t>
            </a:r>
          </a:p>
          <a:p>
            <a:pPr marL="0" indent="0">
              <a:buNone/>
            </a:pPr>
            <a:r>
              <a:rPr lang="hr-HR" dirty="0"/>
              <a:t>collaboration, </a:t>
            </a:r>
          </a:p>
          <a:p>
            <a:pPr marL="0" indent="0">
              <a:buNone/>
            </a:pPr>
            <a:r>
              <a:rPr lang="hr-HR" dirty="0"/>
              <a:t>communication, </a:t>
            </a:r>
          </a:p>
          <a:p>
            <a:pPr marL="0" indent="0">
              <a:buNone/>
            </a:pPr>
            <a:r>
              <a:rPr lang="hr-HR" dirty="0"/>
              <a:t>critical thinking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Weekly updates: </a:t>
            </a:r>
            <a:r>
              <a:rPr lang="hr-HR" dirty="0">
                <a:hlinkClick r:id="rId3"/>
              </a:rPr>
              <a:t>https://www.youtube.com/watch?v=WkGG88f2brY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Support videos: https://www.youtube.com/watch?v=GWQMl7vpaUE</a:t>
            </a:r>
          </a:p>
          <a:p>
            <a:pPr marL="0" indent="0">
              <a:buNone/>
            </a:pPr>
            <a:r>
              <a:rPr lang="hr-HR" dirty="0"/>
              <a:t>Project task videos: https://www.youtube.com/watch?v=28QWL-GDXu0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93" y="549605"/>
            <a:ext cx="6452381" cy="36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-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Application process in spring 2015, </a:t>
            </a:r>
          </a:p>
          <a:p>
            <a:pPr marL="0" indent="0">
              <a:buNone/>
            </a:pPr>
            <a:r>
              <a:rPr lang="hr-HR" dirty="0"/>
              <a:t>partner search through Etwinning forum</a:t>
            </a:r>
          </a:p>
          <a:p>
            <a:pPr marL="0" indent="0">
              <a:buNone/>
            </a:pPr>
            <a:r>
              <a:rPr lang="hr-HR" dirty="0"/>
              <a:t>(3 projects applied, 2 approved)</a:t>
            </a:r>
          </a:p>
          <a:p>
            <a:r>
              <a:rPr lang="hr-HR" dirty="0"/>
              <a:t>from 1 September 2015, 2 KA2 projects approved </a:t>
            </a:r>
          </a:p>
          <a:p>
            <a:pPr marL="0" indent="0">
              <a:buNone/>
            </a:pPr>
            <a:r>
              <a:rPr lang="hr-HR" dirty="0"/>
              <a:t>by the Agency for Mobility and EU Programmes:</a:t>
            </a:r>
          </a:p>
          <a:p>
            <a:pPr marL="0" indent="0">
              <a:buNone/>
            </a:pPr>
            <a:r>
              <a:rPr lang="hr-HR" dirty="0"/>
              <a:t>„Following the Footprints of Emperors” (3 years)</a:t>
            </a:r>
          </a:p>
          <a:p>
            <a:pPr marL="0" indent="0">
              <a:buNone/>
            </a:pPr>
            <a:r>
              <a:rPr lang="hr-HR" dirty="0"/>
              <a:t>„Can you tell me the way to...?” (2 years)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367690"/>
            <a:ext cx="4193345" cy="248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96" y="3032905"/>
            <a:ext cx="3614079" cy="361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2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FOLLOWING THE FOOTPRINTS OF EMPERORS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Turkey – coordinator (</a:t>
            </a:r>
            <a:r>
              <a:rPr lang="hr-HR" dirty="0"/>
              <a:t>IMKB Sehit Umut Sami Sensoy Anadolu Lisesi)</a:t>
            </a:r>
            <a:endParaRPr lang="hr-HR" dirty="0"/>
          </a:p>
          <a:p>
            <a:r>
              <a:rPr lang="hr-HR" dirty="0"/>
              <a:t>3 years; approved EU grant for Gimnazija Metković: €36,000</a:t>
            </a:r>
          </a:p>
          <a:p>
            <a:r>
              <a:rPr lang="hr-HR" dirty="0"/>
              <a:t>Project aims: improved knowledge of own culture and EU partner countries, improved 21st century skills, ICT skills, knowledge of history and foreign languages, youth employability, teacher training </a:t>
            </a:r>
          </a:p>
          <a:p>
            <a:r>
              <a:rPr lang="hr-HR" dirty="0"/>
              <a:t>Project tasks: studying Ancient Roman history in 9 partner countries (Turkey, Croatia, Italy, Spain, Portugal, Germany, Bulgaria, Romania, Macedonia) through mobilities and in-school tasks</a:t>
            </a:r>
          </a:p>
          <a:p>
            <a:r>
              <a:rPr lang="hr-HR" dirty="0"/>
              <a:t>Project products: videos on topics of teaching, history and technology, souvenirs, 3D Roman city, model roman city</a:t>
            </a:r>
          </a:p>
          <a:p>
            <a:r>
              <a:rPr lang="hr-HR" dirty="0"/>
              <a:t>Methodology: regular meetings with project team of students and teachers once a week to work on project tasks</a:t>
            </a:r>
          </a:p>
        </p:txBody>
      </p:sp>
    </p:spTree>
    <p:extLst>
      <p:ext uri="{BB962C8B-B14F-4D97-AF65-F5344CB8AC3E}">
        <p14:creationId xmlns:p14="http://schemas.microsoft.com/office/powerpoint/2010/main" val="152200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237" y="1406768"/>
            <a:ext cx="6641612" cy="49812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Italy, November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dirty="0"/>
              <a:t>Transnational project meeting </a:t>
            </a:r>
          </a:p>
          <a:p>
            <a:pPr marL="0" indent="0">
              <a:buNone/>
            </a:pPr>
            <a:r>
              <a:rPr lang="hr-HR" dirty="0"/>
              <a:t>(teachers only) in Rome and Carovilli</a:t>
            </a:r>
          </a:p>
          <a:p>
            <a:r>
              <a:rPr lang="hr-HR" dirty="0"/>
              <a:t>Presentation of each school, </a:t>
            </a:r>
          </a:p>
          <a:p>
            <a:pPr marL="0" indent="0">
              <a:buNone/>
            </a:pPr>
            <a:r>
              <a:rPr lang="hr-HR" dirty="0"/>
              <a:t>distribution of upcoming tasks</a:t>
            </a:r>
          </a:p>
          <a:p>
            <a:pPr>
              <a:buFontTx/>
              <a:buChar char="-"/>
            </a:pPr>
            <a:r>
              <a:rPr lang="hr-HR" dirty="0"/>
              <a:t>Presentation of results of </a:t>
            </a:r>
          </a:p>
          <a:p>
            <a:pPr marL="0" indent="0">
              <a:buNone/>
            </a:pPr>
            <a:r>
              <a:rPr lang="hr-HR" dirty="0"/>
              <a:t>Questionnaires applied to teachers and</a:t>
            </a:r>
          </a:p>
          <a:p>
            <a:pPr marL="0" indent="0">
              <a:buNone/>
            </a:pPr>
            <a:r>
              <a:rPr lang="hr-HR" dirty="0"/>
              <a:t>students in each partner school </a:t>
            </a:r>
          </a:p>
          <a:p>
            <a:pPr marL="0" indent="0">
              <a:buNone/>
            </a:pPr>
            <a:r>
              <a:rPr lang="hr-HR" dirty="0"/>
              <a:t>(Knowledge of EU,</a:t>
            </a:r>
          </a:p>
          <a:p>
            <a:pPr marL="0" indent="0">
              <a:buNone/>
            </a:pPr>
            <a:r>
              <a:rPr lang="hr-HR" dirty="0"/>
              <a:t>Knowledge of Roman relics,</a:t>
            </a:r>
          </a:p>
          <a:p>
            <a:pPr marL="0" indent="0">
              <a:buNone/>
            </a:pPr>
            <a:r>
              <a:rPr lang="hr-HR" dirty="0"/>
              <a:t>Attitudes to teaching/learning, </a:t>
            </a:r>
          </a:p>
          <a:p>
            <a:pPr marL="0" indent="0">
              <a:buNone/>
            </a:pPr>
            <a:r>
              <a:rPr lang="hr-HR" dirty="0"/>
              <a:t>ICT skills and use by teachers, </a:t>
            </a:r>
          </a:p>
          <a:p>
            <a:pPr marL="0" indent="0">
              <a:buNone/>
            </a:pPr>
            <a:r>
              <a:rPr lang="hr-HR" dirty="0"/>
              <a:t>Foreign language skills by teachers </a:t>
            </a:r>
          </a:p>
          <a:p>
            <a:pPr marL="0" indent="0">
              <a:buNone/>
            </a:pPr>
            <a:r>
              <a:rPr lang="hr-HR" dirty="0"/>
              <a:t>and students)</a:t>
            </a:r>
          </a:p>
          <a:p>
            <a:r>
              <a:rPr lang="hr-HR" dirty="0"/>
              <a:t>Choosing the project mascot</a:t>
            </a:r>
          </a:p>
        </p:txBody>
      </p:sp>
    </p:spTree>
    <p:extLst>
      <p:ext uri="{BB962C8B-B14F-4D97-AF65-F5344CB8AC3E}">
        <p14:creationId xmlns:p14="http://schemas.microsoft.com/office/powerpoint/2010/main" val="394770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79" y="1193116"/>
            <a:ext cx="6316395" cy="3552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Tarsus, Turkey – January 2015 (LTTT Activity)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04" y="4009945"/>
            <a:ext cx="4477456" cy="2518569"/>
          </a:xfrm>
          <a:blipFill>
            <a:blip r:embed="rId2">
              <a:alphaModFix amt="15000"/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75" y="3636725"/>
            <a:ext cx="5140958" cy="2891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572" y="1404422"/>
            <a:ext cx="48252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Gimnazija Metkovic did not participate for security reasons</a:t>
            </a:r>
          </a:p>
          <a:p>
            <a:pPr marL="285750" indent="-285750">
              <a:buFontTx/>
              <a:buChar char="-"/>
            </a:pPr>
            <a:r>
              <a:rPr lang="hr-HR" dirty="0"/>
              <a:t>Students prepared and sent a presentation about the history of our town in Roman era</a:t>
            </a:r>
          </a:p>
          <a:p>
            <a:pPr marL="285750" indent="-285750">
              <a:buFontTx/>
              <a:buChar char="-"/>
            </a:pPr>
            <a:r>
              <a:rPr lang="hr-HR" dirty="0"/>
              <a:t>Students prepared and sent a model of a Roman relic (Diocletian’s palace) to be displayed at the Turkish coordinator school</a:t>
            </a:r>
          </a:p>
        </p:txBody>
      </p:sp>
    </p:spTree>
    <p:extLst>
      <p:ext uri="{BB962C8B-B14F-4D97-AF65-F5344CB8AC3E}">
        <p14:creationId xmlns:p14="http://schemas.microsoft.com/office/powerpoint/2010/main" val="61125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40" y="365125"/>
            <a:ext cx="3877994" cy="2895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Lisbon, Portugal – April 2016 </a:t>
            </a:r>
            <a:br>
              <a:rPr lang="hr-HR" dirty="0"/>
            </a:br>
            <a:r>
              <a:rPr lang="hr-HR" dirty="0"/>
              <a:t>(LTTT Activity)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53" y="3393994"/>
            <a:ext cx="4640157" cy="34640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72" y="3706900"/>
            <a:ext cx="4571759" cy="3053935"/>
          </a:xfrm>
        </p:spPr>
      </p:pic>
      <p:sp>
        <p:nvSpPr>
          <p:cNvPr id="3" name="TextBox 2"/>
          <p:cNvSpPr txBox="1"/>
          <p:nvPr/>
        </p:nvSpPr>
        <p:spPr>
          <a:xfrm>
            <a:off x="633046" y="1913206"/>
            <a:ext cx="66258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presentation of our school’s activities incorporating the „21st century skills”, focusing on the 4C’s: creativity, communication, cooperation, critical thinking</a:t>
            </a:r>
          </a:p>
          <a:p>
            <a:pPr marL="285750" indent="-285750">
              <a:buFontTx/>
              <a:buChar char="-"/>
            </a:pPr>
            <a:r>
              <a:rPr lang="hr-HR" dirty="0"/>
              <a:t>communication: a video and vlog</a:t>
            </a:r>
          </a:p>
          <a:p>
            <a:pPr marL="285750" indent="-285750">
              <a:buFontTx/>
              <a:buChar char="-"/>
            </a:pPr>
            <a:r>
              <a:rPr lang="hr-HR" dirty="0"/>
              <a:t>cooperation and creativity: hand made souvenirs as gifts for Portugal mobility</a:t>
            </a:r>
          </a:p>
          <a:p>
            <a:pPr marL="285750" indent="-285750">
              <a:buFontTx/>
              <a:buChar char="-"/>
            </a:pPr>
            <a:r>
              <a:rPr lang="hr-HR" dirty="0"/>
              <a:t>critical thinking: presentation about Croatian school system reform</a:t>
            </a:r>
          </a:p>
        </p:txBody>
      </p:sp>
    </p:spTree>
    <p:extLst>
      <p:ext uri="{BB962C8B-B14F-4D97-AF65-F5344CB8AC3E}">
        <p14:creationId xmlns:p14="http://schemas.microsoft.com/office/powerpoint/2010/main" val="808085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Bulgaria, June 2016</a:t>
            </a:r>
            <a:br>
              <a:rPr lang="hr-HR" dirty="0"/>
            </a:br>
            <a:r>
              <a:rPr lang="hr-HR" dirty="0"/>
              <a:t>(LTTT Activity)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5" y="2431550"/>
            <a:ext cx="5799039" cy="32605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3" y="2571505"/>
            <a:ext cx="5298831" cy="2980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2160" y="365125"/>
            <a:ext cx="5669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presentation about what students have learned about Roman religion in our area (Ancient Roman cults in Narona)</a:t>
            </a:r>
          </a:p>
          <a:p>
            <a:pPr marL="285750" indent="-285750">
              <a:buFontTx/>
              <a:buChar char="-"/>
            </a:pPr>
            <a:r>
              <a:rPr lang="hr-HR" dirty="0"/>
              <a:t>visit to archaeological site in Sofia, Bulgaria</a:t>
            </a:r>
          </a:p>
          <a:p>
            <a:pPr marL="285750" indent="-285750">
              <a:buFontTx/>
              <a:buChar char="-"/>
            </a:pPr>
            <a:r>
              <a:rPr lang="hr-HR" dirty="0"/>
              <a:t>visit to Museum of history in Sofia, Bulgaria</a:t>
            </a:r>
          </a:p>
          <a:p>
            <a:pPr marL="285750" indent="-285750">
              <a:buFontTx/>
              <a:buChar char="-"/>
            </a:pPr>
            <a:r>
              <a:rPr lang="hr-HR" dirty="0"/>
              <a:t>visit to Plovdiv Roman arena</a:t>
            </a:r>
          </a:p>
        </p:txBody>
      </p:sp>
    </p:spTree>
    <p:extLst>
      <p:ext uri="{BB962C8B-B14F-4D97-AF65-F5344CB8AC3E}">
        <p14:creationId xmlns:p14="http://schemas.microsoft.com/office/powerpoint/2010/main" val="2442183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7679" y="1135023"/>
            <a:ext cx="6159184" cy="46193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Spain- Burgos, Madrid – September 2016 </a:t>
            </a:r>
            <a:r>
              <a:rPr lang="hr-HR" dirty="0"/>
              <a:t>(LTTT Activity)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3137095"/>
            <a:ext cx="5502226" cy="3538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1009" y="1406769"/>
            <a:ext cx="5669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preparation and performance of Antigone Ancient tragedy in the Roman theater in Clunia, Spain</a:t>
            </a:r>
          </a:p>
          <a:p>
            <a:r>
              <a:rPr lang="hr-HR" dirty="0"/>
              <a:t>(students playing parts in English)</a:t>
            </a:r>
          </a:p>
          <a:p>
            <a:r>
              <a:rPr lang="hr-HR" dirty="0"/>
              <a:t>- presentation of ancient myths from our area to produce a common book on myths</a:t>
            </a:r>
          </a:p>
        </p:txBody>
      </p:sp>
    </p:spTree>
    <p:extLst>
      <p:ext uri="{BB962C8B-B14F-4D97-AF65-F5344CB8AC3E}">
        <p14:creationId xmlns:p14="http://schemas.microsoft.com/office/powerpoint/2010/main" val="2406429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Lisbon, Portugal – November 2016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3" y="1690688"/>
            <a:ext cx="7230319" cy="4351338"/>
          </a:xfrm>
        </p:spPr>
      </p:pic>
      <p:sp>
        <p:nvSpPr>
          <p:cNvPr id="3" name="TextBox 2"/>
          <p:cNvSpPr txBox="1"/>
          <p:nvPr/>
        </p:nvSpPr>
        <p:spPr>
          <a:xfrm>
            <a:off x="8257736" y="2450343"/>
            <a:ext cx="3235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/>
              <a:t>second Transnational project meeting in Lisbon, Portugal</a:t>
            </a:r>
          </a:p>
          <a:p>
            <a:pPr marL="285750" indent="-285750">
              <a:buFontTx/>
              <a:buChar char="-"/>
            </a:pPr>
            <a:r>
              <a:rPr lang="hr-HR" dirty="0"/>
              <a:t>discussing previous and upcoming project tasks</a:t>
            </a:r>
          </a:p>
          <a:p>
            <a:pPr marL="285750" indent="-285750">
              <a:buFontTx/>
              <a:buChar char="-"/>
            </a:pPr>
            <a:r>
              <a:rPr lang="hr-HR" dirty="0"/>
              <a:t>preparing Interim report(s)</a:t>
            </a:r>
          </a:p>
          <a:p>
            <a:pPr marL="285750" indent="-285750">
              <a:buFontTx/>
              <a:buChar char="-"/>
            </a:pPr>
            <a:r>
              <a:rPr lang="hr-HR" dirty="0"/>
              <a:t>presentation of 3D Roman city prepared by Portuguese team</a:t>
            </a:r>
          </a:p>
        </p:txBody>
      </p:sp>
    </p:spTree>
    <p:extLst>
      <p:ext uri="{BB962C8B-B14F-4D97-AF65-F5344CB8AC3E}">
        <p14:creationId xmlns:p14="http://schemas.microsoft.com/office/powerpoint/2010/main" val="625245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608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Schoolbook</vt:lpstr>
      <vt:lpstr>Office Theme</vt:lpstr>
      <vt:lpstr> Gimnazija Metković</vt:lpstr>
      <vt:lpstr>- Application</vt:lpstr>
      <vt:lpstr>FOLLOWING THE FOOTPRINTS OF EMPERORS</vt:lpstr>
      <vt:lpstr>Italy, November 2015</vt:lpstr>
      <vt:lpstr>Tarsus, Turkey – January 2015 (LTTT Activity)</vt:lpstr>
      <vt:lpstr>Lisbon, Portugal – April 2016  (LTTT Activity)</vt:lpstr>
      <vt:lpstr>Bulgaria, June 2016 (LTTT Activity)</vt:lpstr>
      <vt:lpstr>Spain- Burgos, Madrid – September 2016 (LTTT Activity)</vt:lpstr>
      <vt:lpstr>Lisbon, Portugal – November 2016</vt:lpstr>
      <vt:lpstr>Activities in school</vt:lpstr>
      <vt:lpstr>Activities in school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Branka Vladimir</dc:creator>
  <cp:lastModifiedBy>Branka Vladimir</cp:lastModifiedBy>
  <cp:revision>87</cp:revision>
  <dcterms:created xsi:type="dcterms:W3CDTF">2016-11-19T05:34:59Z</dcterms:created>
  <dcterms:modified xsi:type="dcterms:W3CDTF">2017-03-13T12:11:55Z</dcterms:modified>
</cp:coreProperties>
</file>