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8" name="Titlu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o-RO" smtClean="0"/>
              <a:t>Faceți clic pentru a edita stilul de titlu Coordonator</a:t>
            </a:r>
            <a:endParaRPr kumimoji="0" lang="en-US"/>
          </a:p>
        </p:txBody>
      </p:sp>
      <p:sp>
        <p:nvSpPr>
          <p:cNvPr id="28" name="Substituent dată 27"/>
          <p:cNvSpPr>
            <a:spLocks noGrp="1"/>
          </p:cNvSpPr>
          <p:nvPr>
            <p:ph type="dt" sz="half" idx="10"/>
          </p:nvPr>
        </p:nvSpPr>
        <p:spPr/>
        <p:txBody>
          <a:bodyPr/>
          <a:lstStyle/>
          <a:p>
            <a:fld id="{0FD79199-5FEA-497B-80B2-D50DEF401B0F}" type="datetimeFigureOut">
              <a:rPr lang="en-US" smtClean="0"/>
              <a:pPr/>
              <a:t>2/8/2018</a:t>
            </a:fld>
            <a:endParaRPr lang="en-GB"/>
          </a:p>
        </p:txBody>
      </p:sp>
      <p:sp>
        <p:nvSpPr>
          <p:cNvPr id="17" name="Substituent subsol 16"/>
          <p:cNvSpPr>
            <a:spLocks noGrp="1"/>
          </p:cNvSpPr>
          <p:nvPr>
            <p:ph type="ftr" sz="quarter" idx="11"/>
          </p:nvPr>
        </p:nvSpPr>
        <p:spPr/>
        <p:txBody>
          <a:bodyPr/>
          <a:lstStyle/>
          <a:p>
            <a:endParaRPr lang="en-GB"/>
          </a:p>
        </p:txBody>
      </p:sp>
      <p:sp>
        <p:nvSpPr>
          <p:cNvPr id="29" name="Substituent număr diapozitiv 28"/>
          <p:cNvSpPr>
            <a:spLocks noGrp="1"/>
          </p:cNvSpPr>
          <p:nvPr>
            <p:ph type="sldNum" sz="quarter" idx="12"/>
          </p:nvPr>
        </p:nvSpPr>
        <p:spPr/>
        <p:txBody>
          <a:bodyPr/>
          <a:lstStyle/>
          <a:p>
            <a:fld id="{AE0D33A3-BF8D-4431-9A67-E5E8B6C87D91}" type="slidenum">
              <a:rPr lang="en-GB" smtClean="0"/>
              <a:pPr/>
              <a:t>‹#›</a:t>
            </a:fld>
            <a:endParaRPr lang="en-GB"/>
          </a:p>
        </p:txBody>
      </p:sp>
      <p:sp>
        <p:nvSpPr>
          <p:cNvPr id="9" name="Subtitlu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0FD79199-5FEA-497B-80B2-D50DEF401B0F}" type="datetimeFigureOut">
              <a:rPr lang="en-US" smtClean="0"/>
              <a:pPr/>
              <a:t>2/8/2018</a:t>
            </a:fld>
            <a:endParaRPr lang="en-GB"/>
          </a:p>
        </p:txBody>
      </p:sp>
      <p:sp>
        <p:nvSpPr>
          <p:cNvPr id="5" name="Substituent subsol 4"/>
          <p:cNvSpPr>
            <a:spLocks noGrp="1"/>
          </p:cNvSpPr>
          <p:nvPr>
            <p:ph type="ftr" sz="quarter" idx="11"/>
          </p:nvPr>
        </p:nvSpPr>
        <p:spPr/>
        <p:txBody>
          <a:bodyPr/>
          <a:lstStyle/>
          <a:p>
            <a:endParaRPr lang="en-GB"/>
          </a:p>
        </p:txBody>
      </p:sp>
      <p:sp>
        <p:nvSpPr>
          <p:cNvPr id="6" name="Substituent număr diapozitiv 5"/>
          <p:cNvSpPr>
            <a:spLocks noGrp="1"/>
          </p:cNvSpPr>
          <p:nvPr>
            <p:ph type="sldNum" sz="quarter" idx="12"/>
          </p:nvPr>
        </p:nvSpPr>
        <p:spPr/>
        <p:txBody>
          <a:bodyPr/>
          <a:lstStyle/>
          <a:p>
            <a:fld id="{AE0D33A3-BF8D-4431-9A67-E5E8B6C87D9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0FD79199-5FEA-497B-80B2-D50DEF401B0F}" type="datetimeFigureOut">
              <a:rPr lang="en-US" smtClean="0"/>
              <a:pPr/>
              <a:t>2/8/2018</a:t>
            </a:fld>
            <a:endParaRPr lang="en-GB"/>
          </a:p>
        </p:txBody>
      </p:sp>
      <p:sp>
        <p:nvSpPr>
          <p:cNvPr id="5" name="Substituent subsol 4"/>
          <p:cNvSpPr>
            <a:spLocks noGrp="1"/>
          </p:cNvSpPr>
          <p:nvPr>
            <p:ph type="ftr" sz="quarter" idx="11"/>
          </p:nvPr>
        </p:nvSpPr>
        <p:spPr/>
        <p:txBody>
          <a:bodyPr/>
          <a:lstStyle/>
          <a:p>
            <a:endParaRPr lang="en-GB"/>
          </a:p>
        </p:txBody>
      </p:sp>
      <p:sp>
        <p:nvSpPr>
          <p:cNvPr id="6" name="Substituent număr diapozitiv 5"/>
          <p:cNvSpPr>
            <a:spLocks noGrp="1"/>
          </p:cNvSpPr>
          <p:nvPr>
            <p:ph type="sldNum" sz="quarter" idx="12"/>
          </p:nvPr>
        </p:nvSpPr>
        <p:spPr/>
        <p:txBody>
          <a:bodyPr/>
          <a:lstStyle/>
          <a:p>
            <a:fld id="{AE0D33A3-BF8D-4431-9A67-E5E8B6C87D9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0FD79199-5FEA-497B-80B2-D50DEF401B0F}" type="datetimeFigureOut">
              <a:rPr lang="en-US" smtClean="0"/>
              <a:pPr/>
              <a:t>2/8/2018</a:t>
            </a:fld>
            <a:endParaRPr lang="en-GB"/>
          </a:p>
        </p:txBody>
      </p:sp>
      <p:sp>
        <p:nvSpPr>
          <p:cNvPr id="5" name="Substituent subsol 4"/>
          <p:cNvSpPr>
            <a:spLocks noGrp="1"/>
          </p:cNvSpPr>
          <p:nvPr>
            <p:ph type="ftr" sz="quarter" idx="11"/>
          </p:nvPr>
        </p:nvSpPr>
        <p:spPr/>
        <p:txBody>
          <a:bodyPr/>
          <a:lstStyle/>
          <a:p>
            <a:endParaRPr lang="en-GB"/>
          </a:p>
        </p:txBody>
      </p:sp>
      <p:sp>
        <p:nvSpPr>
          <p:cNvPr id="6" name="Substituent număr diapozitiv 5"/>
          <p:cNvSpPr>
            <a:spLocks noGrp="1"/>
          </p:cNvSpPr>
          <p:nvPr>
            <p:ph type="sldNum" sz="quarter" idx="12"/>
          </p:nvPr>
        </p:nvSpPr>
        <p:spPr/>
        <p:txBody>
          <a:bodyPr/>
          <a:lstStyle/>
          <a:p>
            <a:fld id="{AE0D33A3-BF8D-4431-9A67-E5E8B6C87D9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0FD79199-5FEA-497B-80B2-D50DEF401B0F}" type="datetimeFigureOut">
              <a:rPr lang="en-US" smtClean="0"/>
              <a:pPr/>
              <a:t>2/8/2018</a:t>
            </a:fld>
            <a:endParaRPr lang="en-GB"/>
          </a:p>
        </p:txBody>
      </p:sp>
      <p:sp>
        <p:nvSpPr>
          <p:cNvPr id="5" name="Substituent subsol 4"/>
          <p:cNvSpPr>
            <a:spLocks noGrp="1"/>
          </p:cNvSpPr>
          <p:nvPr>
            <p:ph type="ftr" sz="quarter" idx="11"/>
          </p:nvPr>
        </p:nvSpPr>
        <p:spPr/>
        <p:txBody>
          <a:bodyPr/>
          <a:lstStyle/>
          <a:p>
            <a:endParaRPr lang="en-GB"/>
          </a:p>
        </p:txBody>
      </p:sp>
      <p:sp>
        <p:nvSpPr>
          <p:cNvPr id="6" name="Substituent număr diapozitiv 5"/>
          <p:cNvSpPr>
            <a:spLocks noGrp="1"/>
          </p:cNvSpPr>
          <p:nvPr>
            <p:ph type="sldNum" sz="quarter" idx="12"/>
          </p:nvPr>
        </p:nvSpPr>
        <p:spPr>
          <a:xfrm>
            <a:off x="7924800" y="6416675"/>
            <a:ext cx="762000" cy="365125"/>
          </a:xfrm>
        </p:spPr>
        <p:txBody>
          <a:bodyPr/>
          <a:lstStyle/>
          <a:p>
            <a:fld id="{AE0D33A3-BF8D-4431-9A67-E5E8B6C87D9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0FD79199-5FEA-497B-80B2-D50DEF401B0F}" type="datetimeFigureOut">
              <a:rPr lang="en-US" smtClean="0"/>
              <a:pPr/>
              <a:t>2/8/2018</a:t>
            </a:fld>
            <a:endParaRPr lang="en-GB"/>
          </a:p>
        </p:txBody>
      </p:sp>
      <p:sp>
        <p:nvSpPr>
          <p:cNvPr id="6" name="Substituent subsol 5"/>
          <p:cNvSpPr>
            <a:spLocks noGrp="1"/>
          </p:cNvSpPr>
          <p:nvPr>
            <p:ph type="ftr" sz="quarter" idx="11"/>
          </p:nvPr>
        </p:nvSpPr>
        <p:spPr/>
        <p:txBody>
          <a:bodyPr/>
          <a:lstStyle/>
          <a:p>
            <a:endParaRPr lang="en-GB"/>
          </a:p>
        </p:txBody>
      </p:sp>
      <p:sp>
        <p:nvSpPr>
          <p:cNvPr id="7" name="Substituent număr diapozitiv 6"/>
          <p:cNvSpPr>
            <a:spLocks noGrp="1"/>
          </p:cNvSpPr>
          <p:nvPr>
            <p:ph type="sldNum" sz="quarter" idx="12"/>
          </p:nvPr>
        </p:nvSpPr>
        <p:spPr/>
        <p:txBody>
          <a:bodyPr/>
          <a:lstStyle/>
          <a:p>
            <a:fld id="{AE0D33A3-BF8D-4431-9A67-E5E8B6C87D9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8229600" cy="1143000"/>
          </a:xfrm>
        </p:spPr>
        <p:txBody>
          <a:bodyPr anchor="ctr"/>
          <a:lstStyle>
            <a:lvl1pPr>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p>
            <a:fld id="{0FD79199-5FEA-497B-80B2-D50DEF401B0F}" type="datetimeFigureOut">
              <a:rPr lang="en-US" smtClean="0"/>
              <a:pPr/>
              <a:t>2/8/2018</a:t>
            </a:fld>
            <a:endParaRPr lang="en-GB"/>
          </a:p>
        </p:txBody>
      </p:sp>
      <p:sp>
        <p:nvSpPr>
          <p:cNvPr id="8" name="Substituent subsol 7"/>
          <p:cNvSpPr>
            <a:spLocks noGrp="1"/>
          </p:cNvSpPr>
          <p:nvPr>
            <p:ph type="ftr" sz="quarter" idx="11"/>
          </p:nvPr>
        </p:nvSpPr>
        <p:spPr/>
        <p:txBody>
          <a:bodyPr/>
          <a:lstStyle/>
          <a:p>
            <a:endParaRPr lang="en-GB"/>
          </a:p>
        </p:txBody>
      </p:sp>
      <p:sp>
        <p:nvSpPr>
          <p:cNvPr id="9" name="Substituent număr diapozitiv 8"/>
          <p:cNvSpPr>
            <a:spLocks noGrp="1"/>
          </p:cNvSpPr>
          <p:nvPr>
            <p:ph type="sldNum" sz="quarter" idx="12"/>
          </p:nvPr>
        </p:nvSpPr>
        <p:spPr/>
        <p:txBody>
          <a:bodyPr/>
          <a:lstStyle/>
          <a:p>
            <a:fld id="{AE0D33A3-BF8D-4431-9A67-E5E8B6C87D9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0FD79199-5FEA-497B-80B2-D50DEF401B0F}" type="datetimeFigureOut">
              <a:rPr lang="en-US" smtClean="0"/>
              <a:pPr/>
              <a:t>2/8/2018</a:t>
            </a:fld>
            <a:endParaRPr lang="en-GB"/>
          </a:p>
        </p:txBody>
      </p:sp>
      <p:sp>
        <p:nvSpPr>
          <p:cNvPr id="4" name="Substituent subsol 3"/>
          <p:cNvSpPr>
            <a:spLocks noGrp="1"/>
          </p:cNvSpPr>
          <p:nvPr>
            <p:ph type="ftr" sz="quarter" idx="11"/>
          </p:nvPr>
        </p:nvSpPr>
        <p:spPr/>
        <p:txBody>
          <a:bodyPr/>
          <a:lstStyle/>
          <a:p>
            <a:endParaRPr lang="en-GB"/>
          </a:p>
        </p:txBody>
      </p:sp>
      <p:sp>
        <p:nvSpPr>
          <p:cNvPr id="5" name="Substituent număr diapozitiv 4"/>
          <p:cNvSpPr>
            <a:spLocks noGrp="1"/>
          </p:cNvSpPr>
          <p:nvPr>
            <p:ph type="sldNum" sz="quarter" idx="12"/>
          </p:nvPr>
        </p:nvSpPr>
        <p:spPr/>
        <p:txBody>
          <a:bodyPr/>
          <a:lstStyle/>
          <a:p>
            <a:fld id="{AE0D33A3-BF8D-4431-9A67-E5E8B6C87D9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0FD79199-5FEA-497B-80B2-D50DEF401B0F}" type="datetimeFigureOut">
              <a:rPr lang="en-US" smtClean="0"/>
              <a:pPr/>
              <a:t>2/8/2018</a:t>
            </a:fld>
            <a:endParaRPr lang="en-GB"/>
          </a:p>
        </p:txBody>
      </p:sp>
      <p:sp>
        <p:nvSpPr>
          <p:cNvPr id="3" name="Substituent subsol 2"/>
          <p:cNvSpPr>
            <a:spLocks noGrp="1"/>
          </p:cNvSpPr>
          <p:nvPr>
            <p:ph type="ftr" sz="quarter" idx="11"/>
          </p:nvPr>
        </p:nvSpPr>
        <p:spPr/>
        <p:txBody>
          <a:bodyPr/>
          <a:lstStyle/>
          <a:p>
            <a:endParaRPr lang="en-GB"/>
          </a:p>
        </p:txBody>
      </p:sp>
      <p:sp>
        <p:nvSpPr>
          <p:cNvPr id="4" name="Substituent număr diapozitiv 3"/>
          <p:cNvSpPr>
            <a:spLocks noGrp="1"/>
          </p:cNvSpPr>
          <p:nvPr>
            <p:ph type="sldNum" sz="quarter" idx="12"/>
          </p:nvPr>
        </p:nvSpPr>
        <p:spPr/>
        <p:txBody>
          <a:bodyPr/>
          <a:lstStyle/>
          <a:p>
            <a:fld id="{AE0D33A3-BF8D-4431-9A67-E5E8B6C87D9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0FD79199-5FEA-497B-80B2-D50DEF401B0F}" type="datetimeFigureOut">
              <a:rPr lang="en-US" smtClean="0"/>
              <a:pPr/>
              <a:t>2/8/2018</a:t>
            </a:fld>
            <a:endParaRPr lang="en-GB"/>
          </a:p>
        </p:txBody>
      </p:sp>
      <p:sp>
        <p:nvSpPr>
          <p:cNvPr id="6" name="Substituent subsol 5"/>
          <p:cNvSpPr>
            <a:spLocks noGrp="1"/>
          </p:cNvSpPr>
          <p:nvPr>
            <p:ph type="ftr" sz="quarter" idx="11"/>
          </p:nvPr>
        </p:nvSpPr>
        <p:spPr/>
        <p:txBody>
          <a:bodyPr/>
          <a:lstStyle/>
          <a:p>
            <a:endParaRPr lang="en-GB"/>
          </a:p>
        </p:txBody>
      </p:sp>
      <p:sp>
        <p:nvSpPr>
          <p:cNvPr id="7" name="Substituent număr diapozitiv 6"/>
          <p:cNvSpPr>
            <a:spLocks noGrp="1"/>
          </p:cNvSpPr>
          <p:nvPr>
            <p:ph type="sldNum" sz="quarter" idx="12"/>
          </p:nvPr>
        </p:nvSpPr>
        <p:spPr/>
        <p:txBody>
          <a:bodyPr/>
          <a:lstStyle/>
          <a:p>
            <a:fld id="{AE0D33A3-BF8D-4431-9A67-E5E8B6C87D9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o-RO" smtClean="0">
                <a:solidFill>
                  <a:schemeClr val="lt1"/>
                </a:solidFill>
                <a:latin typeface="+mn-lt"/>
                <a:ea typeface="+mn-ea"/>
                <a:cs typeface="+mn-cs"/>
              </a:rPr>
              <a:t>Faceți clic pe pictogramă pentru a adăuga o imagine</a:t>
            </a:r>
            <a:endParaRPr kumimoji="0" lang="en-US" dirty="0">
              <a:solidFill>
                <a:schemeClr val="lt1"/>
              </a:solidFill>
              <a:latin typeface="+mn-lt"/>
              <a:ea typeface="+mn-ea"/>
              <a:cs typeface="+mn-cs"/>
            </a:endParaRPr>
          </a:p>
        </p:txBody>
      </p:sp>
      <p:sp>
        <p:nvSpPr>
          <p:cNvPr id="4" name="Substituent text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0FD79199-5FEA-497B-80B2-D50DEF401B0F}" type="datetimeFigureOut">
              <a:rPr lang="en-US" smtClean="0"/>
              <a:pPr/>
              <a:t>2/8/2018</a:t>
            </a:fld>
            <a:endParaRPr lang="en-GB"/>
          </a:p>
        </p:txBody>
      </p:sp>
      <p:sp>
        <p:nvSpPr>
          <p:cNvPr id="6" name="Substituent subsol 5"/>
          <p:cNvSpPr>
            <a:spLocks noGrp="1"/>
          </p:cNvSpPr>
          <p:nvPr>
            <p:ph type="ftr" sz="quarter" idx="11"/>
          </p:nvPr>
        </p:nvSpPr>
        <p:spPr/>
        <p:txBody>
          <a:bodyPr/>
          <a:lstStyle/>
          <a:p>
            <a:endParaRPr lang="en-GB"/>
          </a:p>
        </p:txBody>
      </p:sp>
      <p:sp>
        <p:nvSpPr>
          <p:cNvPr id="7" name="Substituent număr diapozitiv 6"/>
          <p:cNvSpPr>
            <a:spLocks noGrp="1"/>
          </p:cNvSpPr>
          <p:nvPr>
            <p:ph type="sldNum" sz="quarter" idx="12"/>
          </p:nvPr>
        </p:nvSpPr>
        <p:spPr/>
        <p:txBody>
          <a:bodyPr/>
          <a:lstStyle/>
          <a:p>
            <a:fld id="{AE0D33A3-BF8D-4431-9A67-E5E8B6C87D9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ubstituent titl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FD79199-5FEA-497B-80B2-D50DEF401B0F}" type="datetimeFigureOut">
              <a:rPr lang="en-US" smtClean="0"/>
              <a:pPr/>
              <a:t>2/8/2018</a:t>
            </a:fld>
            <a:endParaRPr lang="en-GB"/>
          </a:p>
        </p:txBody>
      </p:sp>
      <p:sp>
        <p:nvSpPr>
          <p:cNvPr id="3" name="Substituent subsol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ubstituent număr diapozitiv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E0D33A3-BF8D-4431-9A67-E5E8B6C87D9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User\Music\2CELLOS%20-%20Game%20of%20Thrones%20%5bOFFICIAL%20VIDEO%5d.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1285852" y="4857760"/>
            <a:ext cx="6400800" cy="1071570"/>
          </a:xfrm>
        </p:spPr>
        <p:txBody>
          <a:bodyPr>
            <a:normAutofit/>
          </a:bodyPr>
          <a:lstStyle/>
          <a:p>
            <a:r>
              <a:rPr lang="en-GB" sz="4000" b="1" dirty="0" smtClean="0"/>
              <a:t>CROATIA- MARCH-2018</a:t>
            </a:r>
            <a:endParaRPr lang="en-GB" sz="4000" b="1" dirty="0"/>
          </a:p>
        </p:txBody>
      </p:sp>
      <p:pic>
        <p:nvPicPr>
          <p:cNvPr id="4" name="Imagine 3" descr="Imagine1.png"/>
          <p:cNvPicPr>
            <a:picLocks noChangeAspect="1"/>
          </p:cNvPicPr>
          <p:nvPr/>
        </p:nvPicPr>
        <p:blipFill>
          <a:blip r:embed="rId3"/>
          <a:stretch>
            <a:fillRect/>
          </a:stretch>
        </p:blipFill>
        <p:spPr>
          <a:xfrm>
            <a:off x="642910" y="285728"/>
            <a:ext cx="8001056" cy="4500594"/>
          </a:xfrm>
          <a:prstGeom prst="rect">
            <a:avLst/>
          </a:prstGeom>
          <a:ln>
            <a:solidFill>
              <a:srgbClr val="FFFF00"/>
            </a:solidFill>
          </a:ln>
        </p:spPr>
      </p:pic>
      <p:pic>
        <p:nvPicPr>
          <p:cNvPr id="5" name="2CELLOS - Game of Thrones [OFFICIAL VIDEO].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edge">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71472" y="285728"/>
            <a:ext cx="8229600" cy="2928958"/>
          </a:xfrm>
        </p:spPr>
        <p:txBody>
          <a:bodyPr/>
          <a:lstStyle/>
          <a:p>
            <a:pPr lvl="0"/>
            <a:r>
              <a:rPr lang="en-GB" dirty="0" smtClean="0"/>
              <a:t>The </a:t>
            </a:r>
            <a:r>
              <a:rPr lang="en-GB" dirty="0" err="1" smtClean="0"/>
              <a:t>amphitheater</a:t>
            </a:r>
            <a:r>
              <a:rPr lang="en-GB" dirty="0" smtClean="0"/>
              <a:t> lasted until the sixth to </a:t>
            </a:r>
            <a:r>
              <a:rPr lang="en-GB" dirty="0" smtClean="0"/>
              <a:t>seven decades </a:t>
            </a:r>
            <a:r>
              <a:rPr lang="en-GB" dirty="0" smtClean="0"/>
              <a:t>of the third century, when it was burned, probably following the great Gothic invasion. At that time, the </a:t>
            </a:r>
            <a:r>
              <a:rPr lang="en-GB" dirty="0" smtClean="0"/>
              <a:t> </a:t>
            </a:r>
            <a:r>
              <a:rPr lang="en-GB" dirty="0" smtClean="0"/>
              <a:t>Roman camp was also destroyed.</a:t>
            </a:r>
          </a:p>
          <a:p>
            <a:pPr>
              <a:buNone/>
            </a:pPr>
            <a:endParaRPr lang="en-GB" dirty="0"/>
          </a:p>
        </p:txBody>
      </p:sp>
      <p:pic>
        <p:nvPicPr>
          <p:cNvPr id="4" name="Imagine 3" descr="TyylqSL.jpg"/>
          <p:cNvPicPr>
            <a:picLocks noChangeAspect="1"/>
          </p:cNvPicPr>
          <p:nvPr/>
        </p:nvPicPr>
        <p:blipFill>
          <a:blip r:embed="rId2" cstate="print"/>
          <a:stretch>
            <a:fillRect/>
          </a:stretch>
        </p:blipFill>
        <p:spPr>
          <a:xfrm>
            <a:off x="428596" y="2428868"/>
            <a:ext cx="3571900" cy="3571900"/>
          </a:xfrm>
          <a:prstGeom prst="rect">
            <a:avLst/>
          </a:prstGeom>
        </p:spPr>
      </p:pic>
      <p:pic>
        <p:nvPicPr>
          <p:cNvPr id="5" name="Imagine 4" descr="DSCF8433.jpg"/>
          <p:cNvPicPr>
            <a:picLocks noChangeAspect="1"/>
          </p:cNvPicPr>
          <p:nvPr/>
        </p:nvPicPr>
        <p:blipFill>
          <a:blip r:embed="rId3"/>
          <a:stretch>
            <a:fillRect/>
          </a:stretch>
        </p:blipFill>
        <p:spPr>
          <a:xfrm>
            <a:off x="4572000" y="2357430"/>
            <a:ext cx="4071966" cy="3571900"/>
          </a:xfrm>
          <a:prstGeom prst="rect">
            <a:avLst/>
          </a:prstGeom>
        </p:spPr>
      </p:pic>
      <p:sp>
        <p:nvSpPr>
          <p:cNvPr id="6" name="CasetăText 5"/>
          <p:cNvSpPr txBox="1"/>
          <p:nvPr/>
        </p:nvSpPr>
        <p:spPr>
          <a:xfrm>
            <a:off x="500034" y="6143644"/>
            <a:ext cx="3714776" cy="369332"/>
          </a:xfrm>
          <a:prstGeom prst="rect">
            <a:avLst/>
          </a:prstGeom>
          <a:noFill/>
        </p:spPr>
        <p:txBody>
          <a:bodyPr wrap="square" rtlCol="0">
            <a:spAutoFit/>
          </a:bodyPr>
          <a:lstStyle/>
          <a:p>
            <a:r>
              <a:rPr lang="en-GB" b="1" dirty="0" smtClean="0"/>
              <a:t>DECEBAL –DACIAN’S KING</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romania-danube-river-canyon-iron-gates-portile-de-fier-cazanele-dunarii1.jpg"/>
          <p:cNvPicPr>
            <a:picLocks noGrp="1" noChangeAspect="1"/>
          </p:cNvPicPr>
          <p:nvPr>
            <p:ph idx="1"/>
          </p:nvPr>
        </p:nvPicPr>
        <p:blipFill>
          <a:blip r:embed="rId2"/>
          <a:stretch>
            <a:fillRect/>
          </a:stretch>
        </p:blipFill>
        <p:spPr>
          <a:xfrm>
            <a:off x="214282" y="214290"/>
            <a:ext cx="8572560" cy="4708525"/>
          </a:xfrm>
        </p:spPr>
      </p:pic>
      <p:sp>
        <p:nvSpPr>
          <p:cNvPr id="6" name="CasetăText 5"/>
          <p:cNvSpPr txBox="1"/>
          <p:nvPr/>
        </p:nvSpPr>
        <p:spPr>
          <a:xfrm>
            <a:off x="571472" y="5214950"/>
            <a:ext cx="8215370" cy="954107"/>
          </a:xfrm>
          <a:prstGeom prst="rect">
            <a:avLst/>
          </a:prstGeom>
          <a:noFill/>
        </p:spPr>
        <p:txBody>
          <a:bodyPr wrap="square" rtlCol="0">
            <a:spAutoFit/>
          </a:bodyPr>
          <a:lstStyle/>
          <a:p>
            <a:r>
              <a:rPr lang="en-GB" dirty="0" smtClean="0"/>
              <a:t> </a:t>
            </a:r>
            <a:r>
              <a:rPr lang="en-GB" sz="2800" dirty="0" smtClean="0"/>
              <a:t>“The Danube’s boilers” </a:t>
            </a:r>
            <a:r>
              <a:rPr lang="en-GB" sz="2800" dirty="0" smtClean="0"/>
              <a:t>- </a:t>
            </a:r>
            <a:r>
              <a:rPr lang="en-GB" sz="2800" dirty="0" err="1" smtClean="0"/>
              <a:t>Drobeta</a:t>
            </a:r>
            <a:r>
              <a:rPr lang="en-GB" sz="2800" dirty="0" smtClean="0"/>
              <a:t> </a:t>
            </a:r>
            <a:r>
              <a:rPr lang="en-GB" sz="2800" dirty="0" err="1" smtClean="0"/>
              <a:t>Turnu</a:t>
            </a:r>
            <a:r>
              <a:rPr lang="en-GB" sz="2800" dirty="0" smtClean="0"/>
              <a:t> </a:t>
            </a:r>
            <a:r>
              <a:rPr lang="en-GB" sz="2800" dirty="0" err="1" smtClean="0"/>
              <a:t>Severin</a:t>
            </a:r>
            <a:r>
              <a:rPr lang="en-GB" sz="2800" dirty="0" smtClean="0"/>
              <a:t> - Romania</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descr="portile-de-fier-dunarea.jpg"/>
          <p:cNvPicPr>
            <a:picLocks noChangeAspect="1"/>
          </p:cNvPicPr>
          <p:nvPr/>
        </p:nvPicPr>
        <p:blipFill>
          <a:blip r:embed="rId2"/>
          <a:stretch>
            <a:fillRect/>
          </a:stretch>
        </p:blipFill>
        <p:spPr>
          <a:xfrm>
            <a:off x="0" y="0"/>
            <a:ext cx="9144000" cy="6858000"/>
          </a:xfrm>
          <a:prstGeom prst="rect">
            <a:avLst/>
          </a:prstGeom>
        </p:spPr>
      </p:pic>
      <p:sp>
        <p:nvSpPr>
          <p:cNvPr id="3" name="Substituent conținut 2"/>
          <p:cNvSpPr>
            <a:spLocks noGrp="1"/>
          </p:cNvSpPr>
          <p:nvPr>
            <p:ph idx="1"/>
          </p:nvPr>
        </p:nvSpPr>
        <p:spPr>
          <a:xfrm>
            <a:off x="428596" y="428604"/>
            <a:ext cx="8229600" cy="3357586"/>
          </a:xfrm>
        </p:spPr>
        <p:txBody>
          <a:bodyPr/>
          <a:lstStyle/>
          <a:p>
            <a:pPr algn="ctr">
              <a:buNone/>
            </a:pPr>
            <a:r>
              <a:rPr lang="en-GB" dirty="0" smtClean="0">
                <a:latin typeface="Bookman Old Style" pitchFamily="18" charset="0"/>
              </a:rPr>
              <a:t>ROMANIA TEAM....</a:t>
            </a:r>
          </a:p>
          <a:p>
            <a:r>
              <a:rPr lang="en-GB" b="1" dirty="0" smtClean="0"/>
              <a:t>IULIA</a:t>
            </a:r>
          </a:p>
          <a:p>
            <a:r>
              <a:rPr lang="en-GB" b="1" dirty="0" smtClean="0"/>
              <a:t>ELENA</a:t>
            </a:r>
          </a:p>
          <a:p>
            <a:r>
              <a:rPr lang="en-GB" b="1" dirty="0" smtClean="0"/>
              <a:t>MIOARA</a:t>
            </a:r>
          </a:p>
          <a:p>
            <a:r>
              <a:rPr lang="en-GB" b="1" dirty="0" smtClean="0"/>
              <a:t>LUCIANA</a:t>
            </a:r>
            <a:endParaRPr lang="en-GB" b="1" dirty="0"/>
          </a:p>
        </p:txBody>
      </p:sp>
      <p:sp>
        <p:nvSpPr>
          <p:cNvPr id="5" name="CasetăText 4"/>
          <p:cNvSpPr txBox="1"/>
          <p:nvPr/>
        </p:nvSpPr>
        <p:spPr>
          <a:xfrm>
            <a:off x="1500166" y="5072075"/>
            <a:ext cx="6858048" cy="1107996"/>
          </a:xfrm>
          <a:prstGeom prst="rect">
            <a:avLst/>
          </a:prstGeom>
          <a:noFill/>
        </p:spPr>
        <p:txBody>
          <a:bodyPr wrap="square" rtlCol="0">
            <a:spAutoFit/>
          </a:bodyPr>
          <a:lstStyle/>
          <a:p>
            <a:r>
              <a:rPr lang="en-GB" sz="6600" dirty="0" smtClean="0">
                <a:solidFill>
                  <a:srgbClr val="FF0000"/>
                </a:solidFill>
              </a:rPr>
              <a:t>THANK YOU!</a:t>
            </a:r>
            <a:endParaRPr lang="en-GB" sz="6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4)">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diamond(in)">
                                      <p:cBhvr>
                                        <p:cTn id="3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descr="Podul-lui-Traian.jpg"/>
          <p:cNvPicPr>
            <a:picLocks noChangeAspect="1"/>
          </p:cNvPicPr>
          <p:nvPr/>
        </p:nvPicPr>
        <p:blipFill>
          <a:blip r:embed="rId2"/>
          <a:stretch>
            <a:fillRect/>
          </a:stretch>
        </p:blipFill>
        <p:spPr>
          <a:xfrm>
            <a:off x="5357818" y="1428736"/>
            <a:ext cx="3421058" cy="2565794"/>
          </a:xfrm>
          <a:prstGeom prst="rect">
            <a:avLst/>
          </a:prstGeom>
        </p:spPr>
      </p:pic>
      <p:sp>
        <p:nvSpPr>
          <p:cNvPr id="2" name="Titlu 1"/>
          <p:cNvSpPr>
            <a:spLocks noGrp="1"/>
          </p:cNvSpPr>
          <p:nvPr>
            <p:ph type="title"/>
          </p:nvPr>
        </p:nvSpPr>
        <p:spPr>
          <a:xfrm>
            <a:off x="457200" y="274638"/>
            <a:ext cx="8229600" cy="1511288"/>
          </a:xfrm>
        </p:spPr>
        <p:txBody>
          <a:bodyPr>
            <a:normAutofit/>
          </a:bodyPr>
          <a:lstStyle/>
          <a:p>
            <a:r>
              <a:rPr lang="en-GB" dirty="0" smtClean="0">
                <a:solidFill>
                  <a:srgbClr val="FFFF00"/>
                </a:solidFill>
              </a:rPr>
              <a:t>Roman </a:t>
            </a:r>
            <a:r>
              <a:rPr lang="en-GB" dirty="0" err="1" smtClean="0">
                <a:solidFill>
                  <a:srgbClr val="FFFF00"/>
                </a:solidFill>
              </a:rPr>
              <a:t>amphitheaters</a:t>
            </a:r>
            <a:r>
              <a:rPr lang="en-GB" dirty="0" smtClean="0">
                <a:solidFill>
                  <a:srgbClr val="FFFF00"/>
                </a:solidFill>
              </a:rPr>
              <a:t> on the territory of Romania</a:t>
            </a:r>
            <a:endParaRPr lang="en-GB" dirty="0">
              <a:solidFill>
                <a:srgbClr val="FFFF00"/>
              </a:solidFill>
            </a:endParaRPr>
          </a:p>
        </p:txBody>
      </p:sp>
      <p:pic>
        <p:nvPicPr>
          <p:cNvPr id="4" name="Substituent conținut 3" descr="img_4257-11-e1463310719135.jpg"/>
          <p:cNvPicPr>
            <a:picLocks noGrp="1" noChangeAspect="1"/>
          </p:cNvPicPr>
          <p:nvPr>
            <p:ph idx="1"/>
          </p:nvPr>
        </p:nvPicPr>
        <p:blipFill>
          <a:blip r:embed="rId3"/>
          <a:stretch>
            <a:fillRect/>
          </a:stretch>
        </p:blipFill>
        <p:spPr>
          <a:xfrm>
            <a:off x="285720" y="1714488"/>
            <a:ext cx="2826071" cy="4379913"/>
          </a:xfrm>
        </p:spPr>
      </p:pic>
      <p:pic>
        <p:nvPicPr>
          <p:cNvPr id="6" name="Imagine 5" descr="11101217-1856048781.jpg"/>
          <p:cNvPicPr>
            <a:picLocks noChangeAspect="1"/>
          </p:cNvPicPr>
          <p:nvPr/>
        </p:nvPicPr>
        <p:blipFill>
          <a:blip r:embed="rId4"/>
          <a:stretch>
            <a:fillRect/>
          </a:stretch>
        </p:blipFill>
        <p:spPr>
          <a:xfrm>
            <a:off x="3571868" y="3786190"/>
            <a:ext cx="3714776" cy="2857520"/>
          </a:xfrm>
          <a:prstGeom prst="rect">
            <a:avLst/>
          </a:prstGeom>
        </p:spPr>
      </p:pic>
      <p:sp>
        <p:nvSpPr>
          <p:cNvPr id="7" name="CasetăText 6"/>
          <p:cNvSpPr txBox="1"/>
          <p:nvPr/>
        </p:nvSpPr>
        <p:spPr>
          <a:xfrm>
            <a:off x="428596" y="6215082"/>
            <a:ext cx="2643206" cy="461665"/>
          </a:xfrm>
          <a:prstGeom prst="rect">
            <a:avLst/>
          </a:prstGeom>
          <a:noFill/>
        </p:spPr>
        <p:txBody>
          <a:bodyPr wrap="square" rtlCol="0">
            <a:spAutoFit/>
          </a:bodyPr>
          <a:lstStyle/>
          <a:p>
            <a:r>
              <a:rPr lang="en-GB" sz="2400" b="1" dirty="0" smtClean="0"/>
              <a:t>Trajan's Column</a:t>
            </a:r>
            <a:endParaRPr lang="en-GB" sz="2400" b="1" dirty="0"/>
          </a:p>
        </p:txBody>
      </p:sp>
      <p:sp>
        <p:nvSpPr>
          <p:cNvPr id="8" name="CasetăText 7"/>
          <p:cNvSpPr txBox="1"/>
          <p:nvPr/>
        </p:nvSpPr>
        <p:spPr>
          <a:xfrm>
            <a:off x="3286116" y="1857364"/>
            <a:ext cx="2500330" cy="830997"/>
          </a:xfrm>
          <a:prstGeom prst="rect">
            <a:avLst/>
          </a:prstGeom>
          <a:noFill/>
        </p:spPr>
        <p:txBody>
          <a:bodyPr wrap="square" rtlCol="0">
            <a:spAutoFit/>
          </a:bodyPr>
          <a:lstStyle/>
          <a:p>
            <a:r>
              <a:rPr lang="en-GB" sz="2400" b="1" dirty="0" err="1" smtClean="0"/>
              <a:t>Apolodor's</a:t>
            </a:r>
            <a:r>
              <a:rPr lang="en-GB" sz="2400" b="1" dirty="0" smtClean="0"/>
              <a:t> Bridge</a:t>
            </a:r>
            <a:endParaRPr lang="en-GB" sz="2400" b="1" dirty="0"/>
          </a:p>
        </p:txBody>
      </p:sp>
      <p:sp>
        <p:nvSpPr>
          <p:cNvPr id="9" name="CasetăText 8"/>
          <p:cNvSpPr txBox="1"/>
          <p:nvPr/>
        </p:nvSpPr>
        <p:spPr>
          <a:xfrm>
            <a:off x="6357950" y="4214818"/>
            <a:ext cx="2786050" cy="707886"/>
          </a:xfrm>
          <a:prstGeom prst="rect">
            <a:avLst/>
          </a:prstGeom>
          <a:noFill/>
        </p:spPr>
        <p:txBody>
          <a:bodyPr wrap="square" rtlCol="0">
            <a:spAutoFit/>
          </a:bodyPr>
          <a:lstStyle/>
          <a:p>
            <a:pPr algn="ctr"/>
            <a:r>
              <a:rPr lang="en-GB" sz="2000" b="1" dirty="0" smtClean="0"/>
              <a:t>The Roman Fort from </a:t>
            </a:r>
            <a:r>
              <a:rPr lang="en-GB" sz="2000" b="1" dirty="0" err="1" smtClean="0"/>
              <a:t>Drobeta</a:t>
            </a:r>
            <a:endParaRPr lang="en-GB" sz="2000" b="1" dirty="0"/>
          </a:p>
        </p:txBody>
      </p:sp>
      <p:sp>
        <p:nvSpPr>
          <p:cNvPr id="10" name="CasetăText 9"/>
          <p:cNvSpPr txBox="1"/>
          <p:nvPr/>
        </p:nvSpPr>
        <p:spPr>
          <a:xfrm>
            <a:off x="1928794" y="2714621"/>
            <a:ext cx="4429156" cy="954107"/>
          </a:xfrm>
          <a:prstGeom prst="rect">
            <a:avLst/>
          </a:prstGeom>
          <a:noFill/>
        </p:spPr>
        <p:txBody>
          <a:bodyPr wrap="square" rtlCol="0">
            <a:spAutoFit/>
          </a:bodyPr>
          <a:lstStyle/>
          <a:p>
            <a:r>
              <a:rPr lang="en-GB" sz="2800" b="1" dirty="0" smtClean="0"/>
              <a:t>This story is related with....</a:t>
            </a:r>
            <a:endParaRPr lang="en-GB"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Horizontal)">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edg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heel(4)">
                                      <p:cBhvr>
                                        <p:cTn id="4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85720" y="857232"/>
            <a:ext cx="8643998" cy="2154230"/>
          </a:xfrm>
        </p:spPr>
        <p:txBody>
          <a:bodyPr>
            <a:noAutofit/>
          </a:bodyPr>
          <a:lstStyle/>
          <a:p>
            <a:pPr>
              <a:buFont typeface="Arial" pitchFamily="34" charset="0"/>
              <a:buChar char="•"/>
            </a:pPr>
            <a:r>
              <a:rPr lang="en-GB" sz="3200" dirty="0" smtClean="0">
                <a:solidFill>
                  <a:schemeClr val="tx1"/>
                </a:solidFill>
              </a:rPr>
              <a:t>The first </a:t>
            </a:r>
            <a:r>
              <a:rPr lang="en-GB" sz="3200" dirty="0" err="1" smtClean="0">
                <a:solidFill>
                  <a:schemeClr val="tx1"/>
                </a:solidFill>
              </a:rPr>
              <a:t>amphitheaters</a:t>
            </a:r>
            <a:r>
              <a:rPr lang="en-GB" sz="3200" dirty="0" smtClean="0">
                <a:solidFill>
                  <a:schemeClr val="tx1"/>
                </a:solidFill>
              </a:rPr>
              <a:t> were built of wood and were dismantled after the performances ended. More than 200 amphitheatres have been identified throughout the Roman world. </a:t>
            </a:r>
            <a:endParaRPr lang="en-GB" sz="3200" dirty="0">
              <a:solidFill>
                <a:schemeClr val="tx1"/>
              </a:solidFill>
            </a:endParaRPr>
          </a:p>
        </p:txBody>
      </p:sp>
      <p:sp>
        <p:nvSpPr>
          <p:cNvPr id="3" name="Substituent conținut 2"/>
          <p:cNvSpPr>
            <a:spLocks noGrp="1"/>
          </p:cNvSpPr>
          <p:nvPr>
            <p:ph idx="1"/>
          </p:nvPr>
        </p:nvSpPr>
        <p:spPr>
          <a:xfrm>
            <a:off x="457200" y="3571876"/>
            <a:ext cx="8229600" cy="2737484"/>
          </a:xfrm>
        </p:spPr>
        <p:txBody>
          <a:bodyPr/>
          <a:lstStyle/>
          <a:p>
            <a:pPr lvl="0"/>
            <a:r>
              <a:rPr lang="en-GB" sz="3600" b="1" dirty="0" smtClean="0"/>
              <a:t>The largest and most representative </a:t>
            </a:r>
            <a:r>
              <a:rPr lang="en-GB" sz="3600" b="1" dirty="0" err="1" smtClean="0"/>
              <a:t>amphitheater</a:t>
            </a:r>
            <a:r>
              <a:rPr lang="en-GB" sz="3600" b="1" dirty="0" smtClean="0"/>
              <a:t> remains the </a:t>
            </a:r>
            <a:r>
              <a:rPr lang="en-GB" sz="3600" b="1" dirty="0" err="1" smtClean="0"/>
              <a:t>Colosseum</a:t>
            </a:r>
            <a:r>
              <a:rPr lang="en-GB" sz="3600" b="1" dirty="0" smtClean="0"/>
              <a:t>.</a:t>
            </a:r>
          </a:p>
          <a:p>
            <a:endParaRPr lang="en-GB" dirty="0"/>
          </a:p>
        </p:txBody>
      </p:sp>
      <p:pic>
        <p:nvPicPr>
          <p:cNvPr id="4" name="Imagine 3" descr="descărcare.jpg"/>
          <p:cNvPicPr>
            <a:picLocks noChangeAspect="1"/>
          </p:cNvPicPr>
          <p:nvPr/>
        </p:nvPicPr>
        <p:blipFill>
          <a:blip r:embed="rId2"/>
          <a:stretch>
            <a:fillRect/>
          </a:stretch>
        </p:blipFill>
        <p:spPr>
          <a:xfrm>
            <a:off x="5143504" y="5000636"/>
            <a:ext cx="2952750" cy="1552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85720" y="1714488"/>
            <a:ext cx="8643998" cy="1143000"/>
          </a:xfrm>
        </p:spPr>
        <p:txBody>
          <a:bodyPr>
            <a:noAutofit/>
          </a:bodyPr>
          <a:lstStyle/>
          <a:p>
            <a:pPr lvl="0"/>
            <a:r>
              <a:rPr lang="en-GB" sz="3200" dirty="0" smtClean="0">
                <a:solidFill>
                  <a:schemeClr val="tx1"/>
                </a:solidFill>
              </a:rPr>
              <a:t>In Romania's territory,  Roman </a:t>
            </a:r>
            <a:r>
              <a:rPr lang="en-GB" sz="3200" dirty="0" err="1" smtClean="0">
                <a:solidFill>
                  <a:schemeClr val="tx1"/>
                </a:solidFill>
              </a:rPr>
              <a:t>amphitheaters</a:t>
            </a:r>
            <a:r>
              <a:rPr lang="en-GB" sz="3200" dirty="0" smtClean="0">
                <a:solidFill>
                  <a:schemeClr val="tx1"/>
                </a:solidFill>
              </a:rPr>
              <a:t> were discovered at </a:t>
            </a:r>
            <a:r>
              <a:rPr lang="en-GB" sz="3200" dirty="0" err="1" smtClean="0">
                <a:solidFill>
                  <a:schemeClr val="tx1"/>
                </a:solidFill>
              </a:rPr>
              <a:t>Ulpia</a:t>
            </a:r>
            <a:r>
              <a:rPr lang="en-GB" sz="3200" dirty="0" smtClean="0">
                <a:solidFill>
                  <a:schemeClr val="tx1"/>
                </a:solidFill>
              </a:rPr>
              <a:t> </a:t>
            </a:r>
            <a:r>
              <a:rPr lang="en-GB" sz="3200" dirty="0" err="1" smtClean="0">
                <a:solidFill>
                  <a:schemeClr val="tx1"/>
                </a:solidFill>
              </a:rPr>
              <a:t>Traiana</a:t>
            </a:r>
            <a:r>
              <a:rPr lang="en-GB" sz="3200" dirty="0" smtClean="0">
                <a:solidFill>
                  <a:schemeClr val="tx1"/>
                </a:solidFill>
              </a:rPr>
              <a:t> </a:t>
            </a:r>
            <a:r>
              <a:rPr lang="en-GB" sz="3200" dirty="0" err="1" smtClean="0">
                <a:solidFill>
                  <a:schemeClr val="tx1"/>
                </a:solidFill>
              </a:rPr>
              <a:t>Sarmizegetusa</a:t>
            </a:r>
            <a:r>
              <a:rPr lang="en-GB" sz="3200" dirty="0" smtClean="0">
                <a:solidFill>
                  <a:schemeClr val="tx1"/>
                </a:solidFill>
              </a:rPr>
              <a:t>, </a:t>
            </a:r>
            <a:r>
              <a:rPr lang="en-GB" sz="3200" dirty="0" err="1" smtClean="0">
                <a:solidFill>
                  <a:schemeClr val="tx1"/>
                </a:solidFill>
              </a:rPr>
              <a:t>Porolissum</a:t>
            </a:r>
            <a:r>
              <a:rPr lang="en-GB" sz="3200" dirty="0" smtClean="0">
                <a:solidFill>
                  <a:schemeClr val="tx1"/>
                </a:solidFill>
              </a:rPr>
              <a:t>, </a:t>
            </a:r>
            <a:r>
              <a:rPr lang="en-GB" sz="3200" dirty="0" err="1" smtClean="0">
                <a:solidFill>
                  <a:schemeClr val="tx1"/>
                </a:solidFill>
              </a:rPr>
              <a:t>Micia</a:t>
            </a:r>
            <a:r>
              <a:rPr lang="en-GB" sz="3200" dirty="0" smtClean="0">
                <a:solidFill>
                  <a:schemeClr val="tx1"/>
                </a:solidFill>
              </a:rPr>
              <a:t> and </a:t>
            </a:r>
            <a:r>
              <a:rPr lang="en-GB" sz="3200" dirty="0" err="1" smtClean="0">
                <a:solidFill>
                  <a:schemeClr val="tx1"/>
                </a:solidFill>
              </a:rPr>
              <a:t>Veţel</a:t>
            </a:r>
            <a:r>
              <a:rPr lang="en-GB" sz="3200" dirty="0" smtClean="0">
                <a:solidFill>
                  <a:schemeClr val="tx1"/>
                </a:solidFill>
              </a:rPr>
              <a:t> </a:t>
            </a:r>
            <a:r>
              <a:rPr lang="en-GB" sz="3200" dirty="0" err="1" smtClean="0">
                <a:solidFill>
                  <a:schemeClr val="tx1"/>
                </a:solidFill>
              </a:rPr>
              <a:t>Mureş</a:t>
            </a:r>
            <a:r>
              <a:rPr lang="en-GB" sz="3200" dirty="0" smtClean="0">
                <a:solidFill>
                  <a:schemeClr val="tx1"/>
                </a:solidFill>
              </a:rPr>
              <a:t>, but none of them were identified as represented in any of the </a:t>
            </a:r>
            <a:r>
              <a:rPr lang="en-GB" sz="3200" dirty="0" smtClean="0">
                <a:solidFill>
                  <a:schemeClr val="tx1"/>
                </a:solidFill>
              </a:rPr>
              <a:t> </a:t>
            </a:r>
            <a:r>
              <a:rPr lang="en-GB" sz="3200" dirty="0" smtClean="0">
                <a:solidFill>
                  <a:schemeClr val="tx1"/>
                </a:solidFill>
              </a:rPr>
              <a:t>2,500 scenes on Trajan's Column in Rome </a:t>
            </a:r>
            <a:r>
              <a:rPr lang="en-GB" sz="3600" dirty="0" smtClean="0">
                <a:solidFill>
                  <a:schemeClr val="tx1"/>
                </a:solidFill>
              </a:rPr>
              <a:t/>
            </a:r>
            <a:br>
              <a:rPr lang="en-GB" sz="3600" dirty="0" smtClean="0">
                <a:solidFill>
                  <a:schemeClr val="tx1"/>
                </a:solidFill>
              </a:rPr>
            </a:br>
            <a:endParaRPr lang="en-GB" sz="3600" dirty="0">
              <a:solidFill>
                <a:schemeClr val="tx1"/>
              </a:solidFill>
            </a:endParaRPr>
          </a:p>
        </p:txBody>
      </p:sp>
      <p:pic>
        <p:nvPicPr>
          <p:cNvPr id="4" name="Imagine 3" descr="amfiteatru-sarmi-ulpia.jpg"/>
          <p:cNvPicPr>
            <a:picLocks noChangeAspect="1"/>
          </p:cNvPicPr>
          <p:nvPr/>
        </p:nvPicPr>
        <p:blipFill>
          <a:blip r:embed="rId2"/>
          <a:stretch>
            <a:fillRect/>
          </a:stretch>
        </p:blipFill>
        <p:spPr>
          <a:xfrm>
            <a:off x="4643438" y="3929066"/>
            <a:ext cx="3500442" cy="2535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00034" y="428604"/>
            <a:ext cx="8229600" cy="5572164"/>
          </a:xfrm>
        </p:spPr>
        <p:txBody>
          <a:bodyPr>
            <a:normAutofit lnSpcReduction="10000"/>
          </a:bodyPr>
          <a:lstStyle/>
          <a:p>
            <a:pPr lvl="0"/>
            <a:r>
              <a:rPr lang="en-GB" sz="3600" dirty="0" smtClean="0"/>
              <a:t>At the end of the 19th century historians and archaeologists began to search in the archaeological sites open along the Danube the Roman military </a:t>
            </a:r>
            <a:r>
              <a:rPr lang="en-GB" sz="3600" dirty="0" err="1" smtClean="0"/>
              <a:t>amphitheater</a:t>
            </a:r>
            <a:r>
              <a:rPr lang="en-GB" sz="3600" dirty="0" smtClean="0"/>
              <a:t> that appears in a bas-relief on the Column of Trajan, a monument dedicated to the triumph of this emperor on the </a:t>
            </a:r>
            <a:r>
              <a:rPr lang="en-GB" sz="3600" dirty="0" err="1" smtClean="0"/>
              <a:t>Dacians</a:t>
            </a:r>
            <a:r>
              <a:rPr lang="en-GB" sz="3600" dirty="0" smtClean="0"/>
              <a:t>, built by the architect </a:t>
            </a:r>
            <a:r>
              <a:rPr lang="en-GB" sz="3600" dirty="0" err="1" smtClean="0"/>
              <a:t>Apolodor</a:t>
            </a:r>
            <a:r>
              <a:rPr lang="en-GB" sz="3600" dirty="0" smtClean="0"/>
              <a:t> of Damascus in 113 </a:t>
            </a:r>
            <a:r>
              <a:rPr lang="en-GB" sz="3600" dirty="0" smtClean="0"/>
              <a:t>AD.</a:t>
            </a:r>
            <a:endParaRPr lang="en-GB" sz="3600"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57158" y="214290"/>
            <a:ext cx="8229600" cy="4709160"/>
          </a:xfrm>
        </p:spPr>
        <p:txBody>
          <a:bodyPr/>
          <a:lstStyle/>
          <a:p>
            <a:pPr lvl="0"/>
            <a:r>
              <a:rPr lang="en-GB" dirty="0" smtClean="0"/>
              <a:t>A</a:t>
            </a:r>
            <a:r>
              <a:rPr lang="en-GB" dirty="0" smtClean="0"/>
              <a:t>fter </a:t>
            </a:r>
            <a:r>
              <a:rPr lang="en-GB" dirty="0" smtClean="0"/>
              <a:t>so many searches, in November 2010, it came to light after excavations made even in the courtyard of the </a:t>
            </a:r>
            <a:r>
              <a:rPr lang="en-GB" dirty="0" smtClean="0"/>
              <a:t>“Iron Gate” </a:t>
            </a:r>
            <a:r>
              <a:rPr lang="en-GB" dirty="0" smtClean="0"/>
              <a:t>Region Museum. The discovery is of particular importance for the tourism in the area, because a few steps away from the ruins is the roman </a:t>
            </a:r>
            <a:r>
              <a:rPr lang="en-GB" dirty="0" err="1" smtClean="0"/>
              <a:t>castrum</a:t>
            </a:r>
            <a:r>
              <a:rPr lang="en-GB" dirty="0" smtClean="0"/>
              <a:t> </a:t>
            </a:r>
            <a:r>
              <a:rPr lang="en-GB" dirty="0" err="1" smtClean="0"/>
              <a:t>Drobeta</a:t>
            </a:r>
            <a:r>
              <a:rPr lang="en-GB" dirty="0" smtClean="0"/>
              <a:t> and foot of the Trajan's Bridge, two other important historical objectives.</a:t>
            </a:r>
          </a:p>
          <a:p>
            <a:endParaRPr lang="en-GB" dirty="0"/>
          </a:p>
        </p:txBody>
      </p:sp>
      <p:pic>
        <p:nvPicPr>
          <p:cNvPr id="4" name="Imagine 3" descr="Trajans_Bridge_Across_the_Danube_Modern_Reconstruction.jpg"/>
          <p:cNvPicPr>
            <a:picLocks noChangeAspect="1"/>
          </p:cNvPicPr>
          <p:nvPr/>
        </p:nvPicPr>
        <p:blipFill>
          <a:blip r:embed="rId2" cstate="print"/>
          <a:stretch>
            <a:fillRect/>
          </a:stretch>
        </p:blipFill>
        <p:spPr>
          <a:xfrm>
            <a:off x="1428728" y="4143380"/>
            <a:ext cx="6500858" cy="24794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57158" y="500042"/>
            <a:ext cx="8229600" cy="4709160"/>
          </a:xfrm>
        </p:spPr>
        <p:txBody>
          <a:bodyPr/>
          <a:lstStyle/>
          <a:p>
            <a:pPr lvl="0"/>
            <a:r>
              <a:rPr lang="en-GB" dirty="0" smtClean="0"/>
              <a:t>The researches started in 2012 by the </a:t>
            </a:r>
            <a:r>
              <a:rPr lang="en-GB" dirty="0" err="1" smtClean="0"/>
              <a:t>archeologists</a:t>
            </a:r>
            <a:r>
              <a:rPr lang="en-GB" dirty="0" smtClean="0"/>
              <a:t>  from the Institute of </a:t>
            </a:r>
            <a:r>
              <a:rPr lang="en-GB" dirty="0" err="1" smtClean="0"/>
              <a:t>Archeology</a:t>
            </a:r>
            <a:r>
              <a:rPr lang="en-GB" dirty="0" smtClean="0"/>
              <a:t> "</a:t>
            </a:r>
            <a:r>
              <a:rPr lang="en-GB" dirty="0" err="1" smtClean="0"/>
              <a:t>Vasile</a:t>
            </a:r>
            <a:r>
              <a:rPr lang="en-GB" dirty="0" smtClean="0"/>
              <a:t> </a:t>
            </a:r>
            <a:r>
              <a:rPr lang="en-GB" dirty="0" err="1" smtClean="0"/>
              <a:t>Pârvan</a:t>
            </a:r>
            <a:r>
              <a:rPr lang="en-GB" dirty="0" smtClean="0"/>
              <a:t>" in Bucharest </a:t>
            </a:r>
            <a:r>
              <a:rPr lang="en-GB" dirty="0" smtClean="0"/>
              <a:t> confirmed </a:t>
            </a:r>
            <a:r>
              <a:rPr lang="en-GB" dirty="0" smtClean="0"/>
              <a:t>that the </a:t>
            </a:r>
            <a:r>
              <a:rPr lang="en-GB" dirty="0" err="1" smtClean="0"/>
              <a:t>amphitheater</a:t>
            </a:r>
            <a:r>
              <a:rPr lang="en-GB" dirty="0" smtClean="0"/>
              <a:t> observed on </a:t>
            </a:r>
            <a:r>
              <a:rPr lang="en-GB" dirty="0" err="1" smtClean="0"/>
              <a:t>Traian's</a:t>
            </a:r>
            <a:r>
              <a:rPr lang="en-GB" dirty="0" smtClean="0"/>
              <a:t> Column at the </a:t>
            </a:r>
            <a:r>
              <a:rPr lang="en-GB" dirty="0" err="1" smtClean="0"/>
              <a:t>Colosseum</a:t>
            </a:r>
            <a:r>
              <a:rPr lang="en-GB" dirty="0" smtClean="0"/>
              <a:t>, located on Via </a:t>
            </a:r>
            <a:r>
              <a:rPr lang="en-GB" dirty="0" err="1" smtClean="0"/>
              <a:t>dei</a:t>
            </a:r>
            <a:r>
              <a:rPr lang="en-GB" dirty="0" smtClean="0"/>
              <a:t> </a:t>
            </a:r>
            <a:r>
              <a:rPr lang="en-GB" dirty="0" err="1" smtClean="0"/>
              <a:t>Fori</a:t>
            </a:r>
            <a:r>
              <a:rPr lang="en-GB" dirty="0" smtClean="0"/>
              <a:t> </a:t>
            </a:r>
            <a:r>
              <a:rPr lang="en-GB" dirty="0" err="1" smtClean="0"/>
              <a:t>Imperiali</a:t>
            </a:r>
            <a:r>
              <a:rPr lang="en-GB" dirty="0" smtClean="0"/>
              <a:t>, was built at </a:t>
            </a:r>
            <a:r>
              <a:rPr lang="en-GB" dirty="0" err="1" smtClean="0"/>
              <a:t>Drobeta</a:t>
            </a:r>
            <a:r>
              <a:rPr lang="en-GB" dirty="0" smtClean="0"/>
              <a:t> at the beginning of Roman rule in Dacia around the years 106-107 </a:t>
            </a:r>
            <a:r>
              <a:rPr lang="en-GB" dirty="0" smtClean="0"/>
              <a:t>“. The </a:t>
            </a:r>
            <a:r>
              <a:rPr lang="en-GB" dirty="0" smtClean="0"/>
              <a:t>specialists </a:t>
            </a:r>
            <a:r>
              <a:rPr lang="en-GB" dirty="0" smtClean="0"/>
              <a:t> was looking </a:t>
            </a:r>
            <a:r>
              <a:rPr lang="en-GB" dirty="0" smtClean="0"/>
              <a:t>for it for over 100 years. </a:t>
            </a:r>
          </a:p>
          <a:p>
            <a:endParaRPr lang="en-GB" dirty="0"/>
          </a:p>
        </p:txBody>
      </p:sp>
      <p:pic>
        <p:nvPicPr>
          <p:cNvPr id="4" name="Imagine 3" descr="images.jpg"/>
          <p:cNvPicPr>
            <a:picLocks noChangeAspect="1"/>
          </p:cNvPicPr>
          <p:nvPr/>
        </p:nvPicPr>
        <p:blipFill>
          <a:blip r:embed="rId2"/>
          <a:stretch>
            <a:fillRect/>
          </a:stretch>
        </p:blipFill>
        <p:spPr>
          <a:xfrm>
            <a:off x="1714480" y="4500570"/>
            <a:ext cx="6215106" cy="2000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57158" y="285728"/>
            <a:ext cx="8229600" cy="3071834"/>
          </a:xfrm>
        </p:spPr>
        <p:txBody>
          <a:bodyPr/>
          <a:lstStyle/>
          <a:p>
            <a:pPr lvl="0"/>
            <a:r>
              <a:rPr lang="en-GB" dirty="0" smtClean="0"/>
              <a:t>The </a:t>
            </a:r>
            <a:r>
              <a:rPr lang="en-GB" dirty="0" err="1" smtClean="0"/>
              <a:t>Amphitheater</a:t>
            </a:r>
            <a:r>
              <a:rPr lang="en-GB" dirty="0" smtClean="0"/>
              <a:t> was a circular building with much smaller dimensions than the 36x36 square meter </a:t>
            </a:r>
            <a:r>
              <a:rPr lang="en-GB" dirty="0" smtClean="0"/>
              <a:t>, </a:t>
            </a:r>
            <a:r>
              <a:rPr lang="en-GB" dirty="0" smtClean="0"/>
              <a:t>serving the garrison stationed in the </a:t>
            </a:r>
            <a:r>
              <a:rPr lang="en-GB" dirty="0" err="1" smtClean="0"/>
              <a:t>Drobeta</a:t>
            </a:r>
            <a:r>
              <a:rPr lang="en-GB" dirty="0" smtClean="0"/>
              <a:t> </a:t>
            </a:r>
            <a:r>
              <a:rPr lang="en-GB" dirty="0" smtClean="0"/>
              <a:t>Castles, </a:t>
            </a:r>
            <a:r>
              <a:rPr lang="en-GB" dirty="0" smtClean="0"/>
              <a:t>with a capacity of approximately 1,500 people.</a:t>
            </a:r>
          </a:p>
          <a:p>
            <a:endParaRPr lang="en-GB" dirty="0"/>
          </a:p>
        </p:txBody>
      </p:sp>
      <p:pic>
        <p:nvPicPr>
          <p:cNvPr id="5" name="Imagine 4" descr="627x01.jpg"/>
          <p:cNvPicPr>
            <a:picLocks noChangeAspect="1"/>
          </p:cNvPicPr>
          <p:nvPr/>
        </p:nvPicPr>
        <p:blipFill>
          <a:blip r:embed="rId2"/>
          <a:stretch>
            <a:fillRect/>
          </a:stretch>
        </p:blipFill>
        <p:spPr>
          <a:xfrm>
            <a:off x="1785918" y="3000372"/>
            <a:ext cx="5972175" cy="3619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285728"/>
            <a:ext cx="8229600" cy="3214710"/>
          </a:xfrm>
        </p:spPr>
        <p:txBody>
          <a:bodyPr/>
          <a:lstStyle/>
          <a:p>
            <a:pPr lvl="0"/>
            <a:r>
              <a:rPr lang="en-GB" dirty="0" smtClean="0"/>
              <a:t>Situated near the Roman </a:t>
            </a:r>
            <a:r>
              <a:rPr lang="en-GB" dirty="0" err="1" smtClean="0"/>
              <a:t>Castrum</a:t>
            </a:r>
            <a:r>
              <a:rPr lang="en-GB" dirty="0" smtClean="0"/>
              <a:t> </a:t>
            </a:r>
            <a:r>
              <a:rPr lang="en-GB" dirty="0" smtClean="0"/>
              <a:t>, </a:t>
            </a:r>
            <a:r>
              <a:rPr lang="en-GB" dirty="0" smtClean="0"/>
              <a:t>this </a:t>
            </a:r>
            <a:r>
              <a:rPr lang="en-GB" dirty="0" err="1" smtClean="0"/>
              <a:t>amphitheater</a:t>
            </a:r>
            <a:r>
              <a:rPr lang="en-GB" dirty="0" smtClean="0"/>
              <a:t> was a gathering of soldiers and games of gladiators were held at the various celebrations </a:t>
            </a:r>
            <a:r>
              <a:rPr lang="en-GB" dirty="0" smtClean="0"/>
              <a:t>,celebrating </a:t>
            </a:r>
            <a:r>
              <a:rPr lang="en-GB" dirty="0" smtClean="0"/>
              <a:t>the imperial cult, but it was probably used at times and for a field of exercise even for soldiers.</a:t>
            </a:r>
          </a:p>
          <a:p>
            <a:endParaRPr lang="en-GB" dirty="0"/>
          </a:p>
        </p:txBody>
      </p:sp>
      <p:pic>
        <p:nvPicPr>
          <p:cNvPr id="4" name="Imagine 3" descr="10191217534383218.jpg"/>
          <p:cNvPicPr>
            <a:picLocks noChangeAspect="1"/>
          </p:cNvPicPr>
          <p:nvPr/>
        </p:nvPicPr>
        <p:blipFill>
          <a:blip r:embed="rId2"/>
          <a:stretch>
            <a:fillRect/>
          </a:stretch>
        </p:blipFill>
        <p:spPr>
          <a:xfrm>
            <a:off x="500034" y="2928934"/>
            <a:ext cx="4414862" cy="3500462"/>
          </a:xfrm>
          <a:prstGeom prst="rect">
            <a:avLst/>
          </a:prstGeom>
        </p:spPr>
      </p:pic>
      <p:pic>
        <p:nvPicPr>
          <p:cNvPr id="5" name="Imagine 4" descr="646x404.jpg"/>
          <p:cNvPicPr>
            <a:picLocks noChangeAspect="1"/>
          </p:cNvPicPr>
          <p:nvPr/>
        </p:nvPicPr>
        <p:blipFill>
          <a:blip r:embed="rId3"/>
          <a:stretch>
            <a:fillRect/>
          </a:stretch>
        </p:blipFill>
        <p:spPr>
          <a:xfrm>
            <a:off x="5000628" y="3000372"/>
            <a:ext cx="3862393" cy="33480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lme">
  <a:themeElements>
    <a:clrScheme name="Metrou">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lm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lm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121</TotalTime>
  <Words>436</Words>
  <Application>Microsoft Office PowerPoint</Application>
  <PresentationFormat>Expunere pe ecran (4:3)</PresentationFormat>
  <Paragraphs>23</Paragraphs>
  <Slides>12</Slides>
  <Notes>0</Notes>
  <HiddenSlides>0</HiddenSlides>
  <MMClips>1</MMClips>
  <ScaleCrop>false</ScaleCrop>
  <HeadingPairs>
    <vt:vector size="4" baseType="variant">
      <vt:variant>
        <vt:lpstr>Temă</vt:lpstr>
      </vt:variant>
      <vt:variant>
        <vt:i4>1</vt:i4>
      </vt:variant>
      <vt:variant>
        <vt:lpstr>Titluri diapozitive</vt:lpstr>
      </vt:variant>
      <vt:variant>
        <vt:i4>12</vt:i4>
      </vt:variant>
    </vt:vector>
  </HeadingPairs>
  <TitlesOfParts>
    <vt:vector size="13" baseType="lpstr">
      <vt:lpstr>Culme</vt:lpstr>
      <vt:lpstr>Diapozitivul 1</vt:lpstr>
      <vt:lpstr>Roman amphitheaters on the territory of Romania</vt:lpstr>
      <vt:lpstr>The first amphitheaters were built of wood and were dismantled after the performances ended. More than 200 amphitheatres have been identified throughout the Roman world. </vt:lpstr>
      <vt:lpstr>In Romania's territory,  Roman amphitheaters were discovered at Ulpia Traiana Sarmizegetusa, Porolissum, Micia and Veţel Mureş, but none of them were identified as represented in any of the  2,500 scenes on Trajan's Column in Rome  </vt:lpstr>
      <vt:lpstr>Diapozitivul 5</vt:lpstr>
      <vt:lpstr>Diapozitivul 6</vt:lpstr>
      <vt:lpstr>Diapozitivul 7</vt:lpstr>
      <vt:lpstr>Diapozitivul 8</vt:lpstr>
      <vt:lpstr>Diapozitivul 9</vt:lpstr>
      <vt:lpstr>Diapozitivul 10</vt:lpstr>
      <vt:lpstr>Diapozitivul 11</vt:lpstr>
      <vt:lpstr>Diapozitivul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User</dc:creator>
  <cp:lastModifiedBy>User</cp:lastModifiedBy>
  <cp:revision>34</cp:revision>
  <dcterms:created xsi:type="dcterms:W3CDTF">2018-02-07T08:41:38Z</dcterms:created>
  <dcterms:modified xsi:type="dcterms:W3CDTF">2018-02-08T10:33:12Z</dcterms:modified>
</cp:coreProperties>
</file>