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Economica"/>
      <p:regular r:id="rId19"/>
      <p:bold r:id="rId20"/>
      <p:italic r:id="rId21"/>
      <p:boldItalic r:id="rId22"/>
    </p:embeddedFont>
    <p:embeddedFont>
      <p:font typeface="Caveat"/>
      <p:regular r:id="rId23"/>
      <p:bold r:id="rId24"/>
    </p:embeddedFont>
    <p:embeddedFont>
      <p:font typeface="Roboto"/>
      <p:regular r:id="rId25"/>
      <p:bold r:id="rId26"/>
      <p:italic r:id="rId27"/>
      <p:boldItalic r:id="rId28"/>
    </p:embeddedFont>
    <p:embeddedFont>
      <p:font typeface="Playfair Display"/>
      <p:regular r:id="rId29"/>
      <p:bold r:id="rId30"/>
      <p:italic r:id="rId31"/>
      <p:boldItalic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Economica-bold.fntdata"/><Relationship Id="rId22" Type="http://schemas.openxmlformats.org/officeDocument/2006/relationships/font" Target="fonts/Economica-boldItalic.fntdata"/><Relationship Id="rId21" Type="http://schemas.openxmlformats.org/officeDocument/2006/relationships/font" Target="fonts/Economica-italic.fntdata"/><Relationship Id="rId24" Type="http://schemas.openxmlformats.org/officeDocument/2006/relationships/font" Target="fonts/Caveat-bold.fntdata"/><Relationship Id="rId23" Type="http://schemas.openxmlformats.org/officeDocument/2006/relationships/font" Target="fonts/Cave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italic.fntdata"/><Relationship Id="rId30" Type="http://schemas.openxmlformats.org/officeDocument/2006/relationships/font" Target="fonts/PlayfairDisplay-bold.fntdata"/><Relationship Id="rId11" Type="http://schemas.openxmlformats.org/officeDocument/2006/relationships/slide" Target="slides/slide6.xml"/><Relationship Id="rId33" Type="http://schemas.openxmlformats.org/officeDocument/2006/relationships/font" Target="fonts/OpenSans-regular.fntdata"/><Relationship Id="rId10" Type="http://schemas.openxmlformats.org/officeDocument/2006/relationships/slide" Target="slides/slide5.xml"/><Relationship Id="rId32" Type="http://schemas.openxmlformats.org/officeDocument/2006/relationships/font" Target="fonts/PlayfairDisplay-boldItalic.fntdata"/><Relationship Id="rId13" Type="http://schemas.openxmlformats.org/officeDocument/2006/relationships/slide" Target="slides/slide8.xml"/><Relationship Id="rId35" Type="http://schemas.openxmlformats.org/officeDocument/2006/relationships/font" Target="fonts/OpenSans-italic.fntdata"/><Relationship Id="rId12" Type="http://schemas.openxmlformats.org/officeDocument/2006/relationships/slide" Target="slides/slide7.xml"/><Relationship Id="rId34" Type="http://schemas.openxmlformats.org/officeDocument/2006/relationships/font" Target="fonts/OpenSans-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pen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Economica-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d2aa35507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d2aa35507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d2aa35507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d2aa35507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d02c63dd7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d02c63dd7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d0b8bce60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d0b8bce60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d0b8bce601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d0b8bce601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d0b8bce601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d0b8bce60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d0b8bce601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d0b8bce60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d2aa35507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d2aa35507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d00f5909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d00f5909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d00f59094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d00f59094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d00f59094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d00f59094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d46d68509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d46d68509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who.int/health-topics/air-pollutio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medicalnewstoday.com/articles/327447?c=265556322996#summary" TargetMode="External"/><Relationship Id="rId4" Type="http://schemas.openxmlformats.org/officeDocument/2006/relationships/hyperlink" Target="https://www.greenpeace.org/international/story/28533/3-ways-we-can-solve-the-air-pollution-crisis/" TargetMode="External"/><Relationship Id="rId5" Type="http://schemas.openxmlformats.org/officeDocument/2006/relationships/hyperlink" Target="https://www.sdapcd.org/content/sdc/apcd/en/reducing-air-pollution.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britannica.com/science/pollution-environment" TargetMode="External"/><Relationship Id="rId4" Type="http://schemas.openxmlformats.org/officeDocument/2006/relationships/hyperlink" Target="https://www.livescience.com/22728-pollution-facts.html" TargetMode="External"/><Relationship Id="rId10" Type="http://schemas.openxmlformats.org/officeDocument/2006/relationships/hyperlink" Target="https://www.iqair.com/world-air-quality-report" TargetMode="External"/><Relationship Id="rId9" Type="http://schemas.openxmlformats.org/officeDocument/2006/relationships/hyperlink" Target="https://www.qld.gov.au/environment/pollution/monitoring/air/air-pollution/pollutants/sulfur-dioxide" TargetMode="External"/><Relationship Id="rId5" Type="http://schemas.openxmlformats.org/officeDocument/2006/relationships/hyperlink" Target="https://www.ck12.org/c/earth-science/types-of-air-pollution/studyguide/Types-of-Air-Pollution-Study-Guide/?referrer=concept_details" TargetMode="External"/><Relationship Id="rId6" Type="http://schemas.openxmlformats.org/officeDocument/2006/relationships/hyperlink" Target="https://www.who.int/health-topics/air-pollution" TargetMode="External"/><Relationship Id="rId7" Type="http://schemas.openxmlformats.org/officeDocument/2006/relationships/hyperlink" Target="https://www.ncbi.nlm.nih.gov/pmc/articles/PMC5122104/" TargetMode="External"/><Relationship Id="rId8" Type="http://schemas.openxmlformats.org/officeDocument/2006/relationships/hyperlink" Target="https://www.iqair.com/blog/air-quality/pm2-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311700" y="1810925"/>
            <a:ext cx="8520600" cy="1128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i="1" lang="pl" sz="6500">
                <a:latin typeface="Playfair Display"/>
                <a:ea typeface="Playfair Display"/>
                <a:cs typeface="Playfair Display"/>
                <a:sym typeface="Playfair Display"/>
              </a:rPr>
              <a:t>A</a:t>
            </a:r>
            <a:r>
              <a:rPr b="1" i="1" lang="pl" sz="6500">
                <a:latin typeface="Playfair Display"/>
                <a:ea typeface="Playfair Display"/>
                <a:cs typeface="Playfair Display"/>
                <a:sym typeface="Playfair Display"/>
              </a:rPr>
              <a:t>ir pollution</a:t>
            </a:r>
            <a:endParaRPr b="1" i="1" sz="6500">
              <a:latin typeface="Playfair Display"/>
              <a:ea typeface="Playfair Display"/>
              <a:cs typeface="Playfair Display"/>
              <a:sym typeface="Playfair Display"/>
            </a:endParaRPr>
          </a:p>
        </p:txBody>
      </p:sp>
      <p:sp>
        <p:nvSpPr>
          <p:cNvPr id="63" name="Google Shape;63;p13"/>
          <p:cNvSpPr txBox="1"/>
          <p:nvPr>
            <p:ph idx="1" type="subTitle"/>
          </p:nvPr>
        </p:nvSpPr>
        <p:spPr>
          <a:xfrm>
            <a:off x="1731000" y="3130500"/>
            <a:ext cx="56820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pl" sz="2000">
                <a:solidFill>
                  <a:schemeClr val="dk2"/>
                </a:solidFill>
                <a:latin typeface="Playfair Display"/>
                <a:ea typeface="Playfair Display"/>
                <a:cs typeface="Playfair Display"/>
                <a:sym typeface="Playfair Display"/>
              </a:rPr>
              <a:t>Oliwia Wiśniewska</a:t>
            </a:r>
            <a:endParaRPr sz="2000">
              <a:solidFill>
                <a:schemeClr val="dk2"/>
              </a:solidFill>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ph type="title"/>
          </p:nvPr>
        </p:nvSpPr>
        <p:spPr>
          <a:xfrm>
            <a:off x="351800" y="122575"/>
            <a:ext cx="86592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27653"/>
              <a:buNone/>
            </a:pPr>
            <a:r>
              <a:rPr lang="pl" sz="3580"/>
              <a:t>Air pollution influence on the environment and human health</a:t>
            </a:r>
            <a:endParaRPr sz="3580"/>
          </a:p>
        </p:txBody>
      </p:sp>
      <p:sp>
        <p:nvSpPr>
          <p:cNvPr id="130" name="Google Shape;130;p22"/>
          <p:cNvSpPr txBox="1"/>
          <p:nvPr/>
        </p:nvSpPr>
        <p:spPr>
          <a:xfrm>
            <a:off x="396400" y="1140850"/>
            <a:ext cx="2989800" cy="2849100"/>
          </a:xfrm>
          <a:prstGeom prst="rect">
            <a:avLst/>
          </a:prstGeom>
          <a:noFill/>
          <a:ln>
            <a:noFill/>
          </a:ln>
        </p:spPr>
        <p:txBody>
          <a:bodyPr anchorCtr="0" anchor="t" bIns="91425" lIns="91425" spcFirstLastPara="1" rIns="91425" wrap="square" tIns="91425">
            <a:noAutofit/>
          </a:bodyPr>
          <a:lstStyle/>
          <a:p>
            <a:pPr indent="-330200" lvl="0" marL="457200" rtl="0" algn="l">
              <a:lnSpc>
                <a:spcPct val="105000"/>
              </a:lnSpc>
              <a:spcBef>
                <a:spcPts val="0"/>
              </a:spcBef>
              <a:spcAft>
                <a:spcPts val="0"/>
              </a:spcAft>
              <a:buClr>
                <a:srgbClr val="202124"/>
              </a:buClr>
              <a:buSzPts val="1600"/>
              <a:buChar char="❖"/>
            </a:pPr>
            <a:r>
              <a:rPr lang="pl" sz="2200">
                <a:solidFill>
                  <a:schemeClr val="dk1"/>
                </a:solidFill>
                <a:highlight>
                  <a:srgbClr val="FFFFFF"/>
                </a:highlight>
                <a:latin typeface="Caveat"/>
                <a:ea typeface="Caveat"/>
                <a:cs typeface="Caveat"/>
                <a:sym typeface="Caveat"/>
              </a:rPr>
              <a:t>Global Warming</a:t>
            </a:r>
            <a:endParaRPr sz="2200">
              <a:solidFill>
                <a:schemeClr val="dk1"/>
              </a:solidFill>
              <a:highlight>
                <a:srgbClr val="FFFFFF"/>
              </a:highlight>
              <a:latin typeface="Caveat"/>
              <a:ea typeface="Caveat"/>
              <a:cs typeface="Caveat"/>
              <a:sym typeface="Caveat"/>
            </a:endParaRPr>
          </a:p>
          <a:p>
            <a:pPr indent="-330200" lvl="0" marL="457200" rtl="0" algn="l">
              <a:lnSpc>
                <a:spcPct val="105000"/>
              </a:lnSpc>
              <a:spcBef>
                <a:spcPts val="0"/>
              </a:spcBef>
              <a:spcAft>
                <a:spcPts val="0"/>
              </a:spcAft>
              <a:buClr>
                <a:srgbClr val="202124"/>
              </a:buClr>
              <a:buSzPts val="1600"/>
              <a:buChar char="❖"/>
            </a:pPr>
            <a:r>
              <a:rPr lang="pl" sz="2200">
                <a:solidFill>
                  <a:schemeClr val="dk1"/>
                </a:solidFill>
                <a:highlight>
                  <a:srgbClr val="FFFFFF"/>
                </a:highlight>
                <a:latin typeface="Caveat"/>
                <a:ea typeface="Caveat"/>
                <a:cs typeface="Caveat"/>
                <a:sym typeface="Caveat"/>
              </a:rPr>
              <a:t>Climate Change</a:t>
            </a:r>
            <a:endParaRPr sz="2200">
              <a:solidFill>
                <a:schemeClr val="dk1"/>
              </a:solidFill>
              <a:highlight>
                <a:srgbClr val="FFFFFF"/>
              </a:highlight>
              <a:latin typeface="Caveat"/>
              <a:ea typeface="Caveat"/>
              <a:cs typeface="Caveat"/>
              <a:sym typeface="Caveat"/>
            </a:endParaRPr>
          </a:p>
          <a:p>
            <a:pPr indent="-330200" lvl="0" marL="457200" rtl="0" algn="l">
              <a:lnSpc>
                <a:spcPct val="105000"/>
              </a:lnSpc>
              <a:spcBef>
                <a:spcPts val="0"/>
              </a:spcBef>
              <a:spcAft>
                <a:spcPts val="0"/>
              </a:spcAft>
              <a:buClr>
                <a:srgbClr val="202124"/>
              </a:buClr>
              <a:buSzPts val="1600"/>
              <a:buChar char="❖"/>
            </a:pPr>
            <a:r>
              <a:rPr lang="pl" sz="2200">
                <a:solidFill>
                  <a:schemeClr val="dk1"/>
                </a:solidFill>
                <a:highlight>
                  <a:srgbClr val="FFFFFF"/>
                </a:highlight>
                <a:latin typeface="Caveat"/>
                <a:ea typeface="Caveat"/>
                <a:cs typeface="Caveat"/>
                <a:sym typeface="Caveat"/>
              </a:rPr>
              <a:t>Deterioration of fields</a:t>
            </a:r>
            <a:endParaRPr sz="2200">
              <a:solidFill>
                <a:schemeClr val="dk1"/>
              </a:solidFill>
              <a:highlight>
                <a:srgbClr val="FFFFFF"/>
              </a:highlight>
              <a:latin typeface="Caveat"/>
              <a:ea typeface="Caveat"/>
              <a:cs typeface="Caveat"/>
              <a:sym typeface="Caveat"/>
            </a:endParaRPr>
          </a:p>
          <a:p>
            <a:pPr indent="-330200" lvl="0" marL="457200" rtl="0" algn="l">
              <a:lnSpc>
                <a:spcPct val="105000"/>
              </a:lnSpc>
              <a:spcBef>
                <a:spcPts val="0"/>
              </a:spcBef>
              <a:spcAft>
                <a:spcPts val="0"/>
              </a:spcAft>
              <a:buClr>
                <a:srgbClr val="202124"/>
              </a:buClr>
              <a:buSzPts val="1600"/>
              <a:buChar char="❖"/>
            </a:pPr>
            <a:r>
              <a:rPr lang="pl" sz="2200">
                <a:solidFill>
                  <a:schemeClr val="dk1"/>
                </a:solidFill>
                <a:highlight>
                  <a:srgbClr val="FFFFFF"/>
                </a:highlight>
                <a:latin typeface="Caveat"/>
                <a:ea typeface="Caveat"/>
                <a:cs typeface="Caveat"/>
                <a:sym typeface="Caveat"/>
              </a:rPr>
              <a:t>Extinction of animal species</a:t>
            </a:r>
            <a:endParaRPr sz="2200">
              <a:solidFill>
                <a:schemeClr val="dk1"/>
              </a:solidFill>
              <a:highlight>
                <a:srgbClr val="FFFFFF"/>
              </a:highlight>
              <a:latin typeface="Caveat"/>
              <a:ea typeface="Caveat"/>
              <a:cs typeface="Caveat"/>
              <a:sym typeface="Caveat"/>
            </a:endParaRPr>
          </a:p>
          <a:p>
            <a:pPr indent="-330200" lvl="0" marL="457200" rtl="0" algn="l">
              <a:lnSpc>
                <a:spcPct val="105000"/>
              </a:lnSpc>
              <a:spcBef>
                <a:spcPts val="0"/>
              </a:spcBef>
              <a:spcAft>
                <a:spcPts val="0"/>
              </a:spcAft>
              <a:buClr>
                <a:srgbClr val="202124"/>
              </a:buClr>
              <a:buSzPts val="1600"/>
              <a:buChar char="❖"/>
            </a:pPr>
            <a:r>
              <a:rPr lang="pl" sz="2200">
                <a:solidFill>
                  <a:schemeClr val="dk1"/>
                </a:solidFill>
                <a:highlight>
                  <a:srgbClr val="FFFFFF"/>
                </a:highlight>
                <a:latin typeface="Caveat"/>
                <a:ea typeface="Caveat"/>
                <a:cs typeface="Caveat"/>
                <a:sym typeface="Caveat"/>
              </a:rPr>
              <a:t>Deterioration in building materials</a:t>
            </a:r>
            <a:endParaRPr sz="1600">
              <a:solidFill>
                <a:srgbClr val="202124"/>
              </a:solidFill>
              <a:highlight>
                <a:srgbClr val="FFFFFF"/>
              </a:highlight>
            </a:endParaRPr>
          </a:p>
          <a:p>
            <a:pPr indent="0" lvl="0" marL="457200" rtl="0" algn="l">
              <a:lnSpc>
                <a:spcPct val="90000"/>
              </a:lnSpc>
              <a:spcBef>
                <a:spcPts val="300"/>
              </a:spcBef>
              <a:spcAft>
                <a:spcPts val="0"/>
              </a:spcAft>
              <a:buNone/>
            </a:pPr>
            <a:r>
              <a:t/>
            </a:r>
            <a:endParaRPr sz="1900">
              <a:solidFill>
                <a:schemeClr val="dk1"/>
              </a:solidFill>
              <a:highlight>
                <a:srgbClr val="FFFFFF"/>
              </a:highlight>
              <a:latin typeface="Caveat"/>
              <a:ea typeface="Caveat"/>
              <a:cs typeface="Caveat"/>
              <a:sym typeface="Caveat"/>
            </a:endParaRPr>
          </a:p>
        </p:txBody>
      </p:sp>
      <p:sp>
        <p:nvSpPr>
          <p:cNvPr id="131" name="Google Shape;131;p22"/>
          <p:cNvSpPr txBox="1"/>
          <p:nvPr/>
        </p:nvSpPr>
        <p:spPr>
          <a:xfrm>
            <a:off x="4661450" y="1189250"/>
            <a:ext cx="3804000" cy="26166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veat"/>
              <a:buChar char="❖"/>
            </a:pPr>
            <a:r>
              <a:rPr lang="pl" sz="2000">
                <a:solidFill>
                  <a:schemeClr val="dk1"/>
                </a:solidFill>
                <a:highlight>
                  <a:srgbClr val="FFFFFF"/>
                </a:highlight>
                <a:latin typeface="Caveat"/>
                <a:ea typeface="Caveat"/>
                <a:cs typeface="Caveat"/>
                <a:sym typeface="Caveat"/>
              </a:rPr>
              <a:t>Respiratory health problems (emphysema, asthma, chronic obstructive pulmonary disease - COPD)</a:t>
            </a:r>
            <a:endParaRPr sz="2000">
              <a:solidFill>
                <a:schemeClr val="dk1"/>
              </a:solidFill>
              <a:highlight>
                <a:srgbClr val="FFFFFF"/>
              </a:highlight>
              <a:latin typeface="Caveat"/>
              <a:ea typeface="Caveat"/>
              <a:cs typeface="Caveat"/>
              <a:sym typeface="Caveat"/>
            </a:endParaRPr>
          </a:p>
          <a:p>
            <a:pPr indent="-323850" lvl="0" marL="457200" rtl="0" algn="l">
              <a:lnSpc>
                <a:spcPct val="115000"/>
              </a:lnSpc>
              <a:spcBef>
                <a:spcPts val="0"/>
              </a:spcBef>
              <a:spcAft>
                <a:spcPts val="0"/>
              </a:spcAft>
              <a:buClr>
                <a:schemeClr val="dk1"/>
              </a:buClr>
              <a:buSzPts val="1500"/>
              <a:buFont typeface="Caveat"/>
              <a:buChar char="❖"/>
            </a:pPr>
            <a:r>
              <a:rPr lang="pl" sz="2000">
                <a:solidFill>
                  <a:schemeClr val="dk1"/>
                </a:solidFill>
                <a:highlight>
                  <a:srgbClr val="FFFFFF"/>
                </a:highlight>
                <a:latin typeface="Caveat"/>
                <a:ea typeface="Caveat"/>
                <a:cs typeface="Caveat"/>
                <a:sym typeface="Caveat"/>
              </a:rPr>
              <a:t>Chronic bronchitis</a:t>
            </a:r>
            <a:endParaRPr sz="2000">
              <a:solidFill>
                <a:schemeClr val="dk1"/>
              </a:solidFill>
              <a:highlight>
                <a:srgbClr val="FFFFFF"/>
              </a:highlight>
              <a:latin typeface="Caveat"/>
              <a:ea typeface="Caveat"/>
              <a:cs typeface="Caveat"/>
              <a:sym typeface="Caveat"/>
            </a:endParaRPr>
          </a:p>
          <a:p>
            <a:pPr indent="-323850" lvl="0" marL="457200" rtl="0" algn="l">
              <a:lnSpc>
                <a:spcPct val="115000"/>
              </a:lnSpc>
              <a:spcBef>
                <a:spcPts val="0"/>
              </a:spcBef>
              <a:spcAft>
                <a:spcPts val="0"/>
              </a:spcAft>
              <a:buClr>
                <a:schemeClr val="dk1"/>
              </a:buClr>
              <a:buSzPts val="1500"/>
              <a:buFont typeface="Caveat"/>
              <a:buChar char="❖"/>
            </a:pPr>
            <a:r>
              <a:rPr lang="pl" sz="2000">
                <a:solidFill>
                  <a:schemeClr val="dk1"/>
                </a:solidFill>
                <a:highlight>
                  <a:srgbClr val="FFFFFF"/>
                </a:highlight>
                <a:latin typeface="Caveat"/>
                <a:ea typeface="Caveat"/>
                <a:cs typeface="Caveat"/>
                <a:sym typeface="Caveat"/>
              </a:rPr>
              <a:t>Alzheimer's and Parkinson's diseases</a:t>
            </a:r>
            <a:endParaRPr sz="2000">
              <a:solidFill>
                <a:schemeClr val="dk1"/>
              </a:solidFill>
              <a:highlight>
                <a:srgbClr val="FFFFFF"/>
              </a:highlight>
              <a:latin typeface="Caveat"/>
              <a:ea typeface="Caveat"/>
              <a:cs typeface="Caveat"/>
              <a:sym typeface="Caveat"/>
            </a:endParaRPr>
          </a:p>
          <a:p>
            <a:pPr indent="-323850" lvl="0" marL="457200" rtl="0" algn="l">
              <a:lnSpc>
                <a:spcPct val="115000"/>
              </a:lnSpc>
              <a:spcBef>
                <a:spcPts val="0"/>
              </a:spcBef>
              <a:spcAft>
                <a:spcPts val="0"/>
              </a:spcAft>
              <a:buClr>
                <a:schemeClr val="dk1"/>
              </a:buClr>
              <a:buSzPts val="1500"/>
              <a:buFont typeface="Caveat"/>
              <a:buChar char="❖"/>
            </a:pPr>
            <a:r>
              <a:rPr lang="pl" sz="2000">
                <a:solidFill>
                  <a:schemeClr val="dk1"/>
                </a:solidFill>
                <a:highlight>
                  <a:srgbClr val="FFFFFF"/>
                </a:highlight>
                <a:latin typeface="Caveat"/>
                <a:ea typeface="Caveat"/>
                <a:cs typeface="Caveat"/>
                <a:sym typeface="Caveat"/>
              </a:rPr>
              <a:t>Psychological complications</a:t>
            </a:r>
            <a:endParaRPr sz="2000">
              <a:solidFill>
                <a:schemeClr val="dk1"/>
              </a:solidFill>
              <a:highlight>
                <a:srgbClr val="FFFFFF"/>
              </a:highlight>
              <a:latin typeface="Caveat"/>
              <a:ea typeface="Caveat"/>
              <a:cs typeface="Caveat"/>
              <a:sym typeface="Caveat"/>
            </a:endParaRPr>
          </a:p>
        </p:txBody>
      </p:sp>
      <p:sp>
        <p:nvSpPr>
          <p:cNvPr id="132" name="Google Shape;132;p22"/>
          <p:cNvSpPr txBox="1"/>
          <p:nvPr/>
        </p:nvSpPr>
        <p:spPr>
          <a:xfrm>
            <a:off x="280550" y="4351350"/>
            <a:ext cx="8345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2500">
                <a:solidFill>
                  <a:schemeClr val="dk1"/>
                </a:solidFill>
                <a:highlight>
                  <a:srgbClr val="FFFFFF"/>
                </a:highlight>
                <a:latin typeface="Caveat"/>
                <a:ea typeface="Caveat"/>
                <a:cs typeface="Caveat"/>
                <a:sym typeface="Caveat"/>
              </a:rPr>
              <a:t>Air pollution is estimated to kill over 7 mil</a:t>
            </a:r>
            <a:r>
              <a:rPr lang="pl" sz="2500">
                <a:solidFill>
                  <a:schemeClr val="dk1"/>
                </a:solidFill>
                <a:highlight>
                  <a:srgbClr val="FFFFFF"/>
                </a:highlight>
                <a:uFill>
                  <a:noFill/>
                </a:uFill>
                <a:latin typeface="Caveat"/>
                <a:ea typeface="Caveat"/>
                <a:cs typeface="Caveat"/>
                <a:sym typeface="Caveat"/>
                <a:hlinkClick r:id="rId3">
                  <a:extLst>
                    <a:ext uri="{A12FA001-AC4F-418D-AE19-62706E023703}">
                      <ahyp:hlinkClr val="tx"/>
                    </a:ext>
                  </a:extLst>
                </a:hlinkClick>
              </a:rPr>
              <a:t>lion people</a:t>
            </a:r>
            <a:r>
              <a:rPr lang="pl" sz="2500">
                <a:solidFill>
                  <a:schemeClr val="dk1"/>
                </a:solidFill>
                <a:highlight>
                  <a:srgbClr val="FFFFFF"/>
                </a:highlight>
                <a:latin typeface="Caveat"/>
                <a:ea typeface="Caveat"/>
                <a:cs typeface="Caveat"/>
                <a:sym typeface="Caveat"/>
              </a:rPr>
              <a:t> every year! </a:t>
            </a:r>
            <a:endParaRPr sz="2200">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3"/>
          <p:cNvPicPr preferRelativeResize="0"/>
          <p:nvPr/>
        </p:nvPicPr>
        <p:blipFill>
          <a:blip r:embed="rId3">
            <a:alphaModFix/>
          </a:blip>
          <a:stretch>
            <a:fillRect/>
          </a:stretch>
        </p:blipFill>
        <p:spPr>
          <a:xfrm>
            <a:off x="155225" y="118625"/>
            <a:ext cx="8833551" cy="4794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311700" y="894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t>Articles worth reading</a:t>
            </a:r>
            <a:endParaRPr/>
          </a:p>
        </p:txBody>
      </p:sp>
      <p:sp>
        <p:nvSpPr>
          <p:cNvPr id="143" name="Google Shape;143;p24"/>
          <p:cNvSpPr txBox="1"/>
          <p:nvPr>
            <p:ph idx="1" type="body"/>
          </p:nvPr>
        </p:nvSpPr>
        <p:spPr>
          <a:xfrm>
            <a:off x="311700" y="920775"/>
            <a:ext cx="6438600" cy="3962400"/>
          </a:xfrm>
          <a:prstGeom prst="rect">
            <a:avLst/>
          </a:prstGeom>
        </p:spPr>
        <p:txBody>
          <a:bodyPr anchorCtr="0" anchor="t" bIns="91425" lIns="91425" spcFirstLastPara="1" rIns="91425" wrap="square" tIns="91425">
            <a:spAutoFit/>
          </a:bodyPr>
          <a:lstStyle/>
          <a:p>
            <a:pPr indent="-342900" lvl="0" marL="457200" rtl="0" algn="l">
              <a:lnSpc>
                <a:spcPct val="108000"/>
              </a:lnSpc>
              <a:spcBef>
                <a:spcPts val="2300"/>
              </a:spcBef>
              <a:spcAft>
                <a:spcPts val="0"/>
              </a:spcAft>
              <a:buSzPts val="1800"/>
              <a:buFont typeface="Caveat"/>
              <a:buChar char="❖"/>
            </a:pPr>
            <a:r>
              <a:rPr b="1" lang="pl">
                <a:highlight>
                  <a:srgbClr val="FFFFFF"/>
                </a:highlight>
                <a:latin typeface="Caveat"/>
                <a:ea typeface="Caveat"/>
                <a:cs typeface="Caveat"/>
                <a:sym typeface="Caveat"/>
              </a:rPr>
              <a:t>How does air pollution affect our health? </a:t>
            </a:r>
            <a:r>
              <a:rPr lang="pl" u="sng">
                <a:solidFill>
                  <a:schemeClr val="hlink"/>
                </a:solidFill>
                <a:latin typeface="Caveat"/>
                <a:ea typeface="Caveat"/>
                <a:cs typeface="Caveat"/>
                <a:sym typeface="Caveat"/>
                <a:hlinkClick r:id="rId3"/>
              </a:rPr>
              <a:t>https://www.medicalnewstoday.com/articles/327447?c=265556322996#summary</a:t>
            </a:r>
            <a:endParaRPr u="sng">
              <a:solidFill>
                <a:schemeClr val="hlink"/>
              </a:solidFill>
              <a:latin typeface="Caveat"/>
              <a:ea typeface="Caveat"/>
              <a:cs typeface="Caveat"/>
              <a:sym typeface="Caveat"/>
            </a:endParaRPr>
          </a:p>
          <a:p>
            <a:pPr indent="-342900" lvl="0" marL="457200" rtl="0" algn="l">
              <a:lnSpc>
                <a:spcPct val="110000"/>
              </a:lnSpc>
              <a:spcBef>
                <a:spcPts val="0"/>
              </a:spcBef>
              <a:spcAft>
                <a:spcPts val="0"/>
              </a:spcAft>
              <a:buSzPts val="1800"/>
              <a:buFont typeface="Caveat"/>
              <a:buChar char="❖"/>
            </a:pPr>
            <a:r>
              <a:rPr b="1" lang="pl">
                <a:highlight>
                  <a:srgbClr val="FFFFFF"/>
                </a:highlight>
                <a:latin typeface="Caveat"/>
                <a:ea typeface="Caveat"/>
                <a:cs typeface="Caveat"/>
                <a:sym typeface="Caveat"/>
              </a:rPr>
              <a:t>3 ways we can solve the air pollution crisis</a:t>
            </a:r>
            <a:r>
              <a:rPr b="1" lang="pl" sz="2300">
                <a:solidFill>
                  <a:srgbClr val="020202"/>
                </a:solidFill>
                <a:highlight>
                  <a:srgbClr val="FFFFFF"/>
                </a:highlight>
                <a:latin typeface="Roboto"/>
                <a:ea typeface="Roboto"/>
                <a:cs typeface="Roboto"/>
                <a:sym typeface="Roboto"/>
              </a:rPr>
              <a:t> </a:t>
            </a:r>
            <a:r>
              <a:rPr lang="pl" u="sng">
                <a:solidFill>
                  <a:schemeClr val="hlink"/>
                </a:solidFill>
                <a:latin typeface="Caveat"/>
                <a:ea typeface="Caveat"/>
                <a:cs typeface="Caveat"/>
                <a:sym typeface="Caveat"/>
                <a:hlinkClick r:id="rId4"/>
              </a:rPr>
              <a:t>https://www.greenpeace.org/international/story/28533/3-ways-we-can-solve-the-air-pollution-crisis/</a:t>
            </a:r>
            <a:endParaRPr u="sng">
              <a:solidFill>
                <a:schemeClr val="hlink"/>
              </a:solidFill>
              <a:latin typeface="Caveat"/>
              <a:ea typeface="Caveat"/>
              <a:cs typeface="Caveat"/>
              <a:sym typeface="Caveat"/>
            </a:endParaRPr>
          </a:p>
          <a:p>
            <a:pPr indent="-342900" lvl="0" marL="457200" rtl="0" algn="l">
              <a:lnSpc>
                <a:spcPct val="110000"/>
              </a:lnSpc>
              <a:spcBef>
                <a:spcPts val="0"/>
              </a:spcBef>
              <a:spcAft>
                <a:spcPts val="0"/>
              </a:spcAft>
              <a:buSzPts val="1800"/>
              <a:buFont typeface="Caveat"/>
              <a:buChar char="❖"/>
            </a:pPr>
            <a:r>
              <a:rPr b="1" lang="pl">
                <a:highlight>
                  <a:srgbClr val="FFFFFF"/>
                </a:highlight>
                <a:latin typeface="Caveat"/>
                <a:ea typeface="Caveat"/>
                <a:cs typeface="Caveat"/>
                <a:sym typeface="Caveat"/>
              </a:rPr>
              <a:t>Reducing Air Pollution           </a:t>
            </a:r>
            <a:r>
              <a:rPr lang="pl" u="sng">
                <a:solidFill>
                  <a:schemeClr val="hlink"/>
                </a:solidFill>
                <a:latin typeface="Caveat"/>
                <a:ea typeface="Caveat"/>
                <a:cs typeface="Caveat"/>
                <a:sym typeface="Caveat"/>
                <a:hlinkClick r:id="rId5"/>
              </a:rPr>
              <a:t>https://www.sdapcd.org/content/sdc/apcd/en/reducing-air-pollution.html</a:t>
            </a:r>
            <a:endParaRPr u="sng">
              <a:solidFill>
                <a:schemeClr val="hlink"/>
              </a:solidFill>
              <a:latin typeface="Caveat"/>
              <a:ea typeface="Caveat"/>
              <a:cs typeface="Caveat"/>
              <a:sym typeface="Caveat"/>
            </a:endParaRPr>
          </a:p>
          <a:p>
            <a:pPr indent="0" lvl="0" marL="0" rtl="0" algn="l">
              <a:lnSpc>
                <a:spcPct val="110000"/>
              </a:lnSpc>
              <a:spcBef>
                <a:spcPts val="1500"/>
              </a:spcBef>
              <a:spcAft>
                <a:spcPts val="0"/>
              </a:spcAft>
              <a:buNone/>
            </a:pPr>
            <a:r>
              <a:rPr b="1" lang="pl">
                <a:highlight>
                  <a:srgbClr val="FFFFFF"/>
                </a:highlight>
                <a:latin typeface="Caveat"/>
                <a:ea typeface="Caveat"/>
                <a:cs typeface="Caveat"/>
                <a:sym typeface="Caveat"/>
              </a:rPr>
              <a:t>Try to spread awareness of air pollution impact on human health and environment and how to solve this problem, please!</a:t>
            </a:r>
            <a:endParaRPr u="sng">
              <a:solidFill>
                <a:schemeClr val="hlink"/>
              </a:solidFill>
              <a:latin typeface="Caveat"/>
              <a:ea typeface="Caveat"/>
              <a:cs typeface="Caveat"/>
              <a:sym typeface="Caveat"/>
            </a:endParaRPr>
          </a:p>
          <a:p>
            <a:pPr indent="0" lvl="0" marL="0" rtl="0" algn="l">
              <a:lnSpc>
                <a:spcPct val="110000"/>
              </a:lnSpc>
              <a:spcBef>
                <a:spcPts val="1500"/>
              </a:spcBef>
              <a:spcAft>
                <a:spcPts val="800"/>
              </a:spcAft>
              <a:buNone/>
            </a:pPr>
            <a:r>
              <a:t/>
            </a:r>
            <a:endParaRPr u="sng">
              <a:solidFill>
                <a:schemeClr val="hlink"/>
              </a:solidFill>
              <a:latin typeface="Caveat"/>
              <a:ea typeface="Caveat"/>
              <a:cs typeface="Caveat"/>
              <a:sym typeface="Cave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311700" y="23020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t>Bibliography</a:t>
            </a:r>
            <a:endParaRPr/>
          </a:p>
        </p:txBody>
      </p:sp>
      <p:sp>
        <p:nvSpPr>
          <p:cNvPr id="149" name="Google Shape;149;p25"/>
          <p:cNvSpPr txBox="1"/>
          <p:nvPr>
            <p:ph idx="1" type="body"/>
          </p:nvPr>
        </p:nvSpPr>
        <p:spPr>
          <a:xfrm>
            <a:off x="311700" y="1203650"/>
            <a:ext cx="8520600" cy="3354000"/>
          </a:xfrm>
          <a:prstGeom prst="rect">
            <a:avLst/>
          </a:prstGeom>
        </p:spPr>
        <p:txBody>
          <a:bodyPr anchorCtr="0" anchor="t" bIns="91425" lIns="91425" spcFirstLastPara="1" rIns="91425" wrap="square" tIns="91425">
            <a:normAutofit fontScale="92500" lnSpcReduction="20000"/>
          </a:bodyPr>
          <a:lstStyle/>
          <a:p>
            <a:pPr indent="-334327" lvl="0" marL="457200" rtl="0" algn="just">
              <a:spcBef>
                <a:spcPts val="0"/>
              </a:spcBef>
              <a:spcAft>
                <a:spcPts val="0"/>
              </a:spcAft>
              <a:buSzPct val="100000"/>
              <a:buFont typeface="Caveat"/>
              <a:buChar char="❖"/>
            </a:pPr>
            <a:r>
              <a:rPr lang="pl" u="sng">
                <a:solidFill>
                  <a:schemeClr val="hlink"/>
                </a:solidFill>
                <a:latin typeface="Caveat"/>
                <a:ea typeface="Caveat"/>
                <a:cs typeface="Caveat"/>
                <a:sym typeface="Caveat"/>
                <a:hlinkClick r:id="rId3"/>
              </a:rPr>
              <a:t>pollution | Definition, History, Types, &amp; Facts</a:t>
            </a:r>
            <a:endParaRPr>
              <a:latin typeface="Caveat"/>
              <a:ea typeface="Caveat"/>
              <a:cs typeface="Caveat"/>
              <a:sym typeface="Caveat"/>
            </a:endParaRPr>
          </a:p>
          <a:p>
            <a:pPr indent="-334327" lvl="0" marL="457200" rtl="0" algn="just">
              <a:spcBef>
                <a:spcPts val="0"/>
              </a:spcBef>
              <a:spcAft>
                <a:spcPts val="0"/>
              </a:spcAft>
              <a:buSzPct val="100000"/>
              <a:buFont typeface="Caveat"/>
              <a:buChar char="❖"/>
            </a:pPr>
            <a:r>
              <a:rPr lang="pl" u="sng">
                <a:solidFill>
                  <a:schemeClr val="hlink"/>
                </a:solidFill>
                <a:latin typeface="Caveat"/>
                <a:ea typeface="Caveat"/>
                <a:cs typeface="Caveat"/>
                <a:sym typeface="Caveat"/>
                <a:hlinkClick r:id="rId4"/>
              </a:rPr>
              <a:t>Pollution Facts &amp; Types of Pollution</a:t>
            </a:r>
            <a:endParaRPr>
              <a:latin typeface="Caveat"/>
              <a:ea typeface="Caveat"/>
              <a:cs typeface="Caveat"/>
              <a:sym typeface="Caveat"/>
            </a:endParaRPr>
          </a:p>
          <a:p>
            <a:pPr indent="-334327" lvl="0" marL="457200" rtl="0" algn="just">
              <a:spcBef>
                <a:spcPts val="0"/>
              </a:spcBef>
              <a:spcAft>
                <a:spcPts val="0"/>
              </a:spcAft>
              <a:buSzPct val="100000"/>
              <a:buFont typeface="Caveat"/>
              <a:buChar char="❖"/>
            </a:pPr>
            <a:r>
              <a:rPr lang="pl" u="sng">
                <a:solidFill>
                  <a:schemeClr val="hlink"/>
                </a:solidFill>
                <a:latin typeface="Caveat"/>
                <a:ea typeface="Caveat"/>
                <a:cs typeface="Caveat"/>
                <a:sym typeface="Caveat"/>
                <a:hlinkClick r:id="rId5"/>
              </a:rPr>
              <a:t>Types of Air Pollution Study Guide</a:t>
            </a:r>
            <a:endParaRPr>
              <a:latin typeface="Caveat"/>
              <a:ea typeface="Caveat"/>
              <a:cs typeface="Caveat"/>
              <a:sym typeface="Caveat"/>
            </a:endParaRPr>
          </a:p>
          <a:p>
            <a:pPr indent="-334327" lvl="0" marL="457200" rtl="0" algn="just">
              <a:spcBef>
                <a:spcPts val="0"/>
              </a:spcBef>
              <a:spcAft>
                <a:spcPts val="0"/>
              </a:spcAft>
              <a:buSzPct val="100000"/>
              <a:buFont typeface="Caveat"/>
              <a:buChar char="❖"/>
            </a:pPr>
            <a:r>
              <a:rPr lang="pl" u="sng">
                <a:solidFill>
                  <a:schemeClr val="hlink"/>
                </a:solidFill>
                <a:latin typeface="Caveat"/>
                <a:ea typeface="Caveat"/>
                <a:cs typeface="Caveat"/>
                <a:sym typeface="Caveat"/>
                <a:hlinkClick r:id="rId6"/>
              </a:rPr>
              <a:t>Air pollution and health video series</a:t>
            </a:r>
            <a:endParaRPr>
              <a:latin typeface="Caveat"/>
              <a:ea typeface="Caveat"/>
              <a:cs typeface="Caveat"/>
              <a:sym typeface="Caveat"/>
            </a:endParaRPr>
          </a:p>
          <a:p>
            <a:pPr indent="-334327" lvl="0" marL="457200" rtl="0" algn="just">
              <a:spcBef>
                <a:spcPts val="0"/>
              </a:spcBef>
              <a:spcAft>
                <a:spcPts val="0"/>
              </a:spcAft>
              <a:buSzPct val="100000"/>
              <a:buFont typeface="Caveat"/>
              <a:buChar char="❖"/>
            </a:pPr>
            <a:r>
              <a:rPr lang="pl" u="sng">
                <a:solidFill>
                  <a:schemeClr val="hlink"/>
                </a:solidFill>
                <a:latin typeface="Caveat"/>
                <a:ea typeface="Caveat"/>
                <a:cs typeface="Caveat"/>
                <a:sym typeface="Caveat"/>
                <a:hlinkClick r:id="rId7"/>
              </a:rPr>
              <a:t>Effects of air pollution on human health and practical measures for prevention in Iran</a:t>
            </a:r>
            <a:endParaRPr>
              <a:latin typeface="Caveat"/>
              <a:ea typeface="Caveat"/>
              <a:cs typeface="Caveat"/>
              <a:sym typeface="Caveat"/>
            </a:endParaRPr>
          </a:p>
          <a:p>
            <a:pPr indent="-334327" lvl="0" marL="457200" rtl="0" algn="just">
              <a:spcBef>
                <a:spcPts val="0"/>
              </a:spcBef>
              <a:spcAft>
                <a:spcPts val="0"/>
              </a:spcAft>
              <a:buSzPct val="100000"/>
              <a:buFont typeface="Caveat"/>
              <a:buChar char="❖"/>
            </a:pPr>
            <a:r>
              <a:rPr lang="pl" u="sng">
                <a:solidFill>
                  <a:schemeClr val="hlink"/>
                </a:solidFill>
                <a:latin typeface="Caveat"/>
                <a:ea typeface="Caveat"/>
                <a:cs typeface="Caveat"/>
                <a:sym typeface="Caveat"/>
                <a:hlinkClick r:id="rId8"/>
              </a:rPr>
              <a:t>https://www.iqair.com/blog/air-quality/pm2-5</a:t>
            </a:r>
            <a:endParaRPr u="sng">
              <a:solidFill>
                <a:schemeClr val="hlink"/>
              </a:solidFill>
              <a:latin typeface="Caveat"/>
              <a:ea typeface="Caveat"/>
              <a:cs typeface="Caveat"/>
              <a:sym typeface="Caveat"/>
            </a:endParaRPr>
          </a:p>
          <a:p>
            <a:pPr indent="-334327" lvl="0" marL="457200" rtl="0" algn="just">
              <a:spcBef>
                <a:spcPts val="0"/>
              </a:spcBef>
              <a:spcAft>
                <a:spcPts val="0"/>
              </a:spcAft>
              <a:buSzPct val="100000"/>
              <a:buFont typeface="Caveat"/>
              <a:buChar char="❖"/>
            </a:pPr>
            <a:r>
              <a:rPr lang="pl" u="sng">
                <a:solidFill>
                  <a:schemeClr val="hlink"/>
                </a:solidFill>
                <a:latin typeface="Caveat"/>
                <a:ea typeface="Caveat"/>
                <a:cs typeface="Caveat"/>
                <a:sym typeface="Caveat"/>
                <a:hlinkClick r:id="rId9"/>
              </a:rPr>
              <a:t>https://www.qld.gov.au/environment/pollution/monitoring/air/air-pollution/pollutants/sulfur-dioxide</a:t>
            </a:r>
            <a:endParaRPr u="sng">
              <a:solidFill>
                <a:schemeClr val="hlink"/>
              </a:solidFill>
              <a:latin typeface="Caveat"/>
              <a:ea typeface="Caveat"/>
              <a:cs typeface="Caveat"/>
              <a:sym typeface="Caveat"/>
            </a:endParaRPr>
          </a:p>
          <a:p>
            <a:pPr indent="-334327" lvl="0" marL="457200" rtl="0" algn="just">
              <a:spcBef>
                <a:spcPts val="0"/>
              </a:spcBef>
              <a:spcAft>
                <a:spcPts val="0"/>
              </a:spcAft>
              <a:buSzPct val="100000"/>
              <a:buFont typeface="Caveat"/>
              <a:buChar char="❖"/>
            </a:pPr>
            <a:r>
              <a:rPr lang="pl" u="sng">
                <a:solidFill>
                  <a:schemeClr val="hlink"/>
                </a:solidFill>
                <a:latin typeface="Caveat"/>
                <a:ea typeface="Caveat"/>
                <a:cs typeface="Caveat"/>
                <a:sym typeface="Caveat"/>
              </a:rPr>
              <a:t>https://www.qld.gov.au/environment/pollution/monitoring/air/air-pollution/pollutants/nitrogen-oxides</a:t>
            </a:r>
            <a:endParaRPr u="sng">
              <a:solidFill>
                <a:schemeClr val="hlink"/>
              </a:solidFill>
              <a:latin typeface="Caveat"/>
              <a:ea typeface="Caveat"/>
              <a:cs typeface="Caveat"/>
              <a:sym typeface="Caveat"/>
            </a:endParaRPr>
          </a:p>
          <a:p>
            <a:pPr indent="-334327" lvl="0" marL="457200" rtl="0" algn="just">
              <a:spcBef>
                <a:spcPts val="0"/>
              </a:spcBef>
              <a:spcAft>
                <a:spcPts val="0"/>
              </a:spcAft>
              <a:buSzPct val="100000"/>
              <a:buFont typeface="Caveat"/>
              <a:buChar char="❖"/>
            </a:pPr>
            <a:r>
              <a:rPr lang="pl" u="sng">
                <a:solidFill>
                  <a:schemeClr val="hlink"/>
                </a:solidFill>
                <a:latin typeface="Caveat"/>
                <a:ea typeface="Caveat"/>
                <a:cs typeface="Caveat"/>
                <a:sym typeface="Caveat"/>
                <a:hlinkClick r:id="rId10"/>
              </a:rPr>
              <a:t>https://www.iqair.com/world-air-quality-report</a:t>
            </a:r>
            <a:endParaRPr>
              <a:latin typeface="Caveat"/>
              <a:ea typeface="Caveat"/>
              <a:cs typeface="Caveat"/>
              <a:sym typeface="Caveat"/>
            </a:endParaRPr>
          </a:p>
          <a:p>
            <a:pPr indent="0" lvl="0" marL="457200" rtl="0" algn="l">
              <a:spcBef>
                <a:spcPts val="1200"/>
              </a:spcBef>
              <a:spcAft>
                <a:spcPts val="0"/>
              </a:spcAft>
              <a:buNone/>
            </a:pPr>
            <a:r>
              <a:t/>
            </a:r>
            <a:endParaRPr b="1" sz="2200">
              <a:latin typeface="Caveat"/>
              <a:ea typeface="Caveat"/>
              <a:cs typeface="Caveat"/>
              <a:sym typeface="Caveat"/>
            </a:endParaRPr>
          </a:p>
          <a:p>
            <a:pPr indent="0" lvl="0" marL="0" rtl="0" algn="l">
              <a:spcBef>
                <a:spcPts val="1200"/>
              </a:spcBef>
              <a:spcAft>
                <a:spcPts val="1200"/>
              </a:spcAft>
              <a:buNone/>
            </a:pPr>
            <a:r>
              <a:t/>
            </a:r>
            <a:endParaRPr>
              <a:latin typeface="Caveat"/>
              <a:ea typeface="Caveat"/>
              <a:cs typeface="Caveat"/>
              <a:sym typeface="Cave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279350" y="150525"/>
            <a:ext cx="47133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27653"/>
              <a:buNone/>
            </a:pPr>
            <a:r>
              <a:rPr lang="pl" sz="3580"/>
              <a:t>What is the definition of pollution?</a:t>
            </a:r>
            <a:endParaRPr sz="3580"/>
          </a:p>
        </p:txBody>
      </p:sp>
      <p:sp>
        <p:nvSpPr>
          <p:cNvPr id="69" name="Google Shape;69;p14"/>
          <p:cNvSpPr txBox="1"/>
          <p:nvPr>
            <p:ph idx="1" type="body"/>
          </p:nvPr>
        </p:nvSpPr>
        <p:spPr>
          <a:xfrm>
            <a:off x="322400" y="1095775"/>
            <a:ext cx="4346700" cy="36603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pl" sz="2200">
                <a:highlight>
                  <a:srgbClr val="FFFFFF"/>
                </a:highlight>
                <a:latin typeface="Caveat"/>
                <a:ea typeface="Caveat"/>
                <a:cs typeface="Caveat"/>
                <a:sym typeface="Caveat"/>
              </a:rPr>
              <a:t>Pollution occurs when an amount of any substance or any form of energy is put into the environment at a rate faster than it can be dispersed or safely stored. The term “</a:t>
            </a:r>
            <a:r>
              <a:rPr i="1" lang="pl" sz="2200">
                <a:highlight>
                  <a:srgbClr val="FFFFFF"/>
                </a:highlight>
                <a:latin typeface="Caveat"/>
                <a:ea typeface="Caveat"/>
                <a:cs typeface="Caveat"/>
                <a:sym typeface="Caveat"/>
              </a:rPr>
              <a:t>pollution”</a:t>
            </a:r>
            <a:r>
              <a:rPr lang="pl" sz="2200">
                <a:highlight>
                  <a:srgbClr val="FFFFFF"/>
                </a:highlight>
                <a:latin typeface="Caveat"/>
                <a:ea typeface="Caveat"/>
                <a:cs typeface="Caveat"/>
                <a:sym typeface="Caveat"/>
              </a:rPr>
              <a:t> can refer to </a:t>
            </a:r>
            <a:r>
              <a:rPr lang="pl" sz="2200">
                <a:highlight>
                  <a:srgbClr val="FFFFFF"/>
                </a:highlight>
                <a:latin typeface="Caveat"/>
                <a:ea typeface="Caveat"/>
                <a:cs typeface="Caveat"/>
                <a:sym typeface="Caveat"/>
              </a:rPr>
              <a:t>both artificial and natural materials</a:t>
            </a:r>
            <a:r>
              <a:rPr lang="pl" sz="2200">
                <a:highlight>
                  <a:srgbClr val="FFFFFF"/>
                </a:highlight>
                <a:latin typeface="Caveat"/>
                <a:ea typeface="Caveat"/>
                <a:cs typeface="Caveat"/>
                <a:sym typeface="Caveat"/>
              </a:rPr>
              <a:t> that are created, consumed, and discarded in an unsustainable manner.</a:t>
            </a:r>
            <a:endParaRPr sz="2200">
              <a:latin typeface="Caveat"/>
              <a:ea typeface="Caveat"/>
              <a:cs typeface="Caveat"/>
              <a:sym typeface="Caveat"/>
            </a:endParaRPr>
          </a:p>
        </p:txBody>
      </p:sp>
      <p:pic>
        <p:nvPicPr>
          <p:cNvPr id="70" name="Google Shape;70;p14"/>
          <p:cNvPicPr preferRelativeResize="0"/>
          <p:nvPr/>
        </p:nvPicPr>
        <p:blipFill>
          <a:blip r:embed="rId3">
            <a:alphaModFix/>
          </a:blip>
          <a:stretch>
            <a:fillRect/>
          </a:stretch>
        </p:blipFill>
        <p:spPr>
          <a:xfrm>
            <a:off x="5229875" y="150525"/>
            <a:ext cx="3726425" cy="2244000"/>
          </a:xfrm>
          <a:prstGeom prst="rect">
            <a:avLst/>
          </a:prstGeom>
          <a:noFill/>
          <a:ln>
            <a:noFill/>
          </a:ln>
        </p:spPr>
      </p:pic>
      <p:pic>
        <p:nvPicPr>
          <p:cNvPr id="71" name="Google Shape;71;p14"/>
          <p:cNvPicPr preferRelativeResize="0"/>
          <p:nvPr/>
        </p:nvPicPr>
        <p:blipFill rotWithShape="1">
          <a:blip r:embed="rId4">
            <a:alphaModFix/>
          </a:blip>
          <a:srcRect b="0" l="0" r="0" t="8231"/>
          <a:stretch/>
        </p:blipFill>
        <p:spPr>
          <a:xfrm>
            <a:off x="5229875" y="2668775"/>
            <a:ext cx="3726425" cy="21627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473450" y="156700"/>
            <a:ext cx="36888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pl"/>
              <a:t>Major types of pollution</a:t>
            </a:r>
            <a:endParaRPr/>
          </a:p>
        </p:txBody>
      </p:sp>
      <p:sp>
        <p:nvSpPr>
          <p:cNvPr id="77" name="Google Shape;77;p15"/>
          <p:cNvSpPr txBox="1"/>
          <p:nvPr>
            <p:ph idx="1" type="body"/>
          </p:nvPr>
        </p:nvSpPr>
        <p:spPr>
          <a:xfrm>
            <a:off x="473450" y="988000"/>
            <a:ext cx="3688800" cy="36495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202124"/>
              </a:buClr>
              <a:buSzPts val="2200"/>
              <a:buFont typeface="Arial"/>
              <a:buChar char="❖"/>
            </a:pPr>
            <a:r>
              <a:rPr b="1" lang="pl" sz="2200">
                <a:solidFill>
                  <a:srgbClr val="202124"/>
                </a:solidFill>
                <a:highlight>
                  <a:srgbClr val="FFFFFF"/>
                </a:highlight>
                <a:latin typeface="Caveat"/>
                <a:ea typeface="Caveat"/>
                <a:cs typeface="Caveat"/>
                <a:sym typeface="Caveat"/>
              </a:rPr>
              <a:t>air pollution</a:t>
            </a:r>
            <a:r>
              <a:rPr lang="pl" sz="2200">
                <a:solidFill>
                  <a:srgbClr val="202124"/>
                </a:solidFill>
                <a:highlight>
                  <a:srgbClr val="FFFFFF"/>
                </a:highlight>
                <a:latin typeface="Caveat"/>
                <a:ea typeface="Caveat"/>
                <a:cs typeface="Caveat"/>
                <a:sym typeface="Caveat"/>
              </a:rPr>
              <a:t>, </a:t>
            </a:r>
            <a:endParaRPr sz="2200">
              <a:solidFill>
                <a:srgbClr val="202124"/>
              </a:solidFill>
              <a:highlight>
                <a:srgbClr val="FFFFFF"/>
              </a:highlight>
              <a:latin typeface="Caveat"/>
              <a:ea typeface="Caveat"/>
              <a:cs typeface="Caveat"/>
              <a:sym typeface="Caveat"/>
            </a:endParaRPr>
          </a:p>
          <a:p>
            <a:pPr indent="-368300" lvl="0" marL="457200" rtl="0" algn="l">
              <a:spcBef>
                <a:spcPts val="0"/>
              </a:spcBef>
              <a:spcAft>
                <a:spcPts val="0"/>
              </a:spcAft>
              <a:buClr>
                <a:srgbClr val="202124"/>
              </a:buClr>
              <a:buSzPts val="2200"/>
              <a:buFont typeface="Arial"/>
              <a:buChar char="❖"/>
            </a:pPr>
            <a:r>
              <a:rPr lang="pl" sz="2200">
                <a:solidFill>
                  <a:srgbClr val="202124"/>
                </a:solidFill>
                <a:highlight>
                  <a:srgbClr val="FFFFFF"/>
                </a:highlight>
                <a:latin typeface="Caveat"/>
                <a:ea typeface="Caveat"/>
                <a:cs typeface="Caveat"/>
                <a:sym typeface="Caveat"/>
              </a:rPr>
              <a:t>light pollution,</a:t>
            </a:r>
            <a:endParaRPr sz="2200">
              <a:solidFill>
                <a:srgbClr val="202124"/>
              </a:solidFill>
              <a:highlight>
                <a:srgbClr val="FFFFFF"/>
              </a:highlight>
              <a:latin typeface="Caveat"/>
              <a:ea typeface="Caveat"/>
              <a:cs typeface="Caveat"/>
              <a:sym typeface="Caveat"/>
            </a:endParaRPr>
          </a:p>
          <a:p>
            <a:pPr indent="-368300" lvl="0" marL="457200" rtl="0" algn="l">
              <a:spcBef>
                <a:spcPts val="0"/>
              </a:spcBef>
              <a:spcAft>
                <a:spcPts val="0"/>
              </a:spcAft>
              <a:buClr>
                <a:srgbClr val="202124"/>
              </a:buClr>
              <a:buSzPts val="2200"/>
              <a:buFont typeface="Arial"/>
              <a:buChar char="❖"/>
            </a:pPr>
            <a:r>
              <a:rPr lang="pl" sz="2200">
                <a:solidFill>
                  <a:srgbClr val="202124"/>
                </a:solidFill>
                <a:highlight>
                  <a:srgbClr val="FFFFFF"/>
                </a:highlight>
                <a:latin typeface="Caveat"/>
                <a:ea typeface="Caveat"/>
                <a:cs typeface="Caveat"/>
                <a:sym typeface="Caveat"/>
              </a:rPr>
              <a:t>litter pollution</a:t>
            </a:r>
            <a:endParaRPr sz="2200">
              <a:solidFill>
                <a:srgbClr val="202124"/>
              </a:solidFill>
              <a:highlight>
                <a:srgbClr val="FFFFFF"/>
              </a:highlight>
              <a:latin typeface="Caveat"/>
              <a:ea typeface="Caveat"/>
              <a:cs typeface="Caveat"/>
              <a:sym typeface="Caveat"/>
            </a:endParaRPr>
          </a:p>
          <a:p>
            <a:pPr indent="-368300" lvl="0" marL="457200" rtl="0" algn="l">
              <a:spcBef>
                <a:spcPts val="0"/>
              </a:spcBef>
              <a:spcAft>
                <a:spcPts val="0"/>
              </a:spcAft>
              <a:buClr>
                <a:srgbClr val="202124"/>
              </a:buClr>
              <a:buSzPts val="2200"/>
              <a:buFont typeface="Arial"/>
              <a:buChar char="❖"/>
            </a:pPr>
            <a:r>
              <a:rPr lang="pl" sz="2200">
                <a:solidFill>
                  <a:srgbClr val="202124"/>
                </a:solidFill>
                <a:highlight>
                  <a:srgbClr val="FFFFFF"/>
                </a:highlight>
                <a:latin typeface="Caveat"/>
                <a:ea typeface="Caveat"/>
                <a:cs typeface="Caveat"/>
                <a:sym typeface="Caveat"/>
              </a:rPr>
              <a:t>noise pollution, </a:t>
            </a:r>
            <a:endParaRPr sz="2200">
              <a:solidFill>
                <a:srgbClr val="202124"/>
              </a:solidFill>
              <a:highlight>
                <a:srgbClr val="FFFFFF"/>
              </a:highlight>
              <a:latin typeface="Caveat"/>
              <a:ea typeface="Caveat"/>
              <a:cs typeface="Caveat"/>
              <a:sym typeface="Caveat"/>
            </a:endParaRPr>
          </a:p>
          <a:p>
            <a:pPr indent="-368300" lvl="0" marL="457200" rtl="0" algn="l">
              <a:spcBef>
                <a:spcPts val="0"/>
              </a:spcBef>
              <a:spcAft>
                <a:spcPts val="0"/>
              </a:spcAft>
              <a:buClr>
                <a:srgbClr val="202124"/>
              </a:buClr>
              <a:buSzPts val="2200"/>
              <a:buFont typeface="Caveat"/>
              <a:buChar char="❖"/>
            </a:pPr>
            <a:r>
              <a:rPr lang="pl" sz="2200">
                <a:solidFill>
                  <a:srgbClr val="202124"/>
                </a:solidFill>
                <a:highlight>
                  <a:srgbClr val="FFFFFF"/>
                </a:highlight>
                <a:latin typeface="Caveat"/>
                <a:ea typeface="Caveat"/>
                <a:cs typeface="Caveat"/>
                <a:sym typeface="Caveat"/>
              </a:rPr>
              <a:t>plastic pollution, </a:t>
            </a:r>
            <a:endParaRPr sz="2200">
              <a:solidFill>
                <a:srgbClr val="202124"/>
              </a:solidFill>
              <a:highlight>
                <a:srgbClr val="FFFFFF"/>
              </a:highlight>
              <a:latin typeface="Caveat"/>
              <a:ea typeface="Caveat"/>
              <a:cs typeface="Caveat"/>
              <a:sym typeface="Caveat"/>
            </a:endParaRPr>
          </a:p>
          <a:p>
            <a:pPr indent="-368300" lvl="0" marL="457200" rtl="0" algn="l">
              <a:spcBef>
                <a:spcPts val="0"/>
              </a:spcBef>
              <a:spcAft>
                <a:spcPts val="0"/>
              </a:spcAft>
              <a:buClr>
                <a:srgbClr val="202124"/>
              </a:buClr>
              <a:buSzPts val="2200"/>
              <a:buFont typeface="Caveat"/>
              <a:buChar char="❖"/>
            </a:pPr>
            <a:r>
              <a:rPr lang="pl" sz="2200">
                <a:solidFill>
                  <a:srgbClr val="202124"/>
                </a:solidFill>
                <a:highlight>
                  <a:srgbClr val="FFFFFF"/>
                </a:highlight>
                <a:latin typeface="Caveat"/>
                <a:ea typeface="Caveat"/>
                <a:cs typeface="Caveat"/>
                <a:sym typeface="Caveat"/>
              </a:rPr>
              <a:t>soil contamination, </a:t>
            </a:r>
            <a:endParaRPr sz="2200">
              <a:solidFill>
                <a:srgbClr val="202124"/>
              </a:solidFill>
              <a:highlight>
                <a:srgbClr val="FFFFFF"/>
              </a:highlight>
              <a:latin typeface="Caveat"/>
              <a:ea typeface="Caveat"/>
              <a:cs typeface="Caveat"/>
              <a:sym typeface="Caveat"/>
            </a:endParaRPr>
          </a:p>
          <a:p>
            <a:pPr indent="-368300" lvl="0" marL="457200" rtl="0" algn="l">
              <a:spcBef>
                <a:spcPts val="0"/>
              </a:spcBef>
              <a:spcAft>
                <a:spcPts val="0"/>
              </a:spcAft>
              <a:buClr>
                <a:srgbClr val="202124"/>
              </a:buClr>
              <a:buSzPts val="2200"/>
              <a:buFont typeface="Arial"/>
              <a:buChar char="❖"/>
            </a:pPr>
            <a:r>
              <a:rPr lang="pl" sz="2200">
                <a:solidFill>
                  <a:srgbClr val="202124"/>
                </a:solidFill>
                <a:highlight>
                  <a:srgbClr val="FFFFFF"/>
                </a:highlight>
                <a:latin typeface="Caveat"/>
                <a:ea typeface="Caveat"/>
                <a:cs typeface="Caveat"/>
                <a:sym typeface="Caveat"/>
              </a:rPr>
              <a:t>radioactive contamination, </a:t>
            </a:r>
            <a:endParaRPr sz="2200">
              <a:solidFill>
                <a:srgbClr val="202124"/>
              </a:solidFill>
              <a:highlight>
                <a:srgbClr val="FFFFFF"/>
              </a:highlight>
              <a:latin typeface="Caveat"/>
              <a:ea typeface="Caveat"/>
              <a:cs typeface="Caveat"/>
              <a:sym typeface="Caveat"/>
            </a:endParaRPr>
          </a:p>
          <a:p>
            <a:pPr indent="-368300" lvl="0" marL="457200" rtl="0" algn="l">
              <a:spcBef>
                <a:spcPts val="0"/>
              </a:spcBef>
              <a:spcAft>
                <a:spcPts val="0"/>
              </a:spcAft>
              <a:buClr>
                <a:srgbClr val="202124"/>
              </a:buClr>
              <a:buSzPts val="2200"/>
              <a:buFont typeface="Arial"/>
              <a:buChar char="❖"/>
            </a:pPr>
            <a:r>
              <a:rPr lang="pl" sz="2200">
                <a:solidFill>
                  <a:srgbClr val="202124"/>
                </a:solidFill>
                <a:highlight>
                  <a:srgbClr val="FFFFFF"/>
                </a:highlight>
                <a:latin typeface="Caveat"/>
                <a:ea typeface="Caveat"/>
                <a:cs typeface="Caveat"/>
                <a:sym typeface="Caveat"/>
              </a:rPr>
              <a:t>thermal pollution, </a:t>
            </a:r>
            <a:endParaRPr sz="2200">
              <a:solidFill>
                <a:srgbClr val="202124"/>
              </a:solidFill>
              <a:highlight>
                <a:srgbClr val="FFFFFF"/>
              </a:highlight>
              <a:latin typeface="Caveat"/>
              <a:ea typeface="Caveat"/>
              <a:cs typeface="Caveat"/>
              <a:sym typeface="Caveat"/>
            </a:endParaRPr>
          </a:p>
          <a:p>
            <a:pPr indent="-368300" lvl="0" marL="457200" rtl="0" algn="l">
              <a:spcBef>
                <a:spcPts val="0"/>
              </a:spcBef>
              <a:spcAft>
                <a:spcPts val="0"/>
              </a:spcAft>
              <a:buClr>
                <a:srgbClr val="202124"/>
              </a:buClr>
              <a:buSzPts val="2200"/>
              <a:buFont typeface="Caveat"/>
              <a:buChar char="❖"/>
            </a:pPr>
            <a:r>
              <a:rPr lang="pl" sz="2200">
                <a:solidFill>
                  <a:srgbClr val="202124"/>
                </a:solidFill>
                <a:highlight>
                  <a:srgbClr val="FFFFFF"/>
                </a:highlight>
                <a:latin typeface="Caveat"/>
                <a:ea typeface="Caveat"/>
                <a:cs typeface="Caveat"/>
                <a:sym typeface="Caveat"/>
              </a:rPr>
              <a:t>visual pollution, </a:t>
            </a:r>
            <a:endParaRPr sz="2200">
              <a:solidFill>
                <a:srgbClr val="202124"/>
              </a:solidFill>
              <a:highlight>
                <a:srgbClr val="FFFFFF"/>
              </a:highlight>
              <a:latin typeface="Caveat"/>
              <a:ea typeface="Caveat"/>
              <a:cs typeface="Caveat"/>
              <a:sym typeface="Caveat"/>
            </a:endParaRPr>
          </a:p>
          <a:p>
            <a:pPr indent="-368300" lvl="0" marL="457200" rtl="0" algn="l">
              <a:spcBef>
                <a:spcPts val="0"/>
              </a:spcBef>
              <a:spcAft>
                <a:spcPts val="0"/>
              </a:spcAft>
              <a:buClr>
                <a:srgbClr val="202124"/>
              </a:buClr>
              <a:buSzPts val="2200"/>
              <a:buFont typeface="Arial"/>
              <a:buChar char="❖"/>
            </a:pPr>
            <a:r>
              <a:rPr lang="pl" sz="2200">
                <a:solidFill>
                  <a:srgbClr val="202124"/>
                </a:solidFill>
                <a:highlight>
                  <a:srgbClr val="FFFFFF"/>
                </a:highlight>
                <a:latin typeface="Caveat"/>
                <a:ea typeface="Caveat"/>
                <a:cs typeface="Caveat"/>
                <a:sym typeface="Caveat"/>
              </a:rPr>
              <a:t>water pollution.</a:t>
            </a:r>
            <a:endParaRPr sz="2800">
              <a:latin typeface="Caveat"/>
              <a:ea typeface="Caveat"/>
              <a:cs typeface="Caveat"/>
              <a:sym typeface="Caveat"/>
            </a:endParaRPr>
          </a:p>
        </p:txBody>
      </p:sp>
      <p:pic>
        <p:nvPicPr>
          <p:cNvPr id="78" name="Google Shape;78;p15"/>
          <p:cNvPicPr preferRelativeResize="0"/>
          <p:nvPr/>
        </p:nvPicPr>
        <p:blipFill rotWithShape="1">
          <a:blip r:embed="rId3">
            <a:alphaModFix/>
          </a:blip>
          <a:srcRect b="18499" l="0" r="0" t="3606"/>
          <a:stretch/>
        </p:blipFill>
        <p:spPr>
          <a:xfrm>
            <a:off x="4964050" y="205575"/>
            <a:ext cx="3824225" cy="2145825"/>
          </a:xfrm>
          <a:prstGeom prst="rect">
            <a:avLst/>
          </a:prstGeom>
          <a:noFill/>
          <a:ln>
            <a:noFill/>
          </a:ln>
        </p:spPr>
      </p:pic>
      <p:pic>
        <p:nvPicPr>
          <p:cNvPr id="79" name="Google Shape;79;p15"/>
          <p:cNvPicPr preferRelativeResize="0"/>
          <p:nvPr/>
        </p:nvPicPr>
        <p:blipFill rotWithShape="1">
          <a:blip r:embed="rId4">
            <a:alphaModFix/>
          </a:blip>
          <a:srcRect b="0" l="0" r="0" t="11024"/>
          <a:stretch/>
        </p:blipFill>
        <p:spPr>
          <a:xfrm>
            <a:off x="4964050" y="2715875"/>
            <a:ext cx="3886501" cy="2145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idx="1" type="body"/>
          </p:nvPr>
        </p:nvSpPr>
        <p:spPr>
          <a:xfrm>
            <a:off x="166875" y="973075"/>
            <a:ext cx="4618200" cy="2737200"/>
          </a:xfrm>
          <a:prstGeom prst="rect">
            <a:avLst/>
          </a:prstGeom>
        </p:spPr>
        <p:txBody>
          <a:bodyPr anchorCtr="0" anchor="t" bIns="91425" lIns="91425" spcFirstLastPara="1" rIns="91425" wrap="square" tIns="91425">
            <a:normAutofit/>
          </a:bodyPr>
          <a:lstStyle/>
          <a:p>
            <a:pPr indent="0" lvl="0" marL="0" rtl="0" algn="just">
              <a:lnSpc>
                <a:spcPct val="76630"/>
              </a:lnSpc>
              <a:spcBef>
                <a:spcPts val="0"/>
              </a:spcBef>
              <a:spcAft>
                <a:spcPts val="0"/>
              </a:spcAft>
              <a:buSzPts val="688"/>
              <a:buNone/>
            </a:pPr>
            <a:r>
              <a:rPr b="1" lang="pl" sz="1700">
                <a:highlight>
                  <a:srgbClr val="FFFFFF"/>
                </a:highlight>
                <a:latin typeface="Caveat"/>
                <a:ea typeface="Caveat"/>
                <a:cs typeface="Caveat"/>
                <a:sym typeface="Caveat"/>
              </a:rPr>
              <a:t>Primary Pollutants </a:t>
            </a:r>
            <a:endParaRPr b="1" sz="1700">
              <a:highlight>
                <a:srgbClr val="FFFFFF"/>
              </a:highlight>
              <a:latin typeface="Caveat"/>
              <a:ea typeface="Caveat"/>
              <a:cs typeface="Caveat"/>
              <a:sym typeface="Caveat"/>
            </a:endParaRPr>
          </a:p>
          <a:p>
            <a:pPr indent="0" lvl="0" marL="0" rtl="0" algn="just">
              <a:lnSpc>
                <a:spcPct val="71015"/>
              </a:lnSpc>
              <a:spcBef>
                <a:spcPts val="0"/>
              </a:spcBef>
              <a:spcAft>
                <a:spcPts val="0"/>
              </a:spcAft>
              <a:buSzPts val="688"/>
              <a:buNone/>
            </a:pPr>
            <a:r>
              <a:t/>
            </a:r>
            <a:endParaRPr sz="1700">
              <a:highlight>
                <a:srgbClr val="FFFFFF"/>
              </a:highlight>
              <a:latin typeface="Caveat"/>
              <a:ea typeface="Caveat"/>
              <a:cs typeface="Caveat"/>
              <a:sym typeface="Caveat"/>
            </a:endParaRPr>
          </a:p>
          <a:p>
            <a:pPr indent="0" lvl="0" marL="0" rtl="0" algn="just">
              <a:lnSpc>
                <a:spcPct val="71015"/>
              </a:lnSpc>
              <a:spcBef>
                <a:spcPts val="0"/>
              </a:spcBef>
              <a:spcAft>
                <a:spcPts val="0"/>
              </a:spcAft>
              <a:buSzPts val="688"/>
              <a:buNone/>
            </a:pPr>
            <a:r>
              <a:rPr lang="pl" sz="1700">
                <a:highlight>
                  <a:srgbClr val="FFFFFF"/>
                </a:highlight>
                <a:latin typeface="Caveat"/>
                <a:ea typeface="Caveat"/>
                <a:cs typeface="Caveat"/>
                <a:sym typeface="Caveat"/>
              </a:rPr>
              <a:t>Primary pollutants enter the atmosphere directly and are caused by either natural causes or human activity.</a:t>
            </a:r>
            <a:endParaRPr sz="1700">
              <a:highlight>
                <a:srgbClr val="FFFFFF"/>
              </a:highlight>
              <a:latin typeface="Caveat"/>
              <a:ea typeface="Caveat"/>
              <a:cs typeface="Caveat"/>
              <a:sym typeface="Caveat"/>
            </a:endParaRPr>
          </a:p>
          <a:p>
            <a:pPr indent="0" lvl="0" marL="0" rtl="0" algn="just">
              <a:lnSpc>
                <a:spcPct val="71015"/>
              </a:lnSpc>
              <a:spcBef>
                <a:spcPts val="0"/>
              </a:spcBef>
              <a:spcAft>
                <a:spcPts val="0"/>
              </a:spcAft>
              <a:buSzPts val="688"/>
              <a:buNone/>
            </a:pPr>
            <a:r>
              <a:t/>
            </a:r>
            <a:endParaRPr sz="1700">
              <a:highlight>
                <a:srgbClr val="FFFFFF"/>
              </a:highlight>
              <a:latin typeface="Caveat"/>
              <a:ea typeface="Caveat"/>
              <a:cs typeface="Caveat"/>
              <a:sym typeface="Caveat"/>
            </a:endParaRPr>
          </a:p>
          <a:p>
            <a:pPr indent="0" lvl="0" marL="0" rtl="0" algn="just">
              <a:lnSpc>
                <a:spcPct val="71015"/>
              </a:lnSpc>
              <a:spcBef>
                <a:spcPts val="0"/>
              </a:spcBef>
              <a:spcAft>
                <a:spcPts val="0"/>
              </a:spcAft>
              <a:buSzPts val="688"/>
              <a:buNone/>
            </a:pPr>
            <a:r>
              <a:rPr lang="pl" sz="1700">
                <a:highlight>
                  <a:srgbClr val="FFFFFF"/>
                </a:highlight>
                <a:latin typeface="Caveat"/>
                <a:ea typeface="Caveat"/>
                <a:cs typeface="Caveat"/>
                <a:sym typeface="Caveat"/>
              </a:rPr>
              <a:t>For example, greenhouse gases, coals, fossil fuels</a:t>
            </a:r>
            <a:r>
              <a:rPr lang="pl" sz="1700">
                <a:highlight>
                  <a:srgbClr val="FFFFFF"/>
                </a:highlight>
                <a:latin typeface="Caveat"/>
                <a:ea typeface="Caveat"/>
                <a:cs typeface="Caveat"/>
                <a:sym typeface="Caveat"/>
              </a:rPr>
              <a:t> </a:t>
            </a:r>
            <a:r>
              <a:rPr lang="pl" sz="1700">
                <a:highlight>
                  <a:srgbClr val="FFFFFF"/>
                </a:highlight>
                <a:latin typeface="Caveat"/>
                <a:ea typeface="Caveat"/>
                <a:cs typeface="Caveat"/>
                <a:sym typeface="Caveat"/>
              </a:rPr>
              <a:t>and volatile organic compounds are all pollutants that go up into the air directly.</a:t>
            </a:r>
            <a:endParaRPr sz="1700"/>
          </a:p>
        </p:txBody>
      </p:sp>
      <p:sp>
        <p:nvSpPr>
          <p:cNvPr id="85" name="Google Shape;85;p16"/>
          <p:cNvSpPr txBox="1"/>
          <p:nvPr>
            <p:ph idx="4294967295" type="body"/>
          </p:nvPr>
        </p:nvSpPr>
        <p:spPr>
          <a:xfrm>
            <a:off x="4938675" y="888900"/>
            <a:ext cx="3993900" cy="3365700"/>
          </a:xfrm>
          <a:prstGeom prst="rect">
            <a:avLst/>
          </a:prstGeom>
        </p:spPr>
        <p:txBody>
          <a:bodyPr anchorCtr="0" anchor="t" bIns="91425" lIns="91425" spcFirstLastPara="1" rIns="91425" wrap="square" tIns="91425">
            <a:normAutofit lnSpcReduction="20000"/>
          </a:bodyPr>
          <a:lstStyle/>
          <a:p>
            <a:pPr indent="0" lvl="0" marL="0" rtl="0" algn="just">
              <a:lnSpc>
                <a:spcPct val="76630"/>
              </a:lnSpc>
              <a:spcBef>
                <a:spcPts val="0"/>
              </a:spcBef>
              <a:spcAft>
                <a:spcPts val="0"/>
              </a:spcAft>
              <a:buNone/>
            </a:pPr>
            <a:r>
              <a:rPr b="1" lang="pl" sz="1800">
                <a:highlight>
                  <a:srgbClr val="FFFFFF"/>
                </a:highlight>
                <a:latin typeface="Caveat"/>
                <a:ea typeface="Caveat"/>
                <a:cs typeface="Caveat"/>
                <a:sym typeface="Caveat"/>
              </a:rPr>
              <a:t>Secondary Pollutants</a:t>
            </a:r>
            <a:endParaRPr b="1" sz="1800">
              <a:highlight>
                <a:srgbClr val="FFFFFF"/>
              </a:highlight>
              <a:latin typeface="Caveat"/>
              <a:ea typeface="Caveat"/>
              <a:cs typeface="Caveat"/>
              <a:sym typeface="Caveat"/>
            </a:endParaRPr>
          </a:p>
          <a:p>
            <a:pPr indent="0" lvl="0" marL="0" rtl="0" algn="just">
              <a:lnSpc>
                <a:spcPct val="71015"/>
              </a:lnSpc>
              <a:spcBef>
                <a:spcPts val="0"/>
              </a:spcBef>
              <a:spcAft>
                <a:spcPts val="0"/>
              </a:spcAft>
              <a:buNone/>
            </a:pPr>
            <a:r>
              <a:t/>
            </a:r>
            <a:endParaRPr sz="1800">
              <a:highlight>
                <a:srgbClr val="FFFFFF"/>
              </a:highlight>
              <a:latin typeface="Caveat"/>
              <a:ea typeface="Caveat"/>
              <a:cs typeface="Caveat"/>
              <a:sym typeface="Caveat"/>
            </a:endParaRPr>
          </a:p>
          <a:p>
            <a:pPr indent="0" lvl="0" marL="0" rtl="0" algn="just">
              <a:lnSpc>
                <a:spcPct val="71015"/>
              </a:lnSpc>
              <a:spcBef>
                <a:spcPts val="0"/>
              </a:spcBef>
              <a:spcAft>
                <a:spcPts val="0"/>
              </a:spcAft>
              <a:buNone/>
            </a:pPr>
            <a:r>
              <a:rPr lang="pl" sz="1800">
                <a:highlight>
                  <a:srgbClr val="FFFFFF"/>
                </a:highlight>
                <a:latin typeface="Caveat"/>
                <a:ea typeface="Caveat"/>
                <a:cs typeface="Caveat"/>
                <a:sym typeface="Caveat"/>
              </a:rPr>
              <a:t>Secondary pollutants are created by chemical</a:t>
            </a:r>
            <a:endParaRPr sz="1800">
              <a:highlight>
                <a:srgbClr val="FFFFFF"/>
              </a:highlight>
              <a:latin typeface="Caveat"/>
              <a:ea typeface="Caveat"/>
              <a:cs typeface="Caveat"/>
              <a:sym typeface="Caveat"/>
            </a:endParaRPr>
          </a:p>
          <a:p>
            <a:pPr indent="0" lvl="0" marL="0" rtl="0" algn="just">
              <a:lnSpc>
                <a:spcPct val="76630"/>
              </a:lnSpc>
              <a:spcBef>
                <a:spcPts val="0"/>
              </a:spcBef>
              <a:spcAft>
                <a:spcPts val="0"/>
              </a:spcAft>
              <a:buNone/>
            </a:pPr>
            <a:r>
              <a:rPr lang="pl" sz="1800">
                <a:highlight>
                  <a:srgbClr val="FFFFFF"/>
                </a:highlight>
                <a:latin typeface="Caveat"/>
                <a:ea typeface="Caveat"/>
                <a:cs typeface="Caveat"/>
                <a:sym typeface="Caveat"/>
              </a:rPr>
              <a:t>reactions that take place in the atmosphere.</a:t>
            </a:r>
            <a:endParaRPr sz="1800">
              <a:highlight>
                <a:srgbClr val="FFFFFF"/>
              </a:highlight>
              <a:latin typeface="Caveat"/>
              <a:ea typeface="Caveat"/>
              <a:cs typeface="Caveat"/>
              <a:sym typeface="Caveat"/>
            </a:endParaRPr>
          </a:p>
          <a:p>
            <a:pPr indent="0" lvl="0" marL="0" rtl="0" algn="just">
              <a:lnSpc>
                <a:spcPct val="71015"/>
              </a:lnSpc>
              <a:spcBef>
                <a:spcPts val="0"/>
              </a:spcBef>
              <a:spcAft>
                <a:spcPts val="0"/>
              </a:spcAft>
              <a:buNone/>
            </a:pPr>
            <a:r>
              <a:rPr lang="pl" sz="1800">
                <a:highlight>
                  <a:srgbClr val="FFFFFF"/>
                </a:highlight>
                <a:latin typeface="Caveat"/>
                <a:ea typeface="Caveat"/>
                <a:cs typeface="Caveat"/>
                <a:sym typeface="Caveat"/>
              </a:rPr>
              <a:t>Photochemical smog forms when sunlight reacts</a:t>
            </a:r>
            <a:endParaRPr sz="1800">
              <a:highlight>
                <a:srgbClr val="FFFFFF"/>
              </a:highlight>
              <a:latin typeface="Caveat"/>
              <a:ea typeface="Caveat"/>
              <a:cs typeface="Caveat"/>
              <a:sym typeface="Caveat"/>
            </a:endParaRPr>
          </a:p>
          <a:p>
            <a:pPr indent="0" lvl="0" marL="0" rtl="0" algn="just">
              <a:lnSpc>
                <a:spcPct val="76630"/>
              </a:lnSpc>
              <a:spcBef>
                <a:spcPts val="0"/>
              </a:spcBef>
              <a:spcAft>
                <a:spcPts val="0"/>
              </a:spcAft>
              <a:buNone/>
            </a:pPr>
            <a:r>
              <a:rPr lang="pl" sz="1800">
                <a:highlight>
                  <a:srgbClr val="FFFFFF"/>
                </a:highlight>
                <a:latin typeface="Caveat"/>
                <a:ea typeface="Caveat"/>
                <a:cs typeface="Caveat"/>
                <a:sym typeface="Caveat"/>
              </a:rPr>
              <a:t>dangerously with car exhaust in the atmosphere.</a:t>
            </a:r>
            <a:endParaRPr sz="1800">
              <a:highlight>
                <a:srgbClr val="FFFFFF"/>
              </a:highlight>
              <a:latin typeface="Caveat"/>
              <a:ea typeface="Caveat"/>
              <a:cs typeface="Caveat"/>
              <a:sym typeface="Caveat"/>
            </a:endParaRPr>
          </a:p>
          <a:p>
            <a:pPr indent="0" lvl="0" marL="0" rtl="0" algn="just">
              <a:lnSpc>
                <a:spcPct val="71015"/>
              </a:lnSpc>
              <a:spcBef>
                <a:spcPts val="0"/>
              </a:spcBef>
              <a:spcAft>
                <a:spcPts val="0"/>
              </a:spcAft>
              <a:buNone/>
            </a:pPr>
            <a:r>
              <a:t/>
            </a:r>
            <a:endParaRPr sz="1800">
              <a:highlight>
                <a:srgbClr val="FFFFFF"/>
              </a:highlight>
              <a:latin typeface="Caveat"/>
              <a:ea typeface="Caveat"/>
              <a:cs typeface="Caveat"/>
              <a:sym typeface="Caveat"/>
            </a:endParaRPr>
          </a:p>
          <a:p>
            <a:pPr indent="0" lvl="0" marL="0" rtl="0" algn="just">
              <a:lnSpc>
                <a:spcPct val="71015"/>
              </a:lnSpc>
              <a:spcBef>
                <a:spcPts val="0"/>
              </a:spcBef>
              <a:spcAft>
                <a:spcPts val="0"/>
              </a:spcAft>
              <a:buNone/>
            </a:pPr>
            <a:r>
              <a:rPr lang="pl" sz="1800">
                <a:highlight>
                  <a:srgbClr val="FFFFFF"/>
                </a:highlight>
                <a:latin typeface="Caveat"/>
                <a:ea typeface="Caveat"/>
                <a:cs typeface="Caveat"/>
                <a:sym typeface="Caveat"/>
              </a:rPr>
              <a:t>One of the major secondary pollutants is </a:t>
            </a:r>
            <a:r>
              <a:rPr b="1" lang="pl" sz="1800">
                <a:highlight>
                  <a:srgbClr val="FFFFFF"/>
                </a:highlight>
                <a:latin typeface="Caveat"/>
                <a:ea typeface="Caveat"/>
                <a:cs typeface="Caveat"/>
                <a:sym typeface="Caveat"/>
              </a:rPr>
              <a:t>ozone</a:t>
            </a:r>
            <a:r>
              <a:rPr lang="pl" sz="1800">
                <a:highlight>
                  <a:srgbClr val="FFFFFF"/>
                </a:highlight>
                <a:latin typeface="Caveat"/>
                <a:ea typeface="Caveat"/>
                <a:cs typeface="Caveat"/>
                <a:sym typeface="Caveat"/>
              </a:rPr>
              <a:t>. </a:t>
            </a:r>
            <a:endParaRPr sz="1800">
              <a:highlight>
                <a:srgbClr val="FFFFFF"/>
              </a:highlight>
              <a:latin typeface="Caveat"/>
              <a:ea typeface="Caveat"/>
              <a:cs typeface="Caveat"/>
              <a:sym typeface="Caveat"/>
            </a:endParaRPr>
          </a:p>
          <a:p>
            <a:pPr indent="0" lvl="0" marL="0" rtl="0" algn="just">
              <a:lnSpc>
                <a:spcPct val="71015"/>
              </a:lnSpc>
              <a:spcBef>
                <a:spcPts val="0"/>
              </a:spcBef>
              <a:spcAft>
                <a:spcPts val="0"/>
              </a:spcAft>
              <a:buNone/>
            </a:pPr>
            <a:r>
              <a:rPr lang="pl" sz="1800">
                <a:highlight>
                  <a:srgbClr val="FFFFFF"/>
                </a:highlight>
                <a:latin typeface="Caveat"/>
                <a:ea typeface="Caveat"/>
                <a:cs typeface="Caveat"/>
                <a:sym typeface="Caveat"/>
              </a:rPr>
              <a:t>It is created when nitrogen dioxide in the</a:t>
            </a:r>
            <a:endParaRPr sz="1800">
              <a:highlight>
                <a:srgbClr val="FFFFFF"/>
              </a:highlight>
              <a:latin typeface="Caveat"/>
              <a:ea typeface="Caveat"/>
              <a:cs typeface="Caveat"/>
              <a:sym typeface="Caveat"/>
            </a:endParaRPr>
          </a:p>
          <a:p>
            <a:pPr indent="0" lvl="0" marL="0" rtl="0" algn="just">
              <a:lnSpc>
                <a:spcPct val="76630"/>
              </a:lnSpc>
              <a:spcBef>
                <a:spcPts val="0"/>
              </a:spcBef>
              <a:spcAft>
                <a:spcPts val="0"/>
              </a:spcAft>
              <a:buNone/>
            </a:pPr>
            <a:r>
              <a:rPr lang="pl" sz="1800">
                <a:highlight>
                  <a:srgbClr val="FFFFFF"/>
                </a:highlight>
                <a:latin typeface="Caveat"/>
                <a:ea typeface="Caveat"/>
                <a:cs typeface="Caveat"/>
                <a:sym typeface="Caveat"/>
              </a:rPr>
              <a:t>atmosphere reacts with sunlight:</a:t>
            </a:r>
            <a:endParaRPr sz="1800">
              <a:highlight>
                <a:srgbClr val="FFFFFF"/>
              </a:highlight>
              <a:latin typeface="Arial"/>
              <a:ea typeface="Arial"/>
              <a:cs typeface="Arial"/>
              <a:sym typeface="Arial"/>
            </a:endParaRPr>
          </a:p>
          <a:p>
            <a:pPr indent="0" lvl="0" marL="0" rtl="0" algn="just">
              <a:lnSpc>
                <a:spcPct val="76630"/>
              </a:lnSpc>
              <a:spcBef>
                <a:spcPts val="0"/>
              </a:spcBef>
              <a:spcAft>
                <a:spcPts val="0"/>
              </a:spcAft>
              <a:buNone/>
            </a:pPr>
            <a:r>
              <a:t/>
            </a:r>
            <a:endParaRPr sz="1800">
              <a:highlight>
                <a:srgbClr val="FFFFFF"/>
              </a:highlight>
              <a:latin typeface="Arial"/>
              <a:ea typeface="Arial"/>
              <a:cs typeface="Arial"/>
              <a:sym typeface="Arial"/>
            </a:endParaRPr>
          </a:p>
          <a:p>
            <a:pPr indent="0" lvl="0" marL="0" rtl="0" algn="just">
              <a:spcBef>
                <a:spcPts val="0"/>
              </a:spcBef>
              <a:spcAft>
                <a:spcPts val="0"/>
              </a:spcAft>
              <a:buNone/>
            </a:pPr>
            <a:r>
              <a:rPr lang="pl" sz="1800">
                <a:highlight>
                  <a:srgbClr val="FFFFFF"/>
                </a:highlight>
                <a:latin typeface="Caveat"/>
                <a:ea typeface="Caveat"/>
                <a:cs typeface="Caveat"/>
                <a:sym typeface="Caveat"/>
              </a:rPr>
              <a:t>NO</a:t>
            </a:r>
            <a:r>
              <a:rPr lang="pl" sz="1367">
                <a:highlight>
                  <a:srgbClr val="FFFFFF"/>
                </a:highlight>
                <a:latin typeface="Caveat"/>
                <a:ea typeface="Caveat"/>
                <a:cs typeface="Caveat"/>
                <a:sym typeface="Caveat"/>
              </a:rPr>
              <a:t>2</a:t>
            </a:r>
            <a:r>
              <a:rPr lang="pl" sz="1800">
                <a:highlight>
                  <a:srgbClr val="FFFFFF"/>
                </a:highlight>
                <a:latin typeface="Caveat"/>
                <a:ea typeface="Caveat"/>
                <a:cs typeface="Caveat"/>
                <a:sym typeface="Caveat"/>
              </a:rPr>
              <a:t> + hν → NO + O</a:t>
            </a:r>
            <a:endParaRPr sz="1800">
              <a:highlight>
                <a:srgbClr val="FFFFFF"/>
              </a:highlight>
              <a:latin typeface="Caveat"/>
              <a:ea typeface="Caveat"/>
              <a:cs typeface="Caveat"/>
              <a:sym typeface="Caveat"/>
            </a:endParaRPr>
          </a:p>
          <a:p>
            <a:pPr indent="0" lvl="0" marL="0" rtl="0" algn="just">
              <a:spcBef>
                <a:spcPts val="1200"/>
              </a:spcBef>
              <a:spcAft>
                <a:spcPts val="1200"/>
              </a:spcAft>
              <a:buNone/>
            </a:pPr>
            <a:r>
              <a:rPr lang="pl" sz="1800">
                <a:highlight>
                  <a:srgbClr val="FFFFFF"/>
                </a:highlight>
                <a:latin typeface="Caveat"/>
                <a:ea typeface="Caveat"/>
                <a:cs typeface="Caveat"/>
                <a:sym typeface="Caveat"/>
              </a:rPr>
              <a:t>O + O</a:t>
            </a:r>
            <a:r>
              <a:rPr lang="pl" sz="1367">
                <a:highlight>
                  <a:srgbClr val="FFFFFF"/>
                </a:highlight>
                <a:latin typeface="Caveat"/>
                <a:ea typeface="Caveat"/>
                <a:cs typeface="Caveat"/>
                <a:sym typeface="Caveat"/>
              </a:rPr>
              <a:t>2 </a:t>
            </a:r>
            <a:r>
              <a:rPr lang="pl" sz="1800">
                <a:highlight>
                  <a:srgbClr val="FFFFFF"/>
                </a:highlight>
                <a:latin typeface="Caveat"/>
                <a:ea typeface="Caveat"/>
                <a:cs typeface="Caveat"/>
                <a:sym typeface="Caveat"/>
              </a:rPr>
              <a:t>→ O</a:t>
            </a:r>
            <a:r>
              <a:rPr lang="pl" sz="1259">
                <a:highlight>
                  <a:srgbClr val="FFFFFF"/>
                </a:highlight>
                <a:latin typeface="Caveat"/>
                <a:ea typeface="Caveat"/>
                <a:cs typeface="Caveat"/>
                <a:sym typeface="Caveat"/>
              </a:rPr>
              <a:t>3</a:t>
            </a:r>
            <a:endParaRPr sz="809">
              <a:solidFill>
                <a:srgbClr val="313940"/>
              </a:solidFill>
              <a:highlight>
                <a:srgbClr val="FFFFFF"/>
              </a:highlight>
              <a:latin typeface="Times New Roman"/>
              <a:ea typeface="Times New Roman"/>
              <a:cs typeface="Times New Roman"/>
              <a:sym typeface="Times New Roman"/>
            </a:endParaRPr>
          </a:p>
        </p:txBody>
      </p:sp>
      <p:sp>
        <p:nvSpPr>
          <p:cNvPr id="86" name="Google Shape;86;p16"/>
          <p:cNvSpPr txBox="1"/>
          <p:nvPr>
            <p:ph type="title"/>
          </p:nvPr>
        </p:nvSpPr>
        <p:spPr>
          <a:xfrm>
            <a:off x="2248800" y="141775"/>
            <a:ext cx="38730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t>Types of air pollutants</a:t>
            </a:r>
            <a:endParaRPr/>
          </a:p>
        </p:txBody>
      </p:sp>
      <p:pic>
        <p:nvPicPr>
          <p:cNvPr id="87" name="Google Shape;87;p16"/>
          <p:cNvPicPr preferRelativeResize="0"/>
          <p:nvPr/>
        </p:nvPicPr>
        <p:blipFill>
          <a:blip r:embed="rId3">
            <a:alphaModFix/>
          </a:blip>
          <a:stretch>
            <a:fillRect/>
          </a:stretch>
        </p:blipFill>
        <p:spPr>
          <a:xfrm>
            <a:off x="0" y="3336175"/>
            <a:ext cx="4245980" cy="1712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611425" y="161250"/>
            <a:ext cx="71331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pl"/>
              <a:t>Major primary air pollutants and their sources</a:t>
            </a:r>
            <a:endParaRPr/>
          </a:p>
        </p:txBody>
      </p:sp>
      <p:pic>
        <p:nvPicPr>
          <p:cNvPr id="93" name="Google Shape;93;p17"/>
          <p:cNvPicPr preferRelativeResize="0"/>
          <p:nvPr/>
        </p:nvPicPr>
        <p:blipFill rotWithShape="1">
          <a:blip r:embed="rId3">
            <a:alphaModFix/>
          </a:blip>
          <a:srcRect b="13879" l="0" r="0" t="21774"/>
          <a:stretch/>
        </p:blipFill>
        <p:spPr>
          <a:xfrm>
            <a:off x="545831" y="1101125"/>
            <a:ext cx="7392226" cy="356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494975" y="167400"/>
            <a:ext cx="8520600" cy="702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pl"/>
              <a:t>PM - Particulate Matter</a:t>
            </a:r>
            <a:endParaRPr/>
          </a:p>
        </p:txBody>
      </p:sp>
      <p:sp>
        <p:nvSpPr>
          <p:cNvPr id="99" name="Google Shape;99;p18"/>
          <p:cNvSpPr txBox="1"/>
          <p:nvPr>
            <p:ph idx="1" type="body"/>
          </p:nvPr>
        </p:nvSpPr>
        <p:spPr>
          <a:xfrm>
            <a:off x="408725" y="815475"/>
            <a:ext cx="5770200" cy="3918900"/>
          </a:xfrm>
          <a:prstGeom prst="rect">
            <a:avLst/>
          </a:prstGeom>
        </p:spPr>
        <p:txBody>
          <a:bodyPr anchorCtr="0" anchor="t" bIns="91425" lIns="91425" spcFirstLastPara="1" rIns="91425" wrap="square" tIns="91425">
            <a:noAutofit/>
          </a:bodyPr>
          <a:lstStyle/>
          <a:p>
            <a:pPr indent="-342900" lvl="0" marL="457200" rtl="0" algn="just">
              <a:lnSpc>
                <a:spcPct val="115000"/>
              </a:lnSpc>
              <a:spcBef>
                <a:spcPts val="0"/>
              </a:spcBef>
              <a:spcAft>
                <a:spcPts val="0"/>
              </a:spcAft>
              <a:buSzPts val="1800"/>
              <a:buFont typeface="Caveat"/>
              <a:buChar char="❏"/>
            </a:pPr>
            <a:r>
              <a:rPr lang="pl">
                <a:highlight>
                  <a:srgbClr val="FFFFFF"/>
                </a:highlight>
                <a:latin typeface="Caveat"/>
                <a:ea typeface="Caveat"/>
                <a:cs typeface="Caveat"/>
                <a:sym typeface="Caveat"/>
              </a:rPr>
              <a:t>Particulate Matter is a term used for particles found in the air - </a:t>
            </a:r>
            <a:r>
              <a:rPr b="1" lang="pl">
                <a:highlight>
                  <a:srgbClr val="FFFFFF"/>
                </a:highlight>
                <a:latin typeface="Caveat"/>
                <a:ea typeface="Caveat"/>
                <a:cs typeface="Caveat"/>
                <a:sym typeface="Caveat"/>
              </a:rPr>
              <a:t>dust, soot, dirt, smoke, and liquid droplets</a:t>
            </a:r>
            <a:r>
              <a:rPr lang="pl">
                <a:highlight>
                  <a:srgbClr val="FFFFFF"/>
                </a:highlight>
                <a:latin typeface="Caveat"/>
                <a:ea typeface="Caveat"/>
                <a:cs typeface="Caveat"/>
                <a:sym typeface="Caveat"/>
              </a:rPr>
              <a:t>. </a:t>
            </a:r>
            <a:endParaRPr>
              <a:highlight>
                <a:srgbClr val="FFFFFF"/>
              </a:highlight>
              <a:latin typeface="Caveat"/>
              <a:ea typeface="Caveat"/>
              <a:cs typeface="Caveat"/>
              <a:sym typeface="Caveat"/>
            </a:endParaRPr>
          </a:p>
          <a:p>
            <a:pPr indent="-342900" lvl="0" marL="457200" rtl="0" algn="just">
              <a:lnSpc>
                <a:spcPct val="115000"/>
              </a:lnSpc>
              <a:spcBef>
                <a:spcPts val="0"/>
              </a:spcBef>
              <a:spcAft>
                <a:spcPts val="0"/>
              </a:spcAft>
              <a:buSzPts val="1800"/>
              <a:buFont typeface="Caveat"/>
              <a:buChar char="❏"/>
            </a:pPr>
            <a:r>
              <a:rPr lang="pl">
                <a:highlight>
                  <a:srgbClr val="FFFFFF"/>
                </a:highlight>
                <a:latin typeface="Caveat"/>
                <a:ea typeface="Caveat"/>
                <a:cs typeface="Caveat"/>
                <a:sym typeface="Caveat"/>
              </a:rPr>
              <a:t>PM2.5 particles are given the 2.5 annotation to describe the size as being 2.5 micrometers or less. PM10 are less than 10 micrometers in diameter.</a:t>
            </a:r>
            <a:endParaRPr>
              <a:highlight>
                <a:srgbClr val="FFFFFF"/>
              </a:highlight>
              <a:latin typeface="Caveat"/>
              <a:ea typeface="Caveat"/>
              <a:cs typeface="Caveat"/>
              <a:sym typeface="Caveat"/>
            </a:endParaRPr>
          </a:p>
          <a:p>
            <a:pPr indent="-342900" lvl="0" marL="457200" rtl="0" algn="just">
              <a:lnSpc>
                <a:spcPct val="115000"/>
              </a:lnSpc>
              <a:spcBef>
                <a:spcPts val="0"/>
              </a:spcBef>
              <a:spcAft>
                <a:spcPts val="0"/>
              </a:spcAft>
              <a:buSzPts val="1800"/>
              <a:buFont typeface="Caveat"/>
              <a:buChar char="❏"/>
            </a:pPr>
            <a:r>
              <a:rPr lang="pl">
                <a:highlight>
                  <a:srgbClr val="FFFFFF"/>
                </a:highlight>
                <a:latin typeface="Caveat"/>
                <a:ea typeface="Caveat"/>
                <a:cs typeface="Caveat"/>
                <a:sym typeface="Caveat"/>
              </a:rPr>
              <a:t>Due to PM’s small size, it has the ability to both remain suspended in the air for long periods of time, and be </a:t>
            </a:r>
            <a:r>
              <a:rPr b="1" lang="pl">
                <a:highlight>
                  <a:srgbClr val="FFFFFF"/>
                </a:highlight>
                <a:latin typeface="Caveat"/>
                <a:ea typeface="Caveat"/>
                <a:cs typeface="Caveat"/>
                <a:sym typeface="Caveat"/>
              </a:rPr>
              <a:t>absorbed deep into the bloodstream </a:t>
            </a:r>
            <a:r>
              <a:rPr lang="pl">
                <a:highlight>
                  <a:srgbClr val="FFFFFF"/>
                </a:highlight>
                <a:latin typeface="Caveat"/>
                <a:ea typeface="Caveat"/>
                <a:cs typeface="Caveat"/>
                <a:sym typeface="Caveat"/>
              </a:rPr>
              <a:t>upon inhalation.</a:t>
            </a:r>
            <a:endParaRPr>
              <a:highlight>
                <a:srgbClr val="FFFFFF"/>
              </a:highlight>
              <a:latin typeface="Caveat"/>
              <a:ea typeface="Caveat"/>
              <a:cs typeface="Caveat"/>
              <a:sym typeface="Caveat"/>
            </a:endParaRPr>
          </a:p>
          <a:p>
            <a:pPr indent="-342900" lvl="0" marL="457200" rtl="0" algn="just">
              <a:lnSpc>
                <a:spcPct val="115000"/>
              </a:lnSpc>
              <a:spcBef>
                <a:spcPts val="0"/>
              </a:spcBef>
              <a:spcAft>
                <a:spcPts val="0"/>
              </a:spcAft>
              <a:buSzPts val="1800"/>
              <a:buFont typeface="Caveat"/>
              <a:buChar char="❏"/>
            </a:pPr>
            <a:r>
              <a:rPr lang="pl">
                <a:highlight>
                  <a:srgbClr val="FFFFFF"/>
                </a:highlight>
                <a:latin typeface="Caveat"/>
                <a:ea typeface="Caveat"/>
                <a:cs typeface="Caveat"/>
                <a:sym typeface="Caveat"/>
              </a:rPr>
              <a:t>PM is either emitted directly from various sources or created by other pollutants reacting in the atmosphere.</a:t>
            </a:r>
            <a:endParaRPr>
              <a:highlight>
                <a:srgbClr val="FFFFFF"/>
              </a:highlight>
              <a:latin typeface="Caveat"/>
              <a:ea typeface="Caveat"/>
              <a:cs typeface="Caveat"/>
              <a:sym typeface="Caveat"/>
            </a:endParaRPr>
          </a:p>
          <a:p>
            <a:pPr indent="-342900" lvl="0" marL="457200" rtl="0" algn="just">
              <a:lnSpc>
                <a:spcPct val="115000"/>
              </a:lnSpc>
              <a:spcBef>
                <a:spcPts val="0"/>
              </a:spcBef>
              <a:spcAft>
                <a:spcPts val="0"/>
              </a:spcAft>
              <a:buSzPts val="1800"/>
              <a:buFont typeface="Caveat"/>
              <a:buChar char="❏"/>
            </a:pPr>
            <a:r>
              <a:rPr lang="pl">
                <a:highlight>
                  <a:srgbClr val="FFFFFF"/>
                </a:highlight>
                <a:latin typeface="Caveat"/>
                <a:ea typeface="Caveat"/>
                <a:cs typeface="Caveat"/>
                <a:sym typeface="Caveat"/>
              </a:rPr>
              <a:t>Sources of PM’s include industrial processes and chemical reactions occuring between gases such as sulfur dioxide, nitrogen oxides and volatile organic compounds.</a:t>
            </a:r>
            <a:endParaRPr>
              <a:solidFill>
                <a:srgbClr val="414141"/>
              </a:solidFill>
              <a:highlight>
                <a:srgbClr val="FFFFFF"/>
              </a:highlight>
              <a:latin typeface="Roboto"/>
              <a:ea typeface="Roboto"/>
              <a:cs typeface="Roboto"/>
              <a:sym typeface="Roboto"/>
            </a:endParaRPr>
          </a:p>
          <a:p>
            <a:pPr indent="0" lvl="0" marL="0" rtl="0" algn="l">
              <a:lnSpc>
                <a:spcPct val="115000"/>
              </a:lnSpc>
              <a:spcBef>
                <a:spcPts val="1200"/>
              </a:spcBef>
              <a:spcAft>
                <a:spcPts val="1200"/>
              </a:spcAft>
              <a:buNone/>
            </a:pPr>
            <a:r>
              <a:t/>
            </a:r>
            <a:endParaRPr/>
          </a:p>
        </p:txBody>
      </p:sp>
      <p:pic>
        <p:nvPicPr>
          <p:cNvPr id="100" name="Google Shape;100;p18"/>
          <p:cNvPicPr preferRelativeResize="0"/>
          <p:nvPr/>
        </p:nvPicPr>
        <p:blipFill>
          <a:blip r:embed="rId3">
            <a:alphaModFix/>
          </a:blip>
          <a:stretch>
            <a:fillRect/>
          </a:stretch>
        </p:blipFill>
        <p:spPr>
          <a:xfrm>
            <a:off x="6355300" y="310125"/>
            <a:ext cx="2660275" cy="2073627"/>
          </a:xfrm>
          <a:prstGeom prst="rect">
            <a:avLst/>
          </a:prstGeom>
          <a:noFill/>
          <a:ln>
            <a:noFill/>
          </a:ln>
        </p:spPr>
      </p:pic>
      <p:pic>
        <p:nvPicPr>
          <p:cNvPr id="101" name="Google Shape;101;p18"/>
          <p:cNvPicPr preferRelativeResize="0"/>
          <p:nvPr/>
        </p:nvPicPr>
        <p:blipFill rotWithShape="1">
          <a:blip r:embed="rId4">
            <a:alphaModFix/>
          </a:blip>
          <a:srcRect b="0" l="6480" r="0" t="0"/>
          <a:stretch/>
        </p:blipFill>
        <p:spPr>
          <a:xfrm>
            <a:off x="6355300" y="2714675"/>
            <a:ext cx="2660275" cy="2073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208100"/>
            <a:ext cx="6126000" cy="734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pl"/>
              <a:t>SO</a:t>
            </a:r>
            <a:r>
              <a:rPr b="1" lang="pl" sz="1800"/>
              <a:t>2  </a:t>
            </a:r>
            <a:r>
              <a:rPr lang="pl"/>
              <a:t>- sulfur dioxide</a:t>
            </a:r>
            <a:endParaRPr b="1" sz="1800"/>
          </a:p>
        </p:txBody>
      </p:sp>
      <p:sp>
        <p:nvSpPr>
          <p:cNvPr id="107" name="Google Shape;107;p19"/>
          <p:cNvSpPr txBox="1"/>
          <p:nvPr>
            <p:ph idx="1" type="body"/>
          </p:nvPr>
        </p:nvSpPr>
        <p:spPr>
          <a:xfrm>
            <a:off x="247000" y="942500"/>
            <a:ext cx="6352200" cy="3835200"/>
          </a:xfrm>
          <a:prstGeom prst="rect">
            <a:avLst/>
          </a:prstGeom>
        </p:spPr>
        <p:txBody>
          <a:bodyPr anchorCtr="0" anchor="t" bIns="91425" lIns="91425" spcFirstLastPara="1" rIns="91425" wrap="square" tIns="91425">
            <a:noAutofit/>
          </a:bodyPr>
          <a:lstStyle/>
          <a:p>
            <a:pPr indent="-342900" lvl="0" marL="457200" marR="0" rtl="0" algn="just">
              <a:lnSpc>
                <a:spcPct val="115000"/>
              </a:lnSpc>
              <a:spcBef>
                <a:spcPts val="0"/>
              </a:spcBef>
              <a:spcAft>
                <a:spcPts val="0"/>
              </a:spcAft>
              <a:buSzPts val="1800"/>
              <a:buFont typeface="Caveat"/>
              <a:buChar char="❏"/>
            </a:pPr>
            <a:r>
              <a:rPr lang="pl">
                <a:highlight>
                  <a:srgbClr val="FFFFFF"/>
                </a:highlight>
                <a:latin typeface="Caveat"/>
                <a:ea typeface="Caveat"/>
                <a:cs typeface="Caveat"/>
                <a:sym typeface="Caveat"/>
              </a:rPr>
              <a:t>It is a </a:t>
            </a:r>
            <a:r>
              <a:rPr lang="pl">
                <a:highlight>
                  <a:srgbClr val="FFFFFF"/>
                </a:highlight>
                <a:latin typeface="Caveat"/>
                <a:ea typeface="Caveat"/>
                <a:cs typeface="Caveat"/>
                <a:sym typeface="Caveat"/>
              </a:rPr>
              <a:t>colourless gas with an irritating odour. It is produced by </a:t>
            </a:r>
            <a:r>
              <a:rPr b="1" lang="pl">
                <a:highlight>
                  <a:srgbClr val="FFFFFF"/>
                </a:highlight>
                <a:latin typeface="Caveat"/>
                <a:ea typeface="Caveat"/>
                <a:cs typeface="Caveat"/>
                <a:sym typeface="Caveat"/>
              </a:rPr>
              <a:t>burning fossil fuels </a:t>
            </a:r>
            <a:r>
              <a:rPr lang="pl">
                <a:highlight>
                  <a:srgbClr val="FFFFFF"/>
                </a:highlight>
                <a:latin typeface="Caveat"/>
                <a:ea typeface="Caveat"/>
                <a:cs typeface="Caveat"/>
                <a:sym typeface="Caveat"/>
              </a:rPr>
              <a:t>and by the smelting of mineral ores that contain sulfur. </a:t>
            </a:r>
            <a:r>
              <a:rPr b="1" lang="pl">
                <a:highlight>
                  <a:srgbClr val="FFFFFF"/>
                </a:highlight>
                <a:latin typeface="Caveat"/>
                <a:ea typeface="Caveat"/>
                <a:cs typeface="Caveat"/>
                <a:sym typeface="Caveat"/>
              </a:rPr>
              <a:t>Erupting volcanoes</a:t>
            </a:r>
            <a:r>
              <a:rPr lang="pl">
                <a:highlight>
                  <a:srgbClr val="FFFFFF"/>
                </a:highlight>
                <a:latin typeface="Caveat"/>
                <a:ea typeface="Caveat"/>
                <a:cs typeface="Caveat"/>
                <a:sym typeface="Caveat"/>
              </a:rPr>
              <a:t> also can be a source of sulfur dioxide.</a:t>
            </a:r>
            <a:endParaRPr>
              <a:highlight>
                <a:srgbClr val="FFFFFF"/>
              </a:highlight>
              <a:latin typeface="Caveat"/>
              <a:ea typeface="Caveat"/>
              <a:cs typeface="Caveat"/>
              <a:sym typeface="Caveat"/>
            </a:endParaRPr>
          </a:p>
          <a:p>
            <a:pPr indent="-342900" lvl="0" marL="457200" marR="0" rtl="0" algn="just">
              <a:lnSpc>
                <a:spcPct val="115000"/>
              </a:lnSpc>
              <a:spcBef>
                <a:spcPts val="0"/>
              </a:spcBef>
              <a:spcAft>
                <a:spcPts val="0"/>
              </a:spcAft>
              <a:buSzPts val="1800"/>
              <a:buFont typeface="Caveat"/>
              <a:buChar char="❏"/>
            </a:pPr>
            <a:r>
              <a:rPr lang="pl">
                <a:highlight>
                  <a:srgbClr val="FFFFFF"/>
                </a:highlight>
                <a:latin typeface="Caveat"/>
                <a:ea typeface="Caveat"/>
                <a:cs typeface="Caveat"/>
                <a:sym typeface="Caveat"/>
              </a:rPr>
              <a:t>Sulfur dioxide, combined with water and air, forms </a:t>
            </a:r>
            <a:r>
              <a:rPr b="1" lang="pl">
                <a:highlight>
                  <a:srgbClr val="FFFFFF"/>
                </a:highlight>
                <a:latin typeface="Caveat"/>
                <a:ea typeface="Caveat"/>
                <a:cs typeface="Caveat"/>
                <a:sym typeface="Caveat"/>
              </a:rPr>
              <a:t>sulfuric acid,</a:t>
            </a:r>
            <a:r>
              <a:rPr lang="pl">
                <a:highlight>
                  <a:srgbClr val="FFFFFF"/>
                </a:highlight>
                <a:latin typeface="Caveat"/>
                <a:ea typeface="Caveat"/>
                <a:cs typeface="Caveat"/>
                <a:sym typeface="Caveat"/>
              </a:rPr>
              <a:t> which is the main component of </a:t>
            </a:r>
            <a:r>
              <a:rPr b="1" lang="pl">
                <a:highlight>
                  <a:srgbClr val="FFFFFF"/>
                </a:highlight>
                <a:latin typeface="Caveat"/>
                <a:ea typeface="Caveat"/>
                <a:cs typeface="Caveat"/>
                <a:sym typeface="Caveat"/>
              </a:rPr>
              <a:t>acid rain, </a:t>
            </a:r>
            <a:r>
              <a:rPr lang="pl">
                <a:highlight>
                  <a:srgbClr val="FFFFFF"/>
                </a:highlight>
                <a:latin typeface="Caveat"/>
                <a:ea typeface="Caveat"/>
                <a:cs typeface="Caveat"/>
                <a:sym typeface="Caveat"/>
              </a:rPr>
              <a:t>which can cause </a:t>
            </a:r>
            <a:r>
              <a:rPr i="1" lang="pl">
                <a:highlight>
                  <a:srgbClr val="FFFFFF"/>
                </a:highlight>
                <a:latin typeface="Caveat"/>
                <a:ea typeface="Caveat"/>
                <a:cs typeface="Caveat"/>
                <a:sym typeface="Caveat"/>
              </a:rPr>
              <a:t>deforestation, determinate aquatic life and corrode building materials and paints.</a:t>
            </a:r>
            <a:endParaRPr i="1">
              <a:highlight>
                <a:srgbClr val="FFFFFF"/>
              </a:highlight>
              <a:latin typeface="Caveat"/>
              <a:ea typeface="Caveat"/>
              <a:cs typeface="Caveat"/>
              <a:sym typeface="Caveat"/>
            </a:endParaRPr>
          </a:p>
          <a:p>
            <a:pPr indent="0" lvl="0" marL="0" marR="0" rtl="0" algn="just">
              <a:lnSpc>
                <a:spcPct val="115000"/>
              </a:lnSpc>
              <a:spcBef>
                <a:spcPts val="1200"/>
              </a:spcBef>
              <a:spcAft>
                <a:spcPts val="0"/>
              </a:spcAft>
              <a:buNone/>
            </a:pPr>
            <a:r>
              <a:rPr b="1" lang="pl">
                <a:highlight>
                  <a:srgbClr val="FFFFFF"/>
                </a:highlight>
                <a:latin typeface="Caveat"/>
                <a:ea typeface="Caveat"/>
                <a:cs typeface="Caveat"/>
                <a:sym typeface="Caveat"/>
              </a:rPr>
              <a:t>In Europe the potential for forming acid rain from sulfur dioxide emissions is high. </a:t>
            </a:r>
            <a:endParaRPr b="1">
              <a:highlight>
                <a:srgbClr val="FFFFFF"/>
              </a:highlight>
              <a:latin typeface="Caveat"/>
              <a:ea typeface="Caveat"/>
              <a:cs typeface="Caveat"/>
              <a:sym typeface="Caveat"/>
            </a:endParaRPr>
          </a:p>
          <a:p>
            <a:pPr indent="-342900" lvl="0" marL="457200" marR="0" rtl="0" algn="just">
              <a:lnSpc>
                <a:spcPct val="115000"/>
              </a:lnSpc>
              <a:spcBef>
                <a:spcPts val="1200"/>
              </a:spcBef>
              <a:spcAft>
                <a:spcPts val="0"/>
              </a:spcAft>
              <a:buSzPts val="1800"/>
              <a:buFont typeface="Caveat"/>
              <a:buChar char="❏"/>
            </a:pPr>
            <a:r>
              <a:rPr lang="pl">
                <a:highlight>
                  <a:srgbClr val="FFFFFF"/>
                </a:highlight>
                <a:latin typeface="Caveat"/>
                <a:ea typeface="Caveat"/>
                <a:cs typeface="Caveat"/>
                <a:sym typeface="Caveat"/>
              </a:rPr>
              <a:t>Sulfur dioxide affects the respiratory system, irritates the eyes and increases the risk of tract </a:t>
            </a:r>
            <a:r>
              <a:rPr b="1" lang="pl">
                <a:highlight>
                  <a:srgbClr val="FFFFFF"/>
                </a:highlight>
                <a:latin typeface="Caveat"/>
                <a:ea typeface="Caveat"/>
                <a:cs typeface="Caveat"/>
                <a:sym typeface="Caveat"/>
              </a:rPr>
              <a:t>infections.</a:t>
            </a:r>
            <a:r>
              <a:rPr lang="pl">
                <a:highlight>
                  <a:srgbClr val="FFFFFF"/>
                </a:highlight>
                <a:latin typeface="Caveat"/>
                <a:ea typeface="Caveat"/>
                <a:cs typeface="Caveat"/>
                <a:sym typeface="Caveat"/>
              </a:rPr>
              <a:t> It causes </a:t>
            </a:r>
            <a:r>
              <a:rPr b="1" lang="pl">
                <a:highlight>
                  <a:srgbClr val="FFFFFF"/>
                </a:highlight>
                <a:latin typeface="Caveat"/>
                <a:ea typeface="Caveat"/>
                <a:cs typeface="Caveat"/>
                <a:sym typeface="Caveat"/>
              </a:rPr>
              <a:t>coughing,</a:t>
            </a:r>
            <a:r>
              <a:rPr lang="pl">
                <a:highlight>
                  <a:srgbClr val="FFFFFF"/>
                </a:highlight>
                <a:latin typeface="Caveat"/>
                <a:ea typeface="Caveat"/>
                <a:cs typeface="Caveat"/>
                <a:sym typeface="Caveat"/>
              </a:rPr>
              <a:t> mucus secretion and aggravates conditions such as asthma and chronic bronchitis.</a:t>
            </a:r>
            <a:endParaRPr>
              <a:highlight>
                <a:srgbClr val="FFFFFF"/>
              </a:highlight>
              <a:latin typeface="Caveat"/>
              <a:ea typeface="Caveat"/>
              <a:cs typeface="Caveat"/>
              <a:sym typeface="Caveat"/>
            </a:endParaRPr>
          </a:p>
        </p:txBody>
      </p:sp>
      <p:pic>
        <p:nvPicPr>
          <p:cNvPr id="108" name="Google Shape;108;p19"/>
          <p:cNvPicPr preferRelativeResize="0"/>
          <p:nvPr/>
        </p:nvPicPr>
        <p:blipFill rotWithShape="1">
          <a:blip r:embed="rId3">
            <a:alphaModFix/>
          </a:blip>
          <a:srcRect b="0" l="26351" r="0" t="0"/>
          <a:stretch/>
        </p:blipFill>
        <p:spPr>
          <a:xfrm>
            <a:off x="6685500" y="208100"/>
            <a:ext cx="2307200" cy="2065400"/>
          </a:xfrm>
          <a:prstGeom prst="rect">
            <a:avLst/>
          </a:prstGeom>
          <a:noFill/>
          <a:ln>
            <a:noFill/>
          </a:ln>
        </p:spPr>
      </p:pic>
      <p:pic>
        <p:nvPicPr>
          <p:cNvPr id="109" name="Google Shape;109;p19"/>
          <p:cNvPicPr preferRelativeResize="0"/>
          <p:nvPr/>
        </p:nvPicPr>
        <p:blipFill rotWithShape="1">
          <a:blip r:embed="rId4">
            <a:alphaModFix/>
          </a:blip>
          <a:srcRect b="0" l="13269" r="0" t="0"/>
          <a:stretch/>
        </p:blipFill>
        <p:spPr>
          <a:xfrm>
            <a:off x="6685500" y="2571750"/>
            <a:ext cx="2330075" cy="2147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462675" y="154200"/>
            <a:ext cx="43359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pl"/>
              <a:t>NO</a:t>
            </a:r>
            <a:r>
              <a:rPr b="1" lang="pl" sz="1800"/>
              <a:t>x </a:t>
            </a:r>
            <a:r>
              <a:rPr lang="pl"/>
              <a:t>- nitrogen oxides</a:t>
            </a:r>
            <a:endParaRPr/>
          </a:p>
        </p:txBody>
      </p:sp>
      <p:sp>
        <p:nvSpPr>
          <p:cNvPr id="115" name="Google Shape;115;p20"/>
          <p:cNvSpPr txBox="1"/>
          <p:nvPr/>
        </p:nvSpPr>
        <p:spPr>
          <a:xfrm>
            <a:off x="302025" y="877650"/>
            <a:ext cx="5758200" cy="41976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000"/>
              </a:lnSpc>
              <a:spcBef>
                <a:spcPts val="0"/>
              </a:spcBef>
              <a:spcAft>
                <a:spcPts val="0"/>
              </a:spcAft>
              <a:buClr>
                <a:schemeClr val="dk1"/>
              </a:buClr>
              <a:buSzPts val="1800"/>
              <a:buFont typeface="Caveat"/>
              <a:buChar char="❏"/>
            </a:pPr>
            <a:r>
              <a:rPr lang="pl" sz="1800">
                <a:solidFill>
                  <a:schemeClr val="dk1"/>
                </a:solidFill>
                <a:highlight>
                  <a:srgbClr val="FFFFFF"/>
                </a:highlight>
                <a:latin typeface="Caveat"/>
                <a:ea typeface="Caveat"/>
                <a:cs typeface="Caveat"/>
                <a:sym typeface="Caveat"/>
              </a:rPr>
              <a:t>This term refers to the </a:t>
            </a:r>
            <a:r>
              <a:rPr b="1" lang="pl" sz="1800">
                <a:solidFill>
                  <a:schemeClr val="dk1"/>
                </a:solidFill>
                <a:highlight>
                  <a:srgbClr val="FFFFFF"/>
                </a:highlight>
                <a:latin typeface="Caveat"/>
                <a:ea typeface="Caveat"/>
                <a:cs typeface="Caveat"/>
                <a:sym typeface="Caveat"/>
              </a:rPr>
              <a:t>mixture of NO (nitric oxide) and NO2 (nitrogen dioxide),</a:t>
            </a:r>
            <a:r>
              <a:rPr lang="pl" sz="1800">
                <a:solidFill>
                  <a:schemeClr val="dk1"/>
                </a:solidFill>
                <a:highlight>
                  <a:srgbClr val="FFFFFF"/>
                </a:highlight>
                <a:latin typeface="Caveat"/>
                <a:ea typeface="Caveat"/>
                <a:cs typeface="Caveat"/>
                <a:sym typeface="Caveat"/>
              </a:rPr>
              <a:t> which are gases produced from </a:t>
            </a:r>
            <a:r>
              <a:rPr b="1" lang="pl" sz="1800">
                <a:solidFill>
                  <a:schemeClr val="dk1"/>
                </a:solidFill>
                <a:highlight>
                  <a:srgbClr val="FFFFFF"/>
                </a:highlight>
                <a:latin typeface="Caveat"/>
                <a:ea typeface="Caveat"/>
                <a:cs typeface="Caveat"/>
                <a:sym typeface="Caveat"/>
              </a:rPr>
              <a:t>fuel burning </a:t>
            </a:r>
            <a:r>
              <a:rPr lang="pl" sz="1800">
                <a:solidFill>
                  <a:schemeClr val="dk1"/>
                </a:solidFill>
                <a:highlight>
                  <a:srgbClr val="FFFFFF"/>
                </a:highlight>
                <a:latin typeface="Caveat"/>
                <a:ea typeface="Caveat"/>
                <a:cs typeface="Caveat"/>
                <a:sym typeface="Caveat"/>
              </a:rPr>
              <a:t>processes.</a:t>
            </a:r>
            <a:endParaRPr sz="1800">
              <a:solidFill>
                <a:schemeClr val="dk1"/>
              </a:solidFill>
              <a:highlight>
                <a:srgbClr val="FFFFFF"/>
              </a:highlight>
              <a:latin typeface="Caveat"/>
              <a:ea typeface="Caveat"/>
              <a:cs typeface="Caveat"/>
              <a:sym typeface="Caveat"/>
            </a:endParaRPr>
          </a:p>
          <a:p>
            <a:pPr indent="-342900" lvl="0" marL="457200" rtl="0" algn="just">
              <a:lnSpc>
                <a:spcPct val="115000"/>
              </a:lnSpc>
              <a:spcBef>
                <a:spcPts val="0"/>
              </a:spcBef>
              <a:spcAft>
                <a:spcPts val="0"/>
              </a:spcAft>
              <a:buClr>
                <a:schemeClr val="dk1"/>
              </a:buClr>
              <a:buSzPts val="1800"/>
              <a:buFont typeface="Caveat"/>
              <a:buChar char="❏"/>
            </a:pPr>
            <a:r>
              <a:rPr lang="pl" sz="1800">
                <a:solidFill>
                  <a:schemeClr val="dk1"/>
                </a:solidFill>
                <a:highlight>
                  <a:srgbClr val="FFFFFF"/>
                </a:highlight>
                <a:latin typeface="Caveat"/>
                <a:ea typeface="Caveat"/>
                <a:cs typeface="Caveat"/>
                <a:sym typeface="Caveat"/>
              </a:rPr>
              <a:t>Nitric oxide is colourless and is oxidised in the atmosphere to form nitrogen dioxide, which has an odour and is an acidic, highly corrosive gas that can affect our health and environment.</a:t>
            </a:r>
            <a:endParaRPr sz="1800">
              <a:solidFill>
                <a:schemeClr val="dk1"/>
              </a:solidFill>
              <a:highlight>
                <a:srgbClr val="FFFFFF"/>
              </a:highlight>
              <a:latin typeface="Caveat"/>
              <a:ea typeface="Caveat"/>
              <a:cs typeface="Caveat"/>
              <a:sym typeface="Caveat"/>
            </a:endParaRPr>
          </a:p>
          <a:p>
            <a:pPr indent="457200" lvl="0" marL="0" rtl="0" algn="just">
              <a:lnSpc>
                <a:spcPct val="115000"/>
              </a:lnSpc>
              <a:spcBef>
                <a:spcPts val="900"/>
              </a:spcBef>
              <a:spcAft>
                <a:spcPts val="0"/>
              </a:spcAft>
              <a:buNone/>
            </a:pPr>
            <a:r>
              <a:rPr b="1" lang="pl" sz="1800">
                <a:solidFill>
                  <a:schemeClr val="dk1"/>
                </a:solidFill>
                <a:highlight>
                  <a:srgbClr val="FFFFFF"/>
                </a:highlight>
                <a:latin typeface="Caveat"/>
                <a:ea typeface="Caveat"/>
                <a:cs typeface="Caveat"/>
                <a:sym typeface="Caveat"/>
              </a:rPr>
              <a:t>Nitrogen oxides are critical components of photochemical smog. </a:t>
            </a:r>
            <a:endParaRPr sz="1800">
              <a:solidFill>
                <a:schemeClr val="dk1"/>
              </a:solidFill>
              <a:highlight>
                <a:srgbClr val="FFFFFF"/>
              </a:highlight>
              <a:latin typeface="Caveat"/>
              <a:ea typeface="Caveat"/>
              <a:cs typeface="Caveat"/>
              <a:sym typeface="Caveat"/>
            </a:endParaRPr>
          </a:p>
          <a:p>
            <a:pPr indent="-342900" lvl="0" marL="457200" rtl="0" algn="just">
              <a:lnSpc>
                <a:spcPct val="115000"/>
              </a:lnSpc>
              <a:spcBef>
                <a:spcPts val="900"/>
              </a:spcBef>
              <a:spcAft>
                <a:spcPts val="0"/>
              </a:spcAft>
              <a:buClr>
                <a:schemeClr val="dk1"/>
              </a:buClr>
              <a:buSzPts val="1800"/>
              <a:buFont typeface="Caveat"/>
              <a:buChar char="❏"/>
            </a:pPr>
            <a:r>
              <a:rPr lang="pl" sz="1800">
                <a:solidFill>
                  <a:schemeClr val="dk1"/>
                </a:solidFill>
                <a:highlight>
                  <a:srgbClr val="FFFFFF"/>
                </a:highlight>
                <a:latin typeface="Caveat"/>
                <a:ea typeface="Caveat"/>
                <a:cs typeface="Caveat"/>
                <a:sym typeface="Caveat"/>
              </a:rPr>
              <a:t>Elevated levels of nitrogen dioxide affect respiratory tract. Long-term exposure to high levels of nitrogen dioxide can cause</a:t>
            </a:r>
            <a:r>
              <a:rPr b="1" lang="pl" sz="1800">
                <a:solidFill>
                  <a:schemeClr val="dk1"/>
                </a:solidFill>
                <a:highlight>
                  <a:srgbClr val="FFFFFF"/>
                </a:highlight>
                <a:latin typeface="Caveat"/>
                <a:ea typeface="Caveat"/>
                <a:cs typeface="Caveat"/>
                <a:sym typeface="Caveat"/>
              </a:rPr>
              <a:t> chronic lung disease. </a:t>
            </a:r>
            <a:r>
              <a:rPr lang="pl" sz="1800">
                <a:solidFill>
                  <a:schemeClr val="dk1"/>
                </a:solidFill>
                <a:highlight>
                  <a:srgbClr val="FFFFFF"/>
                </a:highlight>
                <a:latin typeface="Caveat"/>
                <a:ea typeface="Caveat"/>
                <a:cs typeface="Caveat"/>
                <a:sym typeface="Caveat"/>
              </a:rPr>
              <a:t>It may also affect the senses. </a:t>
            </a:r>
            <a:endParaRPr sz="1800">
              <a:solidFill>
                <a:schemeClr val="dk1"/>
              </a:solidFill>
              <a:highlight>
                <a:srgbClr val="FFFFFF"/>
              </a:highlight>
              <a:latin typeface="Caveat"/>
              <a:ea typeface="Caveat"/>
              <a:cs typeface="Caveat"/>
              <a:sym typeface="Caveat"/>
            </a:endParaRPr>
          </a:p>
          <a:p>
            <a:pPr indent="-342900" lvl="0" marL="457200" rtl="0" algn="just">
              <a:lnSpc>
                <a:spcPct val="115000"/>
              </a:lnSpc>
              <a:spcBef>
                <a:spcPts val="0"/>
              </a:spcBef>
              <a:spcAft>
                <a:spcPts val="0"/>
              </a:spcAft>
              <a:buClr>
                <a:schemeClr val="dk1"/>
              </a:buClr>
              <a:buSzPts val="1800"/>
              <a:buFont typeface="Caveat"/>
              <a:buChar char="❏"/>
            </a:pPr>
            <a:r>
              <a:rPr lang="pl" sz="1800">
                <a:solidFill>
                  <a:schemeClr val="dk1"/>
                </a:solidFill>
                <a:highlight>
                  <a:srgbClr val="FFFFFF"/>
                </a:highlight>
                <a:latin typeface="Caveat"/>
                <a:ea typeface="Caveat"/>
                <a:cs typeface="Caveat"/>
                <a:sym typeface="Caveat"/>
              </a:rPr>
              <a:t>Nitrogen dioxide also can fade and discolour furnishings and fabrics, reduce visibility, and react with surfaces.</a:t>
            </a:r>
            <a:endParaRPr sz="1800">
              <a:solidFill>
                <a:schemeClr val="dk1"/>
              </a:solidFill>
              <a:highlight>
                <a:srgbClr val="FFFFFF"/>
              </a:highlight>
              <a:latin typeface="Caveat"/>
              <a:ea typeface="Caveat"/>
              <a:cs typeface="Caveat"/>
              <a:sym typeface="Caveat"/>
            </a:endParaRPr>
          </a:p>
        </p:txBody>
      </p:sp>
      <p:pic>
        <p:nvPicPr>
          <p:cNvPr id="116" name="Google Shape;116;p20"/>
          <p:cNvPicPr preferRelativeResize="0"/>
          <p:nvPr/>
        </p:nvPicPr>
        <p:blipFill rotWithShape="1">
          <a:blip r:embed="rId3">
            <a:alphaModFix/>
          </a:blip>
          <a:srcRect b="7775" l="0" r="0" t="8437"/>
          <a:stretch/>
        </p:blipFill>
        <p:spPr>
          <a:xfrm>
            <a:off x="6157225" y="281050"/>
            <a:ext cx="2857500" cy="2027200"/>
          </a:xfrm>
          <a:prstGeom prst="rect">
            <a:avLst/>
          </a:prstGeom>
          <a:noFill/>
          <a:ln>
            <a:noFill/>
          </a:ln>
        </p:spPr>
      </p:pic>
      <p:pic>
        <p:nvPicPr>
          <p:cNvPr id="117" name="Google Shape;117;p20"/>
          <p:cNvPicPr preferRelativeResize="0"/>
          <p:nvPr/>
        </p:nvPicPr>
        <p:blipFill rotWithShape="1">
          <a:blip r:embed="rId4">
            <a:alphaModFix/>
          </a:blip>
          <a:srcRect b="0" l="38834" r="0" t="13254"/>
          <a:stretch/>
        </p:blipFill>
        <p:spPr>
          <a:xfrm>
            <a:off x="6157225" y="2642550"/>
            <a:ext cx="2857501" cy="2156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311700" y="262000"/>
            <a:ext cx="8520600" cy="763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pl"/>
              <a:t>What do dust meters look like?</a:t>
            </a:r>
            <a:endParaRPr/>
          </a:p>
        </p:txBody>
      </p:sp>
      <p:pic>
        <p:nvPicPr>
          <p:cNvPr id="123" name="Google Shape;123;p21"/>
          <p:cNvPicPr preferRelativeResize="0"/>
          <p:nvPr/>
        </p:nvPicPr>
        <p:blipFill>
          <a:blip r:embed="rId3">
            <a:alphaModFix/>
          </a:blip>
          <a:stretch>
            <a:fillRect/>
          </a:stretch>
        </p:blipFill>
        <p:spPr>
          <a:xfrm>
            <a:off x="5349375" y="97750"/>
            <a:ext cx="3686926" cy="4830802"/>
          </a:xfrm>
          <a:prstGeom prst="rect">
            <a:avLst/>
          </a:prstGeom>
          <a:noFill/>
          <a:ln>
            <a:noFill/>
          </a:ln>
        </p:spPr>
      </p:pic>
      <p:pic>
        <p:nvPicPr>
          <p:cNvPr id="124" name="Google Shape;124;p21"/>
          <p:cNvPicPr preferRelativeResize="0"/>
          <p:nvPr/>
        </p:nvPicPr>
        <p:blipFill>
          <a:blip r:embed="rId4">
            <a:alphaModFix/>
          </a:blip>
          <a:stretch>
            <a:fillRect/>
          </a:stretch>
        </p:blipFill>
        <p:spPr>
          <a:xfrm>
            <a:off x="311700" y="1069775"/>
            <a:ext cx="3813500" cy="381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