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1" r:id="rId9"/>
  </p:sldIdLst>
  <p:sldSz cx="12190413" cy="6859588"/>
  <p:notesSz cx="6858000" cy="9144000"/>
  <p:custDataLst>
    <p:tags r:id="rId10"/>
  </p:custDataLst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54" y="6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slides.net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9105" y="5518026"/>
            <a:ext cx="8453790" cy="147036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60335A-67B4-43C9-975E-354313EAB164}"/>
              </a:ext>
            </a:extLst>
          </p:cNvPr>
          <p:cNvSpPr/>
          <p:nvPr userDrawn="1"/>
        </p:nvSpPr>
        <p:spPr>
          <a:xfrm>
            <a:off x="-118516" y="9281617"/>
            <a:ext cx="1654511" cy="34213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4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400" b="0" i="0" u="none" strike="noStrike" dirty="0" smtClean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free-slides.net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699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8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2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06422"/>
            <a:ext cx="8025355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1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68642"/>
            <a:ext cx="11246326" cy="11432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F8265-38B7-4F22-A1CD-24D029EC7D0A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1198662" y="2085333"/>
            <a:ext cx="9865096" cy="404224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2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5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7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2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1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0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3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1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68642"/>
            <a:ext cx="11520531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8662" y="2085333"/>
            <a:ext cx="9865096" cy="404224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8265-38B7-4F22-A1CD-24D029EC7D0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5B9598CF-92E8-45BD-884E-AFB827C1311E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3B3DA16-62CF-49AF-9B2D-01A786E29D65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10">
              <a:hlinkClick r:id="rId14"/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50FB697-DEAA-42BC-86CE-F3D239923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0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6774" y="1659176"/>
            <a:ext cx="8453790" cy="6184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/>
            </a:r>
            <a:br>
              <a:rPr lang="en-GB" dirty="0" smtClean="0">
                <a:solidFill>
                  <a:srgbClr val="7030A0"/>
                </a:solidFill>
              </a:rPr>
            </a:br>
            <a:r>
              <a:rPr lang="en-GB" sz="3100" dirty="0">
                <a:solidFill>
                  <a:schemeClr val="tx1"/>
                </a:solidFill>
                <a:effectLst/>
              </a:rPr>
              <a:t>G</a:t>
            </a:r>
            <a:r>
              <a:rPr lang="en-GB" sz="3100" dirty="0" smtClean="0">
                <a:solidFill>
                  <a:schemeClr val="tx1"/>
                </a:solidFill>
                <a:effectLst/>
              </a:rPr>
              <a:t>ood </a:t>
            </a:r>
            <a:r>
              <a:rPr lang="en-GB" sz="3100" dirty="0">
                <a:solidFill>
                  <a:schemeClr val="tx1"/>
                </a:solidFill>
                <a:effectLst/>
              </a:rPr>
              <a:t>practice ideas and examples which ICT tools and Social media channels teachers use for better communication with </a:t>
            </a:r>
            <a:r>
              <a:rPr lang="en-GB" sz="3100" dirty="0" smtClean="0">
                <a:solidFill>
                  <a:schemeClr val="tx1"/>
                </a:solidFill>
                <a:effectLst/>
              </a:rPr>
              <a:t>parents</a:t>
            </a:r>
            <a:endParaRPr lang="ru-RU" sz="31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2637706"/>
            <a:ext cx="983673" cy="983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289"/>
            <a:ext cx="1616922" cy="983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5365"/>
            <a:ext cx="1616924" cy="904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1110" y="479794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err="1" smtClean="0">
                <a:solidFill>
                  <a:srgbClr val="FF0000"/>
                </a:solidFill>
              </a:rPr>
              <a:t>Erasmus+Project</a:t>
            </a:r>
            <a:r>
              <a:rPr lang="en-GB" b="1" i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"</a:t>
            </a:r>
            <a:r>
              <a:rPr lang="en-GB" b="1" dirty="0">
                <a:solidFill>
                  <a:srgbClr val="FF0000"/>
                </a:solidFill>
              </a:rPr>
              <a:t>High quality feedback – the key to successful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cooperation between teachers and parents in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preschools</a:t>
            </a:r>
            <a:r>
              <a:rPr lang="en-GB" b="1" dirty="0" smtClean="0">
                <a:solidFill>
                  <a:srgbClr val="FF0000"/>
                </a:solidFill>
              </a:rPr>
              <a:t>" 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(</a:t>
            </a:r>
            <a:r>
              <a:rPr lang="en-GB" b="1" i="1" dirty="0">
                <a:solidFill>
                  <a:srgbClr val="FF0000"/>
                </a:solidFill>
              </a:rPr>
              <a:t>No:2020-1-LT01-KA229-077868)</a:t>
            </a:r>
          </a:p>
        </p:txBody>
      </p:sp>
    </p:spTree>
    <p:extLst>
      <p:ext uri="{BB962C8B-B14F-4D97-AF65-F5344CB8AC3E}">
        <p14:creationId xmlns:p14="http://schemas.microsoft.com/office/powerpoint/2010/main" val="120224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003" y="198297"/>
            <a:ext cx="11246326" cy="1143265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Good </a:t>
            </a:r>
            <a:r>
              <a:rPr lang="en-GB" sz="6000" dirty="0" smtClean="0">
                <a:solidFill>
                  <a:schemeClr val="tx1"/>
                </a:solidFill>
              </a:rPr>
              <a:t>practice Erasmus+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gray">
          <a:xfrm>
            <a:off x="1558702" y="1629594"/>
            <a:ext cx="410445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ru-RU" sz="2000" b="1" dirty="0">
                <a:latin typeface="+mj-lt"/>
                <a:cs typeface="Arial" charset="0"/>
              </a:rPr>
              <a:t>Synchronous communication -Google Meet, Zoom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ru-RU" sz="2000" b="1" dirty="0">
                <a:latin typeface="+mj-lt"/>
                <a:cs typeface="Arial" charset="0"/>
              </a:rPr>
              <a:t>-we use it in direct meetings with </a:t>
            </a:r>
            <a:r>
              <a:rPr lang="en-GB" altLang="ru-RU" sz="2000" b="1" dirty="0" smtClean="0">
                <a:latin typeface="+mj-lt"/>
                <a:cs typeface="Arial" charset="0"/>
              </a:rPr>
              <a:t>children and parents;</a:t>
            </a:r>
            <a:endParaRPr lang="en-GB" altLang="ru-RU" sz="2000" b="1" dirty="0"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ru-RU" sz="2000" b="1" dirty="0">
                <a:latin typeface="+mj-lt"/>
                <a:cs typeface="Arial" charset="0"/>
              </a:rPr>
              <a:t>-during </a:t>
            </a:r>
            <a:r>
              <a:rPr lang="en-GB" altLang="ru-RU" sz="2000" b="1" dirty="0" smtClean="0">
                <a:latin typeface="+mj-lt"/>
                <a:cs typeface="Arial" charset="0"/>
              </a:rPr>
              <a:t>meetings only with parents/grandparents;</a:t>
            </a:r>
            <a:endParaRPr lang="en-GB" altLang="ru-RU" sz="2000" b="1" dirty="0">
              <a:latin typeface="+mj-lt"/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ru-RU" sz="2000" b="1" dirty="0">
                <a:latin typeface="+mj-lt"/>
                <a:cs typeface="Arial" charset="0"/>
              </a:rPr>
              <a:t>-in parental </a:t>
            </a:r>
            <a:r>
              <a:rPr lang="en-GB" altLang="ru-RU" sz="2000" b="1" dirty="0" err="1">
                <a:latin typeface="+mj-lt"/>
                <a:cs typeface="Arial" charset="0"/>
              </a:rPr>
              <a:t>counseling</a:t>
            </a:r>
            <a:r>
              <a:rPr lang="en-GB" altLang="ru-RU" sz="2000" b="1" dirty="0">
                <a:latin typeface="+mj-lt"/>
                <a:cs typeface="Arial" charset="0"/>
              </a:rPr>
              <a:t> activities in which we invite various specialists such as psychologists, </a:t>
            </a:r>
            <a:r>
              <a:rPr lang="en-GB" altLang="ru-RU" sz="2000" b="1" dirty="0" err="1">
                <a:latin typeface="+mj-lt"/>
                <a:cs typeface="Arial" charset="0"/>
              </a:rPr>
              <a:t>pediatricians</a:t>
            </a:r>
            <a:r>
              <a:rPr lang="en-GB" altLang="ru-RU" sz="2000" b="1" dirty="0">
                <a:latin typeface="+mj-lt"/>
                <a:cs typeface="Arial" charset="0"/>
              </a:rPr>
              <a:t>, librarians;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ru-RU" sz="2000" b="1" dirty="0">
                <a:latin typeface="+mj-lt"/>
                <a:cs typeface="Arial" charset="0"/>
              </a:rPr>
              <a:t>-the duration of the meetings is according to the </a:t>
            </a:r>
            <a:r>
              <a:rPr lang="en-GB" altLang="ru-RU" sz="2000" b="1" dirty="0" smtClean="0">
                <a:latin typeface="+mj-lt"/>
                <a:cs typeface="Arial" charset="0"/>
              </a:rPr>
              <a:t>age of students.</a:t>
            </a:r>
            <a:endParaRPr lang="en-US" altLang="ru-RU" sz="2000" b="1" dirty="0">
              <a:latin typeface="+mj-lt"/>
              <a:cs typeface="Arial" charset="0"/>
            </a:endParaRPr>
          </a:p>
        </p:txBody>
      </p:sp>
      <p:sp>
        <p:nvSpPr>
          <p:cNvPr id="110" name="AutoShape 19"/>
          <p:cNvSpPr>
            <a:spLocks noChangeArrowheads="1"/>
          </p:cNvSpPr>
          <p:nvPr/>
        </p:nvSpPr>
        <p:spPr bwMode="gray">
          <a:xfrm>
            <a:off x="334566" y="2493690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1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11" name="AutoShape 20"/>
          <p:cNvSpPr>
            <a:spLocks noChangeArrowheads="1"/>
          </p:cNvSpPr>
          <p:nvPr/>
        </p:nvSpPr>
        <p:spPr bwMode="gray">
          <a:xfrm>
            <a:off x="11559441" y="5518026"/>
            <a:ext cx="265113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2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24" y="1341562"/>
            <a:ext cx="6321545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852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Good </a:t>
            </a:r>
            <a:r>
              <a:rPr lang="en-GB" sz="6000" dirty="0" smtClean="0">
                <a:solidFill>
                  <a:schemeClr val="tx1"/>
                </a:solidFill>
              </a:rPr>
              <a:t>practice Erasmus+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0" name="AutoShape 19"/>
          <p:cNvSpPr>
            <a:spLocks noChangeArrowheads="1"/>
          </p:cNvSpPr>
          <p:nvPr/>
        </p:nvSpPr>
        <p:spPr bwMode="gray">
          <a:xfrm>
            <a:off x="334566" y="2493690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1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11" name="AutoShape 20"/>
          <p:cNvSpPr>
            <a:spLocks noChangeArrowheads="1"/>
          </p:cNvSpPr>
          <p:nvPr/>
        </p:nvSpPr>
        <p:spPr bwMode="gray">
          <a:xfrm>
            <a:off x="11559441" y="5518026"/>
            <a:ext cx="265113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2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201739"/>
            <a:ext cx="10058400" cy="5657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663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Good </a:t>
            </a:r>
            <a:r>
              <a:rPr lang="en-GB" sz="6000" dirty="0" smtClean="0">
                <a:solidFill>
                  <a:schemeClr val="tx1"/>
                </a:solidFill>
              </a:rPr>
              <a:t>practice Erasmus+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gray">
          <a:xfrm>
            <a:off x="1342678" y="1709792"/>
            <a:ext cx="352839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 sz="1400" b="1" dirty="0">
                <a:solidFill>
                  <a:srgbClr val="FFFFFF"/>
                </a:solidFill>
                <a:latin typeface="+mj-lt"/>
                <a:cs typeface="Arial" charset="0"/>
              </a:rPr>
              <a:t> </a:t>
            </a:r>
            <a:r>
              <a:rPr lang="en-GB" altLang="ru-RU" sz="2000" b="1" dirty="0">
                <a:latin typeface="+mj-lt"/>
                <a:cs typeface="Arial" charset="0"/>
              </a:rPr>
              <a:t>Asynchronous communication - </a:t>
            </a:r>
            <a:r>
              <a:rPr lang="en-GB" altLang="ru-RU" sz="2000" b="1" dirty="0" err="1">
                <a:latin typeface="+mj-lt"/>
                <a:cs typeface="Arial" charset="0"/>
              </a:rPr>
              <a:t>Whatsapp</a:t>
            </a:r>
            <a:r>
              <a:rPr lang="en-GB" altLang="ru-RU" sz="2000" b="1" dirty="0">
                <a:latin typeface="+mj-lt"/>
                <a:cs typeface="Arial" charset="0"/>
              </a:rPr>
              <a:t> </a:t>
            </a:r>
            <a:r>
              <a:rPr lang="en-GB" altLang="ru-RU" sz="2000" b="1" dirty="0" smtClean="0">
                <a:latin typeface="+mj-lt"/>
                <a:cs typeface="Arial" charset="0"/>
              </a:rPr>
              <a:t>group, messages of kindergarten class and Facebook school page.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ru-RU" sz="2000" b="1" dirty="0">
                <a:latin typeface="+mj-lt"/>
                <a:cs typeface="Arial" charset="0"/>
              </a:rPr>
              <a:t>A</a:t>
            </a:r>
            <a:r>
              <a:rPr lang="en-GB" altLang="ru-RU" sz="2000" b="1" dirty="0" smtClean="0">
                <a:latin typeface="+mj-lt"/>
                <a:cs typeface="Arial" charset="0"/>
              </a:rPr>
              <a:t>nd through digital </a:t>
            </a:r>
            <a:r>
              <a:rPr lang="en-GB" altLang="ru-RU" sz="2000" b="1" dirty="0">
                <a:latin typeface="+mj-lt"/>
                <a:cs typeface="Arial" charset="0"/>
              </a:rPr>
              <a:t>applications </a:t>
            </a:r>
            <a:r>
              <a:rPr lang="en-GB" altLang="ru-RU" sz="2000" b="1" dirty="0" smtClean="0">
                <a:latin typeface="+mj-lt"/>
                <a:cs typeface="Arial" charset="0"/>
              </a:rPr>
              <a:t>which </a:t>
            </a:r>
            <a:r>
              <a:rPr lang="en-GB" altLang="ru-RU" sz="2000" b="1" dirty="0">
                <a:latin typeface="+mj-lt"/>
                <a:cs typeface="Arial" charset="0"/>
              </a:rPr>
              <a:t>we transfer knowledge content </a:t>
            </a:r>
            <a:r>
              <a:rPr lang="en-GB" altLang="ru-RU" sz="2000" b="1" dirty="0" smtClean="0">
                <a:latin typeface="+mj-lt"/>
                <a:cs typeface="Arial" charset="0"/>
              </a:rPr>
              <a:t>and playful </a:t>
            </a:r>
            <a:r>
              <a:rPr lang="en-GB" altLang="ru-RU" sz="2000" b="1" dirty="0">
                <a:latin typeface="+mj-lt"/>
                <a:cs typeface="Arial" charset="0"/>
              </a:rPr>
              <a:t>tools.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ru-RU" sz="2000" b="1" dirty="0" smtClean="0">
                <a:latin typeface="+mj-lt"/>
                <a:cs typeface="Arial" charset="0"/>
              </a:rPr>
              <a:t>We </a:t>
            </a:r>
            <a:r>
              <a:rPr lang="en-GB" altLang="ru-RU" sz="2000" b="1" dirty="0">
                <a:latin typeface="+mj-lt"/>
                <a:cs typeface="Arial" charset="0"/>
              </a:rPr>
              <a:t>used </a:t>
            </a:r>
            <a:r>
              <a:rPr lang="en-GB" altLang="ru-RU" sz="2000" b="1" dirty="0" smtClean="0">
                <a:latin typeface="+mj-lt"/>
                <a:cs typeface="Arial" charset="0"/>
              </a:rPr>
              <a:t>with success </a:t>
            </a:r>
            <a:r>
              <a:rPr lang="en-GB" altLang="ru-RU" sz="2000" b="1" dirty="0" err="1" smtClean="0">
                <a:latin typeface="+mj-lt"/>
                <a:cs typeface="Arial" charset="0"/>
              </a:rPr>
              <a:t>Wordwall</a:t>
            </a:r>
            <a:r>
              <a:rPr lang="en-GB" altLang="ru-RU" sz="2000" b="1" dirty="0">
                <a:latin typeface="+mj-lt"/>
                <a:cs typeface="Arial" charset="0"/>
              </a:rPr>
              <a:t>, Learning apps, </a:t>
            </a:r>
            <a:r>
              <a:rPr lang="en-GB" altLang="ru-RU" sz="2000" b="1" dirty="0" err="1">
                <a:latin typeface="+mj-lt"/>
                <a:cs typeface="Arial" charset="0"/>
              </a:rPr>
              <a:t>Jinsawpuzzle</a:t>
            </a:r>
            <a:r>
              <a:rPr lang="en-GB" altLang="ru-RU" sz="2000" b="1" dirty="0">
                <a:latin typeface="+mj-lt"/>
                <a:cs typeface="Arial" charset="0"/>
              </a:rPr>
              <a:t> and </a:t>
            </a:r>
            <a:r>
              <a:rPr lang="en-GB" altLang="ru-RU" sz="2000" b="1" dirty="0" err="1">
                <a:latin typeface="+mj-lt"/>
                <a:cs typeface="Arial" charset="0"/>
              </a:rPr>
              <a:t>Padlet</a:t>
            </a:r>
            <a:r>
              <a:rPr lang="en-GB" altLang="ru-RU" sz="2000" b="1" dirty="0">
                <a:latin typeface="+mj-lt"/>
                <a:cs typeface="Arial" charset="0"/>
              </a:rPr>
              <a:t>.</a:t>
            </a:r>
            <a:endParaRPr lang="en-US" altLang="ru-RU" sz="2000" b="1" dirty="0">
              <a:latin typeface="+mj-lt"/>
              <a:cs typeface="Arial" charset="0"/>
            </a:endParaRPr>
          </a:p>
        </p:txBody>
      </p:sp>
      <p:sp>
        <p:nvSpPr>
          <p:cNvPr id="110" name="AutoShape 19"/>
          <p:cNvSpPr>
            <a:spLocks noChangeArrowheads="1"/>
          </p:cNvSpPr>
          <p:nvPr/>
        </p:nvSpPr>
        <p:spPr bwMode="gray">
          <a:xfrm>
            <a:off x="334566" y="2493690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1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11" name="AutoShape 20"/>
          <p:cNvSpPr>
            <a:spLocks noChangeArrowheads="1"/>
          </p:cNvSpPr>
          <p:nvPr/>
        </p:nvSpPr>
        <p:spPr bwMode="gray">
          <a:xfrm>
            <a:off x="11559441" y="5518026"/>
            <a:ext cx="265113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2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145" y="1106125"/>
            <a:ext cx="6693267" cy="57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1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Good </a:t>
            </a:r>
            <a:r>
              <a:rPr lang="en-GB" sz="6000" dirty="0" smtClean="0">
                <a:solidFill>
                  <a:schemeClr val="tx1"/>
                </a:solidFill>
              </a:rPr>
              <a:t>practice Erasmus+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gray">
          <a:xfrm>
            <a:off x="1918742" y="2493690"/>
            <a:ext cx="1666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 sz="1400" b="1" dirty="0">
                <a:solidFill>
                  <a:srgbClr val="FFFFFF"/>
                </a:solidFill>
                <a:latin typeface="+mj-lt"/>
                <a:cs typeface="Arial" charset="0"/>
              </a:rPr>
              <a:t> Description of the sub contents</a:t>
            </a:r>
          </a:p>
        </p:txBody>
      </p:sp>
      <p:sp>
        <p:nvSpPr>
          <p:cNvPr id="110" name="AutoShape 19"/>
          <p:cNvSpPr>
            <a:spLocks noChangeArrowheads="1"/>
          </p:cNvSpPr>
          <p:nvPr/>
        </p:nvSpPr>
        <p:spPr bwMode="gray">
          <a:xfrm>
            <a:off x="334566" y="2493690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1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11" name="AutoShape 20"/>
          <p:cNvSpPr>
            <a:spLocks noChangeArrowheads="1"/>
          </p:cNvSpPr>
          <p:nvPr/>
        </p:nvSpPr>
        <p:spPr bwMode="gray">
          <a:xfrm>
            <a:off x="11559441" y="5518026"/>
            <a:ext cx="265113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2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26" y="1341562"/>
            <a:ext cx="8856984" cy="55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Good </a:t>
            </a:r>
            <a:r>
              <a:rPr lang="en-GB" sz="6000" dirty="0" smtClean="0">
                <a:solidFill>
                  <a:schemeClr val="tx1"/>
                </a:solidFill>
              </a:rPr>
              <a:t>practice Erasmus+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gray">
          <a:xfrm>
            <a:off x="1918742" y="2493690"/>
            <a:ext cx="1666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 sz="1400" b="1" dirty="0">
                <a:solidFill>
                  <a:srgbClr val="FFFFFF"/>
                </a:solidFill>
                <a:latin typeface="+mj-lt"/>
                <a:cs typeface="Arial" charset="0"/>
              </a:rPr>
              <a:t> Description of the sub contents</a:t>
            </a:r>
          </a:p>
        </p:txBody>
      </p:sp>
      <p:sp>
        <p:nvSpPr>
          <p:cNvPr id="110" name="AutoShape 19"/>
          <p:cNvSpPr>
            <a:spLocks noChangeArrowheads="1"/>
          </p:cNvSpPr>
          <p:nvPr/>
        </p:nvSpPr>
        <p:spPr bwMode="gray">
          <a:xfrm>
            <a:off x="334566" y="2493690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1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11" name="AutoShape 20"/>
          <p:cNvSpPr>
            <a:spLocks noChangeArrowheads="1"/>
          </p:cNvSpPr>
          <p:nvPr/>
        </p:nvSpPr>
        <p:spPr bwMode="gray">
          <a:xfrm>
            <a:off x="11559441" y="5518026"/>
            <a:ext cx="265113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2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3570"/>
            <a:ext cx="5951189" cy="5446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89" y="1413570"/>
            <a:ext cx="6239223" cy="54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Good </a:t>
            </a:r>
            <a:r>
              <a:rPr lang="en-GB" sz="6000" dirty="0" smtClean="0">
                <a:solidFill>
                  <a:schemeClr val="tx1"/>
                </a:solidFill>
              </a:rPr>
              <a:t>practice Erasmus+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gray">
          <a:xfrm>
            <a:off x="1918742" y="2493690"/>
            <a:ext cx="1666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 sz="1400" b="1" dirty="0">
                <a:solidFill>
                  <a:srgbClr val="FFFFFF"/>
                </a:solidFill>
                <a:latin typeface="+mj-lt"/>
                <a:cs typeface="Arial" charset="0"/>
              </a:rPr>
              <a:t> Description of the sub contents</a:t>
            </a:r>
          </a:p>
        </p:txBody>
      </p:sp>
      <p:sp>
        <p:nvSpPr>
          <p:cNvPr id="110" name="AutoShape 19"/>
          <p:cNvSpPr>
            <a:spLocks noChangeArrowheads="1"/>
          </p:cNvSpPr>
          <p:nvPr/>
        </p:nvSpPr>
        <p:spPr bwMode="gray">
          <a:xfrm>
            <a:off x="334566" y="2493690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1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sp>
        <p:nvSpPr>
          <p:cNvPr id="111" name="AutoShape 20"/>
          <p:cNvSpPr>
            <a:spLocks noChangeArrowheads="1"/>
          </p:cNvSpPr>
          <p:nvPr/>
        </p:nvSpPr>
        <p:spPr bwMode="gray">
          <a:xfrm>
            <a:off x="11559441" y="5518026"/>
            <a:ext cx="265113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chemeClr val="accent2"/>
          </a:solidFill>
          <a:ln>
            <a:noFill/>
          </a:ln>
          <a:effectLst>
            <a:outerShdw dist="28398" dir="3806097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562"/>
            <a:ext cx="6095206" cy="5518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06" y="1341562"/>
            <a:ext cx="6095207" cy="55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6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2678" y="2205658"/>
            <a:ext cx="93610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rgbClr val="7030A0"/>
                </a:solidFill>
              </a:rPr>
              <a:t>“The European Commission support for the production of </a:t>
            </a:r>
          </a:p>
          <a:p>
            <a:pPr algn="ctr"/>
            <a:r>
              <a:rPr lang="en-GB" i="1" dirty="0">
                <a:solidFill>
                  <a:srgbClr val="7030A0"/>
                </a:solidFill>
              </a:rPr>
              <a:t>this publication does not constitute an endorsement of the </a:t>
            </a:r>
          </a:p>
          <a:p>
            <a:pPr algn="ctr"/>
            <a:r>
              <a:rPr lang="en-GB" i="1" dirty="0">
                <a:solidFill>
                  <a:srgbClr val="7030A0"/>
                </a:solidFill>
              </a:rPr>
              <a:t>contents which reflects the views only of the authors, </a:t>
            </a:r>
          </a:p>
          <a:p>
            <a:pPr algn="ctr"/>
            <a:r>
              <a:rPr lang="en-GB" i="1" dirty="0">
                <a:solidFill>
                  <a:srgbClr val="7030A0"/>
                </a:solidFill>
              </a:rPr>
              <a:t>and the National Agency and Commission cannot be held responsible </a:t>
            </a:r>
          </a:p>
          <a:p>
            <a:pPr algn="ctr"/>
            <a:r>
              <a:rPr lang="en-GB" i="1" dirty="0">
                <a:solidFill>
                  <a:srgbClr val="7030A0"/>
                </a:solidFill>
              </a:rPr>
              <a:t>for any use which may be made of the information contained therein”.</a:t>
            </a:r>
          </a:p>
          <a:p>
            <a:pPr algn="ctr"/>
            <a:r>
              <a:rPr lang="en-GB" sz="2800" i="1" dirty="0">
                <a:solidFill>
                  <a:srgbClr val="C00000"/>
                </a:solidFill>
              </a:rPr>
              <a:t>Made by Romania Team ( </a:t>
            </a:r>
            <a:r>
              <a:rPr lang="en-GB" sz="2800" i="1" dirty="0" err="1">
                <a:solidFill>
                  <a:srgbClr val="C00000"/>
                </a:solidFill>
              </a:rPr>
              <a:t>Vasilica</a:t>
            </a:r>
            <a:r>
              <a:rPr lang="en-GB" sz="2800" i="1" dirty="0">
                <a:solidFill>
                  <a:srgbClr val="C00000"/>
                </a:solidFill>
              </a:rPr>
              <a:t> </a:t>
            </a:r>
            <a:r>
              <a:rPr lang="en-GB" sz="2800" i="1" dirty="0" err="1" smtClean="0">
                <a:solidFill>
                  <a:srgbClr val="C00000"/>
                </a:solidFill>
              </a:rPr>
              <a:t>Gazdac</a:t>
            </a:r>
            <a:r>
              <a:rPr lang="en-GB" sz="2800" i="1" dirty="0" smtClean="0">
                <a:solidFill>
                  <a:srgbClr val="C00000"/>
                </a:solidFill>
              </a:rPr>
              <a:t> and </a:t>
            </a:r>
            <a:r>
              <a:rPr lang="en-GB" sz="2800" i="1" dirty="0" err="1" smtClean="0">
                <a:solidFill>
                  <a:srgbClr val="C00000"/>
                </a:solidFill>
              </a:rPr>
              <a:t>Crina</a:t>
            </a:r>
            <a:r>
              <a:rPr lang="en-GB" sz="2800" i="1" dirty="0" smtClean="0">
                <a:solidFill>
                  <a:srgbClr val="C00000"/>
                </a:solidFill>
              </a:rPr>
              <a:t> </a:t>
            </a:r>
            <a:r>
              <a:rPr lang="en-GB" sz="2800" i="1" dirty="0" err="1" smtClean="0">
                <a:solidFill>
                  <a:srgbClr val="C00000"/>
                </a:solidFill>
              </a:rPr>
              <a:t>Linul</a:t>
            </a:r>
            <a:r>
              <a:rPr lang="en-GB" sz="2800" i="1" dirty="0" smtClean="0">
                <a:solidFill>
                  <a:srgbClr val="C00000"/>
                </a:solidFill>
              </a:rPr>
              <a:t>)</a:t>
            </a:r>
            <a:endParaRPr lang="en-GB" sz="2800" i="1" dirty="0">
              <a:solidFill>
                <a:srgbClr val="C00000"/>
              </a:solidFill>
            </a:endParaRPr>
          </a:p>
          <a:p>
            <a:pPr algn="ctr"/>
            <a:r>
              <a:rPr lang="en-GB" sz="4800" i="1" dirty="0">
                <a:solidFill>
                  <a:srgbClr val="002060"/>
                </a:solidFill>
              </a:rPr>
              <a:t>Thank you for your attention!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chemeClr val="tx1"/>
                </a:solidFill>
              </a:rPr>
              <a:t>Good practice Erasmus+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91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bb3ce5be1dc12e0209be0b0aa2a8d7352d9aa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237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Тема Office</vt:lpstr>
      <vt:lpstr> Good practice ideas and examples which ICT tools and Social media channels teachers use for better communication with parents</vt:lpstr>
      <vt:lpstr>Good practice Erasmus+</vt:lpstr>
      <vt:lpstr>Good practice Erasmus+</vt:lpstr>
      <vt:lpstr>Good practice Erasmus+</vt:lpstr>
      <vt:lpstr>Good practice Erasmus+</vt:lpstr>
      <vt:lpstr>Good practice Erasmus+</vt:lpstr>
      <vt:lpstr>Good practice Erasmus+</vt:lpstr>
      <vt:lpstr>Good practice Erasmus+</vt:lpstr>
    </vt:vector>
  </TitlesOfParts>
  <Manager>Template</Manager>
  <Company>Free-Slides.net - Free PowerPoint Templates</Company>
  <LinksUpToDate>false</LinksUpToDate>
  <SharedDoc>false</SharedDoc>
  <HyperlinkBase>https://free-slides.net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and education objects - Free PowerPoint Templates</dc:title>
  <dc:subject>Template</dc:subject>
  <dc:creator>Template</dc:creator>
  <cp:keywords>PowerPoint, Free PowerPoint Templates, Free-Slides, Presentations, Designs, Clipart</cp:keywords>
  <dc:description>Download This FREE PowerPoint Templates at https://free-slides.net</dc:description>
  <cp:lastModifiedBy>Windows User</cp:lastModifiedBy>
  <cp:revision>73</cp:revision>
  <dcterms:created xsi:type="dcterms:W3CDTF">2018-06-15T16:26:40Z</dcterms:created>
  <dcterms:modified xsi:type="dcterms:W3CDTF">2021-01-25T17:27:56Z</dcterms:modified>
  <cp:category>Presentations, Education Presentations, Free PowerPoint Templates</cp:category>
</cp:coreProperties>
</file>