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305" r:id="rId3"/>
    <p:sldId id="330" r:id="rId4"/>
    <p:sldId id="302" r:id="rId5"/>
    <p:sldId id="332" r:id="rId6"/>
    <p:sldId id="331" r:id="rId7"/>
    <p:sldId id="307" r:id="rId8"/>
    <p:sldId id="326" r:id="rId9"/>
    <p:sldId id="324" r:id="rId10"/>
    <p:sldId id="329" r:id="rId11"/>
    <p:sldId id="281" r:id="rId12"/>
    <p:sldId id="334" r:id="rId1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3300"/>
    <a:srgbClr val="333300"/>
    <a:srgbClr val="3333FF"/>
    <a:srgbClr val="6600FF"/>
    <a:srgbClr val="0000CC"/>
    <a:srgbClr val="CC0000"/>
    <a:srgbClr val="006600"/>
    <a:srgbClr val="0000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90" d="100"/>
          <a:sy n="90" d="100"/>
        </p:scale>
        <p:origin x="1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1B9CA933-B3B2-491B-8EAB-B9CFB55F95A9}" type="datetimeFigureOut">
              <a:rPr lang="bg-BG" smtClean="0"/>
              <a:t>27.1.2021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344246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B9CA933-B3B2-491B-8EAB-B9CFB55F95A9}" type="datetimeFigureOut">
              <a:rPr lang="bg-BG" smtClean="0"/>
              <a:t>27.1.2021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38193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B9CA933-B3B2-491B-8EAB-B9CFB55F95A9}" type="datetimeFigureOut">
              <a:rPr lang="bg-BG" smtClean="0"/>
              <a:t>27.1.2021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33612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B9CA933-B3B2-491B-8EAB-B9CFB55F95A9}" type="datetimeFigureOut">
              <a:rPr lang="bg-BG" smtClean="0"/>
              <a:t>27.1.2021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20967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CA933-B3B2-491B-8EAB-B9CFB55F95A9}" type="datetimeFigureOut">
              <a:rPr lang="bg-BG" smtClean="0"/>
              <a:t>27.1.2021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28759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1B9CA933-B3B2-491B-8EAB-B9CFB55F95A9}" type="datetimeFigureOut">
              <a:rPr lang="bg-BG" smtClean="0"/>
              <a:t>27.1.2021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322849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1B9CA933-B3B2-491B-8EAB-B9CFB55F95A9}" type="datetimeFigureOut">
              <a:rPr lang="bg-BG" smtClean="0"/>
              <a:t>27.1.2021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48959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1B9CA933-B3B2-491B-8EAB-B9CFB55F95A9}" type="datetimeFigureOut">
              <a:rPr lang="bg-BG" smtClean="0"/>
              <a:t>27.1.2021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246929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CA933-B3B2-491B-8EAB-B9CFB55F95A9}" type="datetimeFigureOut">
              <a:rPr lang="bg-BG" smtClean="0"/>
              <a:t>27.1.2021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35861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CA933-B3B2-491B-8EAB-B9CFB55F95A9}" type="datetimeFigureOut">
              <a:rPr lang="bg-BG" smtClean="0"/>
              <a:t>27.1.2021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335574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CA933-B3B2-491B-8EAB-B9CFB55F95A9}" type="datetimeFigureOut">
              <a:rPr lang="bg-BG" smtClean="0"/>
              <a:t>27.1.2021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26B58A1-72FD-473E-BBF5-DCACCD8A34FC}" type="slidenum">
              <a:rPr lang="bg-BG" smtClean="0"/>
              <a:t>‹#›</a:t>
            </a:fld>
            <a:endParaRPr lang="bg-BG"/>
          </a:p>
        </p:txBody>
      </p:sp>
    </p:spTree>
    <p:extLst>
      <p:ext uri="{BB962C8B-B14F-4D97-AF65-F5344CB8AC3E}">
        <p14:creationId xmlns:p14="http://schemas.microsoft.com/office/powerpoint/2010/main" val="117298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CA933-B3B2-491B-8EAB-B9CFB55F95A9}" type="datetimeFigureOut">
              <a:rPr lang="bg-BG" smtClean="0"/>
              <a:t>27.1.2021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B58A1-72FD-473E-BBF5-DCACCD8A34FC}" type="slidenum">
              <a:rPr lang="bg-BG" smtClean="0"/>
              <a:t>‹#›</a:t>
            </a:fld>
            <a:endParaRPr lang="bg-BG"/>
          </a:p>
        </p:txBody>
      </p:sp>
    </p:spTree>
    <p:extLst>
      <p:ext uri="{BB962C8B-B14F-4D97-AF65-F5344CB8AC3E}">
        <p14:creationId xmlns:p14="http://schemas.microsoft.com/office/powerpoint/2010/main" val="414864908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gorata.bg/" TargetMode="External"/><Relationship Id="rId7" Type="http://schemas.openxmlformats.org/officeDocument/2006/relationships/image" Target="../media/image19.jpeg"/><Relationship Id="rId2" Type="http://schemas.openxmlformats.org/officeDocument/2006/relationships/hyperlink" Target="https://www.facebook.com/thepetcollective/videos/691385285083589"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plushenomeche.org/" TargetMode="External"/><Relationship Id="rId4" Type="http://schemas.openxmlformats.org/officeDocument/2006/relationships/hyperlink" Target="https://bspb.or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e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hyperlink" Target="https://www.jigsawplanet.com/?rc=play&amp;pid=2bc5aae090cf" TargetMode="External"/><Relationship Id="rId13" Type="http://schemas.openxmlformats.org/officeDocument/2006/relationships/hyperlink" Target="https://www.youtube.com/watch?fbclid=IwAR0cU7oa2j1taZyof8htA0sLvlx6N3mIxcL5Ptr9zA0RlCcQkPkX8kVwfPA&amp;v=EK8UGHWtyqY&amp;feature=youtu.be" TargetMode="External"/><Relationship Id="rId18" Type="http://schemas.openxmlformats.org/officeDocument/2006/relationships/hyperlink" Target="http://roditel.bg/" TargetMode="External"/><Relationship Id="rId3" Type="http://schemas.openxmlformats.org/officeDocument/2006/relationships/hyperlink" Target="https://www.youtube.com/watch?v=9aY6RLYuHuw&amp;feature=youtu.be&amp;ab_channel=RaiaNedelkova" TargetMode="External"/><Relationship Id="rId7" Type="http://schemas.openxmlformats.org/officeDocument/2006/relationships/hyperlink" Target="https://www.youtube.com/watch?v=Uv-J-FPyst4&amp;feature=youtu.be&amp;ab_channel=RaiaNedelkova" TargetMode="External"/><Relationship Id="rId12" Type="http://schemas.openxmlformats.org/officeDocument/2006/relationships/hyperlink" Target="https://www.youtube.com/watch?v=4sp6I-EmhQY&#8230;" TargetMode="External"/><Relationship Id="rId17" Type="http://schemas.openxmlformats.org/officeDocument/2006/relationships/hyperlink" Target="https://www.easypeasyandfun.com/paper-ball-garland/?fbclid=IwAR3e1KFel7_kJWf180VFalb0rqa3gcoTqTX1Lf8TV160W-Pyl2P2OrfZmXg" TargetMode="External"/><Relationship Id="rId2" Type="http://schemas.openxmlformats.org/officeDocument/2006/relationships/hyperlink" Target="https://www.youtube.com/watch?v=d53A_1QCJMU&amp;feature=youtu.be&amp;ab_channel=RaiaNedelkova" TargetMode="External"/><Relationship Id="rId16" Type="http://schemas.openxmlformats.org/officeDocument/2006/relationships/hyperlink" Target="http://krokotak.com/2018/03/koledna-dekoratsiya/?fbclid=IwAR3_s1M53QokrGUDEgXMkuuAm4YUAd6HVdteXqVstcwCfhZLGof9Ps2_qcA" TargetMode="External"/><Relationship Id="rId1" Type="http://schemas.openxmlformats.org/officeDocument/2006/relationships/slideLayout" Target="../slideLayouts/slideLayout7.xml"/><Relationship Id="rId6" Type="http://schemas.openxmlformats.org/officeDocument/2006/relationships/hyperlink" Target="https://www.youtube.com/watch?v=IDObe2MO_WI&amp;feature=youtu.be&amp;ab_channel=RaiaNedelkova" TargetMode="External"/><Relationship Id="rId11" Type="http://schemas.openxmlformats.org/officeDocument/2006/relationships/hyperlink" Target="https://learningapps.org/display?v=pwoe0o4jc20&amp;fbclid=IwAR2yN90ZxVMMLCXi4PLPxe_Et8rMrCEcbXZm9j-ocWieMFGtuOoaZjBMwfA" TargetMode="External"/><Relationship Id="rId5" Type="http://schemas.openxmlformats.org/officeDocument/2006/relationships/hyperlink" Target="https://www.youtube.com/watch?v=D8Im6qb9R70&amp;feature=youtu.be&amp;ab_channel=RaiaNedelkova" TargetMode="External"/><Relationship Id="rId15" Type="http://schemas.openxmlformats.org/officeDocument/2006/relationships/hyperlink" Target="https://www.jigsawplanet.com/?rc=play&amp;pid=2e87282670bf&amp;fbclid=IwAR1Kbmp5-uIdqEKBdYZfqO-mahq1w6Vv3ccRaCgoiCvuhjA8DuNxfjawpoM" TargetMode="External"/><Relationship Id="rId10" Type="http://schemas.openxmlformats.org/officeDocument/2006/relationships/hyperlink" Target="https://www.youtube.com/watch?fbclid=IwAR0X_PyNs0n8t5ZQgBJHex5xfDdyWHFoH-Rt_CEKS0sYvnO6D0jlWyJNfAc&amp;v=5Uo4KZDUcBQ&amp;feature=youtu.be" TargetMode="External"/><Relationship Id="rId19" Type="http://schemas.openxmlformats.org/officeDocument/2006/relationships/hyperlink" Target="http://purvite7.bg/7-idei-za-letni-zanimaniya-stimulirashhi-razvitieto-na-detsata/" TargetMode="External"/><Relationship Id="rId4" Type="http://schemas.openxmlformats.org/officeDocument/2006/relationships/hyperlink" Target="https://www.youtube.com/watch?v=fYdljKob0kw&amp;feature=youtu.be&amp;ab_channel=RaiaNedelkova" TargetMode="External"/><Relationship Id="rId9" Type="http://schemas.openxmlformats.org/officeDocument/2006/relationships/hyperlink" Target="https://www.jigsawplanet.com/?rc=play&amp;pid=0b595fdbea6b" TargetMode="External"/><Relationship Id="rId14" Type="http://schemas.openxmlformats.org/officeDocument/2006/relationships/hyperlink" Target="https://bookcreator.com/resources-for-teachers/kindergarte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learningapps.org/display?v=pwoe0o4jc20&amp;fbclid=IwAR2yN90ZxVMMLCXi4PLPxe_Et8rMrCEcbXZm9j-ocWieMFGtuOoaZjBMwfA" TargetMode="External"/><Relationship Id="rId3" Type="http://schemas.openxmlformats.org/officeDocument/2006/relationships/hyperlink" Target="https://www.youtube.com/watch?v=4dwGqwykwJE&amp;fbclid=IwAR18rOw3VVfIo1ieKOIzR6sCo3zOMN5LLpjqcoeZ4Cii872c4NkX0OJkv7E" TargetMode="External"/><Relationship Id="rId7" Type="http://schemas.openxmlformats.org/officeDocument/2006/relationships/hyperlink" Target="https://www.jigsawplanet.com/?rc=play&amp;pid=2e87282670bf&amp;fbclid=IwAR1Kbmp5-uIdqEKBdYZfqO-mahq1w6Vv3ccRaCgoiCvuhjA8DuNxfjawpoM" TargetMode="External"/><Relationship Id="rId2" Type="http://schemas.openxmlformats.org/officeDocument/2006/relationships/hyperlink" Target="https://www.youtube.com/watch?v=p4K0YFQOFrc&amp;feature=youtu.be&amp;ab_channel=RaiaNedelkova" TargetMode="External"/><Relationship Id="rId1" Type="http://schemas.openxmlformats.org/officeDocument/2006/relationships/slideLayout" Target="../slideLayouts/slideLayout2.xml"/><Relationship Id="rId6" Type="http://schemas.openxmlformats.org/officeDocument/2006/relationships/hyperlink" Target="https://ucha.se/?gclid=CjwKCAiAxp-ABhALEiwAXm6IydkRz87ioz_EpGrgScXEMXZe0w3sNCKBpq00V6MEbBj0DNjCXSCQ0RoC_80QAvD_BwE" TargetMode="External"/><Relationship Id="rId5" Type="http://schemas.openxmlformats.org/officeDocument/2006/relationships/hyperlink" Target="https://www.dechica.com/" TargetMode="External"/><Relationship Id="rId4" Type="http://schemas.openxmlformats.org/officeDocument/2006/relationships/hyperlink" Target="https://www.facebook.com/1969m/videos/2938360279721046" TargetMode="External"/><Relationship Id="rId9" Type="http://schemas.openxmlformats.org/officeDocument/2006/relationships/hyperlink" Target="https://www.facebook.com/lora.stefanova.7/videos/484366615234276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urvite7.bg/7-idei-za-letni-zanimaniya-stimulirashhi-razvitieto-na-detsata" TargetMode="External"/><Relationship Id="rId7" Type="http://schemas.openxmlformats.org/officeDocument/2006/relationships/hyperlink" Target="https://learningapps.org/display?v=pwoe0o4jc20&amp;fbclid=IwAR2yN90ZxVMMLCXi4PLPxe_Et8rMrCEcbXZm9j-ocWieMFGtuOoaZjBMwfA" TargetMode="External"/><Relationship Id="rId2" Type="http://schemas.openxmlformats.org/officeDocument/2006/relationships/hyperlink" Target="http://roditel.bg/" TargetMode="External"/><Relationship Id="rId1" Type="http://schemas.openxmlformats.org/officeDocument/2006/relationships/slideLayout" Target="../slideLayouts/slideLayout2.xml"/><Relationship Id="rId6" Type="http://schemas.openxmlformats.org/officeDocument/2006/relationships/hyperlink" Target="https://www.jigsawplanet.com/?rc=play&amp;pid=2e87282670bf&amp;fbclid=IwAR1Kbmp5-uIdqEKBdYZfqO-mahq1w6Vv3ccRaCgoiCvuhjA8DuNxfjawpoM" TargetMode="External"/><Relationship Id="rId5" Type="http://schemas.openxmlformats.org/officeDocument/2006/relationships/hyperlink" Target="https://bookcreator.com/resources-for-teachers/kindergarten/" TargetMode="External"/><Relationship Id="rId4" Type="http://schemas.openxmlformats.org/officeDocument/2006/relationships/hyperlink" Target="http://teacher.scholastic.com/products/ect/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ull logo hrdc [Final] 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372" y="424229"/>
            <a:ext cx="2911135" cy="8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31628" y="1822776"/>
            <a:ext cx="11164186" cy="830997"/>
          </a:xfrm>
          <a:prstGeom prst="rect">
            <a:avLst/>
          </a:prstGeom>
        </p:spPr>
        <p:txBody>
          <a:bodyPr wrap="square">
            <a:spAutoFit/>
          </a:bodyPr>
          <a:lstStyle/>
          <a:p>
            <a:pPr algn="ctr">
              <a:defRPr/>
            </a:pPr>
            <a:r>
              <a:rPr lang="en-US" sz="2400" dirty="0">
                <a:solidFill>
                  <a:srgbClr val="000099"/>
                </a:solidFill>
                <a:effectLst>
                  <a:outerShdw blurRad="38100" dist="38100" dir="2700000" algn="tl">
                    <a:srgbClr val="000000"/>
                  </a:outerShdw>
                </a:effectLst>
              </a:rPr>
              <a:t>Project </a:t>
            </a:r>
            <a:endParaRPr lang="en-US" sz="2400" dirty="0" smtClean="0">
              <a:solidFill>
                <a:srgbClr val="000099"/>
              </a:solidFill>
              <a:effectLst>
                <a:outerShdw blurRad="38100" dist="38100" dir="2700000" algn="tl">
                  <a:srgbClr val="000000"/>
                </a:outerShdw>
              </a:effectLst>
            </a:endParaRPr>
          </a:p>
          <a:p>
            <a:pPr algn="ctr">
              <a:defRPr/>
            </a:pPr>
            <a:r>
              <a:rPr lang="en-US" dirty="0" smtClean="0">
                <a:solidFill>
                  <a:srgbClr val="000099"/>
                </a:solidFill>
                <a:effectLst>
                  <a:outerShdw blurRad="38100" dist="38100" dir="2700000" algn="tl">
                    <a:srgbClr val="000000"/>
                  </a:outerShdw>
                </a:effectLst>
              </a:rPr>
              <a:t>• </a:t>
            </a:r>
            <a:r>
              <a:rPr lang="en-US" sz="2400" dirty="0" smtClean="0">
                <a:solidFill>
                  <a:srgbClr val="000099"/>
                </a:solidFill>
                <a:effectLst>
                  <a:outerShdw blurRad="38100" dist="38100" dir="2700000" algn="tl">
                    <a:srgbClr val="000000"/>
                  </a:outerShdw>
                </a:effectLst>
              </a:rPr>
              <a:t>Teachers' high quality feedback to parents – key to a successful child’s development</a:t>
            </a:r>
            <a:r>
              <a:rPr lang="en-US" dirty="0">
                <a:solidFill>
                  <a:srgbClr val="000099"/>
                </a:solidFill>
                <a:effectLst>
                  <a:outerShdw blurRad="38100" dist="38100" dir="2700000" algn="tl">
                    <a:srgbClr val="000000"/>
                  </a:outerShdw>
                </a:effectLst>
              </a:rPr>
              <a:t> •</a:t>
            </a:r>
            <a:endParaRPr lang="bg-BG" sz="1800" dirty="0"/>
          </a:p>
        </p:txBody>
      </p:sp>
      <p:sp>
        <p:nvSpPr>
          <p:cNvPr id="11" name="Rectangle 2"/>
          <p:cNvSpPr txBox="1">
            <a:spLocks noChangeArrowheads="1"/>
          </p:cNvSpPr>
          <p:nvPr/>
        </p:nvSpPr>
        <p:spPr>
          <a:xfrm>
            <a:off x="903767" y="2746375"/>
            <a:ext cx="10536866" cy="2623067"/>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A50021"/>
                </a:solidFill>
                <a:effectLst/>
                <a:uLnTx/>
                <a:uFillTx/>
                <a:latin typeface="Century Schoolbook" pitchFamily="18" charset="0"/>
                <a:ea typeface="+mj-ea"/>
                <a:cs typeface="+mj-cs"/>
              </a:rPr>
              <a:t/>
            </a:r>
            <a:br>
              <a:rPr kumimoji="0" lang="en-US" sz="2400" b="1" i="0" u="none" strike="noStrike" kern="1200" cap="none" spc="0" normalizeH="0" baseline="0" noProof="0" dirty="0" smtClean="0">
                <a:ln>
                  <a:noFill/>
                </a:ln>
                <a:solidFill>
                  <a:srgbClr val="A50021"/>
                </a:solidFill>
                <a:effectLst/>
                <a:uLnTx/>
                <a:uFillTx/>
                <a:latin typeface="Century Schoolbook" pitchFamily="18" charset="0"/>
                <a:ea typeface="+mj-ea"/>
                <a:cs typeface="+mj-cs"/>
              </a:rPr>
            </a:br>
            <a:r>
              <a:rPr kumimoji="0" lang="en-US" sz="1600" b="1" i="0" u="none" strike="noStrike" kern="1200" cap="none" spc="0" normalizeH="0" baseline="0" noProof="0" dirty="0" smtClean="0">
                <a:ln>
                  <a:noFill/>
                </a:ln>
                <a:solidFill>
                  <a:srgbClr val="993366"/>
                </a:solidFill>
                <a:effectLst/>
                <a:uLnTx/>
                <a:uFillTx/>
                <a:latin typeface="Century Schoolbook" pitchFamily="18" charset="0"/>
                <a:ea typeface="+mj-ea"/>
                <a:cs typeface="+mj-cs"/>
              </a:rPr>
              <a:t/>
            </a:r>
            <a:br>
              <a:rPr kumimoji="0" lang="en-US" sz="1600" b="1" i="0" u="none" strike="noStrike" kern="1200" cap="none" spc="0" normalizeH="0" baseline="0" noProof="0" dirty="0" smtClean="0">
                <a:ln>
                  <a:noFill/>
                </a:ln>
                <a:solidFill>
                  <a:srgbClr val="993366"/>
                </a:solidFill>
                <a:effectLst/>
                <a:uLnTx/>
                <a:uFillTx/>
                <a:latin typeface="Century Schoolbook" pitchFamily="18" charset="0"/>
                <a:ea typeface="+mj-ea"/>
                <a:cs typeface="+mj-cs"/>
              </a:rPr>
            </a:br>
            <a:r>
              <a:rPr kumimoji="0" lang="en-US" sz="1600" b="1" i="0" u="none" strike="noStrike" kern="1200" cap="none" spc="0" normalizeH="0" baseline="0" noProof="0" dirty="0" smtClean="0">
                <a:ln>
                  <a:noFill/>
                </a:ln>
                <a:solidFill>
                  <a:srgbClr val="993366"/>
                </a:solidFill>
                <a:effectLst/>
                <a:uLnTx/>
                <a:uFillTx/>
                <a:latin typeface="Century Schoolbook" pitchFamily="18" charset="0"/>
                <a:ea typeface="+mj-ea"/>
                <a:cs typeface="+mj-cs"/>
              </a:rPr>
              <a:t>             </a:t>
            </a:r>
            <a:r>
              <a:rPr kumimoji="0" lang="en-US" sz="4400" b="1" i="0" u="none" strike="noStrike" kern="1200" cap="none" spc="0" normalizeH="0" baseline="0" noProof="0" dirty="0" err="1" smtClean="0">
                <a:ln>
                  <a:noFill/>
                </a:ln>
                <a:solidFill>
                  <a:srgbClr val="800000"/>
                </a:solidFill>
                <a:effectLst/>
                <a:uLnTx/>
                <a:uFillTx/>
                <a:latin typeface="Century Schoolbook" pitchFamily="18" charset="0"/>
                <a:ea typeface="+mj-ea"/>
                <a:cs typeface="+mj-cs"/>
              </a:rPr>
              <a:t>D</a:t>
            </a:r>
            <a:r>
              <a:rPr kumimoji="0" lang="en-US" sz="4400" b="1" i="0" u="none" strike="noStrike" kern="1200" cap="none" spc="0" normalizeH="0" baseline="0" noProof="0" dirty="0" err="1" smtClean="0">
                <a:ln>
                  <a:noFill/>
                </a:ln>
                <a:solidFill>
                  <a:srgbClr val="FF6600"/>
                </a:solidFill>
                <a:effectLst/>
                <a:uLnTx/>
                <a:uFillTx/>
                <a:latin typeface="Century Schoolbook" pitchFamily="18" charset="0"/>
                <a:ea typeface="+mj-ea"/>
                <a:cs typeface="+mj-cs"/>
              </a:rPr>
              <a:t>e</a:t>
            </a:r>
            <a:r>
              <a:rPr kumimoji="0" lang="en-US" sz="4400" b="1" i="0" u="none" strike="noStrike" kern="1200" cap="none" spc="0" normalizeH="0" baseline="0" noProof="0" dirty="0" err="1" smtClean="0">
                <a:ln>
                  <a:noFill/>
                </a:ln>
                <a:solidFill>
                  <a:srgbClr val="800080"/>
                </a:solidFill>
                <a:effectLst/>
                <a:uLnTx/>
                <a:uFillTx/>
                <a:latin typeface="Century Schoolbook" pitchFamily="18" charset="0"/>
                <a:ea typeface="+mj-ea"/>
                <a:cs typeface="+mj-cs"/>
              </a:rPr>
              <a:t>t</a:t>
            </a:r>
            <a:r>
              <a:rPr kumimoji="0" lang="en-US" sz="4400" b="1" i="0" u="none" strike="noStrike" kern="1200" cap="none" spc="0" normalizeH="0" baseline="0" noProof="0" dirty="0" err="1" smtClean="0">
                <a:ln>
                  <a:noFill/>
                </a:ln>
                <a:solidFill>
                  <a:srgbClr val="666633"/>
                </a:solidFill>
                <a:effectLst/>
                <a:uLnTx/>
                <a:uFillTx/>
                <a:latin typeface="Century Schoolbook" pitchFamily="18" charset="0"/>
                <a:ea typeface="+mj-ea"/>
                <a:cs typeface="+mj-cs"/>
              </a:rPr>
              <a:t>s</a:t>
            </a:r>
            <a:r>
              <a:rPr kumimoji="0" lang="en-US" sz="4400" b="1" i="0" u="none" strike="noStrike" kern="1200" cap="none" spc="0" normalizeH="0" baseline="0" noProof="0" dirty="0" err="1" smtClean="0">
                <a:ln>
                  <a:noFill/>
                </a:ln>
                <a:solidFill>
                  <a:srgbClr val="993366"/>
                </a:solidFill>
                <a:effectLst/>
                <a:uLnTx/>
                <a:uFillTx/>
                <a:latin typeface="Century Schoolbook" pitchFamily="18" charset="0"/>
                <a:ea typeface="+mj-ea"/>
                <a:cs typeface="+mj-cs"/>
              </a:rPr>
              <a:t>k</a:t>
            </a:r>
            <a:r>
              <a:rPr kumimoji="0" lang="en-US" sz="4400" b="1" i="0" u="none" strike="noStrike" kern="1200" cap="none" spc="0" normalizeH="0" baseline="0" noProof="0" dirty="0" err="1" smtClean="0">
                <a:ln>
                  <a:noFill/>
                </a:ln>
                <a:solidFill>
                  <a:srgbClr val="CC6600"/>
                </a:solidFill>
                <a:effectLst/>
                <a:uLnTx/>
                <a:uFillTx/>
                <a:latin typeface="Century Schoolbook" pitchFamily="18" charset="0"/>
                <a:ea typeface="+mj-ea"/>
                <a:cs typeface="+mj-cs"/>
              </a:rPr>
              <a:t>a</a:t>
            </a:r>
            <a: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mj-cs"/>
              </a:rPr>
              <a:t> </a:t>
            </a:r>
            <a:r>
              <a:rPr kumimoji="0" lang="en-US" sz="4400" b="1" i="0" u="none" strike="noStrike" kern="1200" cap="none" spc="0" normalizeH="0" baseline="0" noProof="0" dirty="0" err="1" smtClean="0">
                <a:ln>
                  <a:noFill/>
                </a:ln>
                <a:solidFill>
                  <a:srgbClr val="336600"/>
                </a:solidFill>
                <a:effectLst/>
                <a:uLnTx/>
                <a:uFillTx/>
                <a:latin typeface="Century Schoolbook" pitchFamily="18" charset="0"/>
                <a:ea typeface="+mj-ea"/>
                <a:cs typeface="+mj-cs"/>
              </a:rPr>
              <a:t>g</a:t>
            </a:r>
            <a:r>
              <a:rPr kumimoji="0" lang="en-US" sz="4400" b="1" i="0" u="none" strike="noStrike" kern="1200" cap="none" spc="0" normalizeH="0" baseline="0" noProof="0" dirty="0" err="1" smtClean="0">
                <a:ln>
                  <a:noFill/>
                </a:ln>
                <a:solidFill>
                  <a:srgbClr val="CC0066"/>
                </a:solidFill>
                <a:effectLst/>
                <a:uLnTx/>
                <a:uFillTx/>
                <a:latin typeface="Century Schoolbook" pitchFamily="18" charset="0"/>
                <a:ea typeface="+mj-ea"/>
                <a:cs typeface="+mj-cs"/>
              </a:rPr>
              <a:t>r</a:t>
            </a:r>
            <a:r>
              <a:rPr kumimoji="0" lang="en-US" sz="4400" b="1" i="0" u="none" strike="noStrike" kern="1200" cap="none" spc="0" normalizeH="0" baseline="0" noProof="0" dirty="0" err="1" smtClean="0">
                <a:ln>
                  <a:noFill/>
                </a:ln>
                <a:solidFill>
                  <a:srgbClr val="339966"/>
                </a:solidFill>
                <a:effectLst/>
                <a:uLnTx/>
                <a:uFillTx/>
                <a:latin typeface="Century Schoolbook" pitchFamily="18" charset="0"/>
                <a:ea typeface="+mj-ea"/>
                <a:cs typeface="+mj-cs"/>
              </a:rPr>
              <a:t>a</a:t>
            </a:r>
            <a:r>
              <a:rPr kumimoji="0" lang="en-US" sz="4400" b="1" i="0" u="none" strike="noStrike" kern="1200" cap="none" spc="0" normalizeH="0" baseline="0" noProof="0" dirty="0" err="1" smtClean="0">
                <a:ln>
                  <a:noFill/>
                </a:ln>
                <a:solidFill>
                  <a:srgbClr val="660033"/>
                </a:solidFill>
                <a:effectLst/>
                <a:uLnTx/>
                <a:uFillTx/>
                <a:latin typeface="Century Schoolbook" pitchFamily="18" charset="0"/>
                <a:ea typeface="+mj-ea"/>
                <a:cs typeface="+mj-cs"/>
              </a:rPr>
              <a:t>d</a:t>
            </a:r>
            <a:r>
              <a:rPr kumimoji="0" lang="en-US" sz="4400" b="1" i="0" u="none" strike="noStrike" kern="1200" cap="none" spc="0" normalizeH="0" baseline="0" noProof="0" dirty="0" err="1" smtClean="0">
                <a:ln>
                  <a:noFill/>
                </a:ln>
                <a:solidFill>
                  <a:srgbClr val="CC0066"/>
                </a:solidFill>
                <a:effectLst/>
                <a:uLnTx/>
                <a:uFillTx/>
                <a:latin typeface="Century Schoolbook" pitchFamily="18" charset="0"/>
                <a:ea typeface="+mj-ea"/>
                <a:cs typeface="+mj-cs"/>
              </a:rPr>
              <a:t>i</a:t>
            </a:r>
            <a:r>
              <a:rPr kumimoji="0" lang="en-US" sz="4400" b="1" i="0" u="none" strike="noStrike" kern="1200" cap="none" spc="0" normalizeH="0" baseline="0" noProof="0" dirty="0" err="1" smtClean="0">
                <a:ln>
                  <a:noFill/>
                </a:ln>
                <a:solidFill>
                  <a:srgbClr val="990033"/>
                </a:solidFill>
                <a:effectLst/>
                <a:uLnTx/>
                <a:uFillTx/>
                <a:latin typeface="Century Schoolbook" pitchFamily="18" charset="0"/>
                <a:ea typeface="+mj-ea"/>
                <a:cs typeface="+mj-cs"/>
              </a:rPr>
              <a:t>n</a:t>
            </a:r>
            <a:r>
              <a:rPr kumimoji="0" lang="en-US" sz="4400" b="1" i="0" u="none" strike="noStrike" kern="1200" cap="none" spc="0" normalizeH="0" baseline="0" noProof="0" dirty="0" err="1" smtClean="0">
                <a:ln>
                  <a:noFill/>
                </a:ln>
                <a:solidFill>
                  <a:srgbClr val="996633"/>
                </a:solidFill>
                <a:effectLst/>
                <a:uLnTx/>
                <a:uFillTx/>
                <a:latin typeface="Century Schoolbook" pitchFamily="18" charset="0"/>
                <a:ea typeface="+mj-ea"/>
                <a:cs typeface="+mj-cs"/>
              </a:rPr>
              <a:t>a</a:t>
            </a:r>
            <a: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mj-cs"/>
              </a:rPr>
              <a:t> </a:t>
            </a:r>
            <a: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t>●</a:t>
            </a:r>
            <a:r>
              <a:rPr kumimoji="0" lang="en-US" sz="4400" b="1" i="0" u="none" strike="noStrike" kern="1200" cap="none" spc="0" normalizeH="0" baseline="0" noProof="0" dirty="0" smtClean="0">
                <a:ln>
                  <a:noFill/>
                </a:ln>
                <a:solidFill>
                  <a:srgbClr val="FF3300"/>
                </a:solidFill>
                <a:effectLst/>
                <a:uLnTx/>
                <a:uFillTx/>
                <a:latin typeface="Century Schoolbook" pitchFamily="18" charset="0"/>
                <a:ea typeface="+mj-ea"/>
                <a:cs typeface="Arial" charset="0"/>
              </a:rPr>
              <a:t>A</a:t>
            </a:r>
            <a:r>
              <a:rPr kumimoji="0" lang="en-US" sz="4400" b="1" i="0" u="none" strike="noStrike" kern="1200" cap="none" spc="0" normalizeH="0" baseline="0" noProof="0" dirty="0" smtClean="0">
                <a:ln>
                  <a:noFill/>
                </a:ln>
                <a:solidFill>
                  <a:srgbClr val="808000"/>
                </a:solidFill>
                <a:effectLst/>
                <a:uLnTx/>
                <a:uFillTx/>
                <a:latin typeface="Century Schoolbook" pitchFamily="18" charset="0"/>
                <a:ea typeface="+mj-ea"/>
                <a:cs typeface="Arial" charset="0"/>
              </a:rPr>
              <a:t>R</a:t>
            </a:r>
            <a:r>
              <a:rPr kumimoji="0" lang="en-US" sz="4400" b="1" i="0" u="none" strike="noStrike" kern="1200" cap="none" spc="0" normalizeH="0" baseline="0" noProof="0" dirty="0" smtClean="0">
                <a:ln>
                  <a:noFill/>
                </a:ln>
                <a:solidFill>
                  <a:srgbClr val="663300"/>
                </a:solidFill>
                <a:effectLst/>
                <a:uLnTx/>
                <a:uFillTx/>
                <a:latin typeface="Century Schoolbook" pitchFamily="18" charset="0"/>
                <a:ea typeface="+mj-ea"/>
                <a:cs typeface="Arial" charset="0"/>
              </a:rPr>
              <a:t>A</a:t>
            </a:r>
            <a:r>
              <a:rPr kumimoji="0" lang="en-US" sz="4400" b="1" i="0" u="none" strike="noStrike" kern="1200" cap="none" spc="0" normalizeH="0" baseline="0" noProof="0" dirty="0" smtClean="0">
                <a:ln>
                  <a:noFill/>
                </a:ln>
                <a:solidFill>
                  <a:srgbClr val="339933"/>
                </a:solidFill>
                <a:effectLst/>
                <a:uLnTx/>
                <a:uFillTx/>
                <a:latin typeface="Century Schoolbook" pitchFamily="18" charset="0"/>
                <a:ea typeface="+mj-ea"/>
                <a:cs typeface="Arial" charset="0"/>
              </a:rPr>
              <a:t>B</a:t>
            </a:r>
            <a:r>
              <a:rPr kumimoji="0" lang="en-US" sz="4400" b="1" i="0" u="none" strike="noStrike" kern="1200" cap="none" spc="0" normalizeH="0" baseline="0" noProof="0" dirty="0" smtClean="0">
                <a:ln>
                  <a:noFill/>
                </a:ln>
                <a:solidFill>
                  <a:srgbClr val="996600"/>
                </a:solidFill>
                <a:effectLst/>
                <a:uLnTx/>
                <a:uFillTx/>
                <a:latin typeface="Century Schoolbook" pitchFamily="18" charset="0"/>
                <a:ea typeface="+mj-ea"/>
                <a:cs typeface="Arial" charset="0"/>
              </a:rPr>
              <a:t>E</a:t>
            </a:r>
            <a:r>
              <a:rPr kumimoji="0" lang="en-US" sz="4400" b="1" i="0" u="none" strike="noStrike" kern="1200" cap="none" spc="0" normalizeH="0" baseline="0" noProof="0" dirty="0" smtClean="0">
                <a:ln>
                  <a:noFill/>
                </a:ln>
                <a:solidFill>
                  <a:srgbClr val="008000"/>
                </a:solidFill>
                <a:effectLst/>
                <a:uLnTx/>
                <a:uFillTx/>
                <a:latin typeface="Century Schoolbook" pitchFamily="18" charset="0"/>
                <a:ea typeface="+mj-ea"/>
                <a:cs typeface="Arial" charset="0"/>
              </a:rPr>
              <a:t>L</a:t>
            </a:r>
            <a:r>
              <a:rPr kumimoji="0" lang="en-US" sz="4400" b="1" i="0" u="none" strike="noStrike" kern="1200" cap="none" spc="0" normalizeH="0" baseline="0" noProof="0" dirty="0" smtClean="0">
                <a:ln>
                  <a:noFill/>
                </a:ln>
                <a:solidFill>
                  <a:srgbClr val="993366"/>
                </a:solidFill>
                <a:effectLst/>
                <a:uLnTx/>
                <a:uFillTx/>
                <a:latin typeface="Century Schoolbook" pitchFamily="18" charset="0"/>
                <a:ea typeface="+mj-ea"/>
                <a:cs typeface="Arial" charset="0"/>
              </a:rPr>
              <a:t>L</a:t>
            </a:r>
            <a:r>
              <a:rPr kumimoji="0" lang="en-US" sz="4400" b="1" i="0" u="none" strike="noStrike" kern="1200" cap="none" spc="0" normalizeH="0" baseline="0" noProof="0" dirty="0" smtClean="0">
                <a:ln>
                  <a:noFill/>
                </a:ln>
                <a:solidFill>
                  <a:srgbClr val="CC9900"/>
                </a:solidFill>
                <a:effectLst/>
                <a:uLnTx/>
                <a:uFillTx/>
                <a:latin typeface="Century Schoolbook" pitchFamily="18" charset="0"/>
                <a:ea typeface="+mj-ea"/>
                <a:cs typeface="Arial" charset="0"/>
              </a:rPr>
              <a:t>A</a:t>
            </a:r>
            <a: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t>●</a:t>
            </a:r>
            <a:b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br>
            <a: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t/>
            </a:r>
            <a:br>
              <a:rPr kumimoji="0" lang="en-US" sz="44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br>
            <a:r>
              <a:rPr kumimoji="0" lang="en-US" sz="23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t>www.arabella-kindergarten.com</a:t>
            </a:r>
            <a:br>
              <a:rPr kumimoji="0" lang="en-US" sz="23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br>
            <a:r>
              <a:rPr kumimoji="0" lang="en-US" sz="23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t>Vidin, Bulgaria</a:t>
            </a:r>
          </a:p>
          <a:p>
            <a:pPr lvl="0">
              <a:defRPr/>
            </a:pPr>
            <a:r>
              <a:rPr kumimoji="0" lang="en-US" sz="23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t/>
            </a:r>
            <a:br>
              <a:rPr kumimoji="0" lang="en-US" sz="2300" b="1" i="0" u="none" strike="noStrike" kern="1200" cap="none" spc="0" normalizeH="0" baseline="0" noProof="0" dirty="0" smtClean="0">
                <a:ln>
                  <a:noFill/>
                </a:ln>
                <a:solidFill>
                  <a:srgbClr val="0000FF"/>
                </a:solidFill>
                <a:effectLst/>
                <a:uLnTx/>
                <a:uFillTx/>
                <a:latin typeface="Century Schoolbook" pitchFamily="18" charset="0"/>
                <a:ea typeface="+mj-ea"/>
                <a:cs typeface="Arial" charset="0"/>
              </a:rPr>
            </a:br>
            <a:r>
              <a:rPr lang="en-US" sz="4600" b="1" dirty="0" smtClean="0">
                <a:solidFill>
                  <a:srgbClr val="000099"/>
                </a:solidFill>
                <a:effectLst>
                  <a:outerShdw blurRad="38100" dist="38100" dir="2700000" algn="tl">
                    <a:srgbClr val="000000">
                      <a:alpha val="43137"/>
                    </a:srgbClr>
                  </a:outerShdw>
                </a:effectLst>
                <a:latin typeface="+mn-lt"/>
              </a:rPr>
              <a:t>ICT </a:t>
            </a:r>
            <a:r>
              <a:rPr lang="en-US" sz="4600" b="1" dirty="0">
                <a:solidFill>
                  <a:srgbClr val="000099"/>
                </a:solidFill>
                <a:effectLst>
                  <a:outerShdw blurRad="38100" dist="38100" dir="2700000" algn="tl">
                    <a:srgbClr val="000000">
                      <a:alpha val="43137"/>
                    </a:srgbClr>
                  </a:outerShdw>
                </a:effectLst>
                <a:latin typeface="+mn-lt"/>
              </a:rPr>
              <a:t>tools and </a:t>
            </a:r>
            <a:r>
              <a:rPr lang="en-US" sz="4600" b="1" dirty="0" smtClean="0">
                <a:solidFill>
                  <a:srgbClr val="000099"/>
                </a:solidFill>
                <a:effectLst>
                  <a:outerShdw blurRad="38100" dist="38100" dir="2700000" algn="tl">
                    <a:srgbClr val="000000">
                      <a:alpha val="43137"/>
                    </a:srgbClr>
                  </a:outerShdw>
                </a:effectLst>
                <a:latin typeface="+mn-lt"/>
              </a:rPr>
              <a:t>social </a:t>
            </a:r>
            <a:r>
              <a:rPr lang="en-US" sz="4600" b="1" dirty="0">
                <a:solidFill>
                  <a:srgbClr val="000099"/>
                </a:solidFill>
                <a:effectLst>
                  <a:outerShdw blurRad="38100" dist="38100" dir="2700000" algn="tl">
                    <a:srgbClr val="000000">
                      <a:alpha val="43137"/>
                    </a:srgbClr>
                  </a:outerShdw>
                </a:effectLst>
                <a:latin typeface="+mn-lt"/>
              </a:rPr>
              <a:t>media </a:t>
            </a:r>
            <a:r>
              <a:rPr lang="en-US" sz="4600" b="1" dirty="0" smtClean="0">
                <a:solidFill>
                  <a:srgbClr val="000099"/>
                </a:solidFill>
                <a:effectLst>
                  <a:outerShdw blurRad="38100" dist="38100" dir="2700000" algn="tl">
                    <a:srgbClr val="000000">
                      <a:alpha val="43137"/>
                    </a:srgbClr>
                  </a:outerShdw>
                </a:effectLst>
                <a:latin typeface="+mn-lt"/>
              </a:rPr>
              <a:t>channels for better communication with parents</a:t>
            </a:r>
            <a:endParaRPr kumimoji="0" lang="bg-BG" sz="4600" b="1" i="0" u="none" strike="noStrike" kern="1200" cap="none" spc="0" normalizeH="0" noProof="0" dirty="0" smtClean="0">
              <a:ln>
                <a:noFill/>
              </a:ln>
              <a:solidFill>
                <a:srgbClr val="000099"/>
              </a:solidFill>
              <a:effectLst>
                <a:outerShdw blurRad="38100" dist="38100" dir="2700000" algn="tl">
                  <a:srgbClr val="000000">
                    <a:alpha val="43137"/>
                  </a:srgbClr>
                </a:outerShdw>
              </a:effectLst>
              <a:uLnTx/>
              <a:uFillTx/>
              <a:latin typeface="+mn-lt"/>
              <a:cs typeface="Arial" charset="0"/>
            </a:endParaRPr>
          </a:p>
          <a:p>
            <a:pPr lvl="0">
              <a:defRPr/>
            </a:pPr>
            <a:r>
              <a:rPr kumimoji="0" lang="en-US" b="1" i="1" u="none" strike="noStrike" kern="1200" cap="none" spc="0" normalizeH="0" baseline="0" noProof="0" dirty="0" smtClean="0">
                <a:ln>
                  <a:noFill/>
                </a:ln>
                <a:solidFill>
                  <a:srgbClr val="CC3300"/>
                </a:solidFill>
                <a:effectLst/>
                <a:uLnTx/>
                <a:uFillTx/>
                <a:latin typeface="Century" pitchFamily="18" charset="0"/>
                <a:cs typeface="Arial" charset="0"/>
              </a:rPr>
              <a:t/>
            </a:r>
            <a:br>
              <a:rPr kumimoji="0" lang="en-US" b="1" i="1" u="none" strike="noStrike" kern="1200" cap="none" spc="0" normalizeH="0" baseline="0" noProof="0" dirty="0" smtClean="0">
                <a:ln>
                  <a:noFill/>
                </a:ln>
                <a:solidFill>
                  <a:srgbClr val="CC3300"/>
                </a:solidFill>
                <a:effectLst/>
                <a:uLnTx/>
                <a:uFillTx/>
                <a:latin typeface="Century" pitchFamily="18" charset="0"/>
                <a:cs typeface="Arial" charset="0"/>
              </a:rPr>
            </a:br>
            <a:endParaRPr kumimoji="0" lang="en-US" b="1" i="1" u="none" strike="noStrike" kern="1200" cap="none" spc="0" normalizeH="0" baseline="0" noProof="0" dirty="0" smtClean="0">
              <a:ln>
                <a:noFill/>
              </a:ln>
              <a:solidFill>
                <a:srgbClr val="CC3300"/>
              </a:solidFill>
              <a:effectLst/>
              <a:uLnTx/>
              <a:uFillTx/>
              <a:latin typeface="Calibri"/>
            </a:endParaRPr>
          </a:p>
        </p:txBody>
      </p:sp>
      <p:pic>
        <p:nvPicPr>
          <p:cNvPr id="14" name="Picture 13" descr="D:\project moral valuues\eu_flag_co_funded_pos_[rgb]_right (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5911" y="437003"/>
            <a:ext cx="3004584" cy="8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949" y="3162757"/>
            <a:ext cx="514952" cy="45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63337" y="5556794"/>
            <a:ext cx="8804366" cy="646331"/>
          </a:xfrm>
          <a:prstGeom prst="rect">
            <a:avLst/>
          </a:prstGeom>
          <a:noFill/>
        </p:spPr>
        <p:txBody>
          <a:bodyPr wrap="square" rtlCol="0">
            <a:spAutoFit/>
          </a:bodyPr>
          <a:lstStyle/>
          <a:p>
            <a:pPr algn="ctr">
              <a:defRPr/>
            </a:pPr>
            <a:r>
              <a:rPr lang="en-US" sz="1200" b="1" dirty="0">
                <a:solidFill>
                  <a:srgbClr val="003399"/>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US" sz="1200" b="1" dirty="0" smtClean="0">
                <a:solidFill>
                  <a:srgbClr val="003399"/>
                </a:solidFill>
              </a:rPr>
              <a:t>.</a:t>
            </a:r>
            <a:endParaRPr lang="en-US" sz="1200" b="1" i="1" dirty="0">
              <a:solidFill>
                <a:srgbClr val="003399"/>
              </a:solidFill>
            </a:endParaRPr>
          </a:p>
        </p:txBody>
      </p:sp>
      <p:pic>
        <p:nvPicPr>
          <p:cNvPr id="16" name="Картина 12" descr="Работа по еТ и европейски проекти в ДГ - Microsoft PowerPoint (Неуспешно активиране на продукта)"/>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4267" t="30824" r="39095" b="40330"/>
          <a:stretch/>
        </p:blipFill>
        <p:spPr>
          <a:xfrm>
            <a:off x="5038192" y="313743"/>
            <a:ext cx="2252250" cy="1313003"/>
          </a:xfrm>
          <a:prstGeom prst="rect">
            <a:avLst/>
          </a:prstGeom>
        </p:spPr>
      </p:pic>
    </p:spTree>
    <p:extLst>
      <p:ext uri="{BB962C8B-B14F-4D97-AF65-F5344CB8AC3E}">
        <p14:creationId xmlns:p14="http://schemas.microsoft.com/office/powerpoint/2010/main" val="30245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57051" y="365126"/>
            <a:ext cx="10996749" cy="1066110"/>
          </a:xfrm>
        </p:spPr>
        <p:txBody>
          <a:bodyPr>
            <a:normAutofit/>
          </a:bodyPr>
          <a:lstStyle/>
          <a:p>
            <a:pPr algn="ctr"/>
            <a:r>
              <a:rPr lang="en-US" sz="2800" b="1" dirty="0">
                <a:solidFill>
                  <a:srgbClr val="003300"/>
                </a:solidFill>
              </a:rPr>
              <a:t>We share resources for environmental campaigns and empathy for community </a:t>
            </a:r>
            <a:r>
              <a:rPr lang="en-US" sz="2800" b="1" dirty="0" smtClean="0">
                <a:solidFill>
                  <a:srgbClr val="003300"/>
                </a:solidFill>
              </a:rPr>
              <a:t>issues</a:t>
            </a:r>
            <a:endParaRPr lang="bg-BG" sz="2800" b="1" dirty="0">
              <a:solidFill>
                <a:srgbClr val="003300"/>
              </a:solidFill>
            </a:endParaRPr>
          </a:p>
        </p:txBody>
      </p:sp>
      <p:sp>
        <p:nvSpPr>
          <p:cNvPr id="3" name="Контейнер за съдържание 2"/>
          <p:cNvSpPr>
            <a:spLocks noGrp="1"/>
          </p:cNvSpPr>
          <p:nvPr>
            <p:ph idx="1"/>
          </p:nvPr>
        </p:nvSpPr>
        <p:spPr>
          <a:xfrm>
            <a:off x="705394" y="1288870"/>
            <a:ext cx="10648406" cy="4888094"/>
          </a:xfrm>
        </p:spPr>
        <p:txBody>
          <a:bodyPr/>
          <a:lstStyle/>
          <a:p>
            <a:pPr marL="0" indent="0">
              <a:buNone/>
            </a:pPr>
            <a:r>
              <a:rPr lang="en-US" sz="1800" dirty="0" smtClean="0">
                <a:hlinkClick r:id="rId2"/>
              </a:rPr>
              <a:t>https</a:t>
            </a:r>
            <a:r>
              <a:rPr lang="en-US" sz="1800" dirty="0">
                <a:hlinkClick r:id="rId2"/>
              </a:rPr>
              <a:t>://</a:t>
            </a:r>
            <a:r>
              <a:rPr lang="en-US" sz="1800" dirty="0" smtClean="0">
                <a:hlinkClick r:id="rId2"/>
              </a:rPr>
              <a:t>www.facebook.com/thepetcollective/videos/691385285083589</a:t>
            </a:r>
            <a:endParaRPr lang="bg-BG" sz="1800" dirty="0" smtClean="0"/>
          </a:p>
          <a:p>
            <a:pPr marL="0" indent="0">
              <a:buNone/>
            </a:pPr>
            <a:r>
              <a:rPr lang="en-US" sz="1800" dirty="0">
                <a:hlinkClick r:id="rId3"/>
              </a:rPr>
              <a:t>https://gorata.bg</a:t>
            </a:r>
            <a:r>
              <a:rPr lang="en-US" sz="1800" dirty="0" smtClean="0">
                <a:hlinkClick r:id="rId3"/>
              </a:rPr>
              <a:t>/</a:t>
            </a:r>
            <a:endParaRPr lang="bg-BG" sz="1800" dirty="0" smtClean="0"/>
          </a:p>
          <a:p>
            <a:pPr marL="0" indent="0">
              <a:buNone/>
            </a:pPr>
            <a:r>
              <a:rPr lang="en-US" sz="1800" dirty="0" smtClean="0">
                <a:hlinkClick r:id="rId4"/>
              </a:rPr>
              <a:t>https</a:t>
            </a:r>
            <a:r>
              <a:rPr lang="en-US" sz="1800" dirty="0">
                <a:hlinkClick r:id="rId4"/>
              </a:rPr>
              <a:t>://bspb.org</a:t>
            </a:r>
            <a:r>
              <a:rPr lang="en-US" sz="1800" dirty="0" smtClean="0">
                <a:hlinkClick r:id="rId4"/>
              </a:rPr>
              <a:t>/</a:t>
            </a:r>
            <a:endParaRPr lang="bg-BG" sz="1800" dirty="0" smtClean="0"/>
          </a:p>
          <a:p>
            <a:pPr marL="0" indent="0">
              <a:buNone/>
            </a:pPr>
            <a:r>
              <a:rPr lang="en-US" sz="1800" dirty="0" smtClean="0">
                <a:hlinkClick r:id="rId5"/>
              </a:rPr>
              <a:t>https</a:t>
            </a:r>
            <a:r>
              <a:rPr lang="en-US" sz="1800" dirty="0">
                <a:hlinkClick r:id="rId5"/>
              </a:rPr>
              <a:t>://plushenomeche.org</a:t>
            </a:r>
            <a:r>
              <a:rPr lang="en-US" sz="1800" dirty="0" smtClean="0">
                <a:hlinkClick r:id="rId5"/>
              </a:rPr>
              <a:t>/</a:t>
            </a:r>
            <a:endParaRPr lang="bg-BG" sz="1800" dirty="0" smtClean="0"/>
          </a:p>
          <a:p>
            <a:pPr marL="0" indent="0">
              <a:buNone/>
            </a:pPr>
            <a:endParaRPr lang="bg-BG" sz="1600" dirty="0"/>
          </a:p>
        </p:txBody>
      </p:sp>
      <p:pic>
        <p:nvPicPr>
          <p:cNvPr id="6" name="Картина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3350" y="2838557"/>
            <a:ext cx="2998601" cy="3703730"/>
          </a:xfrm>
          <a:prstGeom prst="rect">
            <a:avLst/>
          </a:prstGeom>
        </p:spPr>
      </p:pic>
      <p:pic>
        <p:nvPicPr>
          <p:cNvPr id="7"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771" y="2953518"/>
            <a:ext cx="2605356" cy="3473808"/>
          </a:xfrm>
          <a:prstGeom prst="rect">
            <a:avLst/>
          </a:prstGeom>
        </p:spPr>
      </p:pic>
      <p:pic>
        <p:nvPicPr>
          <p:cNvPr id="8"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7920" y="2782516"/>
            <a:ext cx="2662871" cy="3815812"/>
          </a:xfrm>
          <a:prstGeom prst="rect">
            <a:avLst/>
          </a:prstGeom>
        </p:spPr>
      </p:pic>
    </p:spTree>
    <p:extLst>
      <p:ext uri="{BB962C8B-B14F-4D97-AF65-F5344CB8AC3E}">
        <p14:creationId xmlns:p14="http://schemas.microsoft.com/office/powerpoint/2010/main" val="267417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0" y="1"/>
            <a:ext cx="9611036" cy="954107"/>
          </a:xfrm>
          <a:prstGeom prst="rect">
            <a:avLst/>
          </a:prstGeom>
        </p:spPr>
        <p:txBody>
          <a:bodyPr wrap="square">
            <a:spAutoFit/>
          </a:bodyPr>
          <a:lstStyle/>
          <a:p>
            <a:pPr algn="ctr" fontAlgn="base"/>
            <a:r>
              <a:rPr lang="en-US" sz="2800" b="1" dirty="0" smtClean="0">
                <a:solidFill>
                  <a:srgbClr val="C00000"/>
                </a:solidFill>
              </a:rPr>
              <a:t>The </a:t>
            </a:r>
            <a:r>
              <a:rPr lang="en-US" sz="2800" b="1" dirty="0">
                <a:solidFill>
                  <a:srgbClr val="C00000"/>
                </a:solidFill>
              </a:rPr>
              <a:t>children </a:t>
            </a:r>
            <a:r>
              <a:rPr lang="en-US" sz="2800" b="1" dirty="0" smtClean="0">
                <a:solidFill>
                  <a:srgbClr val="C00000"/>
                </a:solidFill>
              </a:rPr>
              <a:t>spread </a:t>
            </a:r>
            <a:r>
              <a:rPr lang="en-US" sz="2800" b="1" dirty="0">
                <a:solidFill>
                  <a:srgbClr val="C00000"/>
                </a:solidFill>
              </a:rPr>
              <a:t>hope and kindness by continuing the initiative "Everything will be </a:t>
            </a:r>
            <a:r>
              <a:rPr lang="en-US" sz="2800" b="1" dirty="0" smtClean="0">
                <a:solidFill>
                  <a:srgbClr val="C00000"/>
                </a:solidFill>
              </a:rPr>
              <a:t>fine“.  </a:t>
            </a:r>
            <a:endParaRPr lang="en-US" sz="2800" b="1" dirty="0">
              <a:solidFill>
                <a:srgbClr val="C00000"/>
              </a:solidFill>
            </a:endParaRPr>
          </a:p>
        </p:txBody>
      </p:sp>
      <p:pic>
        <p:nvPicPr>
          <p:cNvPr id="4" name="Картина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862" y="4114803"/>
            <a:ext cx="1778650" cy="2573079"/>
          </a:xfrm>
          <a:prstGeom prst="rect">
            <a:avLst/>
          </a:prstGeom>
        </p:spPr>
      </p:pic>
      <p:pic>
        <p:nvPicPr>
          <p:cNvPr id="6" name="Картина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74" y="4124174"/>
            <a:ext cx="1922780" cy="2563708"/>
          </a:xfrm>
          <a:prstGeom prst="rect">
            <a:avLst/>
          </a:prstGeom>
        </p:spPr>
      </p:pic>
      <p:pic>
        <p:nvPicPr>
          <p:cNvPr id="7" name="Картина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9350" y="3917057"/>
            <a:ext cx="3193728" cy="2828395"/>
          </a:xfrm>
          <a:prstGeom prst="rect">
            <a:avLst/>
          </a:prstGeom>
        </p:spPr>
      </p:pic>
      <p:pic>
        <p:nvPicPr>
          <p:cNvPr id="9" name="Картина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0543" y="4138940"/>
            <a:ext cx="1732192" cy="2548942"/>
          </a:xfrm>
          <a:prstGeom prst="rect">
            <a:avLst/>
          </a:prstGeom>
        </p:spPr>
      </p:pic>
      <p:pic>
        <p:nvPicPr>
          <p:cNvPr id="10" name="Картина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4509" y="266299"/>
            <a:ext cx="2132828" cy="3345388"/>
          </a:xfrm>
          <a:prstGeom prst="rect">
            <a:avLst/>
          </a:prstGeom>
        </p:spPr>
      </p:pic>
      <p:pic>
        <p:nvPicPr>
          <p:cNvPr id="11" name="Картина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4958" y="1384996"/>
            <a:ext cx="1763024" cy="2350699"/>
          </a:xfrm>
          <a:prstGeom prst="rect">
            <a:avLst/>
          </a:prstGeom>
        </p:spPr>
      </p:pic>
      <p:pic>
        <p:nvPicPr>
          <p:cNvPr id="12" name="Картина 5"/>
          <p:cNvPicPr/>
          <p:nvPr/>
        </p:nvPicPr>
        <p:blipFill rotWithShape="1">
          <a:blip r:embed="rId8" cstate="print">
            <a:extLst>
              <a:ext uri="{28A0092B-C50C-407E-A947-70E740481C1C}">
                <a14:useLocalDpi xmlns:a14="http://schemas.microsoft.com/office/drawing/2010/main" val="0"/>
              </a:ext>
            </a:extLst>
          </a:blip>
          <a:srcRect l="4804" t="13722" b="1152"/>
          <a:stretch/>
        </p:blipFill>
        <p:spPr bwMode="auto">
          <a:xfrm>
            <a:off x="2618712" y="4275277"/>
            <a:ext cx="1697705" cy="2412605"/>
          </a:xfrm>
          <a:prstGeom prst="rect">
            <a:avLst/>
          </a:prstGeom>
          <a:ln>
            <a:noFill/>
          </a:ln>
          <a:extLst>
            <a:ext uri="{53640926-AAD7-44D8-BBD7-CCE9431645EC}">
              <a14:shadowObscured xmlns:a14="http://schemas.microsoft.com/office/drawing/2010/main"/>
            </a:ext>
          </a:extLst>
        </p:spPr>
      </p:pic>
      <p:pic>
        <p:nvPicPr>
          <p:cNvPr id="13" name="Картина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7400" y="1006753"/>
            <a:ext cx="1748794" cy="2564423"/>
          </a:xfrm>
          <a:prstGeom prst="rect">
            <a:avLst/>
          </a:prstGeom>
        </p:spPr>
      </p:pic>
      <p:pic>
        <p:nvPicPr>
          <p:cNvPr id="15" name="Картина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1560" y="1141960"/>
            <a:ext cx="2063980" cy="2775097"/>
          </a:xfrm>
          <a:prstGeom prst="rect">
            <a:avLst/>
          </a:prstGeom>
        </p:spPr>
      </p:pic>
      <p:pic>
        <p:nvPicPr>
          <p:cNvPr id="16" name="Картина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943" y="1006753"/>
            <a:ext cx="1955272" cy="3045513"/>
          </a:xfrm>
          <a:prstGeom prst="rect">
            <a:avLst/>
          </a:prstGeom>
        </p:spPr>
      </p:pic>
    </p:spTree>
    <p:extLst>
      <p:ext uri="{BB962C8B-B14F-4D97-AF65-F5344CB8AC3E}">
        <p14:creationId xmlns:p14="http://schemas.microsoft.com/office/powerpoint/2010/main" val="172910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313510" y="296091"/>
            <a:ext cx="3213462" cy="5878532"/>
          </a:xfrm>
          <a:prstGeom prst="rect">
            <a:avLst/>
          </a:prstGeom>
        </p:spPr>
        <p:txBody>
          <a:bodyPr wrap="square">
            <a:spAutoFit/>
          </a:bodyPr>
          <a:lstStyle/>
          <a:p>
            <a:pPr algn="ctr"/>
            <a:endParaRPr lang="en-US" sz="2800" b="1" dirty="0" smtClean="0">
              <a:solidFill>
                <a:srgbClr val="003300"/>
              </a:solidFill>
            </a:endParaRPr>
          </a:p>
          <a:p>
            <a:pPr algn="ctr"/>
            <a:r>
              <a:rPr lang="en-US" sz="2400" b="1" dirty="0" smtClean="0">
                <a:solidFill>
                  <a:srgbClr val="003300"/>
                </a:solidFill>
              </a:rPr>
              <a:t>We </a:t>
            </a:r>
            <a:r>
              <a:rPr lang="en-US" sz="2400" b="1" dirty="0">
                <a:solidFill>
                  <a:srgbClr val="003300"/>
                </a:solidFill>
              </a:rPr>
              <a:t>would like to use the </a:t>
            </a:r>
            <a:r>
              <a:rPr lang="en-US" sz="2400" b="1" u="sng" dirty="0" smtClean="0">
                <a:solidFill>
                  <a:srgbClr val="003300"/>
                </a:solidFill>
              </a:rPr>
              <a:t>ZOOM and Google Meet </a:t>
            </a:r>
            <a:r>
              <a:rPr lang="en-US" sz="2400" b="1" dirty="0" smtClean="0">
                <a:solidFill>
                  <a:srgbClr val="003300"/>
                </a:solidFill>
              </a:rPr>
              <a:t>for </a:t>
            </a:r>
            <a:r>
              <a:rPr lang="en-US" sz="2400" b="1" dirty="0">
                <a:solidFill>
                  <a:srgbClr val="003300"/>
                </a:solidFill>
              </a:rPr>
              <a:t>parent meetings and special </a:t>
            </a:r>
            <a:r>
              <a:rPr lang="en-US" sz="2400" b="1" dirty="0" smtClean="0">
                <a:solidFill>
                  <a:srgbClr val="003300"/>
                </a:solidFill>
              </a:rPr>
              <a:t>events! </a:t>
            </a:r>
          </a:p>
          <a:p>
            <a:pPr algn="ctr"/>
            <a:endParaRPr lang="en-US" sz="2400" b="1" dirty="0">
              <a:solidFill>
                <a:srgbClr val="003300"/>
              </a:solidFill>
            </a:endParaRPr>
          </a:p>
          <a:p>
            <a:pPr algn="ctr"/>
            <a:r>
              <a:rPr lang="bg-BG" sz="2400" b="1" dirty="0" err="1" smtClean="0">
                <a:solidFill>
                  <a:srgbClr val="003300"/>
                </a:solidFill>
              </a:rPr>
              <a:t>We</a:t>
            </a:r>
            <a:r>
              <a:rPr lang="bg-BG" sz="2400" b="1" dirty="0" smtClean="0">
                <a:solidFill>
                  <a:srgbClr val="003300"/>
                </a:solidFill>
              </a:rPr>
              <a:t> </a:t>
            </a:r>
            <a:r>
              <a:rPr lang="bg-BG" sz="2400" b="1" dirty="0" err="1">
                <a:solidFill>
                  <a:srgbClr val="003300"/>
                </a:solidFill>
              </a:rPr>
              <a:t>give</a:t>
            </a:r>
            <a:r>
              <a:rPr lang="bg-BG" sz="2400" b="1" dirty="0">
                <a:solidFill>
                  <a:srgbClr val="003300"/>
                </a:solidFill>
              </a:rPr>
              <a:t> </a:t>
            </a:r>
            <a:r>
              <a:rPr lang="en-US" sz="2400" b="1" dirty="0" smtClean="0">
                <a:solidFill>
                  <a:srgbClr val="003300"/>
                </a:solidFill>
              </a:rPr>
              <a:t>parents</a:t>
            </a:r>
            <a:r>
              <a:rPr lang="bg-BG" sz="2400" b="1" dirty="0" smtClean="0">
                <a:solidFill>
                  <a:srgbClr val="003300"/>
                </a:solidFill>
              </a:rPr>
              <a:t> </a:t>
            </a:r>
            <a:r>
              <a:rPr lang="bg-BG" sz="2400" b="1" dirty="0" err="1">
                <a:solidFill>
                  <a:srgbClr val="003300"/>
                </a:solidFill>
              </a:rPr>
              <a:t>the</a:t>
            </a:r>
            <a:r>
              <a:rPr lang="bg-BG" sz="2400" b="1" dirty="0">
                <a:solidFill>
                  <a:srgbClr val="003300"/>
                </a:solidFill>
              </a:rPr>
              <a:t> </a:t>
            </a:r>
            <a:r>
              <a:rPr lang="bg-BG" sz="2400" b="1" dirty="0" err="1">
                <a:solidFill>
                  <a:srgbClr val="003300"/>
                </a:solidFill>
              </a:rPr>
              <a:t>transparency</a:t>
            </a:r>
            <a:r>
              <a:rPr lang="bg-BG" sz="2400" b="1" dirty="0">
                <a:solidFill>
                  <a:srgbClr val="003300"/>
                </a:solidFill>
              </a:rPr>
              <a:t> </a:t>
            </a:r>
            <a:r>
              <a:rPr lang="bg-BG" sz="2400" b="1" dirty="0" err="1">
                <a:solidFill>
                  <a:srgbClr val="003300"/>
                </a:solidFill>
              </a:rPr>
              <a:t>they</a:t>
            </a:r>
            <a:r>
              <a:rPr lang="bg-BG" sz="2400" b="1" dirty="0">
                <a:solidFill>
                  <a:srgbClr val="003300"/>
                </a:solidFill>
              </a:rPr>
              <a:t> </a:t>
            </a:r>
            <a:r>
              <a:rPr lang="bg-BG" sz="2400" b="1" dirty="0" err="1" smtClean="0">
                <a:solidFill>
                  <a:srgbClr val="003300"/>
                </a:solidFill>
              </a:rPr>
              <a:t>deserve</a:t>
            </a:r>
            <a:r>
              <a:rPr lang="en-US" sz="2800" b="1" dirty="0" smtClean="0">
                <a:solidFill>
                  <a:srgbClr val="003300"/>
                </a:solidFill>
              </a:rPr>
              <a:t>.</a:t>
            </a:r>
          </a:p>
          <a:p>
            <a:pPr algn="ctr"/>
            <a:endParaRPr lang="en-US" sz="2800" b="1" dirty="0">
              <a:solidFill>
                <a:srgbClr val="003300"/>
              </a:solidFill>
            </a:endParaRPr>
          </a:p>
          <a:p>
            <a:pPr algn="ctr"/>
            <a:r>
              <a:rPr lang="bg-BG" sz="2400" b="1" dirty="0" smtClean="0"/>
              <a:t>We</a:t>
            </a:r>
            <a:r>
              <a:rPr lang="bg-BG" sz="2400" b="1" dirty="0"/>
              <a:t> found that it paid to be proactive! </a:t>
            </a:r>
            <a:endParaRPr lang="bg-BG" sz="2800" b="1" dirty="0">
              <a:solidFill>
                <a:srgbClr val="003300"/>
              </a:solidFill>
            </a:endParaRPr>
          </a:p>
          <a:p>
            <a:pPr algn="ctr"/>
            <a:endParaRPr lang="en-US" sz="2800" b="1" dirty="0" smtClean="0">
              <a:solidFill>
                <a:srgbClr val="003300"/>
              </a:solidFill>
            </a:endParaRPr>
          </a:p>
          <a:p>
            <a:endParaRPr lang="bg-BG" sz="2400" b="1" dirty="0">
              <a:solidFill>
                <a:srgbClr val="00330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357051"/>
            <a:ext cx="8232503" cy="6174377"/>
          </a:xfrm>
          <a:prstGeom prst="rect">
            <a:avLst/>
          </a:prstGeom>
        </p:spPr>
      </p:pic>
    </p:spTree>
    <p:extLst>
      <p:ext uri="{BB962C8B-B14F-4D97-AF65-F5344CB8AC3E}">
        <p14:creationId xmlns:p14="http://schemas.microsoft.com/office/powerpoint/2010/main" val="356496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676" y="2199039"/>
            <a:ext cx="11782095" cy="338554"/>
          </a:xfrm>
          <a:prstGeom prst="rect">
            <a:avLst/>
          </a:prstGeom>
        </p:spPr>
        <p:txBody>
          <a:bodyPr wrap="square">
            <a:spAutoFit/>
          </a:bodyPr>
          <a:lstStyle/>
          <a:p>
            <a:pPr algn="ctr"/>
            <a:endParaRPr lang="en-US" sz="800" b="1" i="1" dirty="0" smtClean="0">
              <a:solidFill>
                <a:srgbClr val="993300"/>
              </a:solidFill>
              <a:latin typeface="Arial Narrow" panose="020B0606020202030204" pitchFamily="34" charset="0"/>
            </a:endParaRPr>
          </a:p>
          <a:p>
            <a:pPr algn="ctr"/>
            <a:endParaRPr lang="en-US" sz="800" b="1" i="1" dirty="0">
              <a:solidFill>
                <a:srgbClr val="993300"/>
              </a:solidFill>
              <a:latin typeface="Arial Narrow" panose="020B0606020202030204" pitchFamily="34" charset="0"/>
            </a:endParaRPr>
          </a:p>
        </p:txBody>
      </p:sp>
      <p:sp>
        <p:nvSpPr>
          <p:cNvPr id="2" name="Правоъгълник 1"/>
          <p:cNvSpPr/>
          <p:nvPr/>
        </p:nvSpPr>
        <p:spPr>
          <a:xfrm>
            <a:off x="809897" y="3291840"/>
            <a:ext cx="10554789" cy="3046988"/>
          </a:xfrm>
          <a:prstGeom prst="rect">
            <a:avLst/>
          </a:prstGeom>
        </p:spPr>
        <p:txBody>
          <a:bodyPr wrap="square">
            <a:spAutoFit/>
          </a:bodyPr>
          <a:lstStyle/>
          <a:p>
            <a:pPr algn="just"/>
            <a:r>
              <a:rPr lang="en-US" sz="3200" b="1" dirty="0">
                <a:solidFill>
                  <a:srgbClr val="006600"/>
                </a:solidFill>
              </a:rPr>
              <a:t>Effective communication and cooperation between teachers and parents are very </a:t>
            </a:r>
            <a:r>
              <a:rPr lang="en-US" sz="3200" b="1" dirty="0" smtClean="0">
                <a:solidFill>
                  <a:srgbClr val="006600"/>
                </a:solidFill>
              </a:rPr>
              <a:t>important.</a:t>
            </a:r>
            <a:r>
              <a:rPr lang="bg-BG" sz="3200" b="1" dirty="0" smtClean="0">
                <a:solidFill>
                  <a:srgbClr val="006600"/>
                </a:solidFill>
              </a:rPr>
              <a:t> </a:t>
            </a:r>
            <a:r>
              <a:rPr lang="en-US" sz="3200" b="1" dirty="0" smtClean="0">
                <a:solidFill>
                  <a:srgbClr val="006600"/>
                </a:solidFill>
              </a:rPr>
              <a:t>This </a:t>
            </a:r>
            <a:r>
              <a:rPr lang="en-US" sz="3200" b="1" dirty="0">
                <a:solidFill>
                  <a:srgbClr val="006600"/>
                </a:solidFill>
              </a:rPr>
              <a:t>builds for family involvement in children's development and education. </a:t>
            </a:r>
            <a:r>
              <a:rPr lang="en-US" sz="3200" b="1" dirty="0" smtClean="0">
                <a:solidFill>
                  <a:srgbClr val="006600"/>
                </a:solidFill>
              </a:rPr>
              <a:t>Teachers </a:t>
            </a:r>
            <a:r>
              <a:rPr lang="en-US" sz="3200" b="1" dirty="0">
                <a:solidFill>
                  <a:srgbClr val="006600"/>
                </a:solidFill>
              </a:rPr>
              <a:t>and parents inform and consult each other about requirements, questions concerning learning, practices, and children's behavior. </a:t>
            </a:r>
            <a:endParaRPr lang="bg-BG" sz="3200" b="1" dirty="0">
              <a:solidFill>
                <a:srgbClr val="006600"/>
              </a:solidFill>
            </a:endParaRPr>
          </a:p>
        </p:txBody>
      </p:sp>
      <p:pic>
        <p:nvPicPr>
          <p:cNvPr id="1032" name="Picture 8" descr="Момче, Комикс Герои, Баща, Дъщер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086" y="452844"/>
            <a:ext cx="5335864" cy="266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56754" y="2542903"/>
            <a:ext cx="11730447" cy="3908762"/>
          </a:xfrm>
          <a:prstGeom prst="rect">
            <a:avLst/>
          </a:prstGeom>
        </p:spPr>
        <p:txBody>
          <a:bodyPr wrap="square">
            <a:spAutoFit/>
          </a:bodyPr>
          <a:lstStyle/>
          <a:p>
            <a:pPr algn="ctr"/>
            <a:r>
              <a:rPr lang="en-US" sz="2400" b="1" dirty="0">
                <a:solidFill>
                  <a:srgbClr val="0070C0"/>
                </a:solidFill>
              </a:rPr>
              <a:t>THE PARTNERSHIP BETWEEN TEACHERS AND PARENTS </a:t>
            </a:r>
            <a:endParaRPr lang="bg-BG" sz="2400" b="1" dirty="0" smtClean="0">
              <a:solidFill>
                <a:srgbClr val="0070C0"/>
              </a:solidFill>
            </a:endParaRPr>
          </a:p>
          <a:p>
            <a:pPr algn="ctr"/>
            <a:endParaRPr lang="en-US" sz="800" b="1" dirty="0">
              <a:solidFill>
                <a:srgbClr val="0070C0"/>
              </a:solidFill>
            </a:endParaRPr>
          </a:p>
          <a:p>
            <a:pPr algn="ctr"/>
            <a:r>
              <a:rPr lang="en-US" sz="2400" b="1" dirty="0" smtClean="0">
                <a:solidFill>
                  <a:srgbClr val="0070C0"/>
                </a:solidFill>
              </a:rPr>
              <a:t>•</a:t>
            </a:r>
            <a:r>
              <a:rPr lang="bg-BG" sz="2400" b="1" dirty="0" smtClean="0">
                <a:solidFill>
                  <a:srgbClr val="0070C0"/>
                </a:solidFill>
              </a:rPr>
              <a:t> </a:t>
            </a:r>
            <a:r>
              <a:rPr lang="en-US" sz="2400" b="1" dirty="0" smtClean="0">
                <a:solidFill>
                  <a:srgbClr val="0070C0"/>
                </a:solidFill>
              </a:rPr>
              <a:t>builds </a:t>
            </a:r>
            <a:r>
              <a:rPr lang="en-US" sz="2400" b="1" dirty="0">
                <a:solidFill>
                  <a:srgbClr val="0070C0"/>
                </a:solidFill>
              </a:rPr>
              <a:t>family involvement in children's development and </a:t>
            </a:r>
            <a:r>
              <a:rPr lang="en-US" sz="2400" b="1" dirty="0" smtClean="0">
                <a:solidFill>
                  <a:srgbClr val="0070C0"/>
                </a:solidFill>
              </a:rPr>
              <a:t>education</a:t>
            </a:r>
            <a:endParaRPr lang="bg-BG" sz="2400" b="1" dirty="0" smtClean="0">
              <a:solidFill>
                <a:srgbClr val="0070C0"/>
              </a:solidFill>
            </a:endParaRPr>
          </a:p>
          <a:p>
            <a:pPr algn="ctr"/>
            <a:endParaRPr lang="bg-BG" sz="800" b="1" dirty="0">
              <a:solidFill>
                <a:srgbClr val="0070C0"/>
              </a:solidFill>
            </a:endParaRPr>
          </a:p>
          <a:p>
            <a:pPr algn="ctr"/>
            <a:r>
              <a:rPr lang="en-US" sz="2400" b="1" dirty="0" smtClean="0">
                <a:solidFill>
                  <a:srgbClr val="0070C0"/>
                </a:solidFill>
              </a:rPr>
              <a:t>•</a:t>
            </a:r>
            <a:r>
              <a:rPr lang="bg-BG" sz="2400" b="1" dirty="0" smtClean="0">
                <a:solidFill>
                  <a:srgbClr val="0070C0"/>
                </a:solidFill>
              </a:rPr>
              <a:t> </a:t>
            </a:r>
            <a:r>
              <a:rPr lang="en-US" sz="2400" b="1" dirty="0" smtClean="0">
                <a:solidFill>
                  <a:srgbClr val="0070C0"/>
                </a:solidFill>
              </a:rPr>
              <a:t>helps </a:t>
            </a:r>
            <a:r>
              <a:rPr lang="en-US" sz="2400" b="1" dirty="0">
                <a:solidFill>
                  <a:srgbClr val="0070C0"/>
                </a:solidFill>
              </a:rPr>
              <a:t>children learn better</a:t>
            </a:r>
          </a:p>
          <a:p>
            <a:pPr algn="ctr"/>
            <a:endParaRPr lang="en-US" sz="800" b="1" dirty="0">
              <a:solidFill>
                <a:srgbClr val="0070C0"/>
              </a:solidFill>
            </a:endParaRPr>
          </a:p>
          <a:p>
            <a:pPr algn="ctr"/>
            <a:r>
              <a:rPr lang="en-US" sz="2400" b="1" dirty="0" smtClean="0">
                <a:solidFill>
                  <a:srgbClr val="0070C0"/>
                </a:solidFill>
              </a:rPr>
              <a:t>•</a:t>
            </a:r>
            <a:r>
              <a:rPr lang="bg-BG" sz="2400" b="1" dirty="0" smtClean="0">
                <a:solidFill>
                  <a:srgbClr val="0070C0"/>
                </a:solidFill>
              </a:rPr>
              <a:t> </a:t>
            </a:r>
            <a:r>
              <a:rPr lang="en-US" sz="2400" b="1" dirty="0" smtClean="0">
                <a:solidFill>
                  <a:srgbClr val="0070C0"/>
                </a:solidFill>
              </a:rPr>
              <a:t>creates </a:t>
            </a:r>
            <a:r>
              <a:rPr lang="en-US" sz="2400" b="1" dirty="0">
                <a:solidFill>
                  <a:srgbClr val="0070C0"/>
                </a:solidFill>
              </a:rPr>
              <a:t>a harmonic environment where children, teachers, and parents felt </a:t>
            </a:r>
            <a:r>
              <a:rPr lang="en-US" sz="2400" b="1" dirty="0" smtClean="0">
                <a:solidFill>
                  <a:srgbClr val="0070C0"/>
                </a:solidFill>
              </a:rPr>
              <a:t>friendly</a:t>
            </a:r>
            <a:endParaRPr lang="en-US" sz="800" b="1" dirty="0">
              <a:solidFill>
                <a:srgbClr val="0070C0"/>
              </a:solidFill>
            </a:endParaRPr>
          </a:p>
          <a:p>
            <a:pPr algn="ctr"/>
            <a:endParaRPr lang="en-US" sz="800" b="1" dirty="0">
              <a:solidFill>
                <a:srgbClr val="0070C0"/>
              </a:solidFill>
            </a:endParaRPr>
          </a:p>
          <a:p>
            <a:pPr algn="ctr"/>
            <a:r>
              <a:rPr lang="en-US" sz="2400" b="1" dirty="0" smtClean="0">
                <a:solidFill>
                  <a:srgbClr val="0070C0"/>
                </a:solidFill>
              </a:rPr>
              <a:t>•</a:t>
            </a:r>
            <a:r>
              <a:rPr lang="bg-BG" sz="2400" b="1" dirty="0" smtClean="0">
                <a:solidFill>
                  <a:srgbClr val="0070C0"/>
                </a:solidFill>
              </a:rPr>
              <a:t> </a:t>
            </a:r>
            <a:r>
              <a:rPr lang="en-US" sz="2400" b="1" dirty="0" smtClean="0">
                <a:solidFill>
                  <a:srgbClr val="0070C0"/>
                </a:solidFill>
              </a:rPr>
              <a:t>creates </a:t>
            </a:r>
            <a:r>
              <a:rPr lang="en-US" sz="2400" b="1" dirty="0">
                <a:solidFill>
                  <a:srgbClr val="0070C0"/>
                </a:solidFill>
              </a:rPr>
              <a:t>various activities, which engage parents, supporting their responsibility </a:t>
            </a:r>
            <a:endParaRPr lang="bg-BG" sz="2400" b="1" dirty="0" smtClean="0">
              <a:solidFill>
                <a:srgbClr val="0070C0"/>
              </a:solidFill>
            </a:endParaRPr>
          </a:p>
          <a:p>
            <a:pPr algn="ctr"/>
            <a:endParaRPr lang="en-US" sz="800" b="1" dirty="0">
              <a:solidFill>
                <a:srgbClr val="0070C0"/>
              </a:solidFill>
            </a:endParaRPr>
          </a:p>
          <a:p>
            <a:pPr algn="ctr"/>
            <a:r>
              <a:rPr lang="en-US" sz="2400" b="1" dirty="0" smtClean="0">
                <a:solidFill>
                  <a:srgbClr val="0070C0"/>
                </a:solidFill>
              </a:rPr>
              <a:t>•</a:t>
            </a:r>
            <a:r>
              <a:rPr lang="bg-BG" sz="2400" b="1" dirty="0" smtClean="0">
                <a:solidFill>
                  <a:srgbClr val="0070C0"/>
                </a:solidFill>
              </a:rPr>
              <a:t> </a:t>
            </a:r>
            <a:r>
              <a:rPr lang="en-US" sz="2400" b="1" dirty="0" smtClean="0">
                <a:solidFill>
                  <a:srgbClr val="0070C0"/>
                </a:solidFill>
              </a:rPr>
              <a:t>involves </a:t>
            </a:r>
            <a:r>
              <a:rPr lang="en-US" sz="2400" b="1" dirty="0">
                <a:solidFill>
                  <a:srgbClr val="0070C0"/>
                </a:solidFill>
              </a:rPr>
              <a:t>parents in learning activities at </a:t>
            </a:r>
            <a:r>
              <a:rPr lang="en-US" sz="2400" b="1" dirty="0" smtClean="0">
                <a:solidFill>
                  <a:srgbClr val="0070C0"/>
                </a:solidFill>
              </a:rPr>
              <a:t>home</a:t>
            </a:r>
          </a:p>
          <a:p>
            <a:pPr algn="ctr"/>
            <a:endParaRPr lang="en-US" sz="800" b="1" dirty="0">
              <a:solidFill>
                <a:srgbClr val="0070C0"/>
              </a:solidFill>
            </a:endParaRPr>
          </a:p>
          <a:p>
            <a:pPr algn="ctr"/>
            <a:r>
              <a:rPr lang="en-US" sz="2400" b="1" dirty="0">
                <a:solidFill>
                  <a:srgbClr val="0070C0"/>
                </a:solidFill>
              </a:rPr>
              <a:t>• </a:t>
            </a:r>
            <a:r>
              <a:rPr lang="en-US" sz="2400" b="1" dirty="0" smtClean="0">
                <a:solidFill>
                  <a:srgbClr val="0070C0"/>
                </a:solidFill>
              </a:rPr>
              <a:t>helps </a:t>
            </a:r>
            <a:r>
              <a:rPr lang="en-US" sz="2400" b="1" dirty="0">
                <a:solidFill>
                  <a:srgbClr val="0070C0"/>
                </a:solidFill>
              </a:rPr>
              <a:t>foster supportive, understanding </a:t>
            </a:r>
            <a:r>
              <a:rPr lang="en-US" sz="2400" b="1" dirty="0" smtClean="0">
                <a:solidFill>
                  <a:srgbClr val="0070C0"/>
                </a:solidFill>
              </a:rPr>
              <a:t>parents</a:t>
            </a:r>
          </a:p>
          <a:p>
            <a:pPr algn="ctr"/>
            <a:endParaRPr lang="en-US" sz="800" b="1" dirty="0">
              <a:solidFill>
                <a:srgbClr val="0070C0"/>
              </a:solidFill>
            </a:endParaRPr>
          </a:p>
          <a:p>
            <a:pPr algn="ctr"/>
            <a:r>
              <a:rPr lang="en-US" sz="2400" b="1" dirty="0">
                <a:solidFill>
                  <a:srgbClr val="0070C0"/>
                </a:solidFill>
              </a:rPr>
              <a:t>• </a:t>
            </a:r>
            <a:r>
              <a:rPr lang="en-US" sz="2400" b="1" dirty="0" smtClean="0">
                <a:solidFill>
                  <a:srgbClr val="0070C0"/>
                </a:solidFill>
              </a:rPr>
              <a:t>builds parent trust</a:t>
            </a:r>
            <a:endParaRPr lang="bg-BG" sz="2400" b="1" dirty="0">
              <a:solidFill>
                <a:srgbClr val="0070C0"/>
              </a:solidFill>
            </a:endParaRPr>
          </a:p>
        </p:txBody>
      </p:sp>
      <p:pic>
        <p:nvPicPr>
          <p:cNvPr id="4" name="Picture 6" descr="Tips to get parents to work as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451" y="222927"/>
            <a:ext cx="3074127" cy="225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4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211" y="137308"/>
            <a:ext cx="7524206" cy="3170099"/>
          </a:xfrm>
          <a:prstGeom prst="rect">
            <a:avLst/>
          </a:prstGeom>
          <a:noFill/>
        </p:spPr>
        <p:txBody>
          <a:bodyPr wrap="square" rtlCol="0">
            <a:spAutoFit/>
          </a:bodyPr>
          <a:lstStyle/>
          <a:p>
            <a:pPr algn="ctr"/>
            <a:r>
              <a:rPr lang="en-US" sz="2400" b="1" dirty="0">
                <a:solidFill>
                  <a:srgbClr val="C00000"/>
                </a:solidFill>
              </a:rPr>
              <a:t>ICT tools and social media </a:t>
            </a:r>
            <a:r>
              <a:rPr lang="en-US" sz="2400" b="1" dirty="0" smtClean="0">
                <a:solidFill>
                  <a:srgbClr val="C00000"/>
                </a:solidFill>
              </a:rPr>
              <a:t>cannels can </a:t>
            </a:r>
            <a:r>
              <a:rPr lang="en-US" sz="2400" b="1" dirty="0">
                <a:solidFill>
                  <a:srgbClr val="C00000"/>
                </a:solidFill>
              </a:rPr>
              <a:t>keep parents up to speed on their kids' progress and support constructive </a:t>
            </a:r>
            <a:r>
              <a:rPr lang="en-US" sz="2400" b="1" dirty="0" smtClean="0">
                <a:solidFill>
                  <a:srgbClr val="C00000"/>
                </a:solidFill>
              </a:rPr>
              <a:t>dialogue</a:t>
            </a:r>
          </a:p>
          <a:p>
            <a:pPr algn="ctr"/>
            <a:endParaRPr lang="bg-BG" sz="800" b="1" dirty="0">
              <a:solidFill>
                <a:srgbClr val="C00000"/>
              </a:solidFill>
            </a:endParaRPr>
          </a:p>
          <a:p>
            <a:pPr algn="ctr"/>
            <a:r>
              <a:rPr lang="en-US" sz="2400" b="1" dirty="0">
                <a:solidFill>
                  <a:srgbClr val="3333FF"/>
                </a:solidFill>
              </a:rPr>
              <a:t>We use ICT tools for distance learning, individual and group counseling</a:t>
            </a:r>
          </a:p>
          <a:p>
            <a:pPr algn="ctr"/>
            <a:r>
              <a:rPr lang="en-US" sz="2400" b="1" dirty="0" smtClean="0">
                <a:solidFill>
                  <a:srgbClr val="3333FF"/>
                </a:solidFill>
              </a:rPr>
              <a:t>sharing holidays, daily learning activities,  presenting child’s production.  </a:t>
            </a:r>
            <a:endParaRPr lang="en-US" sz="2400" b="1" dirty="0">
              <a:solidFill>
                <a:srgbClr val="3333FF"/>
              </a:solidFill>
            </a:endParaRPr>
          </a:p>
          <a:p>
            <a:pPr algn="ctr"/>
            <a:r>
              <a:rPr lang="bg-BG" sz="2400" b="1" dirty="0" smtClean="0">
                <a:solidFill>
                  <a:srgbClr val="3333FF"/>
                </a:solidFill>
              </a:rPr>
              <a:t> </a:t>
            </a:r>
            <a:endParaRPr lang="bg-BG" sz="2400" b="1" dirty="0">
              <a:solidFill>
                <a:srgbClr val="3333FF"/>
              </a:solidFill>
            </a:endParaRP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854" y="3056709"/>
            <a:ext cx="5465857" cy="3658335"/>
          </a:xfrm>
          <a:prstGeom prst="rect">
            <a:avLst/>
          </a:prstGeom>
        </p:spPr>
      </p:pic>
      <p:pic>
        <p:nvPicPr>
          <p:cNvPr id="8" name="Picture 5" descr="C:\Users\User\Desktop\121155347_4536930606349653_80726778388849076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979" y="229019"/>
            <a:ext cx="3775593" cy="3232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Desktop\IMG_99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2759" y="3875845"/>
            <a:ext cx="3863813" cy="276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96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791200" y="149541"/>
            <a:ext cx="6113418" cy="6370975"/>
          </a:xfrm>
          <a:prstGeom prst="rect">
            <a:avLst/>
          </a:prstGeom>
        </p:spPr>
        <p:txBody>
          <a:bodyPr wrap="square">
            <a:spAutoFit/>
          </a:bodyPr>
          <a:lstStyle/>
          <a:p>
            <a:pPr algn="just"/>
            <a:r>
              <a:rPr lang="en-US" sz="2400" b="1" dirty="0">
                <a:solidFill>
                  <a:srgbClr val="C00000"/>
                </a:solidFill>
              </a:rPr>
              <a:t>What ICT tools and social media channels we used to improve parents– teachers communication? </a:t>
            </a:r>
          </a:p>
          <a:p>
            <a:endParaRPr lang="en-US" sz="2400" b="1" dirty="0">
              <a:solidFill>
                <a:srgbClr val="C00000"/>
              </a:solidFill>
            </a:endParaRPr>
          </a:p>
          <a:p>
            <a:pPr algn="just"/>
            <a:r>
              <a:rPr lang="bg-BG" sz="2400" b="1" u="sng" dirty="0" smtClean="0">
                <a:solidFill>
                  <a:srgbClr val="C00000"/>
                </a:solidFill>
              </a:rPr>
              <a:t>Email</a:t>
            </a:r>
            <a:r>
              <a:rPr lang="en-US" sz="2400" b="1" u="sng" dirty="0" smtClean="0">
                <a:solidFill>
                  <a:srgbClr val="C00000"/>
                </a:solidFill>
              </a:rPr>
              <a:t>s</a:t>
            </a:r>
            <a:r>
              <a:rPr lang="bg-BG" sz="2400" b="1" dirty="0" smtClean="0">
                <a:solidFill>
                  <a:srgbClr val="C00000"/>
                </a:solidFill>
              </a:rPr>
              <a:t> </a:t>
            </a:r>
            <a:r>
              <a:rPr lang="bg-BG" sz="2400" b="1" dirty="0">
                <a:solidFill>
                  <a:srgbClr val="C00000"/>
                </a:solidFill>
              </a:rPr>
              <a:t>To optimize email communication with parents, we create initial relationships with families in-person, we develop, share, and enforce an email policy,</a:t>
            </a:r>
            <a:r>
              <a:rPr lang="en-US" sz="2400" b="1" dirty="0">
                <a:solidFill>
                  <a:srgbClr val="C00000"/>
                </a:solidFill>
              </a:rPr>
              <a:t> </a:t>
            </a:r>
            <a:r>
              <a:rPr lang="bg-BG" sz="2400" b="1" dirty="0" err="1">
                <a:solidFill>
                  <a:srgbClr val="C00000"/>
                </a:solidFill>
              </a:rPr>
              <a:t>we</a:t>
            </a:r>
            <a:r>
              <a:rPr lang="bg-BG" sz="2400" b="1" dirty="0">
                <a:solidFill>
                  <a:srgbClr val="C00000"/>
                </a:solidFill>
              </a:rPr>
              <a:t> </a:t>
            </a:r>
            <a:r>
              <a:rPr lang="bg-BG" sz="2400" b="1" dirty="0" err="1">
                <a:solidFill>
                  <a:srgbClr val="C00000"/>
                </a:solidFill>
              </a:rPr>
              <a:t>create</a:t>
            </a:r>
            <a:r>
              <a:rPr lang="bg-BG" sz="2400" b="1" dirty="0">
                <a:solidFill>
                  <a:srgbClr val="C00000"/>
                </a:solidFill>
              </a:rPr>
              <a:t> a </a:t>
            </a:r>
            <a:r>
              <a:rPr lang="bg-BG" sz="2400" b="1" dirty="0" err="1">
                <a:solidFill>
                  <a:srgbClr val="C00000"/>
                </a:solidFill>
              </a:rPr>
              <a:t>plan</a:t>
            </a:r>
            <a:r>
              <a:rPr lang="bg-BG" sz="2400" b="1" dirty="0">
                <a:solidFill>
                  <a:srgbClr val="C00000"/>
                </a:solidFill>
              </a:rPr>
              <a:t> </a:t>
            </a:r>
            <a:r>
              <a:rPr lang="bg-BG" sz="2400" b="1" dirty="0" err="1">
                <a:solidFill>
                  <a:srgbClr val="C00000"/>
                </a:solidFill>
              </a:rPr>
              <a:t>for</a:t>
            </a:r>
            <a:r>
              <a:rPr lang="bg-BG" sz="2400" b="1" dirty="0">
                <a:solidFill>
                  <a:srgbClr val="C00000"/>
                </a:solidFill>
              </a:rPr>
              <a:t> </a:t>
            </a:r>
            <a:r>
              <a:rPr lang="bg-BG" sz="2400" b="1" dirty="0" err="1">
                <a:solidFill>
                  <a:srgbClr val="C00000"/>
                </a:solidFill>
              </a:rPr>
              <a:t>managing</a:t>
            </a:r>
            <a:r>
              <a:rPr lang="bg-BG" sz="2400" b="1" dirty="0">
                <a:solidFill>
                  <a:srgbClr val="C00000"/>
                </a:solidFill>
              </a:rPr>
              <a:t> </a:t>
            </a:r>
            <a:r>
              <a:rPr lang="bg-BG" sz="2400" b="1" dirty="0" err="1">
                <a:solidFill>
                  <a:srgbClr val="C00000"/>
                </a:solidFill>
              </a:rPr>
              <a:t>email</a:t>
            </a:r>
            <a:r>
              <a:rPr lang="bg-BG" sz="2400" b="1" dirty="0">
                <a:solidFill>
                  <a:srgbClr val="C00000"/>
                </a:solidFill>
              </a:rPr>
              <a:t>: </a:t>
            </a:r>
            <a:r>
              <a:rPr lang="bg-BG" sz="2400" b="1" dirty="0" err="1">
                <a:solidFill>
                  <a:srgbClr val="C00000"/>
                </a:solidFill>
              </a:rPr>
              <a:t>we</a:t>
            </a:r>
            <a:r>
              <a:rPr lang="bg-BG" sz="2400" b="1" dirty="0">
                <a:solidFill>
                  <a:srgbClr val="C00000"/>
                </a:solidFill>
              </a:rPr>
              <a:t> </a:t>
            </a:r>
            <a:r>
              <a:rPr lang="bg-BG" sz="2400" b="1" dirty="0" err="1">
                <a:solidFill>
                  <a:srgbClr val="C00000"/>
                </a:solidFill>
              </a:rPr>
              <a:t>decide</a:t>
            </a:r>
            <a:r>
              <a:rPr lang="bg-BG" sz="2400" b="1" dirty="0">
                <a:solidFill>
                  <a:srgbClr val="C00000"/>
                </a:solidFill>
              </a:rPr>
              <a:t> </a:t>
            </a:r>
            <a:r>
              <a:rPr lang="bg-BG" sz="2400" b="1" dirty="0" err="1">
                <a:solidFill>
                  <a:srgbClr val="C00000"/>
                </a:solidFill>
              </a:rPr>
              <a:t>how</a:t>
            </a:r>
            <a:r>
              <a:rPr lang="bg-BG" sz="2400" b="1" dirty="0">
                <a:solidFill>
                  <a:srgbClr val="C00000"/>
                </a:solidFill>
              </a:rPr>
              <a:t> </a:t>
            </a:r>
            <a:r>
              <a:rPr lang="bg-BG" sz="2400" b="1" dirty="0" err="1">
                <a:solidFill>
                  <a:srgbClr val="C00000"/>
                </a:solidFill>
              </a:rPr>
              <a:t>much</a:t>
            </a:r>
            <a:r>
              <a:rPr lang="bg-BG" sz="2400" b="1" dirty="0">
                <a:solidFill>
                  <a:srgbClr val="C00000"/>
                </a:solidFill>
              </a:rPr>
              <a:t> </a:t>
            </a:r>
            <a:r>
              <a:rPr lang="bg-BG" sz="2400" b="1" dirty="0" err="1">
                <a:solidFill>
                  <a:srgbClr val="C00000"/>
                </a:solidFill>
              </a:rPr>
              <a:t>time</a:t>
            </a:r>
            <a:r>
              <a:rPr lang="bg-BG" sz="2400" b="1" dirty="0">
                <a:solidFill>
                  <a:srgbClr val="C00000"/>
                </a:solidFill>
              </a:rPr>
              <a:t> </a:t>
            </a:r>
            <a:r>
              <a:rPr lang="en-US" sz="2400" b="1" dirty="0">
                <a:solidFill>
                  <a:srgbClr val="C00000"/>
                </a:solidFill>
              </a:rPr>
              <a:t>w</a:t>
            </a:r>
            <a:r>
              <a:rPr lang="bg-BG" sz="2400" b="1" dirty="0">
                <a:solidFill>
                  <a:srgbClr val="C00000"/>
                </a:solidFill>
              </a:rPr>
              <a:t>e </a:t>
            </a:r>
            <a:r>
              <a:rPr lang="bg-BG" sz="2400" b="1" dirty="0" err="1">
                <a:solidFill>
                  <a:srgbClr val="C00000"/>
                </a:solidFill>
              </a:rPr>
              <a:t>devote</a:t>
            </a:r>
            <a:r>
              <a:rPr lang="bg-BG" sz="2400" b="1" dirty="0">
                <a:solidFill>
                  <a:srgbClr val="C00000"/>
                </a:solidFill>
              </a:rPr>
              <a:t> </a:t>
            </a:r>
            <a:r>
              <a:rPr lang="bg-BG" sz="2400" b="1" dirty="0" err="1">
                <a:solidFill>
                  <a:srgbClr val="C00000"/>
                </a:solidFill>
              </a:rPr>
              <a:t>to</a:t>
            </a:r>
            <a:r>
              <a:rPr lang="bg-BG" sz="2400" b="1" dirty="0">
                <a:solidFill>
                  <a:srgbClr val="C00000"/>
                </a:solidFill>
              </a:rPr>
              <a:t> </a:t>
            </a:r>
            <a:r>
              <a:rPr lang="bg-BG" sz="2400" b="1" dirty="0" err="1">
                <a:solidFill>
                  <a:srgbClr val="C00000"/>
                </a:solidFill>
              </a:rPr>
              <a:t>email</a:t>
            </a:r>
            <a:r>
              <a:rPr lang="bg-BG" sz="2400" b="1" dirty="0">
                <a:solidFill>
                  <a:srgbClr val="C00000"/>
                </a:solidFill>
              </a:rPr>
              <a:t>.</a:t>
            </a:r>
          </a:p>
          <a:p>
            <a:pPr algn="just"/>
            <a:r>
              <a:rPr lang="en-US" sz="2400" b="1" u="sng" dirty="0" smtClean="0">
                <a:solidFill>
                  <a:srgbClr val="C00000"/>
                </a:solidFill>
              </a:rPr>
              <a:t>Conversations on the phone</a:t>
            </a:r>
            <a:endParaRPr lang="en-US" sz="2400" b="1" dirty="0" smtClean="0">
              <a:solidFill>
                <a:srgbClr val="C00000"/>
              </a:solidFill>
            </a:endParaRPr>
          </a:p>
          <a:p>
            <a:pPr algn="just"/>
            <a:r>
              <a:rPr lang="bg-BG" sz="2400" b="1" dirty="0" err="1" smtClean="0">
                <a:solidFill>
                  <a:srgbClr val="C00000"/>
                </a:solidFill>
              </a:rPr>
              <a:t>Different</a:t>
            </a:r>
            <a:r>
              <a:rPr lang="bg-BG" sz="2400" b="1" dirty="0" smtClean="0">
                <a:solidFill>
                  <a:srgbClr val="C00000"/>
                </a:solidFill>
              </a:rPr>
              <a:t> </a:t>
            </a:r>
            <a:r>
              <a:rPr lang="bg-BG" sz="2400" b="1" dirty="0" err="1">
                <a:solidFill>
                  <a:srgbClr val="C00000"/>
                </a:solidFill>
              </a:rPr>
              <a:t>apps</a:t>
            </a:r>
            <a:r>
              <a:rPr lang="bg-BG" sz="2400" b="1" dirty="0">
                <a:solidFill>
                  <a:srgbClr val="C00000"/>
                </a:solidFill>
              </a:rPr>
              <a:t> </a:t>
            </a:r>
            <a:r>
              <a:rPr lang="bg-BG" sz="2400" b="1" dirty="0" err="1">
                <a:solidFill>
                  <a:srgbClr val="C00000"/>
                </a:solidFill>
              </a:rPr>
              <a:t>and</a:t>
            </a:r>
            <a:r>
              <a:rPr lang="bg-BG" sz="2400" b="1" dirty="0">
                <a:solidFill>
                  <a:srgbClr val="C00000"/>
                </a:solidFill>
              </a:rPr>
              <a:t> </a:t>
            </a:r>
            <a:r>
              <a:rPr lang="bg-BG" sz="2400" b="1" dirty="0" err="1">
                <a:solidFill>
                  <a:srgbClr val="C00000"/>
                </a:solidFill>
              </a:rPr>
              <a:t>platforms</a:t>
            </a:r>
            <a:r>
              <a:rPr lang="bg-BG" sz="2400" b="1" dirty="0">
                <a:solidFill>
                  <a:srgbClr val="C00000"/>
                </a:solidFill>
              </a:rPr>
              <a:t> </a:t>
            </a:r>
            <a:r>
              <a:rPr lang="bg-BG" sz="2400" b="1" dirty="0" err="1">
                <a:solidFill>
                  <a:srgbClr val="C00000"/>
                </a:solidFill>
              </a:rPr>
              <a:t>make</a:t>
            </a:r>
            <a:r>
              <a:rPr lang="bg-BG" sz="2400" b="1" dirty="0">
                <a:solidFill>
                  <a:srgbClr val="C00000"/>
                </a:solidFill>
              </a:rPr>
              <a:t> </a:t>
            </a:r>
            <a:r>
              <a:rPr lang="bg-BG" sz="2400" b="1" dirty="0" err="1">
                <a:solidFill>
                  <a:srgbClr val="C00000"/>
                </a:solidFill>
              </a:rPr>
              <a:t>it</a:t>
            </a:r>
            <a:r>
              <a:rPr lang="bg-BG" sz="2400" b="1" dirty="0">
                <a:solidFill>
                  <a:srgbClr val="C00000"/>
                </a:solidFill>
              </a:rPr>
              <a:t> </a:t>
            </a:r>
            <a:r>
              <a:rPr lang="bg-BG" sz="2400" b="1" dirty="0" err="1">
                <a:solidFill>
                  <a:srgbClr val="C00000"/>
                </a:solidFill>
              </a:rPr>
              <a:t>easy</a:t>
            </a:r>
            <a:r>
              <a:rPr lang="bg-BG" sz="2400" b="1" dirty="0">
                <a:solidFill>
                  <a:srgbClr val="C00000"/>
                </a:solidFill>
              </a:rPr>
              <a:t> </a:t>
            </a:r>
            <a:r>
              <a:rPr lang="bg-BG" sz="2400" b="1" dirty="0" err="1">
                <a:solidFill>
                  <a:srgbClr val="C00000"/>
                </a:solidFill>
              </a:rPr>
              <a:t>to</a:t>
            </a:r>
            <a:r>
              <a:rPr lang="bg-BG" sz="2400" b="1" dirty="0">
                <a:solidFill>
                  <a:srgbClr val="C00000"/>
                </a:solidFill>
              </a:rPr>
              <a:t> </a:t>
            </a:r>
            <a:r>
              <a:rPr lang="bg-BG" sz="2400" b="1" dirty="0" err="1">
                <a:solidFill>
                  <a:srgbClr val="C00000"/>
                </a:solidFill>
              </a:rPr>
              <a:t>communicate</a:t>
            </a:r>
            <a:r>
              <a:rPr lang="bg-BG" sz="2400" b="1" dirty="0">
                <a:solidFill>
                  <a:srgbClr val="C00000"/>
                </a:solidFill>
              </a:rPr>
              <a:t> </a:t>
            </a:r>
            <a:r>
              <a:rPr lang="bg-BG" sz="2400" b="1" dirty="0" err="1">
                <a:solidFill>
                  <a:srgbClr val="C00000"/>
                </a:solidFill>
              </a:rPr>
              <a:t>with</a:t>
            </a:r>
            <a:r>
              <a:rPr lang="bg-BG" sz="2400" b="1" dirty="0">
                <a:solidFill>
                  <a:srgbClr val="C00000"/>
                </a:solidFill>
              </a:rPr>
              <a:t> </a:t>
            </a:r>
            <a:r>
              <a:rPr lang="bg-BG" sz="2400" b="1" dirty="0" err="1">
                <a:solidFill>
                  <a:srgbClr val="C00000"/>
                </a:solidFill>
              </a:rPr>
              <a:t>parents</a:t>
            </a:r>
            <a:r>
              <a:rPr lang="bg-BG" sz="2400" b="1" dirty="0">
                <a:solidFill>
                  <a:srgbClr val="C00000"/>
                </a:solidFill>
              </a:rPr>
              <a:t> </a:t>
            </a:r>
            <a:r>
              <a:rPr lang="bg-BG" sz="2400" b="1" dirty="0" err="1">
                <a:solidFill>
                  <a:srgbClr val="C00000"/>
                </a:solidFill>
              </a:rPr>
              <a:t>via</a:t>
            </a:r>
            <a:r>
              <a:rPr lang="bg-BG" sz="2400" b="1" dirty="0">
                <a:solidFill>
                  <a:srgbClr val="C00000"/>
                </a:solidFill>
              </a:rPr>
              <a:t> </a:t>
            </a:r>
            <a:r>
              <a:rPr lang="bg-BG" sz="2400" b="1" dirty="0" err="1">
                <a:solidFill>
                  <a:srgbClr val="C00000"/>
                </a:solidFill>
              </a:rPr>
              <a:t>text</a:t>
            </a:r>
            <a:r>
              <a:rPr lang="bg-BG" sz="2400" b="1" dirty="0">
                <a:solidFill>
                  <a:srgbClr val="C00000"/>
                </a:solidFill>
              </a:rPr>
              <a:t>, </a:t>
            </a:r>
            <a:r>
              <a:rPr lang="bg-BG" sz="2400" b="1" dirty="0" err="1">
                <a:solidFill>
                  <a:srgbClr val="C00000"/>
                </a:solidFill>
              </a:rPr>
              <a:t>videos</a:t>
            </a:r>
            <a:r>
              <a:rPr lang="bg-BG" sz="2400" b="1" dirty="0">
                <a:solidFill>
                  <a:srgbClr val="C00000"/>
                </a:solidFill>
              </a:rPr>
              <a:t>, </a:t>
            </a:r>
            <a:r>
              <a:rPr lang="bg-BG" sz="2400" b="1" dirty="0" err="1">
                <a:solidFill>
                  <a:srgbClr val="C00000"/>
                </a:solidFill>
              </a:rPr>
              <a:t>teaching</a:t>
            </a:r>
            <a:r>
              <a:rPr lang="bg-BG" sz="2400" b="1" dirty="0">
                <a:solidFill>
                  <a:srgbClr val="C00000"/>
                </a:solidFill>
              </a:rPr>
              <a:t> </a:t>
            </a:r>
            <a:r>
              <a:rPr lang="bg-BG" sz="2400" b="1" dirty="0" err="1">
                <a:solidFill>
                  <a:srgbClr val="C00000"/>
                </a:solidFill>
              </a:rPr>
              <a:t>resources</a:t>
            </a:r>
            <a:r>
              <a:rPr lang="bg-BG" sz="2400" b="1" dirty="0">
                <a:solidFill>
                  <a:srgbClr val="C00000"/>
                </a:solidFill>
              </a:rPr>
              <a:t>. </a:t>
            </a:r>
            <a:r>
              <a:rPr lang="bg-BG" sz="2400" b="1" dirty="0" err="1">
                <a:solidFill>
                  <a:srgbClr val="C00000"/>
                </a:solidFill>
              </a:rPr>
              <a:t>Most</a:t>
            </a:r>
            <a:r>
              <a:rPr lang="bg-BG" sz="2400" b="1" dirty="0">
                <a:solidFill>
                  <a:srgbClr val="C00000"/>
                </a:solidFill>
              </a:rPr>
              <a:t> </a:t>
            </a:r>
            <a:r>
              <a:rPr lang="bg-BG" sz="2400" b="1" dirty="0" err="1">
                <a:solidFill>
                  <a:srgbClr val="C00000"/>
                </a:solidFill>
              </a:rPr>
              <a:t>tools</a:t>
            </a:r>
            <a:r>
              <a:rPr lang="bg-BG" sz="2400" b="1" dirty="0">
                <a:solidFill>
                  <a:srgbClr val="C00000"/>
                </a:solidFill>
              </a:rPr>
              <a:t> </a:t>
            </a:r>
            <a:r>
              <a:rPr lang="bg-BG" sz="2400" b="1" dirty="0" err="1">
                <a:solidFill>
                  <a:srgbClr val="C00000"/>
                </a:solidFill>
              </a:rPr>
              <a:t>give</a:t>
            </a:r>
            <a:r>
              <a:rPr lang="bg-BG" sz="2400" b="1" dirty="0">
                <a:solidFill>
                  <a:srgbClr val="C00000"/>
                </a:solidFill>
              </a:rPr>
              <a:t> </a:t>
            </a:r>
            <a:r>
              <a:rPr lang="bg-BG" sz="2400" b="1" dirty="0" err="1">
                <a:solidFill>
                  <a:srgbClr val="C00000"/>
                </a:solidFill>
              </a:rPr>
              <a:t>us</a:t>
            </a:r>
            <a:r>
              <a:rPr lang="bg-BG" sz="2400" b="1" dirty="0">
                <a:solidFill>
                  <a:srgbClr val="C00000"/>
                </a:solidFill>
              </a:rPr>
              <a:t> </a:t>
            </a:r>
            <a:r>
              <a:rPr lang="bg-BG" sz="2400" b="1" dirty="0" err="1">
                <a:solidFill>
                  <a:srgbClr val="C00000"/>
                </a:solidFill>
              </a:rPr>
              <a:t>the</a:t>
            </a:r>
            <a:r>
              <a:rPr lang="bg-BG" sz="2400" b="1" dirty="0">
                <a:solidFill>
                  <a:srgbClr val="C00000"/>
                </a:solidFill>
              </a:rPr>
              <a:t> </a:t>
            </a:r>
            <a:r>
              <a:rPr lang="bg-BG" sz="2400" b="1" dirty="0" err="1">
                <a:solidFill>
                  <a:srgbClr val="C00000"/>
                </a:solidFill>
              </a:rPr>
              <a:t>ability</a:t>
            </a:r>
            <a:r>
              <a:rPr lang="bg-BG" sz="2400" b="1" dirty="0">
                <a:solidFill>
                  <a:srgbClr val="C00000"/>
                </a:solidFill>
              </a:rPr>
              <a:t> </a:t>
            </a:r>
            <a:r>
              <a:rPr lang="bg-BG" sz="2400" b="1" dirty="0" err="1">
                <a:solidFill>
                  <a:srgbClr val="C00000"/>
                </a:solidFill>
              </a:rPr>
              <a:t>to</a:t>
            </a:r>
            <a:r>
              <a:rPr lang="bg-BG" sz="2400" b="1" dirty="0">
                <a:solidFill>
                  <a:srgbClr val="C00000"/>
                </a:solidFill>
              </a:rPr>
              <a:t> </a:t>
            </a:r>
            <a:r>
              <a:rPr lang="bg-BG" sz="2400" b="1" dirty="0" err="1">
                <a:solidFill>
                  <a:srgbClr val="C00000"/>
                </a:solidFill>
              </a:rPr>
              <a:t>send</a:t>
            </a:r>
            <a:r>
              <a:rPr lang="bg-BG" sz="2400" b="1" dirty="0">
                <a:solidFill>
                  <a:srgbClr val="C00000"/>
                </a:solidFill>
              </a:rPr>
              <a:t> a </a:t>
            </a:r>
            <a:r>
              <a:rPr lang="bg-BG" sz="2400" b="1" dirty="0" err="1">
                <a:solidFill>
                  <a:srgbClr val="C00000"/>
                </a:solidFill>
              </a:rPr>
              <a:t>message</a:t>
            </a:r>
            <a:r>
              <a:rPr lang="bg-BG" sz="2400" b="1" dirty="0">
                <a:solidFill>
                  <a:srgbClr val="C00000"/>
                </a:solidFill>
              </a:rPr>
              <a:t> </a:t>
            </a:r>
            <a:r>
              <a:rPr lang="bg-BG" sz="2400" b="1" dirty="0" err="1">
                <a:solidFill>
                  <a:srgbClr val="C00000"/>
                </a:solidFill>
              </a:rPr>
              <a:t>to</a:t>
            </a:r>
            <a:r>
              <a:rPr lang="bg-BG" sz="2400" b="1" dirty="0">
                <a:solidFill>
                  <a:srgbClr val="C00000"/>
                </a:solidFill>
              </a:rPr>
              <a:t> </a:t>
            </a:r>
            <a:r>
              <a:rPr lang="bg-BG" sz="2400" b="1" dirty="0" err="1">
                <a:solidFill>
                  <a:srgbClr val="C00000"/>
                </a:solidFill>
              </a:rPr>
              <a:t>an</a:t>
            </a:r>
            <a:r>
              <a:rPr lang="bg-BG" sz="2400" b="1" dirty="0">
                <a:solidFill>
                  <a:srgbClr val="C00000"/>
                </a:solidFill>
              </a:rPr>
              <a:t> </a:t>
            </a:r>
            <a:r>
              <a:rPr lang="bg-BG" sz="2400" b="1" dirty="0" err="1">
                <a:solidFill>
                  <a:srgbClr val="C00000"/>
                </a:solidFill>
              </a:rPr>
              <a:t>individual</a:t>
            </a:r>
            <a:r>
              <a:rPr lang="bg-BG" sz="2400" b="1" dirty="0">
                <a:solidFill>
                  <a:srgbClr val="C00000"/>
                </a:solidFill>
              </a:rPr>
              <a:t> </a:t>
            </a:r>
            <a:r>
              <a:rPr lang="bg-BG" sz="2400" b="1" dirty="0" err="1">
                <a:solidFill>
                  <a:srgbClr val="C00000"/>
                </a:solidFill>
              </a:rPr>
              <a:t>parent</a:t>
            </a:r>
            <a:r>
              <a:rPr lang="bg-BG" sz="2400" b="1" dirty="0">
                <a:solidFill>
                  <a:srgbClr val="C00000"/>
                </a:solidFill>
              </a:rPr>
              <a:t>, </a:t>
            </a:r>
            <a:r>
              <a:rPr lang="bg-BG" sz="2400" b="1" dirty="0" err="1">
                <a:solidFill>
                  <a:srgbClr val="C00000"/>
                </a:solidFill>
              </a:rPr>
              <a:t>or</a:t>
            </a:r>
            <a:r>
              <a:rPr lang="bg-BG" sz="2400" b="1" dirty="0">
                <a:solidFill>
                  <a:srgbClr val="C00000"/>
                </a:solidFill>
              </a:rPr>
              <a:t> a group </a:t>
            </a:r>
            <a:r>
              <a:rPr lang="bg-BG" sz="2400" b="1" dirty="0" err="1">
                <a:solidFill>
                  <a:srgbClr val="C00000"/>
                </a:solidFill>
              </a:rPr>
              <a:t>of</a:t>
            </a:r>
            <a:r>
              <a:rPr lang="bg-BG" sz="2400" b="1" dirty="0">
                <a:solidFill>
                  <a:srgbClr val="C00000"/>
                </a:solidFill>
              </a:rPr>
              <a:t> </a:t>
            </a:r>
            <a:r>
              <a:rPr lang="bg-BG" sz="2400" b="1" dirty="0" err="1">
                <a:solidFill>
                  <a:srgbClr val="C00000"/>
                </a:solidFill>
              </a:rPr>
              <a:t>parents</a:t>
            </a:r>
            <a:r>
              <a:rPr lang="bg-BG" sz="2400" b="1" dirty="0">
                <a:solidFill>
                  <a:srgbClr val="C00000"/>
                </a:solidFill>
              </a:rPr>
              <a:t>. </a:t>
            </a:r>
            <a:r>
              <a:rPr lang="en-US" sz="2400" b="1" dirty="0" smtClean="0">
                <a:solidFill>
                  <a:srgbClr val="C00000"/>
                </a:solidFill>
              </a:rPr>
              <a:t>(WhatsApp, Messenger)</a:t>
            </a:r>
            <a:endParaRPr lang="bg-BG" sz="2400" b="1" dirty="0">
              <a:solidFill>
                <a:srgbClr val="C00000"/>
              </a:solidFill>
            </a:endParaRPr>
          </a:p>
        </p:txBody>
      </p:sp>
      <p:pic>
        <p:nvPicPr>
          <p:cNvPr id="3" name="Картина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7" y="44200"/>
            <a:ext cx="4293324" cy="3446915"/>
          </a:xfrm>
          <a:prstGeom prst="rect">
            <a:avLst/>
          </a:prstGeom>
        </p:spPr>
      </p:pic>
      <p:pic>
        <p:nvPicPr>
          <p:cNvPr id="4" name="Картина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25" y="3491115"/>
            <a:ext cx="2842373" cy="3274538"/>
          </a:xfrm>
          <a:prstGeom prst="rect">
            <a:avLst/>
          </a:prstGeom>
        </p:spPr>
      </p:pic>
      <p:pic>
        <p:nvPicPr>
          <p:cNvPr id="5" name="Картина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610" y="3491115"/>
            <a:ext cx="2436167" cy="3274538"/>
          </a:xfrm>
          <a:prstGeom prst="rect">
            <a:avLst/>
          </a:prstGeom>
        </p:spPr>
      </p:pic>
    </p:spTree>
    <p:extLst>
      <p:ext uri="{BB962C8B-B14F-4D97-AF65-F5344CB8AC3E}">
        <p14:creationId xmlns:p14="http://schemas.microsoft.com/office/powerpoint/2010/main" val="26765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4502332" y="69669"/>
            <a:ext cx="7628708" cy="2858603"/>
          </a:xfrm>
          <a:prstGeom prst="rect">
            <a:avLst/>
          </a:prstGeom>
        </p:spPr>
        <p:txBody>
          <a:bodyPr wrap="square">
            <a:spAutoFit/>
          </a:bodyPr>
          <a:lstStyle/>
          <a:p>
            <a:pPr algn="just">
              <a:lnSpc>
                <a:spcPct val="107000"/>
              </a:lnSpc>
              <a:spcAft>
                <a:spcPts val="0"/>
              </a:spcAft>
            </a:pPr>
            <a:endParaRPr lang="en-US" sz="800" b="1" dirty="0" smtClean="0">
              <a:solidFill>
                <a:srgbClr val="CC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bg-BG" sz="2000" b="1" dirty="0" smtClean="0">
                <a:solidFill>
                  <a:srgbClr val="CC0000"/>
                </a:solidFill>
                <a:latin typeface="Arial" panose="020B0604020202020204" pitchFamily="34" charset="0"/>
                <a:ea typeface="Times New Roman" panose="02020603050405020304" pitchFamily="18" charset="0"/>
                <a:cs typeface="Times New Roman" panose="02020603050405020304" pitchFamily="18" charset="0"/>
              </a:rPr>
              <a:t>We </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have created </a:t>
            </a:r>
            <a:r>
              <a:rPr lang="bg-BG" sz="2000" b="1" u="sng"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closed </a:t>
            </a:r>
            <a:r>
              <a:rPr lang="en-US" sz="2000" b="1" u="sng" dirty="0" smtClean="0">
                <a:solidFill>
                  <a:srgbClr val="CC0000"/>
                </a:solidFill>
                <a:latin typeface="Arial" panose="020B0604020202020204" pitchFamily="34" charset="0"/>
                <a:ea typeface="Times New Roman" panose="02020603050405020304" pitchFamily="18" charset="0"/>
                <a:cs typeface="Times New Roman" panose="02020603050405020304" pitchFamily="18" charset="0"/>
              </a:rPr>
              <a:t>Facebook </a:t>
            </a:r>
            <a:r>
              <a:rPr lang="bg-BG" sz="2000" b="1" u="sng" dirty="0" smtClean="0">
                <a:solidFill>
                  <a:srgbClr val="CC0000"/>
                </a:solidFill>
                <a:latin typeface="Arial" panose="020B0604020202020204" pitchFamily="34" charset="0"/>
                <a:ea typeface="Times New Roman" panose="02020603050405020304" pitchFamily="18" charset="0"/>
                <a:cs typeface="Times New Roman" panose="02020603050405020304" pitchFamily="18" charset="0"/>
              </a:rPr>
              <a:t>groups </a:t>
            </a:r>
            <a:r>
              <a:rPr lang="bg-BG" sz="2000" b="1" dirty="0" smtClean="0">
                <a:solidFill>
                  <a:srgbClr val="CC0000"/>
                </a:solidFill>
                <a:latin typeface="Arial" panose="020B0604020202020204" pitchFamily="34" charset="0"/>
                <a:ea typeface="Times New Roman" panose="02020603050405020304" pitchFamily="18" charset="0"/>
                <a:cs typeface="Times New Roman" panose="02020603050405020304" pitchFamily="18" charset="0"/>
              </a:rPr>
              <a:t>in </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which only parents of children in one class are members.</a:t>
            </a:r>
            <a:endParaRPr lang="bg-BG" sz="2000" b="1" dirty="0">
              <a:solidFill>
                <a:srgbClr val="CC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Communication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between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parents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on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the</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web</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takes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place</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in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many</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ways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including</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sending</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personal</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messages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invitations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to</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participate</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in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events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sharing</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photos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text</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hyperlinks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videos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feedback</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stories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music</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songs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participation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in</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various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games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Teachers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share</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educational</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resources</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that</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they</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r>
              <a:rPr lang="bg-BG" sz="2000" b="1" dirty="0" err="1">
                <a:solidFill>
                  <a:srgbClr val="CC0000"/>
                </a:solidFill>
                <a:latin typeface="Arial" panose="020B0604020202020204" pitchFamily="34" charset="0"/>
                <a:ea typeface="Times New Roman" panose="02020603050405020304" pitchFamily="18" charset="0"/>
                <a:cs typeface="Times New Roman" panose="02020603050405020304" pitchFamily="18" charset="0"/>
              </a:rPr>
              <a:t>create</a:t>
            </a:r>
            <a:r>
              <a:rPr lang="bg-BG" sz="2000" b="1" dirty="0">
                <a:solidFill>
                  <a:srgbClr val="CC0000"/>
                </a:solidFill>
                <a:latin typeface="Arial" panose="020B0604020202020204" pitchFamily="34" charset="0"/>
                <a:ea typeface="Times New Roman" panose="02020603050405020304" pitchFamily="18" charset="0"/>
                <a:cs typeface="Times New Roman" panose="02020603050405020304" pitchFamily="18" charset="0"/>
              </a:rPr>
              <a:t>.  </a:t>
            </a:r>
            <a:endParaRPr lang="bg-BG" sz="20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6" y="0"/>
            <a:ext cx="4193314" cy="3370217"/>
          </a:xfrm>
          <a:prstGeom prst="rect">
            <a:avLst/>
          </a:prstGeom>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14" y="3370217"/>
            <a:ext cx="3548797" cy="34877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783" y="3175933"/>
            <a:ext cx="3361549" cy="3682067"/>
          </a:xfrm>
          <a:prstGeom prst="rect">
            <a:avLst/>
          </a:prstGeom>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7457" y="3332148"/>
            <a:ext cx="4493582" cy="336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7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8309967"/>
          </a:xfrm>
          <a:prstGeom prst="rect">
            <a:avLst/>
          </a:prstGeom>
        </p:spPr>
        <p:txBody>
          <a:bodyPr wrap="square">
            <a:spAutoFit/>
          </a:bodyPr>
          <a:lstStyle/>
          <a:p>
            <a:pPr algn="ctr"/>
            <a:r>
              <a:rPr lang="en-US" sz="2400" b="1" dirty="0" smtClean="0">
                <a:solidFill>
                  <a:srgbClr val="CC0000"/>
                </a:solidFill>
              </a:rPr>
              <a:t>Teachers used </a:t>
            </a:r>
            <a:r>
              <a:rPr lang="en-US" sz="2400" b="1" dirty="0">
                <a:solidFill>
                  <a:srgbClr val="CC0000"/>
                </a:solidFill>
              </a:rPr>
              <a:t>various </a:t>
            </a:r>
            <a:r>
              <a:rPr lang="en-US" sz="2400" b="1" u="sng" dirty="0">
                <a:solidFill>
                  <a:srgbClr val="CC0000"/>
                </a:solidFill>
              </a:rPr>
              <a:t>online educational tools </a:t>
            </a:r>
            <a:r>
              <a:rPr lang="en-US" sz="2400" b="1" dirty="0">
                <a:solidFill>
                  <a:srgbClr val="CC0000"/>
                </a:solidFill>
              </a:rPr>
              <a:t>to help children and teaching them in distance </a:t>
            </a:r>
            <a:r>
              <a:rPr lang="en-US" sz="2400" b="1" dirty="0" smtClean="0">
                <a:solidFill>
                  <a:srgbClr val="CC0000"/>
                </a:solidFill>
              </a:rPr>
              <a:t>platforms </a:t>
            </a:r>
            <a:r>
              <a:rPr lang="en-US" sz="2400" b="1" dirty="0">
                <a:solidFill>
                  <a:srgbClr val="CC0000"/>
                </a:solidFill>
              </a:rPr>
              <a:t>for teaching and learning. We have created our own educational </a:t>
            </a:r>
            <a:r>
              <a:rPr lang="en-US" sz="2400" b="1" dirty="0" smtClean="0">
                <a:solidFill>
                  <a:srgbClr val="CC0000"/>
                </a:solidFill>
              </a:rPr>
              <a:t>resources. </a:t>
            </a:r>
            <a:endParaRPr lang="en-US" b="1" dirty="0">
              <a:solidFill>
                <a:srgbClr val="CC0000"/>
              </a:solidFill>
            </a:endParaRPr>
          </a:p>
          <a:p>
            <a:pPr algn="ctr"/>
            <a:endParaRPr lang="bg-BG" sz="1200"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2"/>
              </a:rPr>
              <a:t>https://</a:t>
            </a:r>
            <a:r>
              <a:rPr lang="en-US" sz="1200" u="sng" dirty="0" smtClean="0">
                <a:solidFill>
                  <a:srgbClr val="0000CC"/>
                </a:solidFill>
                <a:latin typeface="Times New Roman" pitchFamily="18" charset="0"/>
                <a:cs typeface="Times New Roman" pitchFamily="18" charset="0"/>
                <a:hlinkClick r:id="rId2"/>
              </a:rPr>
              <a:t>www.youtube.com/watch?v=d53A_1QCJMU&amp;feature=youtu.be&amp;ab_channel=RaiaNedelkova</a:t>
            </a:r>
            <a:endParaRPr lang="en-US" sz="1200" u="sng" dirty="0" smtClean="0">
              <a:solidFill>
                <a:srgbClr val="0000CC"/>
              </a:solidFill>
              <a:latin typeface="Times New Roman" pitchFamily="18" charset="0"/>
              <a:cs typeface="Times New Roman" pitchFamily="18" charset="0"/>
            </a:endParaRPr>
          </a:p>
          <a:p>
            <a:pPr algn="ctr"/>
            <a:endParaRPr lang="bg-BG" sz="1200"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3"/>
              </a:rPr>
              <a:t>https://</a:t>
            </a:r>
            <a:r>
              <a:rPr lang="en-US" sz="1200" u="sng" dirty="0" smtClean="0">
                <a:solidFill>
                  <a:srgbClr val="0000CC"/>
                </a:solidFill>
                <a:latin typeface="Times New Roman" pitchFamily="18" charset="0"/>
                <a:cs typeface="Times New Roman" pitchFamily="18" charset="0"/>
                <a:hlinkClick r:id="rId3"/>
              </a:rPr>
              <a:t>www.youtube.com/watch?v=9aY6RLYuHuw&amp;feature=youtu.be&amp;ab_channel=RaiaNedelkova</a:t>
            </a:r>
            <a:endParaRPr lang="en-US" sz="1200" u="sng" dirty="0" smtClean="0">
              <a:solidFill>
                <a:srgbClr val="0000CC"/>
              </a:solidFill>
              <a:latin typeface="Times New Roman" pitchFamily="18" charset="0"/>
              <a:cs typeface="Times New Roman" pitchFamily="18" charset="0"/>
            </a:endParaRPr>
          </a:p>
          <a:p>
            <a:pPr algn="ctr"/>
            <a:endParaRPr lang="bg-BG" sz="1200"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4"/>
              </a:rPr>
              <a:t>https://</a:t>
            </a:r>
            <a:r>
              <a:rPr lang="en-US" sz="1200" u="sng" dirty="0" smtClean="0">
                <a:solidFill>
                  <a:srgbClr val="0000CC"/>
                </a:solidFill>
                <a:latin typeface="Times New Roman" pitchFamily="18" charset="0"/>
                <a:cs typeface="Times New Roman" pitchFamily="18" charset="0"/>
                <a:hlinkClick r:id="rId4"/>
              </a:rPr>
              <a:t>www.youtube.com/watch?v=fYdljKob0kw&amp;feature=youtu.be&amp;ab_channel=RaiaNedelkova</a:t>
            </a:r>
            <a:endParaRPr lang="en-US" sz="1200" u="sng" dirty="0" smtClean="0">
              <a:solidFill>
                <a:srgbClr val="0000CC"/>
              </a:solidFill>
              <a:latin typeface="Times New Roman" pitchFamily="18" charset="0"/>
              <a:cs typeface="Times New Roman" pitchFamily="18" charset="0"/>
            </a:endParaRPr>
          </a:p>
          <a:p>
            <a:pPr algn="ctr"/>
            <a:endParaRPr lang="bg-BG" sz="1200"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5"/>
              </a:rPr>
              <a:t>https://</a:t>
            </a:r>
            <a:r>
              <a:rPr lang="en-US" sz="1200" u="sng" dirty="0" smtClean="0">
                <a:solidFill>
                  <a:srgbClr val="0000CC"/>
                </a:solidFill>
                <a:latin typeface="Times New Roman" pitchFamily="18" charset="0"/>
                <a:cs typeface="Times New Roman" pitchFamily="18" charset="0"/>
                <a:hlinkClick r:id="rId5"/>
              </a:rPr>
              <a:t>www.youtube.com/watch?v=D8Im6qb9R70&amp;feature=youtu.be&amp;ab_channel=RaiaNedelkova</a:t>
            </a:r>
            <a:endParaRPr lang="en-US" sz="1200" u="sng" dirty="0" smtClean="0">
              <a:solidFill>
                <a:srgbClr val="0000CC"/>
              </a:solidFill>
              <a:latin typeface="Times New Roman" pitchFamily="18" charset="0"/>
              <a:cs typeface="Times New Roman" pitchFamily="18" charset="0"/>
            </a:endParaRPr>
          </a:p>
          <a:p>
            <a:pPr algn="ctr"/>
            <a:endParaRPr lang="bg-BG" sz="1200"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6"/>
              </a:rPr>
              <a:t>https://</a:t>
            </a:r>
            <a:r>
              <a:rPr lang="en-US" sz="1200" u="sng" dirty="0" smtClean="0">
                <a:solidFill>
                  <a:srgbClr val="0000CC"/>
                </a:solidFill>
                <a:latin typeface="Times New Roman" pitchFamily="18" charset="0"/>
                <a:cs typeface="Times New Roman" pitchFamily="18" charset="0"/>
                <a:hlinkClick r:id="rId6"/>
              </a:rPr>
              <a:t>www.youtube.com/watch?v=IDObe2MO_WI&amp;feature=youtu.be&amp;ab_channel=RaiaNedelkova</a:t>
            </a:r>
            <a:endParaRPr lang="en-US" sz="1200" u="sng" dirty="0" smtClean="0">
              <a:solidFill>
                <a:srgbClr val="0000CC"/>
              </a:solidFill>
              <a:latin typeface="Times New Roman" pitchFamily="18" charset="0"/>
              <a:cs typeface="Times New Roman" pitchFamily="18" charset="0"/>
            </a:endParaRPr>
          </a:p>
          <a:p>
            <a:pPr algn="ctr"/>
            <a:endParaRPr lang="bg-BG" sz="1200"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7"/>
              </a:rPr>
              <a:t>https://www.youtube.com/watch?v=Uv-J-FPyst4&amp;feature=youtu.be&amp;ab_channel=RaiaNedelkova</a:t>
            </a:r>
            <a:endParaRPr lang="bg-BG" sz="1200" dirty="0">
              <a:solidFill>
                <a:srgbClr val="0000CC"/>
              </a:solidFill>
              <a:latin typeface="Times New Roman" pitchFamily="18" charset="0"/>
              <a:cs typeface="Times New Roman" pitchFamily="18" charset="0"/>
            </a:endParaRPr>
          </a:p>
          <a:p>
            <a:pPr algn="ctr"/>
            <a:endParaRPr lang="en-US" sz="1200" b="1" dirty="0" smtClean="0">
              <a:solidFill>
                <a:srgbClr val="0000CC"/>
              </a:solidFill>
              <a:latin typeface="Times New Roman" pitchFamily="18" charset="0"/>
              <a:cs typeface="Times New Roman" pitchFamily="18" charset="0"/>
              <a:hlinkClick r:id="rId8"/>
            </a:endParaRPr>
          </a:p>
          <a:p>
            <a:pPr algn="ctr"/>
            <a:r>
              <a:rPr lang="en-US" sz="1200" dirty="0" smtClean="0">
                <a:solidFill>
                  <a:srgbClr val="0000CC"/>
                </a:solidFill>
                <a:latin typeface="Times New Roman" pitchFamily="18" charset="0"/>
                <a:cs typeface="Times New Roman" pitchFamily="18" charset="0"/>
                <a:hlinkClick r:id="rId8"/>
              </a:rPr>
              <a:t>https</a:t>
            </a:r>
            <a:r>
              <a:rPr lang="en-US" sz="1200" dirty="0">
                <a:solidFill>
                  <a:srgbClr val="0000CC"/>
                </a:solidFill>
                <a:latin typeface="Times New Roman" pitchFamily="18" charset="0"/>
                <a:cs typeface="Times New Roman" pitchFamily="18" charset="0"/>
                <a:hlinkClick r:id="rId8"/>
              </a:rPr>
              <a:t>://www.jigsawplanet.com/?</a:t>
            </a:r>
            <a:r>
              <a:rPr lang="en-US" sz="1200" dirty="0" smtClean="0">
                <a:solidFill>
                  <a:srgbClr val="0000CC"/>
                </a:solidFill>
                <a:latin typeface="Times New Roman" pitchFamily="18" charset="0"/>
                <a:cs typeface="Times New Roman" pitchFamily="18" charset="0"/>
                <a:hlinkClick r:id="rId8"/>
              </a:rPr>
              <a:t>rc=play&amp;pid=2bc5aae090cf</a:t>
            </a:r>
            <a:endParaRPr lang="en-US" sz="1200" dirty="0" smtClean="0">
              <a:solidFill>
                <a:srgbClr val="0000CC"/>
              </a:solidFill>
              <a:latin typeface="Times New Roman" pitchFamily="18" charset="0"/>
              <a:cs typeface="Times New Roman" pitchFamily="18" charset="0"/>
            </a:endParaRPr>
          </a:p>
          <a:p>
            <a:pPr algn="ctr"/>
            <a:endParaRPr lang="en-US" sz="1200" dirty="0">
              <a:solidFill>
                <a:srgbClr val="0000CC"/>
              </a:solidFill>
              <a:latin typeface="Times New Roman" pitchFamily="18" charset="0"/>
              <a:cs typeface="Times New Roman" pitchFamily="18" charset="0"/>
            </a:endParaRPr>
          </a:p>
          <a:p>
            <a:pPr algn="ctr"/>
            <a:r>
              <a:rPr lang="en-US" sz="1200" dirty="0">
                <a:solidFill>
                  <a:srgbClr val="0000CC"/>
                </a:solidFill>
                <a:latin typeface="Times New Roman" pitchFamily="18" charset="0"/>
                <a:cs typeface="Times New Roman" pitchFamily="18" charset="0"/>
                <a:hlinkClick r:id="rId9"/>
              </a:rPr>
              <a:t>https://www.jigsawplanet.com/?</a:t>
            </a:r>
            <a:r>
              <a:rPr lang="en-US" sz="1200" dirty="0" smtClean="0">
                <a:solidFill>
                  <a:srgbClr val="0000CC"/>
                </a:solidFill>
                <a:latin typeface="Times New Roman" pitchFamily="18" charset="0"/>
                <a:cs typeface="Times New Roman" pitchFamily="18" charset="0"/>
                <a:hlinkClick r:id="rId9"/>
              </a:rPr>
              <a:t>rc=play&amp;pid=0b595fdbea6b</a:t>
            </a:r>
            <a:endParaRPr lang="en-US" sz="1200" dirty="0" smtClean="0">
              <a:solidFill>
                <a:srgbClr val="0000CC"/>
              </a:solidFill>
              <a:latin typeface="Times New Roman" pitchFamily="18" charset="0"/>
              <a:cs typeface="Times New Roman" pitchFamily="18" charset="0"/>
            </a:endParaRPr>
          </a:p>
          <a:p>
            <a:pPr algn="ctr"/>
            <a:endParaRPr lang="en-US" sz="1200" dirty="0">
              <a:solidFill>
                <a:srgbClr val="0000CC"/>
              </a:solidFill>
              <a:latin typeface="Times New Roman" pitchFamily="18" charset="0"/>
              <a:cs typeface="Times New Roman" pitchFamily="18" charset="0"/>
            </a:endParaRPr>
          </a:p>
          <a:p>
            <a:pPr algn="ctr"/>
            <a:r>
              <a:rPr lang="en-US" sz="1200" dirty="0">
                <a:solidFill>
                  <a:srgbClr val="0000CC"/>
                </a:solidFill>
                <a:latin typeface="Times New Roman" pitchFamily="18" charset="0"/>
                <a:cs typeface="Times New Roman" pitchFamily="18" charset="0"/>
                <a:hlinkClick r:id="rId10"/>
              </a:rPr>
              <a:t>https://</a:t>
            </a:r>
            <a:r>
              <a:rPr lang="en-US" sz="1200" dirty="0" smtClean="0">
                <a:solidFill>
                  <a:srgbClr val="0000CC"/>
                </a:solidFill>
                <a:latin typeface="Times New Roman" pitchFamily="18" charset="0"/>
                <a:cs typeface="Times New Roman" pitchFamily="18" charset="0"/>
                <a:hlinkClick r:id="rId10"/>
              </a:rPr>
              <a:t>www.youtube.com/watch?fbclid=IwAR0X_PyNs0n8t5ZQgBJHex5xfDdyWHFoH-Rt_CEKS0sYvnO6D0jlWyJNfAc&amp;v=5Uo4KZDUcBQ&amp;feature=youtu.be</a:t>
            </a:r>
            <a:endParaRPr lang="en-US" sz="1200" dirty="0" smtClean="0">
              <a:solidFill>
                <a:srgbClr val="0000CC"/>
              </a:solidFill>
              <a:latin typeface="Times New Roman" pitchFamily="18" charset="0"/>
              <a:cs typeface="Times New Roman" pitchFamily="18" charset="0"/>
            </a:endParaRPr>
          </a:p>
          <a:p>
            <a:pPr algn="ctr"/>
            <a:endParaRPr lang="en-US" sz="1200" dirty="0">
              <a:solidFill>
                <a:srgbClr val="0000CC"/>
              </a:solidFill>
              <a:latin typeface="Times New Roman" pitchFamily="18" charset="0"/>
              <a:cs typeface="Times New Roman" pitchFamily="18" charset="0"/>
            </a:endParaRPr>
          </a:p>
          <a:p>
            <a:pPr algn="ctr"/>
            <a:r>
              <a:rPr lang="en-US" sz="1200" dirty="0">
                <a:solidFill>
                  <a:srgbClr val="0000CC"/>
                </a:solidFill>
                <a:latin typeface="Times New Roman" pitchFamily="18" charset="0"/>
                <a:cs typeface="Times New Roman" pitchFamily="18" charset="0"/>
                <a:hlinkClick r:id="rId11"/>
              </a:rPr>
              <a:t>https://</a:t>
            </a:r>
            <a:r>
              <a:rPr lang="en-US" sz="1200" dirty="0" smtClean="0">
                <a:solidFill>
                  <a:srgbClr val="0000CC"/>
                </a:solidFill>
                <a:latin typeface="Times New Roman" pitchFamily="18" charset="0"/>
                <a:cs typeface="Times New Roman" pitchFamily="18" charset="0"/>
                <a:hlinkClick r:id="rId11"/>
              </a:rPr>
              <a:t>learningapps.org/display?v=pwoe0o4jc20&amp;fbclid=IwAR2yN90ZxVMMLCXi4PLPxe_Et8rMrCEcbXZm9j-ocWieMFGtuOoaZjBMwfA</a:t>
            </a:r>
            <a:endParaRPr lang="en-US" sz="1200" dirty="0" smtClean="0">
              <a:solidFill>
                <a:srgbClr val="0000CC"/>
              </a:solidFill>
              <a:latin typeface="Times New Roman" pitchFamily="18" charset="0"/>
              <a:cs typeface="Times New Roman" pitchFamily="18" charset="0"/>
            </a:endParaRPr>
          </a:p>
          <a:p>
            <a:pPr algn="ctr"/>
            <a:endParaRPr lang="en-US" sz="1200" u="sng" dirty="0">
              <a:solidFill>
                <a:srgbClr val="0000CC"/>
              </a:solidFill>
              <a:latin typeface="Times New Roman" pitchFamily="18" charset="0"/>
              <a:cs typeface="Times New Roman" pitchFamily="18" charset="0"/>
              <a:hlinkClick r:id="rId12"/>
            </a:endParaRPr>
          </a:p>
          <a:p>
            <a:pPr algn="ctr"/>
            <a:r>
              <a:rPr lang="en-US" sz="1200" u="sng" dirty="0" smtClean="0">
                <a:solidFill>
                  <a:srgbClr val="0000CC"/>
                </a:solidFill>
                <a:latin typeface="Times New Roman" pitchFamily="18" charset="0"/>
                <a:cs typeface="Times New Roman" pitchFamily="18" charset="0"/>
                <a:hlinkClick r:id="rId13"/>
              </a:rPr>
              <a:t>https</a:t>
            </a:r>
            <a:r>
              <a:rPr lang="en-US" sz="1200" u="sng" dirty="0">
                <a:solidFill>
                  <a:srgbClr val="0000CC"/>
                </a:solidFill>
                <a:latin typeface="Times New Roman" pitchFamily="18" charset="0"/>
                <a:cs typeface="Times New Roman" pitchFamily="18" charset="0"/>
                <a:hlinkClick r:id="rId13"/>
              </a:rPr>
              <a:t>://</a:t>
            </a:r>
            <a:r>
              <a:rPr lang="en-US" sz="1200" u="sng" dirty="0" smtClean="0">
                <a:solidFill>
                  <a:srgbClr val="0000CC"/>
                </a:solidFill>
                <a:latin typeface="Times New Roman" pitchFamily="18" charset="0"/>
                <a:cs typeface="Times New Roman" pitchFamily="18" charset="0"/>
                <a:hlinkClick r:id="rId13"/>
              </a:rPr>
              <a:t>www.youtube.com/watch?fbclid=IwAR0cU7oa2j1taZyof8htA0sLvlx6N3mIxcL5Ptr9zA0RlCcQkPkX8kVwfPA&amp;v=EK8UGHWtyqY&amp;feature=youtu.be</a:t>
            </a:r>
            <a:endParaRPr lang="bg-BG" sz="1200" u="sng" dirty="0" smtClean="0">
              <a:solidFill>
                <a:srgbClr val="0000CC"/>
              </a:solidFill>
              <a:latin typeface="Times New Roman" pitchFamily="18" charset="0"/>
              <a:cs typeface="Times New Roman" pitchFamily="18" charset="0"/>
            </a:endParaRPr>
          </a:p>
          <a:p>
            <a:pPr algn="ctr"/>
            <a:endParaRPr lang="en-US" sz="1200" u="sng" dirty="0" smtClean="0">
              <a:solidFill>
                <a:srgbClr val="0000CC"/>
              </a:solidFill>
              <a:latin typeface="Times New Roman" pitchFamily="18" charset="0"/>
              <a:cs typeface="Times New Roman" pitchFamily="18" charset="0"/>
            </a:endParaRPr>
          </a:p>
          <a:p>
            <a:pPr algn="ctr"/>
            <a:r>
              <a:rPr lang="en-US" sz="1200" u="sng" dirty="0" smtClean="0">
                <a:solidFill>
                  <a:schemeClr val="accent1">
                    <a:lumMod val="75000"/>
                  </a:schemeClr>
                </a:solidFill>
                <a:latin typeface="Times New Roman" pitchFamily="18" charset="0"/>
                <a:cs typeface="Times New Roman" pitchFamily="18" charset="0"/>
                <a:hlinkClick r:id="rId14"/>
              </a:rPr>
              <a:t>https</a:t>
            </a:r>
            <a:r>
              <a:rPr lang="en-US" sz="1200" u="sng" dirty="0">
                <a:solidFill>
                  <a:schemeClr val="accent1">
                    <a:lumMod val="75000"/>
                  </a:schemeClr>
                </a:solidFill>
                <a:latin typeface="Times New Roman" pitchFamily="18" charset="0"/>
                <a:cs typeface="Times New Roman" pitchFamily="18" charset="0"/>
                <a:hlinkClick r:id="rId14"/>
              </a:rPr>
              <a:t>://bookcreator.com/resources-for-teachers/kindergarten</a:t>
            </a:r>
            <a:r>
              <a:rPr lang="en-US" sz="1200" u="sng" dirty="0" smtClean="0">
                <a:solidFill>
                  <a:schemeClr val="accent1">
                    <a:lumMod val="75000"/>
                  </a:schemeClr>
                </a:solidFill>
                <a:latin typeface="Times New Roman" pitchFamily="18" charset="0"/>
                <a:cs typeface="Times New Roman" pitchFamily="18" charset="0"/>
                <a:hlinkClick r:id="rId14"/>
              </a:rPr>
              <a:t>/</a:t>
            </a:r>
            <a:endParaRPr lang="bg-BG" sz="1200" u="sng" dirty="0" smtClean="0">
              <a:solidFill>
                <a:schemeClr val="accent1">
                  <a:lumMod val="75000"/>
                </a:schemeClr>
              </a:solidFill>
              <a:latin typeface="Times New Roman" pitchFamily="18" charset="0"/>
              <a:cs typeface="Times New Roman" pitchFamily="18" charset="0"/>
            </a:endParaRPr>
          </a:p>
          <a:p>
            <a:pPr algn="ctr"/>
            <a:endParaRPr lang="en-US" sz="1200" u="sng" dirty="0">
              <a:solidFill>
                <a:schemeClr val="accent1">
                  <a:lumMod val="75000"/>
                </a:schemeClr>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15"/>
              </a:rPr>
              <a:t>https://www.jigsawplanet.com/?</a:t>
            </a:r>
            <a:r>
              <a:rPr lang="en-US" sz="1200" u="sng" dirty="0" smtClean="0">
                <a:solidFill>
                  <a:srgbClr val="0000CC"/>
                </a:solidFill>
                <a:latin typeface="Times New Roman" pitchFamily="18" charset="0"/>
                <a:cs typeface="Times New Roman" pitchFamily="18" charset="0"/>
                <a:hlinkClick r:id="rId15"/>
              </a:rPr>
              <a:t>rc=play&amp;pid=2e87282670bf&amp;fbclid=IwAR1Kbmp5-uIdqEKBdYZfqO-mahq1w6Vv3ccRaCgoiCvuhjA8DuNxfjawpoM</a:t>
            </a:r>
            <a:endParaRPr lang="en-US" sz="1200" u="sng" dirty="0" smtClean="0">
              <a:solidFill>
                <a:srgbClr val="0000CC"/>
              </a:solidFill>
              <a:latin typeface="Times New Roman" pitchFamily="18" charset="0"/>
              <a:cs typeface="Times New Roman" pitchFamily="18" charset="0"/>
            </a:endParaRPr>
          </a:p>
          <a:p>
            <a:pPr algn="ctr"/>
            <a:endParaRPr lang="en-US" sz="1200" u="sng" dirty="0">
              <a:solidFill>
                <a:srgbClr val="0000CC"/>
              </a:solidFill>
              <a:latin typeface="Times New Roman" pitchFamily="18" charset="0"/>
              <a:cs typeface="Times New Roman" pitchFamily="18" charset="0"/>
            </a:endParaRPr>
          </a:p>
          <a:p>
            <a:pPr algn="ctr"/>
            <a:r>
              <a:rPr lang="en-US" sz="1200" u="sng" dirty="0">
                <a:solidFill>
                  <a:srgbClr val="0000CC"/>
                </a:solidFill>
                <a:latin typeface="Times New Roman" pitchFamily="18" charset="0"/>
                <a:cs typeface="Times New Roman" pitchFamily="18" charset="0"/>
                <a:hlinkClick r:id="rId16"/>
              </a:rPr>
              <a:t>http://krokotak.com/2018/03/koledna-dekoratsiya/?</a:t>
            </a:r>
            <a:r>
              <a:rPr lang="en-US" sz="1200" u="sng" dirty="0" smtClean="0">
                <a:solidFill>
                  <a:srgbClr val="0000CC"/>
                </a:solidFill>
                <a:latin typeface="Times New Roman" pitchFamily="18" charset="0"/>
                <a:cs typeface="Times New Roman" pitchFamily="18" charset="0"/>
                <a:hlinkClick r:id="rId16"/>
              </a:rPr>
              <a:t>fbclid=IwAR3_s1M53QokrGUDEgXMkuuAm4YUAd6HVdteXqVstcwCfhZLGof9Ps2_qcA</a:t>
            </a:r>
            <a:endParaRPr lang="bg-BG" sz="1200" u="sng" dirty="0" smtClean="0">
              <a:solidFill>
                <a:srgbClr val="0000CC"/>
              </a:solidFill>
              <a:latin typeface="Times New Roman" pitchFamily="18" charset="0"/>
              <a:cs typeface="Times New Roman" pitchFamily="18" charset="0"/>
            </a:endParaRPr>
          </a:p>
          <a:p>
            <a:pPr algn="ctr"/>
            <a:endParaRPr lang="en-US" sz="1200" u="sng" dirty="0" smtClean="0">
              <a:solidFill>
                <a:srgbClr val="0000CC"/>
              </a:solidFill>
              <a:latin typeface="Times New Roman" pitchFamily="18" charset="0"/>
              <a:cs typeface="Times New Roman" pitchFamily="18" charset="0"/>
            </a:endParaRPr>
          </a:p>
          <a:p>
            <a:pPr algn="ctr"/>
            <a:r>
              <a:rPr lang="en-US" sz="1200" u="sng" dirty="0">
                <a:solidFill>
                  <a:schemeClr val="accent1">
                    <a:lumMod val="75000"/>
                  </a:schemeClr>
                </a:solidFill>
                <a:latin typeface="Times New Roman" pitchFamily="18" charset="0"/>
                <a:cs typeface="Times New Roman" pitchFamily="18" charset="0"/>
                <a:hlinkClick r:id="rId17"/>
              </a:rPr>
              <a:t>https://www.easypeasyandfun.com/paper-ball-garland/?</a:t>
            </a:r>
            <a:r>
              <a:rPr lang="en-US" sz="1200" u="sng" dirty="0" smtClean="0">
                <a:solidFill>
                  <a:schemeClr val="accent1">
                    <a:lumMod val="75000"/>
                  </a:schemeClr>
                </a:solidFill>
                <a:latin typeface="Times New Roman" pitchFamily="18" charset="0"/>
                <a:cs typeface="Times New Roman" pitchFamily="18" charset="0"/>
                <a:hlinkClick r:id="rId17"/>
              </a:rPr>
              <a:t>fbclid=IwAR3e1KFel7_kJWf180VFalb0rqa3gcoTqTX1Lf8TV160W-Pyl2P2OrfZmXg</a:t>
            </a:r>
            <a:endParaRPr lang="bg-BG" sz="1200" u="sng" dirty="0" smtClean="0">
              <a:solidFill>
                <a:schemeClr val="accent1">
                  <a:lumMod val="75000"/>
                </a:schemeClr>
              </a:solidFill>
              <a:latin typeface="Times New Roman" pitchFamily="18" charset="0"/>
              <a:cs typeface="Times New Roman" pitchFamily="18" charset="0"/>
            </a:endParaRPr>
          </a:p>
          <a:p>
            <a:pPr algn="ctr"/>
            <a:r>
              <a:rPr lang="en-US" sz="1200" u="sng" dirty="0" smtClean="0">
                <a:solidFill>
                  <a:schemeClr val="accent1">
                    <a:lumMod val="75000"/>
                  </a:schemeClr>
                </a:solidFill>
                <a:latin typeface="Times New Roman" pitchFamily="18" charset="0"/>
                <a:cs typeface="Times New Roman" pitchFamily="18" charset="0"/>
                <a:hlinkClick r:id="rId18"/>
              </a:rPr>
              <a:t>http</a:t>
            </a:r>
            <a:r>
              <a:rPr lang="en-US" sz="1200" u="sng" dirty="0">
                <a:solidFill>
                  <a:schemeClr val="accent1">
                    <a:lumMod val="75000"/>
                  </a:schemeClr>
                </a:solidFill>
                <a:latin typeface="Times New Roman" pitchFamily="18" charset="0"/>
                <a:cs typeface="Times New Roman" pitchFamily="18" charset="0"/>
                <a:hlinkClick r:id="rId18"/>
              </a:rPr>
              <a:t>://roditel.bg</a:t>
            </a:r>
            <a:r>
              <a:rPr lang="en-US" sz="1200" u="sng" dirty="0" smtClean="0">
                <a:solidFill>
                  <a:schemeClr val="accent1">
                    <a:lumMod val="75000"/>
                  </a:schemeClr>
                </a:solidFill>
                <a:latin typeface="Times New Roman" pitchFamily="18" charset="0"/>
                <a:cs typeface="Times New Roman" pitchFamily="18" charset="0"/>
                <a:hlinkClick r:id="rId18"/>
              </a:rPr>
              <a:t>/</a:t>
            </a:r>
            <a:endParaRPr lang="bg-BG" sz="1200" u="sng" dirty="0" smtClean="0">
              <a:solidFill>
                <a:schemeClr val="accent1">
                  <a:lumMod val="75000"/>
                </a:schemeClr>
              </a:solidFill>
              <a:latin typeface="Times New Roman" pitchFamily="18" charset="0"/>
              <a:cs typeface="Times New Roman" pitchFamily="18" charset="0"/>
            </a:endParaRPr>
          </a:p>
          <a:p>
            <a:pPr algn="ctr"/>
            <a:endParaRPr lang="en-US" sz="1200" u="sng" dirty="0" smtClean="0">
              <a:solidFill>
                <a:schemeClr val="accent1">
                  <a:lumMod val="75000"/>
                </a:schemeClr>
              </a:solidFill>
              <a:latin typeface="Times New Roman" pitchFamily="18" charset="0"/>
              <a:cs typeface="Times New Roman" pitchFamily="18" charset="0"/>
            </a:endParaRPr>
          </a:p>
          <a:p>
            <a:pPr algn="ctr"/>
            <a:r>
              <a:rPr lang="en-US" sz="1200" u="sng" dirty="0">
                <a:solidFill>
                  <a:schemeClr val="accent1">
                    <a:lumMod val="75000"/>
                  </a:schemeClr>
                </a:solidFill>
                <a:latin typeface="Times New Roman" pitchFamily="18" charset="0"/>
                <a:cs typeface="Times New Roman" pitchFamily="18" charset="0"/>
                <a:hlinkClick r:id="rId19"/>
              </a:rPr>
              <a:t>http://purvite7.bg/7-idei-za-letni-zanimaniya-stimulirashhi-razvitieto-na-detsata</a:t>
            </a:r>
            <a:r>
              <a:rPr lang="en-US" sz="1200" u="sng" dirty="0" smtClean="0">
                <a:solidFill>
                  <a:schemeClr val="accent1">
                    <a:lumMod val="75000"/>
                  </a:schemeClr>
                </a:solidFill>
                <a:latin typeface="Times New Roman" pitchFamily="18" charset="0"/>
                <a:cs typeface="Times New Roman" pitchFamily="18" charset="0"/>
                <a:hlinkClick r:id="rId19"/>
              </a:rPr>
              <a:t>/</a:t>
            </a:r>
            <a:endParaRPr lang="bg-BG" sz="1200" u="sng" dirty="0" smtClean="0">
              <a:solidFill>
                <a:schemeClr val="accent1">
                  <a:lumMod val="75000"/>
                </a:schemeClr>
              </a:solidFill>
              <a:latin typeface="Times New Roman" pitchFamily="18" charset="0"/>
              <a:cs typeface="Times New Roman" pitchFamily="18" charset="0"/>
            </a:endParaRPr>
          </a:p>
          <a:p>
            <a:pPr algn="ctr"/>
            <a:endParaRPr lang="bg-BG" sz="1400" u="sng" dirty="0" smtClean="0">
              <a:solidFill>
                <a:schemeClr val="accent1">
                  <a:lumMod val="75000"/>
                </a:schemeClr>
              </a:solidFill>
            </a:endParaRPr>
          </a:p>
          <a:p>
            <a:pPr algn="ctr"/>
            <a:endParaRPr lang="en-US" sz="1400" u="sng" dirty="0" smtClean="0">
              <a:solidFill>
                <a:schemeClr val="accent1">
                  <a:lumMod val="75000"/>
                </a:schemeClr>
              </a:solidFill>
            </a:endParaRPr>
          </a:p>
          <a:p>
            <a:pPr algn="ctr"/>
            <a:endParaRPr lang="en-US" sz="1200" b="1" u="sng" dirty="0">
              <a:solidFill>
                <a:srgbClr val="0000CC"/>
              </a:solidFill>
            </a:endParaRPr>
          </a:p>
          <a:p>
            <a:pPr algn="ctr"/>
            <a:endParaRPr lang="en-US" sz="1400" b="1" u="sng" dirty="0">
              <a:solidFill>
                <a:srgbClr val="0000CC"/>
              </a:solidFill>
            </a:endParaRPr>
          </a:p>
          <a:p>
            <a:pPr algn="ctr"/>
            <a:endParaRPr lang="en-US" sz="1400" b="1" dirty="0" smtClean="0">
              <a:solidFill>
                <a:srgbClr val="CC0000"/>
              </a:solidFill>
            </a:endParaRPr>
          </a:p>
          <a:p>
            <a:pPr algn="ctr"/>
            <a:endParaRPr lang="en-US" sz="1400" b="1" dirty="0">
              <a:solidFill>
                <a:srgbClr val="CC0000"/>
              </a:solidFill>
            </a:endParaRPr>
          </a:p>
        </p:txBody>
      </p:sp>
    </p:spTree>
    <p:extLst>
      <p:ext uri="{BB962C8B-B14F-4D97-AF65-F5344CB8AC3E}">
        <p14:creationId xmlns:p14="http://schemas.microsoft.com/office/powerpoint/2010/main" val="283713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87383" y="130630"/>
            <a:ext cx="11066417" cy="1254034"/>
          </a:xfrm>
        </p:spPr>
        <p:txBody>
          <a:bodyPr>
            <a:normAutofit/>
          </a:bodyPr>
          <a:lstStyle/>
          <a:p>
            <a:pPr algn="ctr"/>
            <a:r>
              <a:rPr lang="en-US" sz="3200" b="1" dirty="0" smtClean="0">
                <a:solidFill>
                  <a:schemeClr val="accent6">
                    <a:lumMod val="50000"/>
                  </a:schemeClr>
                </a:solidFill>
              </a:rPr>
              <a:t>Here are some practices – ICT tools for distance learning</a:t>
            </a:r>
            <a:endParaRPr lang="bg-BG" sz="3200" b="1" dirty="0">
              <a:solidFill>
                <a:schemeClr val="accent6">
                  <a:lumMod val="50000"/>
                </a:schemeClr>
              </a:solidFill>
            </a:endParaRPr>
          </a:p>
        </p:txBody>
      </p:sp>
      <p:sp>
        <p:nvSpPr>
          <p:cNvPr id="3" name="Контейнер за съдържание 2"/>
          <p:cNvSpPr>
            <a:spLocks noGrp="1"/>
          </p:cNvSpPr>
          <p:nvPr>
            <p:ph idx="1"/>
          </p:nvPr>
        </p:nvSpPr>
        <p:spPr>
          <a:xfrm>
            <a:off x="287383" y="1219200"/>
            <a:ext cx="11495314" cy="5171661"/>
          </a:xfrm>
        </p:spPr>
        <p:txBody>
          <a:bodyPr>
            <a:normAutofit fontScale="92500" lnSpcReduction="20000"/>
          </a:bodyPr>
          <a:lstStyle/>
          <a:p>
            <a:r>
              <a:rPr lang="en-US" b="1" u="sng" dirty="0" smtClean="0">
                <a:solidFill>
                  <a:srgbClr val="333300"/>
                </a:solidFill>
              </a:rPr>
              <a:t>Educational resources created by the teacher </a:t>
            </a:r>
            <a:endParaRPr lang="bg-BG" b="1" u="sng" dirty="0" smtClean="0">
              <a:solidFill>
                <a:srgbClr val="333300"/>
              </a:solidFill>
            </a:endParaRPr>
          </a:p>
          <a:p>
            <a:pPr marL="0" indent="0">
              <a:buNone/>
            </a:pPr>
            <a:r>
              <a:rPr lang="en-US" sz="1700" u="sng" dirty="0">
                <a:solidFill>
                  <a:srgbClr val="0000CC"/>
                </a:solidFill>
                <a:cs typeface="Times New Roman" pitchFamily="18" charset="0"/>
                <a:hlinkClick r:id="rId2"/>
              </a:rPr>
              <a:t>https://</a:t>
            </a:r>
            <a:r>
              <a:rPr lang="en-US" sz="1700" u="sng" dirty="0" smtClean="0">
                <a:solidFill>
                  <a:srgbClr val="0000CC"/>
                </a:solidFill>
                <a:cs typeface="Times New Roman" pitchFamily="18" charset="0"/>
                <a:hlinkClick r:id="rId2"/>
              </a:rPr>
              <a:t>www.youtube.com/watch?v=p4K0YFQOFrc&amp;feature=youtu.be&amp;ab_channel=RaiaNedelkova</a:t>
            </a:r>
            <a:endParaRPr lang="bg-BG" sz="1700" u="sng" dirty="0" smtClean="0">
              <a:solidFill>
                <a:srgbClr val="0000CC"/>
              </a:solidFill>
              <a:cs typeface="Times New Roman" pitchFamily="18" charset="0"/>
            </a:endParaRPr>
          </a:p>
          <a:p>
            <a:pPr marL="0" indent="0">
              <a:buNone/>
            </a:pPr>
            <a:r>
              <a:rPr lang="en-US" sz="1700" dirty="0">
                <a:hlinkClick r:id="rId3"/>
              </a:rPr>
              <a:t>https://</a:t>
            </a:r>
            <a:r>
              <a:rPr lang="en-US" sz="1700" dirty="0" smtClean="0">
                <a:hlinkClick r:id="rId3"/>
              </a:rPr>
              <a:t>www.youtube.com/watch?v=4dwGqwykwJE&amp;fbclid=IwAR18rOw3VVfIo1ieKOIzR6sCo3zOMN5LLpjqcoeZ4Cii872c4NkX0OJkv7E</a:t>
            </a:r>
            <a:endParaRPr lang="bg-BG" sz="1700" dirty="0" smtClean="0"/>
          </a:p>
          <a:p>
            <a:pPr marL="0" indent="0">
              <a:buNone/>
            </a:pPr>
            <a:r>
              <a:rPr lang="en-US" sz="1700" dirty="0">
                <a:hlinkClick r:id="rId4"/>
              </a:rPr>
              <a:t>https://</a:t>
            </a:r>
            <a:r>
              <a:rPr lang="en-US" sz="1700" dirty="0" smtClean="0">
                <a:hlinkClick r:id="rId4"/>
              </a:rPr>
              <a:t>www.facebook.com/1969m/videos/2938360279721046</a:t>
            </a:r>
            <a:endParaRPr lang="bg-BG" sz="1700" dirty="0"/>
          </a:p>
          <a:p>
            <a:r>
              <a:rPr lang="en-US" u="sng" dirty="0">
                <a:solidFill>
                  <a:srgbClr val="003300"/>
                </a:solidFill>
              </a:rPr>
              <a:t>specialized educational </a:t>
            </a:r>
            <a:r>
              <a:rPr lang="en-US" u="sng" dirty="0" smtClean="0">
                <a:solidFill>
                  <a:srgbClr val="003300"/>
                </a:solidFill>
              </a:rPr>
              <a:t>platforms</a:t>
            </a:r>
            <a:endParaRPr lang="bg-BG" u="sng" dirty="0" smtClean="0">
              <a:solidFill>
                <a:srgbClr val="003300"/>
              </a:solidFill>
            </a:endParaRPr>
          </a:p>
          <a:p>
            <a:pPr marL="0" indent="0">
              <a:buNone/>
            </a:pPr>
            <a:r>
              <a:rPr lang="en-US" sz="1900" dirty="0">
                <a:hlinkClick r:id="rId5"/>
              </a:rPr>
              <a:t>https://www.dechica.com</a:t>
            </a:r>
            <a:r>
              <a:rPr lang="en-US" sz="1900" dirty="0" smtClean="0">
                <a:hlinkClick r:id="rId5"/>
              </a:rPr>
              <a:t>/</a:t>
            </a:r>
            <a:endParaRPr lang="bg-BG" sz="1900" dirty="0" smtClean="0"/>
          </a:p>
          <a:p>
            <a:pPr marL="0" indent="0">
              <a:buNone/>
            </a:pPr>
            <a:r>
              <a:rPr lang="en-US" sz="1900" dirty="0">
                <a:hlinkClick r:id="rId6"/>
              </a:rPr>
              <a:t>https://ucha.se/?</a:t>
            </a:r>
            <a:r>
              <a:rPr lang="en-US" sz="1900" dirty="0" smtClean="0">
                <a:hlinkClick r:id="rId6"/>
              </a:rPr>
              <a:t>gclid=CjwKCAiAxp-ABhALEiwAXm6IydkRz87ioz_EpGrgScXEMXZe0w3sNCKBpq00V6MEbBj0DNjCXSCQ0RoC_80QAvD_BwE</a:t>
            </a:r>
            <a:endParaRPr lang="en-US" sz="1900" dirty="0" smtClean="0"/>
          </a:p>
          <a:p>
            <a:pPr marL="0" indent="0">
              <a:buNone/>
            </a:pPr>
            <a:r>
              <a:rPr lang="en-US" sz="1900" dirty="0" smtClean="0"/>
              <a:t>Learning Apps</a:t>
            </a:r>
            <a:endParaRPr lang="en-US" sz="1900" dirty="0" smtClean="0"/>
          </a:p>
          <a:p>
            <a:r>
              <a:rPr lang="en-US" u="sng" dirty="0" smtClean="0">
                <a:solidFill>
                  <a:srgbClr val="003300"/>
                </a:solidFill>
              </a:rPr>
              <a:t>games</a:t>
            </a:r>
            <a:r>
              <a:rPr lang="bg-BG" u="sng" dirty="0" smtClean="0"/>
              <a:t> </a:t>
            </a:r>
            <a:endParaRPr lang="en-US" u="sng" dirty="0" smtClean="0"/>
          </a:p>
          <a:p>
            <a:pPr marL="0" indent="0">
              <a:buNone/>
            </a:pPr>
            <a:r>
              <a:rPr lang="en-US" sz="1900" dirty="0" smtClean="0">
                <a:hlinkClick r:id="rId7"/>
              </a:rPr>
              <a:t>https</a:t>
            </a:r>
            <a:r>
              <a:rPr lang="en-US" sz="1900" dirty="0">
                <a:hlinkClick r:id="rId7"/>
              </a:rPr>
              <a:t>://www.jigsawplanet.com/?</a:t>
            </a:r>
            <a:r>
              <a:rPr lang="en-US" sz="1900" dirty="0" smtClean="0">
                <a:hlinkClick r:id="rId7"/>
              </a:rPr>
              <a:t>rc=play&amp;pid=2e87282670bf&amp;fbclid=IwAR1Kbmp5-uIdqEKBdYZfqO-mahq1w6Vv3ccRaCgoiCvuhjA8DuNxfjawpoM</a:t>
            </a:r>
            <a:endParaRPr lang="en-US" sz="1900" dirty="0" smtClean="0"/>
          </a:p>
          <a:p>
            <a:pPr marL="0" indent="0">
              <a:buNone/>
            </a:pPr>
            <a:r>
              <a:rPr lang="en-US" sz="1900" dirty="0">
                <a:hlinkClick r:id="rId8"/>
              </a:rPr>
              <a:t>https://</a:t>
            </a:r>
            <a:r>
              <a:rPr lang="en-US" sz="1900" dirty="0" smtClean="0">
                <a:hlinkClick r:id="rId8"/>
              </a:rPr>
              <a:t>learningapps.org/display?v=pwoe0o4jc20&amp;fbclid=IwAR2yN90ZxVMMLCXi4PLPxe_Et8rMrCEcbXZm9j-ocWieMFGtuOoaZjBMwfA</a:t>
            </a:r>
            <a:endParaRPr lang="en-US" sz="1900" dirty="0" smtClean="0"/>
          </a:p>
          <a:p>
            <a:r>
              <a:rPr lang="en-US" b="1" dirty="0" smtClean="0">
                <a:solidFill>
                  <a:srgbClr val="003300"/>
                </a:solidFill>
              </a:rPr>
              <a:t>Video story presented by the teacher</a:t>
            </a:r>
            <a:endParaRPr lang="bg-BG" b="1" dirty="0" smtClean="0">
              <a:solidFill>
                <a:srgbClr val="003300"/>
              </a:solidFill>
            </a:endParaRPr>
          </a:p>
          <a:p>
            <a:pPr marL="0" indent="0">
              <a:buNone/>
            </a:pPr>
            <a:r>
              <a:rPr lang="en-US" sz="1800" dirty="0">
                <a:hlinkClick r:id="rId9"/>
              </a:rPr>
              <a:t>https://</a:t>
            </a:r>
            <a:r>
              <a:rPr lang="en-US" sz="1800" dirty="0" smtClean="0">
                <a:hlinkClick r:id="rId9"/>
              </a:rPr>
              <a:t>www.facebook.com/lora.stefanova.7/videos/4843666152342762</a:t>
            </a:r>
            <a:endParaRPr lang="bg-BG" sz="1800" dirty="0" smtClean="0"/>
          </a:p>
          <a:p>
            <a:pPr marL="0" indent="0">
              <a:buNone/>
            </a:pPr>
            <a:endParaRPr lang="bg-BG" sz="1800" dirty="0" smtClean="0"/>
          </a:p>
          <a:p>
            <a:pPr marL="0" indent="0">
              <a:buNone/>
            </a:pPr>
            <a:endParaRPr lang="en-US" dirty="0" smtClean="0"/>
          </a:p>
          <a:p>
            <a:pPr marL="0" indent="0">
              <a:buNone/>
            </a:pPr>
            <a:endParaRPr lang="en-US" dirty="0" smtClean="0"/>
          </a:p>
          <a:p>
            <a:endParaRPr lang="bg-BG" dirty="0"/>
          </a:p>
        </p:txBody>
      </p:sp>
    </p:spTree>
    <p:extLst>
      <p:ext uri="{BB962C8B-B14F-4D97-AF65-F5344CB8AC3E}">
        <p14:creationId xmlns:p14="http://schemas.microsoft.com/office/powerpoint/2010/main" val="73737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2217" y="365125"/>
            <a:ext cx="11443063" cy="1026353"/>
          </a:xfrm>
        </p:spPr>
        <p:txBody>
          <a:bodyPr>
            <a:normAutofit/>
          </a:bodyPr>
          <a:lstStyle/>
          <a:p>
            <a:pPr algn="ctr"/>
            <a:r>
              <a:rPr lang="en-US" sz="2400" b="1" dirty="0" smtClean="0">
                <a:solidFill>
                  <a:srgbClr val="003366"/>
                </a:solidFill>
                <a:latin typeface="+mn-lt"/>
              </a:rPr>
              <a:t>Here are websites with </a:t>
            </a:r>
            <a:r>
              <a:rPr lang="en-US" sz="2400" b="1" u="sng" dirty="0" smtClean="0">
                <a:solidFill>
                  <a:srgbClr val="003366"/>
                </a:solidFill>
                <a:latin typeface="+mn-lt"/>
              </a:rPr>
              <a:t>teaching resources </a:t>
            </a:r>
            <a:r>
              <a:rPr lang="en-US" sz="2400" b="1" dirty="0" smtClean="0">
                <a:solidFill>
                  <a:srgbClr val="003366"/>
                </a:solidFill>
                <a:latin typeface="+mn-lt"/>
              </a:rPr>
              <a:t>that we used for distance education</a:t>
            </a:r>
            <a:endParaRPr lang="bg-BG" sz="2400" b="1" dirty="0">
              <a:solidFill>
                <a:srgbClr val="003366"/>
              </a:solidFill>
              <a:latin typeface="+mn-lt"/>
            </a:endParaRPr>
          </a:p>
        </p:txBody>
      </p:sp>
      <p:sp>
        <p:nvSpPr>
          <p:cNvPr id="3" name="Контейнер за съдържание 2"/>
          <p:cNvSpPr>
            <a:spLocks noGrp="1"/>
          </p:cNvSpPr>
          <p:nvPr>
            <p:ph idx="1"/>
          </p:nvPr>
        </p:nvSpPr>
        <p:spPr>
          <a:xfrm>
            <a:off x="838200" y="1359673"/>
            <a:ext cx="10515600" cy="4817290"/>
          </a:xfrm>
        </p:spPr>
        <p:txBody>
          <a:bodyPr>
            <a:normAutofit lnSpcReduction="10000"/>
          </a:bodyPr>
          <a:lstStyle/>
          <a:p>
            <a:pPr marL="0" indent="0">
              <a:buNone/>
            </a:pPr>
            <a:r>
              <a:rPr lang="en-US" dirty="0" smtClean="0">
                <a:hlinkClick r:id="rId2"/>
              </a:rPr>
              <a:t>ttps</a:t>
            </a:r>
            <a:r>
              <a:rPr lang="en-US" dirty="0">
                <a:hlinkClick r:id="rId2"/>
              </a:rPr>
              <a:t>://www.naeyc.org/resources/pubs/yc</a:t>
            </a:r>
          </a:p>
          <a:p>
            <a:pPr marL="0" indent="0">
              <a:buNone/>
            </a:pPr>
            <a:r>
              <a:rPr lang="en-US" dirty="0" smtClean="0">
                <a:hlinkClick r:id="rId2"/>
              </a:rPr>
              <a:t>http</a:t>
            </a:r>
            <a:r>
              <a:rPr lang="en-US" dirty="0">
                <a:hlinkClick r:id="rId2"/>
              </a:rPr>
              <a:t>://roditel.bg</a:t>
            </a:r>
            <a:r>
              <a:rPr lang="en-US" dirty="0" smtClean="0">
                <a:hlinkClick r:id="rId2"/>
              </a:rPr>
              <a:t>/</a:t>
            </a:r>
            <a:endParaRPr lang="bg-BG" dirty="0" smtClean="0"/>
          </a:p>
          <a:p>
            <a:pPr marL="0" indent="0">
              <a:buNone/>
            </a:pPr>
            <a:r>
              <a:rPr lang="en-US" dirty="0">
                <a:hlinkClick r:id="rId3"/>
              </a:rPr>
              <a:t>http://</a:t>
            </a:r>
            <a:r>
              <a:rPr lang="en-US" dirty="0" smtClean="0">
                <a:hlinkClick r:id="rId3"/>
              </a:rPr>
              <a:t>purvite7.bg/7-idei-za-letni-zanimaniya-stimulirashhi-razvitieto-na-detsata</a:t>
            </a:r>
            <a:endParaRPr lang="bg-BG" dirty="0" smtClean="0"/>
          </a:p>
          <a:p>
            <a:pPr marL="0" indent="0">
              <a:buNone/>
            </a:pPr>
            <a:r>
              <a:rPr lang="en-US" dirty="0">
                <a:hlinkClick r:id="rId4"/>
              </a:rPr>
              <a:t>http://</a:t>
            </a:r>
            <a:r>
              <a:rPr lang="en-US" dirty="0" smtClean="0">
                <a:hlinkClick r:id="rId4"/>
              </a:rPr>
              <a:t>teacher.scholastic.com/products/ect/index.html</a:t>
            </a:r>
            <a:endParaRPr lang="bg-BG" dirty="0" smtClean="0"/>
          </a:p>
          <a:p>
            <a:pPr marL="0" indent="0">
              <a:buNone/>
            </a:pPr>
            <a:r>
              <a:rPr lang="en-US" dirty="0" smtClean="0">
                <a:hlinkClick r:id="rId5"/>
              </a:rPr>
              <a:t>https</a:t>
            </a:r>
            <a:r>
              <a:rPr lang="bg-BG" dirty="0" smtClean="0">
                <a:hlinkClick r:id="rId5"/>
              </a:rPr>
              <a:t>:</a:t>
            </a:r>
            <a:r>
              <a:rPr lang="en-US" dirty="0" smtClean="0">
                <a:hlinkClick r:id="rId5"/>
              </a:rPr>
              <a:t>//</a:t>
            </a:r>
            <a:r>
              <a:rPr lang="en-US" dirty="0">
                <a:hlinkClick r:id="rId5"/>
              </a:rPr>
              <a:t>bookcreator.com/resources-for-teachers/kindergarten</a:t>
            </a:r>
            <a:r>
              <a:rPr lang="en-US" dirty="0" smtClean="0">
                <a:hlinkClick r:id="rId5"/>
              </a:rPr>
              <a:t>/</a:t>
            </a:r>
            <a:endParaRPr lang="bg-BG" dirty="0" smtClean="0"/>
          </a:p>
          <a:p>
            <a:pPr marL="0" indent="0">
              <a:buNone/>
            </a:pPr>
            <a:r>
              <a:rPr lang="en-US" dirty="0">
                <a:hlinkClick r:id="rId6"/>
              </a:rPr>
              <a:t>https://www.jigsawplanet.com/?</a:t>
            </a:r>
            <a:r>
              <a:rPr lang="en-US" dirty="0" smtClean="0">
                <a:hlinkClick r:id="rId6"/>
              </a:rPr>
              <a:t>rc=play&amp;pid=2e87282670bf&amp;fbclid=IwAR1Kbmp5-uIdqEKBdYZfqO-mahq1w6Vv3ccRaCgoiCvuhjA8DuNxfjawpoM</a:t>
            </a:r>
            <a:endParaRPr lang="bg-BG" dirty="0" smtClean="0"/>
          </a:p>
          <a:p>
            <a:pPr marL="0" indent="0">
              <a:buNone/>
            </a:pPr>
            <a:r>
              <a:rPr lang="en-US" dirty="0">
                <a:hlinkClick r:id="rId7"/>
              </a:rPr>
              <a:t>https://</a:t>
            </a:r>
            <a:r>
              <a:rPr lang="en-US" dirty="0" smtClean="0">
                <a:hlinkClick r:id="rId7"/>
              </a:rPr>
              <a:t>learningapps.org/display?v=pwoe0o4jc20&amp;fbclid=IwAR2yN90ZxVMMLCXi4PLPxe_Et8rMrCEcbXZm9j-ocWieMFGtuOoaZjBMwfA</a:t>
            </a:r>
            <a:endParaRPr lang="bg-BG" dirty="0" smtClean="0"/>
          </a:p>
          <a:p>
            <a:pPr marL="0" indent="0">
              <a:buNone/>
            </a:pPr>
            <a:endParaRPr lang="en-US" dirty="0"/>
          </a:p>
          <a:p>
            <a:pPr marL="0" indent="0">
              <a:buNone/>
            </a:pPr>
            <a:endParaRPr lang="en-US" dirty="0"/>
          </a:p>
          <a:p>
            <a:pPr marL="0" indent="0">
              <a:buNone/>
            </a:pPr>
            <a:endParaRPr lang="bg-BG" dirty="0" smtClean="0"/>
          </a:p>
          <a:p>
            <a:pPr marL="0" indent="0">
              <a:buNone/>
            </a:pPr>
            <a:endParaRPr lang="en-US" dirty="0"/>
          </a:p>
          <a:p>
            <a:pPr marL="0" indent="0">
              <a:buNone/>
            </a:pPr>
            <a:endParaRPr lang="bg-BG" dirty="0" smtClean="0"/>
          </a:p>
          <a:p>
            <a:pPr marL="0" indent="0">
              <a:buNone/>
            </a:pPr>
            <a:endParaRPr lang="en-US" dirty="0"/>
          </a:p>
          <a:p>
            <a:endParaRPr lang="en-US" dirty="0"/>
          </a:p>
          <a:p>
            <a:endParaRPr lang="bg-BG" dirty="0" smtClean="0"/>
          </a:p>
          <a:p>
            <a:endParaRPr lang="bg-BG" dirty="0" smtClean="0"/>
          </a:p>
          <a:p>
            <a:pPr marL="0" indent="0">
              <a:buNone/>
            </a:pPr>
            <a:endParaRPr lang="bg-BG" dirty="0" smtClean="0"/>
          </a:p>
          <a:p>
            <a:pPr marL="0" indent="0">
              <a:buNone/>
            </a:pPr>
            <a:endParaRPr lang="en-US" dirty="0"/>
          </a:p>
          <a:p>
            <a:pPr marL="0" indent="0">
              <a:buNone/>
            </a:pPr>
            <a:endParaRPr lang="bg-BG" dirty="0"/>
          </a:p>
        </p:txBody>
      </p:sp>
    </p:spTree>
    <p:extLst>
      <p:ext uri="{BB962C8B-B14F-4D97-AF65-F5344CB8AC3E}">
        <p14:creationId xmlns:p14="http://schemas.microsoft.com/office/powerpoint/2010/main" val="1363016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2229</TotalTime>
  <Words>656</Words>
  <Application>Microsoft Office PowerPoint</Application>
  <PresentationFormat>Widescreen</PresentationFormat>
  <Paragraphs>119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Calibri Light</vt:lpstr>
      <vt:lpstr>Century</vt:lpstr>
      <vt:lpstr>Century Schoolbook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Here are some practices – ICT tools for distance learning</vt:lpstr>
      <vt:lpstr>Here are websites with teaching resources that we used for distance education</vt:lpstr>
      <vt:lpstr>We share resources for environmental campaigns and empathy for community issues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dc:creator>
  <cp:lastModifiedBy>User</cp:lastModifiedBy>
  <cp:revision>159</cp:revision>
  <dcterms:created xsi:type="dcterms:W3CDTF">2020-05-05T12:38:10Z</dcterms:created>
  <dcterms:modified xsi:type="dcterms:W3CDTF">2021-01-27T13:37:56Z</dcterms:modified>
</cp:coreProperties>
</file>