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58" r:id="rId7"/>
    <p:sldId id="262" r:id="rId8"/>
    <p:sldId id="263" r:id="rId9"/>
  </p:sldIdLst>
  <p:sldSz cx="12190413" cy="6859588"/>
  <p:notesSz cx="6858000" cy="9144000"/>
  <p:custDataLst>
    <p:tags r:id="rId10"/>
  </p:custDataLst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248" y="9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slides.net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free-slides.net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5289" y="2469466"/>
            <a:ext cx="8453790" cy="1470366"/>
          </a:xfrm>
        </p:spPr>
        <p:txBody>
          <a:bodyPr/>
          <a:lstStyle>
            <a:lvl1pPr>
              <a:defRPr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8265-38B7-4F22-A1CD-24D029EC7D0A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8E30-01E0-4468-8C1F-1AB0CBAD26D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E60335A-67B4-43C9-975E-354313EAB164}"/>
              </a:ext>
            </a:extLst>
          </p:cNvPr>
          <p:cNvSpPr/>
          <p:nvPr userDrawn="1"/>
        </p:nvSpPr>
        <p:spPr>
          <a:xfrm>
            <a:off x="-118516" y="9281617"/>
            <a:ext cx="1654511" cy="34213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14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400" b="0" i="0" u="none" strike="noStrike" dirty="0" smtClean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3" tooltip="PresentationGo!"/>
              </a:rPr>
              <a:t>free-slides.net</a:t>
            </a:r>
            <a:endParaRPr lang="en-US" sz="1400" dirty="0"/>
          </a:p>
        </p:txBody>
      </p:sp>
      <p:grpSp>
        <p:nvGrpSpPr>
          <p:cNvPr id="12" name="Group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5B9598CF-92E8-45BD-884E-AFB827C1311E}"/>
              </a:ext>
            </a:extLst>
          </p:cNvPr>
          <p:cNvGrpSpPr/>
          <p:nvPr userDrawn="1"/>
        </p:nvGrpSpPr>
        <p:grpSpPr>
          <a:xfrm>
            <a:off x="-2160636" y="548807"/>
            <a:ext cx="1775473" cy="807830"/>
            <a:chOff x="-2096383" y="21447"/>
            <a:chExt cx="1331778" cy="605732"/>
          </a:xfrm>
        </p:grpSpPr>
        <p:sp>
          <p:nvSpPr>
            <p:cNvPr id="13" name="TextBox 12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C3B3DA16-62CF-49AF-9B2D-01A786E29D65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29701" cy="219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pic>
          <p:nvPicPr>
            <p:cNvPr id="14" name="Picture 10">
              <a:hlinkClick r:id="rId4"/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150FB697-DEAA-42BC-86CE-F3D23992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30577" y="102192"/>
              <a:ext cx="965972" cy="524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699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8265-38B7-4F22-A1CD-24D029EC7D0A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8E30-01E0-4468-8C1F-1AB0CBAD2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48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06422"/>
            <a:ext cx="2742843" cy="43888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06422"/>
            <a:ext cx="8025355" cy="43888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8265-38B7-4F22-A1CD-24D029EC7D0A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8E30-01E0-4468-8C1F-1AB0CBAD2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21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3256" y="68642"/>
            <a:ext cx="8077636" cy="114326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8265-38B7-4F22-A1CD-24D029EC7D0A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8E30-01E0-4468-8C1F-1AB0CBAD2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12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8265-38B7-4F22-A1CD-24D029EC7D0A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8E30-01E0-4468-8C1F-1AB0CBAD2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55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21" y="1200428"/>
            <a:ext cx="538409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793" y="1200428"/>
            <a:ext cx="538409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8265-38B7-4F22-A1CD-24D029EC7D0A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8E30-01E0-4468-8C1F-1AB0CBAD2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07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8265-38B7-4F22-A1CD-24D029EC7D0A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8E30-01E0-4468-8C1F-1AB0CBAD2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22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8265-38B7-4F22-A1CD-24D029EC7D0A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8E30-01E0-4468-8C1F-1AB0CBAD2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81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8265-38B7-4F22-A1CD-24D029EC7D0A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8E30-01E0-4468-8C1F-1AB0CBAD2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30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8265-38B7-4F22-A1CD-24D029EC7D0A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8E30-01E0-4468-8C1F-1AB0CBAD2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13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8265-38B7-4F22-A1CD-24D029EC7D0A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8E30-01E0-4468-8C1F-1AB0CBAD2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1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free-slides.net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9254" y="68642"/>
            <a:ext cx="8255843" cy="114326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2085333"/>
            <a:ext cx="10971372" cy="404224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F8265-38B7-4F22-A1CD-24D029EC7D0A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A8E30-01E0-4468-8C1F-1AB0CBAD26D9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5B9598CF-92E8-45BD-884E-AFB827C1311E}"/>
              </a:ext>
            </a:extLst>
          </p:cNvPr>
          <p:cNvGrpSpPr/>
          <p:nvPr userDrawn="1"/>
        </p:nvGrpSpPr>
        <p:grpSpPr>
          <a:xfrm>
            <a:off x="-2160636" y="548807"/>
            <a:ext cx="1775473" cy="807830"/>
            <a:chOff x="-2096383" y="21447"/>
            <a:chExt cx="1331778" cy="605732"/>
          </a:xfrm>
        </p:grpSpPr>
        <p:sp>
          <p:nvSpPr>
            <p:cNvPr id="8" name="TextBox 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C3B3DA16-62CF-49AF-9B2D-01A786E29D65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29701" cy="219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pic>
          <p:nvPicPr>
            <p:cNvPr id="9" name="Picture 10">
              <a:hlinkClick r:id="rId14"/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150FB697-DEAA-42BC-86CE-F3D23992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30577" y="102192"/>
              <a:ext cx="965972" cy="524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05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accent5">
              <a:lumMod val="75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2679" y="2421682"/>
            <a:ext cx="10847734" cy="1800200"/>
          </a:xfrm>
        </p:spPr>
        <p:txBody>
          <a:bodyPr>
            <a:noAutofit/>
          </a:bodyPr>
          <a:lstStyle/>
          <a:p>
            <a:r>
              <a:rPr lang="en-GB" sz="4400" i="1" dirty="0" smtClean="0">
                <a:solidFill>
                  <a:srgbClr val="FF0000"/>
                </a:solidFill>
              </a:rPr>
              <a:t>March 2021-Activities</a:t>
            </a:r>
            <a:br>
              <a:rPr lang="en-GB" sz="4400" i="1" dirty="0" smtClean="0">
                <a:solidFill>
                  <a:srgbClr val="FF0000"/>
                </a:solidFill>
              </a:rPr>
            </a:br>
            <a:r>
              <a:rPr lang="en-GB" sz="4400" i="1" dirty="0" smtClean="0">
                <a:solidFill>
                  <a:srgbClr val="FF0000"/>
                </a:solidFill>
              </a:rPr>
              <a:t>School </a:t>
            </a:r>
            <a:r>
              <a:rPr lang="en-GB" sz="4400" i="1" dirty="0" err="1" smtClean="0">
                <a:solidFill>
                  <a:srgbClr val="FF0000"/>
                </a:solidFill>
              </a:rPr>
              <a:t>Profesionala</a:t>
            </a:r>
            <a:r>
              <a:rPr lang="en-GB" sz="4400" i="1" dirty="0" smtClean="0">
                <a:solidFill>
                  <a:srgbClr val="FF0000"/>
                </a:solidFill>
              </a:rPr>
              <a:t> </a:t>
            </a:r>
            <a:r>
              <a:rPr lang="en-GB" sz="4400" i="1" dirty="0" err="1" smtClean="0">
                <a:solidFill>
                  <a:srgbClr val="FF0000"/>
                </a:solidFill>
              </a:rPr>
              <a:t>Tiberiu</a:t>
            </a:r>
            <a:r>
              <a:rPr lang="en-GB" sz="4400" i="1" dirty="0" smtClean="0">
                <a:solidFill>
                  <a:srgbClr val="FF0000"/>
                </a:solidFill>
              </a:rPr>
              <a:t> </a:t>
            </a:r>
            <a:r>
              <a:rPr lang="en-GB" sz="4400" i="1" dirty="0" err="1" smtClean="0">
                <a:solidFill>
                  <a:srgbClr val="FF0000"/>
                </a:solidFill>
              </a:rPr>
              <a:t>Morariu</a:t>
            </a:r>
            <a:r>
              <a:rPr lang="en-GB" sz="4400" i="1" dirty="0" smtClean="0">
                <a:solidFill>
                  <a:srgbClr val="FF0000"/>
                </a:solidFill>
              </a:rPr>
              <a:t> </a:t>
            </a:r>
            <a:r>
              <a:rPr lang="en-GB" sz="4400" i="1" dirty="0" err="1" smtClean="0">
                <a:solidFill>
                  <a:srgbClr val="FF0000"/>
                </a:solidFill>
              </a:rPr>
              <a:t>Salva</a:t>
            </a:r>
            <a:endParaRPr lang="ru-RU" sz="4400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9326" y="5659259"/>
            <a:ext cx="9263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solidFill>
                  <a:srgbClr val="00B0F0"/>
                </a:solidFill>
              </a:rPr>
              <a:t>Erasmus+Project:</a:t>
            </a:r>
          </a:p>
          <a:p>
            <a:pPr algn="ctr"/>
            <a:r>
              <a:rPr lang="en-GB" b="1" dirty="0" smtClean="0">
                <a:solidFill>
                  <a:srgbClr val="00B0F0"/>
                </a:solidFill>
              </a:rPr>
              <a:t>"</a:t>
            </a:r>
            <a:r>
              <a:rPr lang="en-GB" b="1" dirty="0">
                <a:solidFill>
                  <a:srgbClr val="00B0F0"/>
                </a:solidFill>
              </a:rPr>
              <a:t>High quality feedback – the key to </a:t>
            </a:r>
            <a:r>
              <a:rPr lang="en-GB" b="1" dirty="0" smtClean="0">
                <a:solidFill>
                  <a:srgbClr val="00B0F0"/>
                </a:solidFill>
              </a:rPr>
              <a:t>successful cooperation </a:t>
            </a:r>
            <a:r>
              <a:rPr lang="en-GB" b="1" dirty="0">
                <a:solidFill>
                  <a:srgbClr val="00B0F0"/>
                </a:solidFill>
              </a:rPr>
              <a:t>between teachers and parents </a:t>
            </a:r>
            <a:r>
              <a:rPr lang="en-GB" b="1" dirty="0" smtClean="0">
                <a:solidFill>
                  <a:srgbClr val="00B0F0"/>
                </a:solidFill>
              </a:rPr>
              <a:t>in preschools</a:t>
            </a:r>
            <a:r>
              <a:rPr lang="en-GB" b="1" dirty="0">
                <a:solidFill>
                  <a:srgbClr val="00B0F0"/>
                </a:solidFill>
              </a:rPr>
              <a:t>" </a:t>
            </a:r>
            <a:r>
              <a:rPr lang="en-GB" b="1" i="1" dirty="0" smtClean="0">
                <a:solidFill>
                  <a:srgbClr val="00B0F0"/>
                </a:solidFill>
              </a:rPr>
              <a:t>(</a:t>
            </a:r>
            <a:r>
              <a:rPr lang="en-GB" b="1" i="1" dirty="0">
                <a:solidFill>
                  <a:srgbClr val="00B0F0"/>
                </a:solidFill>
              </a:rPr>
              <a:t>No:2020-1-LT01-KA229-077868)</a:t>
            </a:r>
            <a:endParaRPr lang="en-GB" b="1" i="1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8740" cy="983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" y="2421682"/>
            <a:ext cx="1547140" cy="18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5859"/>
            <a:ext cx="1918740" cy="105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4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March Activities</a:t>
            </a:r>
            <a:endParaRPr lang="ru-RU" dirty="0"/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3879775" y="2061642"/>
            <a:ext cx="5311775" cy="469900"/>
            <a:chOff x="1213" y="1748"/>
            <a:chExt cx="3346" cy="296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213" y="1756"/>
              <a:ext cx="3346" cy="288"/>
              <a:chOff x="1117" y="1455"/>
              <a:chExt cx="3346" cy="288"/>
            </a:xfrm>
          </p:grpSpPr>
          <p:sp>
            <p:nvSpPr>
              <p:cNvPr id="14" name="AutoShape 5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7451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+mj-lt"/>
                </a:endParaRPr>
              </a:p>
            </p:txBody>
          </p:sp>
          <p:sp>
            <p:nvSpPr>
              <p:cNvPr id="15" name="AutoShape 6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2">
                  <a:alpha val="3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+mj-lt"/>
                </a:endParaRPr>
              </a:p>
            </p:txBody>
          </p:sp>
        </p:grpSp>
        <p:sp>
          <p:nvSpPr>
            <p:cNvPr id="7" name="Text Box 7"/>
            <p:cNvSpPr txBox="1">
              <a:spLocks noChangeArrowheads="1"/>
            </p:cNvSpPr>
            <p:nvPr/>
          </p:nvSpPr>
          <p:spPr bwMode="white">
            <a:xfrm>
              <a:off x="1680" y="1755"/>
              <a:ext cx="25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Clr>
                  <a:schemeClr val="tx1"/>
                </a:buClr>
              </a:pPr>
              <a:r>
                <a:rPr lang="en-US" altLang="ru-RU" sz="2400" b="1" dirty="0" smtClean="0">
                  <a:solidFill>
                    <a:srgbClr val="FFFFFF"/>
                  </a:solidFill>
                  <a:latin typeface="+mj-lt"/>
                </a:rPr>
                <a:t>#8 March-Mother Day</a:t>
              </a:r>
              <a:endParaRPr lang="en-US" altLang="ru-RU" sz="2400" b="1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1355" y="1758"/>
              <a:ext cx="270" cy="270"/>
              <a:chOff x="4166" y="1706"/>
              <a:chExt cx="1252" cy="1252"/>
            </a:xfrm>
          </p:grpSpPr>
          <p:sp>
            <p:nvSpPr>
              <p:cNvPr id="10" name="Oval 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>
                  <a:latin typeface="+mj-lt"/>
                </a:endParaRPr>
              </a:p>
            </p:txBody>
          </p:sp>
          <p:sp>
            <p:nvSpPr>
              <p:cNvPr id="11" name="Oval 1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>
                  <a:latin typeface="+mj-lt"/>
                </a:endParaRPr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>
                  <a:latin typeface="+mj-lt"/>
                </a:endParaRPr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>
                  <a:latin typeface="+mj-lt"/>
                </a:endParaRPr>
              </a:p>
            </p:txBody>
          </p:sp>
        </p:grp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1364" y="1748"/>
              <a:ext cx="2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sz="2400" b="1">
                  <a:solidFill>
                    <a:srgbClr val="000000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16" name="Group 48"/>
          <p:cNvGrpSpPr>
            <a:grpSpLocks/>
          </p:cNvGrpSpPr>
          <p:nvPr/>
        </p:nvGrpSpPr>
        <p:grpSpPr bwMode="auto">
          <a:xfrm>
            <a:off x="3879775" y="2781722"/>
            <a:ext cx="5311775" cy="469900"/>
            <a:chOff x="1214" y="2241"/>
            <a:chExt cx="3346" cy="296"/>
          </a:xfrm>
        </p:grpSpPr>
        <p:grpSp>
          <p:nvGrpSpPr>
            <p:cNvPr id="17" name="Group 14"/>
            <p:cNvGrpSpPr>
              <a:grpSpLocks/>
            </p:cNvGrpSpPr>
            <p:nvPr/>
          </p:nvGrpSpPr>
          <p:grpSpPr bwMode="auto">
            <a:xfrm>
              <a:off x="1214" y="2249"/>
              <a:ext cx="3346" cy="288"/>
              <a:chOff x="1118" y="1948"/>
              <a:chExt cx="3346" cy="288"/>
            </a:xfrm>
          </p:grpSpPr>
          <p:sp>
            <p:nvSpPr>
              <p:cNvPr id="25" name="AutoShape 15"/>
              <p:cNvSpPr>
                <a:spLocks noChangeArrowheads="1"/>
              </p:cNvSpPr>
              <p:nvPr/>
            </p:nvSpPr>
            <p:spPr bwMode="gray">
              <a:xfrm>
                <a:off x="1118" y="1948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4314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+mj-lt"/>
                </a:endParaRPr>
              </a:p>
            </p:txBody>
          </p:sp>
          <p:sp>
            <p:nvSpPr>
              <p:cNvPr id="26" name="AutoShape 16"/>
              <p:cNvSpPr>
                <a:spLocks noChangeArrowheads="1"/>
              </p:cNvSpPr>
              <p:nvPr/>
            </p:nvSpPr>
            <p:spPr bwMode="gray">
              <a:xfrm>
                <a:off x="1118" y="1948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+mj-lt"/>
                </a:endParaRPr>
              </a:p>
            </p:txBody>
          </p:sp>
        </p:grpSp>
        <p:sp>
          <p:nvSpPr>
            <p:cNvPr id="18" name="Text Box 17"/>
            <p:cNvSpPr txBox="1">
              <a:spLocks noChangeArrowheads="1"/>
            </p:cNvSpPr>
            <p:nvPr/>
          </p:nvSpPr>
          <p:spPr bwMode="white">
            <a:xfrm>
              <a:off x="1667" y="2248"/>
              <a:ext cx="25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Clr>
                  <a:schemeClr val="tx1"/>
                </a:buClr>
              </a:pPr>
              <a:r>
                <a:rPr lang="en-US" altLang="ru-RU" b="1" dirty="0" smtClean="0">
                  <a:solidFill>
                    <a:srgbClr val="FFFFFF"/>
                  </a:solidFill>
                  <a:latin typeface="+mj-lt"/>
                </a:rPr>
                <a:t># 100 books</a:t>
              </a:r>
              <a:r>
                <a:rPr lang="en-US" altLang="ru-RU" sz="2400" b="1" dirty="0" smtClean="0">
                  <a:solidFill>
                    <a:srgbClr val="FFFFFF"/>
                  </a:solidFill>
                  <a:latin typeface="+mj-lt"/>
                </a:rPr>
                <a:t>   </a:t>
              </a:r>
              <a:endParaRPr lang="en-US" altLang="ru-RU" sz="2400" b="1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1342" y="2251"/>
              <a:ext cx="270" cy="270"/>
              <a:chOff x="4166" y="1706"/>
              <a:chExt cx="1252" cy="1252"/>
            </a:xfrm>
          </p:grpSpPr>
          <p:sp>
            <p:nvSpPr>
              <p:cNvPr id="21" name="Oval 1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>
                  <a:latin typeface="+mj-lt"/>
                </a:endParaRPr>
              </a:p>
            </p:txBody>
          </p:sp>
          <p:sp>
            <p:nvSpPr>
              <p:cNvPr id="22" name="Oval 2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>
                  <a:latin typeface="+mj-lt"/>
                </a:endParaRPr>
              </a:p>
            </p:txBody>
          </p:sp>
          <p:sp>
            <p:nvSpPr>
              <p:cNvPr id="23" name="Oval 2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>
                  <a:latin typeface="+mj-lt"/>
                </a:endParaRPr>
              </a:p>
            </p:txBody>
          </p:sp>
          <p:sp>
            <p:nvSpPr>
              <p:cNvPr id="24" name="Oval 22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>
                  <a:latin typeface="+mj-lt"/>
                </a:endParaRPr>
              </a:p>
            </p:txBody>
          </p:sp>
        </p:grpSp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1351" y="2241"/>
              <a:ext cx="2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sz="2400" b="1">
                  <a:solidFill>
                    <a:srgbClr val="000000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38" name="Group 46"/>
          <p:cNvGrpSpPr>
            <a:grpSpLocks/>
          </p:cNvGrpSpPr>
          <p:nvPr/>
        </p:nvGrpSpPr>
        <p:grpSpPr bwMode="auto">
          <a:xfrm>
            <a:off x="3901248" y="3645818"/>
            <a:ext cx="5311775" cy="469900"/>
            <a:chOff x="1255" y="3256"/>
            <a:chExt cx="3346" cy="296"/>
          </a:xfrm>
        </p:grpSpPr>
        <p:grpSp>
          <p:nvGrpSpPr>
            <p:cNvPr id="39" name="Group 34"/>
            <p:cNvGrpSpPr>
              <a:grpSpLocks/>
            </p:cNvGrpSpPr>
            <p:nvPr/>
          </p:nvGrpSpPr>
          <p:grpSpPr bwMode="auto">
            <a:xfrm>
              <a:off x="1255" y="3264"/>
              <a:ext cx="3346" cy="288"/>
              <a:chOff x="1118" y="2963"/>
              <a:chExt cx="3346" cy="288"/>
            </a:xfrm>
          </p:grpSpPr>
          <p:sp>
            <p:nvSpPr>
              <p:cNvPr id="47" name="AutoShape 35"/>
              <p:cNvSpPr>
                <a:spLocks noChangeArrowheads="1"/>
              </p:cNvSpPr>
              <p:nvPr/>
            </p:nvSpPr>
            <p:spPr bwMode="gray">
              <a:xfrm>
                <a:off x="1118" y="2963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hlink">
                      <a:gamma/>
                      <a:shade val="5098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rgbClr val="FFFFFF">
                    <a:alpha val="39999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+mj-lt"/>
                </a:endParaRPr>
              </a:p>
            </p:txBody>
          </p:sp>
          <p:sp>
            <p:nvSpPr>
              <p:cNvPr id="48" name="AutoShape 36"/>
              <p:cNvSpPr>
                <a:spLocks noChangeArrowheads="1"/>
              </p:cNvSpPr>
              <p:nvPr/>
            </p:nvSpPr>
            <p:spPr bwMode="gray">
              <a:xfrm>
                <a:off x="1118" y="2963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hlink">
                  <a:alpha val="3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+mj-lt"/>
                </a:endParaRPr>
              </a:p>
            </p:txBody>
          </p:sp>
        </p:grpSp>
        <p:sp>
          <p:nvSpPr>
            <p:cNvPr id="40" name="Text Box 37"/>
            <p:cNvSpPr txBox="1">
              <a:spLocks noChangeArrowheads="1"/>
            </p:cNvSpPr>
            <p:nvPr/>
          </p:nvSpPr>
          <p:spPr bwMode="white">
            <a:xfrm>
              <a:off x="1708" y="3256"/>
              <a:ext cx="25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Clr>
                  <a:schemeClr val="tx1"/>
                </a:buClr>
              </a:pPr>
              <a:r>
                <a:rPr lang="en-US" altLang="ru-RU" sz="2400" b="1" dirty="0" smtClean="0">
                  <a:solidFill>
                    <a:srgbClr val="FFFFFF"/>
                  </a:solidFill>
                  <a:latin typeface="+mj-lt"/>
                </a:rPr>
                <a:t># Dissemination activities</a:t>
              </a:r>
              <a:endParaRPr lang="en-US" altLang="ru-RU" sz="2400" b="1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41" name="Group 38"/>
            <p:cNvGrpSpPr>
              <a:grpSpLocks/>
            </p:cNvGrpSpPr>
            <p:nvPr/>
          </p:nvGrpSpPr>
          <p:grpSpPr bwMode="auto">
            <a:xfrm>
              <a:off x="1383" y="3266"/>
              <a:ext cx="270" cy="270"/>
              <a:chOff x="4166" y="1706"/>
              <a:chExt cx="1252" cy="1252"/>
            </a:xfrm>
          </p:grpSpPr>
          <p:sp>
            <p:nvSpPr>
              <p:cNvPr id="43" name="Oval 3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>
                  <a:latin typeface="+mj-lt"/>
                </a:endParaRPr>
              </a:p>
            </p:txBody>
          </p:sp>
          <p:sp>
            <p:nvSpPr>
              <p:cNvPr id="44" name="Oval 4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>
                  <a:latin typeface="+mj-lt"/>
                </a:endParaRPr>
              </a:p>
            </p:txBody>
          </p:sp>
          <p:sp>
            <p:nvSpPr>
              <p:cNvPr id="45" name="Oval 4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>
                  <a:latin typeface="+mj-lt"/>
                </a:endParaRPr>
              </a:p>
            </p:txBody>
          </p:sp>
          <p:sp>
            <p:nvSpPr>
              <p:cNvPr id="46" name="Oval 42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>
                  <a:latin typeface="+mj-lt"/>
                </a:endParaRPr>
              </a:p>
            </p:txBody>
          </p:sp>
        </p:grpSp>
        <p:sp>
          <p:nvSpPr>
            <p:cNvPr id="42" name="Text Box 43"/>
            <p:cNvSpPr txBox="1">
              <a:spLocks noChangeArrowheads="1"/>
            </p:cNvSpPr>
            <p:nvPr/>
          </p:nvSpPr>
          <p:spPr bwMode="auto">
            <a:xfrm>
              <a:off x="1392" y="3256"/>
              <a:ext cx="2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b="1" dirty="0">
                  <a:solidFill>
                    <a:srgbClr val="000000"/>
                  </a:solidFill>
                  <a:latin typeface="+mj-lt"/>
                </a:rPr>
                <a:t>3</a:t>
              </a:r>
              <a:endParaRPr lang="en-US" altLang="ru-RU" sz="2400" b="1" dirty="0">
                <a:solidFill>
                  <a:srgbClr val="0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89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10308-WA002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296857" y="1475614"/>
            <a:ext cx="5020631" cy="4896544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altLang="ru-RU" sz="6000" b="1" dirty="0">
                <a:solidFill>
                  <a:srgbClr val="7030A0"/>
                </a:solidFill>
              </a:rPr>
              <a:t>#8 March-Mother Day</a:t>
            </a:r>
            <a:endParaRPr lang="en-US" altLang="ru-RU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4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altLang="ru-RU" sz="6000" b="1" dirty="0">
                <a:solidFill>
                  <a:srgbClr val="FF0000"/>
                </a:solidFill>
              </a:rPr>
              <a:t># 100 books   </a:t>
            </a:r>
            <a:endParaRPr lang="en-US" altLang="ru-RU" sz="60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" y="1413570"/>
            <a:ext cx="4289693" cy="3442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40" y="1431943"/>
            <a:ext cx="4249266" cy="3442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06" y="2599712"/>
            <a:ext cx="3364433" cy="4293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025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altLang="ru-RU" sz="6000" b="1" dirty="0">
                <a:solidFill>
                  <a:srgbClr val="FF0000"/>
                </a:solidFill>
              </a:rPr>
              <a:t># 100 books   </a:t>
            </a:r>
            <a:endParaRPr lang="en-US" altLang="ru-RU" sz="6000" b="1" dirty="0">
              <a:solidFill>
                <a:srgbClr val="FF000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1413570"/>
            <a:ext cx="381642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74" y="1406161"/>
            <a:ext cx="4285027" cy="3175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66" y="3190719"/>
            <a:ext cx="3672408" cy="364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560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03256" y="333450"/>
            <a:ext cx="8077636" cy="878457"/>
          </a:xfrm>
        </p:spPr>
        <p:txBody>
          <a:bodyPr>
            <a:normAutofit fontScale="90000"/>
          </a:bodyPr>
          <a:lstStyle/>
          <a:p>
            <a:r>
              <a:rPr lang="en-US" altLang="ru-RU" sz="4400" b="1" dirty="0">
                <a:solidFill>
                  <a:srgbClr val="00B050"/>
                </a:solidFill>
              </a:rPr>
              <a:t># Dissemination activities</a:t>
            </a:r>
            <a:r>
              <a:rPr lang="en-US" altLang="ru-RU" sz="6000" b="1" dirty="0">
                <a:solidFill>
                  <a:srgbClr val="FFFFFF"/>
                </a:solidFill>
              </a:rPr>
              <a:t/>
            </a:r>
            <a:br>
              <a:rPr lang="en-US" altLang="ru-RU" sz="6000" b="1" dirty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101" name="Line 7"/>
          <p:cNvSpPr>
            <a:spLocks noChangeShapeType="1"/>
          </p:cNvSpPr>
          <p:nvPr/>
        </p:nvSpPr>
        <p:spPr bwMode="gray">
          <a:xfrm>
            <a:off x="10052968" y="2920281"/>
            <a:ext cx="3175" cy="1463675"/>
          </a:xfrm>
          <a:prstGeom prst="line">
            <a:avLst/>
          </a:prstGeom>
          <a:noFill/>
          <a:ln w="19050">
            <a:solidFill>
              <a:srgbClr val="080808">
                <a:alpha val="22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sp>
        <p:nvSpPr>
          <p:cNvPr id="110" name="AutoShape 19"/>
          <p:cNvSpPr>
            <a:spLocks noChangeArrowheads="1"/>
          </p:cNvSpPr>
          <p:nvPr/>
        </p:nvSpPr>
        <p:spPr bwMode="gray">
          <a:xfrm>
            <a:off x="3631531" y="3452094"/>
            <a:ext cx="265112" cy="274637"/>
          </a:xfrm>
          <a:prstGeom prst="rightArrow">
            <a:avLst>
              <a:gd name="adj1" fmla="val 55833"/>
              <a:gd name="adj2" fmla="val 62718"/>
            </a:avLst>
          </a:prstGeom>
          <a:solidFill>
            <a:schemeClr val="accent1"/>
          </a:solidFill>
          <a:ln>
            <a:noFill/>
          </a:ln>
          <a:effectLst>
            <a:outerShdw dist="28398" dir="3806097" algn="ctr" rotWithShape="0">
              <a:srgbClr val="B2B2B2"/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+mj-lt"/>
            </a:endParaRPr>
          </a:p>
        </p:txBody>
      </p:sp>
      <p:sp>
        <p:nvSpPr>
          <p:cNvPr id="111" name="AutoShape 20"/>
          <p:cNvSpPr>
            <a:spLocks noChangeArrowheads="1"/>
          </p:cNvSpPr>
          <p:nvPr/>
        </p:nvSpPr>
        <p:spPr bwMode="gray">
          <a:xfrm>
            <a:off x="5773068" y="3452094"/>
            <a:ext cx="265113" cy="274637"/>
          </a:xfrm>
          <a:prstGeom prst="rightArrow">
            <a:avLst>
              <a:gd name="adj1" fmla="val 55833"/>
              <a:gd name="adj2" fmla="val 62718"/>
            </a:avLst>
          </a:prstGeom>
          <a:solidFill>
            <a:schemeClr val="accent2"/>
          </a:solidFill>
          <a:ln>
            <a:noFill/>
          </a:ln>
          <a:effectLst>
            <a:outerShdw dist="28398" dir="3806097" algn="ctr" rotWithShape="0">
              <a:srgbClr val="B2B2B2"/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+mj-lt"/>
            </a:endParaRPr>
          </a:p>
        </p:txBody>
      </p:sp>
      <p:sp>
        <p:nvSpPr>
          <p:cNvPr id="112" name="AutoShape 21"/>
          <p:cNvSpPr>
            <a:spLocks noChangeArrowheads="1"/>
          </p:cNvSpPr>
          <p:nvPr/>
        </p:nvSpPr>
        <p:spPr bwMode="gray">
          <a:xfrm>
            <a:off x="7924131" y="3452094"/>
            <a:ext cx="265112" cy="274637"/>
          </a:xfrm>
          <a:prstGeom prst="rightArrow">
            <a:avLst>
              <a:gd name="adj1" fmla="val 55833"/>
              <a:gd name="adj2" fmla="val 62718"/>
            </a:avLst>
          </a:prstGeom>
          <a:solidFill>
            <a:srgbClr val="8064A2"/>
          </a:solidFill>
          <a:ln>
            <a:noFill/>
          </a:ln>
          <a:effectLst>
            <a:outerShdw dist="28398" dir="3806097" algn="ctr" rotWithShape="0">
              <a:srgbClr val="B2B2B2"/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+mj-lt"/>
            </a:endParaRPr>
          </a:p>
        </p:txBody>
      </p:sp>
      <p:sp>
        <p:nvSpPr>
          <p:cNvPr id="113" name="Line 22"/>
          <p:cNvSpPr>
            <a:spLocks noChangeShapeType="1"/>
          </p:cNvSpPr>
          <p:nvPr/>
        </p:nvSpPr>
        <p:spPr bwMode="gray">
          <a:xfrm>
            <a:off x="1788443" y="3323506"/>
            <a:ext cx="1676400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>
            <a:prstShdw prst="shdw17" dist="17961" dir="13500000">
              <a:schemeClr val="tx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sp>
        <p:nvSpPr>
          <p:cNvPr id="114" name="Line 23"/>
          <p:cNvSpPr>
            <a:spLocks noChangeShapeType="1"/>
          </p:cNvSpPr>
          <p:nvPr/>
        </p:nvSpPr>
        <p:spPr bwMode="gray">
          <a:xfrm>
            <a:off x="3966493" y="3323506"/>
            <a:ext cx="1676400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>
            <a:prstShdw prst="shdw17" dist="17961" dir="13500000">
              <a:schemeClr val="tx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sp>
        <p:nvSpPr>
          <p:cNvPr id="115" name="Line 24"/>
          <p:cNvSpPr>
            <a:spLocks noChangeShapeType="1"/>
          </p:cNvSpPr>
          <p:nvPr/>
        </p:nvSpPr>
        <p:spPr bwMode="gray">
          <a:xfrm>
            <a:off x="6144543" y="3323506"/>
            <a:ext cx="1676400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>
            <a:prstShdw prst="shdw17" dist="17961" dir="13500000">
              <a:schemeClr val="tx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sp>
        <p:nvSpPr>
          <p:cNvPr id="116" name="Line 25"/>
          <p:cNvSpPr>
            <a:spLocks noChangeShapeType="1"/>
          </p:cNvSpPr>
          <p:nvPr/>
        </p:nvSpPr>
        <p:spPr bwMode="gray">
          <a:xfrm>
            <a:off x="8309893" y="3323506"/>
            <a:ext cx="1676400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>
            <a:prstShdw prst="shdw17" dist="17961" dir="13500000">
              <a:schemeClr val="tx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" y="1413570"/>
            <a:ext cx="3564856" cy="5446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235" y="1413570"/>
            <a:ext cx="8330458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852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03256" y="333450"/>
            <a:ext cx="8077636" cy="878457"/>
          </a:xfrm>
        </p:spPr>
        <p:txBody>
          <a:bodyPr>
            <a:normAutofit fontScale="90000"/>
          </a:bodyPr>
          <a:lstStyle/>
          <a:p>
            <a:r>
              <a:rPr lang="en-US" altLang="ru-RU" sz="4400" b="1" dirty="0">
                <a:solidFill>
                  <a:srgbClr val="00B050"/>
                </a:solidFill>
              </a:rPr>
              <a:t># Dissemination activities</a:t>
            </a:r>
            <a:r>
              <a:rPr lang="en-US" altLang="ru-RU" sz="6000" b="1" dirty="0">
                <a:solidFill>
                  <a:srgbClr val="FFFFFF"/>
                </a:solidFill>
              </a:rPr>
              <a:t/>
            </a:r>
            <a:br>
              <a:rPr lang="en-US" altLang="ru-RU" sz="6000" b="1" dirty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101" name="Line 7"/>
          <p:cNvSpPr>
            <a:spLocks noChangeShapeType="1"/>
          </p:cNvSpPr>
          <p:nvPr/>
        </p:nvSpPr>
        <p:spPr bwMode="gray">
          <a:xfrm>
            <a:off x="10052968" y="2920281"/>
            <a:ext cx="3175" cy="1463675"/>
          </a:xfrm>
          <a:prstGeom prst="line">
            <a:avLst/>
          </a:prstGeom>
          <a:noFill/>
          <a:ln w="19050">
            <a:solidFill>
              <a:srgbClr val="080808">
                <a:alpha val="22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sp>
        <p:nvSpPr>
          <p:cNvPr id="110" name="AutoShape 19"/>
          <p:cNvSpPr>
            <a:spLocks noChangeArrowheads="1"/>
          </p:cNvSpPr>
          <p:nvPr/>
        </p:nvSpPr>
        <p:spPr bwMode="gray">
          <a:xfrm>
            <a:off x="3631531" y="3452094"/>
            <a:ext cx="265112" cy="274637"/>
          </a:xfrm>
          <a:prstGeom prst="rightArrow">
            <a:avLst>
              <a:gd name="adj1" fmla="val 55833"/>
              <a:gd name="adj2" fmla="val 62718"/>
            </a:avLst>
          </a:prstGeom>
          <a:solidFill>
            <a:schemeClr val="accent1"/>
          </a:solidFill>
          <a:ln>
            <a:noFill/>
          </a:ln>
          <a:effectLst>
            <a:outerShdw dist="28398" dir="3806097" algn="ctr" rotWithShape="0">
              <a:srgbClr val="B2B2B2"/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+mj-lt"/>
            </a:endParaRPr>
          </a:p>
        </p:txBody>
      </p:sp>
      <p:sp>
        <p:nvSpPr>
          <p:cNvPr id="111" name="AutoShape 20"/>
          <p:cNvSpPr>
            <a:spLocks noChangeArrowheads="1"/>
          </p:cNvSpPr>
          <p:nvPr/>
        </p:nvSpPr>
        <p:spPr bwMode="gray">
          <a:xfrm>
            <a:off x="5773068" y="3452094"/>
            <a:ext cx="265113" cy="274637"/>
          </a:xfrm>
          <a:prstGeom prst="rightArrow">
            <a:avLst>
              <a:gd name="adj1" fmla="val 55833"/>
              <a:gd name="adj2" fmla="val 62718"/>
            </a:avLst>
          </a:prstGeom>
          <a:solidFill>
            <a:schemeClr val="accent2"/>
          </a:solidFill>
          <a:ln>
            <a:noFill/>
          </a:ln>
          <a:effectLst>
            <a:outerShdw dist="28398" dir="3806097" algn="ctr" rotWithShape="0">
              <a:srgbClr val="B2B2B2"/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+mj-lt"/>
            </a:endParaRPr>
          </a:p>
        </p:txBody>
      </p:sp>
      <p:sp>
        <p:nvSpPr>
          <p:cNvPr id="112" name="AutoShape 21"/>
          <p:cNvSpPr>
            <a:spLocks noChangeArrowheads="1"/>
          </p:cNvSpPr>
          <p:nvPr/>
        </p:nvSpPr>
        <p:spPr bwMode="gray">
          <a:xfrm>
            <a:off x="7924131" y="3452094"/>
            <a:ext cx="265112" cy="274637"/>
          </a:xfrm>
          <a:prstGeom prst="rightArrow">
            <a:avLst>
              <a:gd name="adj1" fmla="val 55833"/>
              <a:gd name="adj2" fmla="val 62718"/>
            </a:avLst>
          </a:prstGeom>
          <a:solidFill>
            <a:srgbClr val="8064A2"/>
          </a:solidFill>
          <a:ln>
            <a:noFill/>
          </a:ln>
          <a:effectLst>
            <a:outerShdw dist="28398" dir="3806097" algn="ctr" rotWithShape="0">
              <a:srgbClr val="B2B2B2"/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+mj-lt"/>
            </a:endParaRPr>
          </a:p>
        </p:txBody>
      </p:sp>
      <p:sp>
        <p:nvSpPr>
          <p:cNvPr id="113" name="Line 22"/>
          <p:cNvSpPr>
            <a:spLocks noChangeShapeType="1"/>
          </p:cNvSpPr>
          <p:nvPr/>
        </p:nvSpPr>
        <p:spPr bwMode="gray">
          <a:xfrm>
            <a:off x="1788443" y="3323506"/>
            <a:ext cx="1676400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>
            <a:prstShdw prst="shdw17" dist="17961" dir="13500000">
              <a:schemeClr val="tx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sp>
        <p:nvSpPr>
          <p:cNvPr id="114" name="Line 23"/>
          <p:cNvSpPr>
            <a:spLocks noChangeShapeType="1"/>
          </p:cNvSpPr>
          <p:nvPr/>
        </p:nvSpPr>
        <p:spPr bwMode="gray">
          <a:xfrm>
            <a:off x="3966493" y="3323506"/>
            <a:ext cx="1676400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>
            <a:prstShdw prst="shdw17" dist="17961" dir="13500000">
              <a:schemeClr val="tx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sp>
        <p:nvSpPr>
          <p:cNvPr id="115" name="Line 24"/>
          <p:cNvSpPr>
            <a:spLocks noChangeShapeType="1"/>
          </p:cNvSpPr>
          <p:nvPr/>
        </p:nvSpPr>
        <p:spPr bwMode="gray">
          <a:xfrm>
            <a:off x="6144543" y="3323506"/>
            <a:ext cx="1676400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>
            <a:prstShdw prst="shdw17" dist="17961" dir="13500000">
              <a:schemeClr val="tx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sp>
        <p:nvSpPr>
          <p:cNvPr id="116" name="Line 25"/>
          <p:cNvSpPr>
            <a:spLocks noChangeShapeType="1"/>
          </p:cNvSpPr>
          <p:nvPr/>
        </p:nvSpPr>
        <p:spPr bwMode="gray">
          <a:xfrm>
            <a:off x="8309893" y="3323506"/>
            <a:ext cx="1676400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>
            <a:prstShdw prst="shdw17" dist="17961" dir="13500000">
              <a:schemeClr val="tx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4" y="1341562"/>
            <a:ext cx="3595151" cy="5518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57" y="1357114"/>
            <a:ext cx="8099171" cy="5486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231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03256" y="333450"/>
            <a:ext cx="8077636" cy="878457"/>
          </a:xfrm>
        </p:spPr>
        <p:txBody>
          <a:bodyPr>
            <a:normAutofit fontScale="90000"/>
          </a:bodyPr>
          <a:lstStyle/>
          <a:p>
            <a:r>
              <a:rPr lang="en-GB" sz="4400" i="1" dirty="0">
                <a:solidFill>
                  <a:srgbClr val="FF0000"/>
                </a:solidFill>
              </a:rPr>
              <a:t>School </a:t>
            </a:r>
            <a:r>
              <a:rPr lang="en-GB" sz="4400" i="1" dirty="0" err="1">
                <a:solidFill>
                  <a:srgbClr val="FF0000"/>
                </a:solidFill>
              </a:rPr>
              <a:t>Profesionala</a:t>
            </a:r>
            <a:r>
              <a:rPr lang="en-GB" sz="4400" i="1" dirty="0">
                <a:solidFill>
                  <a:srgbClr val="FF0000"/>
                </a:solidFill>
              </a:rPr>
              <a:t> </a:t>
            </a:r>
            <a:r>
              <a:rPr lang="en-GB" sz="4400" i="1" dirty="0" err="1">
                <a:solidFill>
                  <a:srgbClr val="FF0000"/>
                </a:solidFill>
              </a:rPr>
              <a:t>Tiberiu</a:t>
            </a:r>
            <a:r>
              <a:rPr lang="en-GB" sz="4400" i="1" dirty="0">
                <a:solidFill>
                  <a:srgbClr val="FF0000"/>
                </a:solidFill>
              </a:rPr>
              <a:t> </a:t>
            </a:r>
            <a:r>
              <a:rPr lang="en-GB" sz="4400" i="1" dirty="0" err="1">
                <a:solidFill>
                  <a:srgbClr val="FF0000"/>
                </a:solidFill>
              </a:rPr>
              <a:t>Morariu</a:t>
            </a:r>
            <a:r>
              <a:rPr lang="en-GB" sz="4400" i="1" dirty="0">
                <a:solidFill>
                  <a:srgbClr val="FF0000"/>
                </a:solidFill>
              </a:rPr>
              <a:t> </a:t>
            </a:r>
            <a:r>
              <a:rPr lang="en-GB" sz="4400" i="1" dirty="0" err="1">
                <a:solidFill>
                  <a:srgbClr val="FF0000"/>
                </a:solidFill>
              </a:rPr>
              <a:t>Salva</a:t>
            </a:r>
            <a:endParaRPr lang="ru-RU" dirty="0"/>
          </a:p>
        </p:txBody>
      </p:sp>
      <p:sp>
        <p:nvSpPr>
          <p:cNvPr id="101" name="Line 7"/>
          <p:cNvSpPr>
            <a:spLocks noChangeShapeType="1"/>
          </p:cNvSpPr>
          <p:nvPr/>
        </p:nvSpPr>
        <p:spPr bwMode="gray">
          <a:xfrm>
            <a:off x="10052968" y="2920281"/>
            <a:ext cx="3175" cy="1463675"/>
          </a:xfrm>
          <a:prstGeom prst="line">
            <a:avLst/>
          </a:prstGeom>
          <a:noFill/>
          <a:ln w="19050">
            <a:solidFill>
              <a:srgbClr val="080808">
                <a:alpha val="22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sp>
        <p:nvSpPr>
          <p:cNvPr id="110" name="AutoShape 19"/>
          <p:cNvSpPr>
            <a:spLocks noChangeArrowheads="1"/>
          </p:cNvSpPr>
          <p:nvPr/>
        </p:nvSpPr>
        <p:spPr bwMode="gray">
          <a:xfrm>
            <a:off x="3631531" y="3452094"/>
            <a:ext cx="265112" cy="274637"/>
          </a:xfrm>
          <a:prstGeom prst="rightArrow">
            <a:avLst>
              <a:gd name="adj1" fmla="val 55833"/>
              <a:gd name="adj2" fmla="val 62718"/>
            </a:avLst>
          </a:prstGeom>
          <a:solidFill>
            <a:schemeClr val="accent1"/>
          </a:solidFill>
          <a:ln>
            <a:noFill/>
          </a:ln>
          <a:effectLst>
            <a:outerShdw dist="28398" dir="3806097" algn="ctr" rotWithShape="0">
              <a:srgbClr val="B2B2B2"/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+mj-lt"/>
            </a:endParaRPr>
          </a:p>
        </p:txBody>
      </p:sp>
      <p:sp>
        <p:nvSpPr>
          <p:cNvPr id="111" name="AutoShape 20"/>
          <p:cNvSpPr>
            <a:spLocks noChangeArrowheads="1"/>
          </p:cNvSpPr>
          <p:nvPr/>
        </p:nvSpPr>
        <p:spPr bwMode="gray">
          <a:xfrm>
            <a:off x="5773068" y="3452094"/>
            <a:ext cx="265113" cy="274637"/>
          </a:xfrm>
          <a:prstGeom prst="rightArrow">
            <a:avLst>
              <a:gd name="adj1" fmla="val 55833"/>
              <a:gd name="adj2" fmla="val 62718"/>
            </a:avLst>
          </a:prstGeom>
          <a:solidFill>
            <a:schemeClr val="accent2"/>
          </a:solidFill>
          <a:ln>
            <a:noFill/>
          </a:ln>
          <a:effectLst>
            <a:outerShdw dist="28398" dir="3806097" algn="ctr" rotWithShape="0">
              <a:srgbClr val="B2B2B2"/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+mj-lt"/>
            </a:endParaRPr>
          </a:p>
        </p:txBody>
      </p:sp>
      <p:sp>
        <p:nvSpPr>
          <p:cNvPr id="112" name="AutoShape 21"/>
          <p:cNvSpPr>
            <a:spLocks noChangeArrowheads="1"/>
          </p:cNvSpPr>
          <p:nvPr/>
        </p:nvSpPr>
        <p:spPr bwMode="gray">
          <a:xfrm>
            <a:off x="7924131" y="3452094"/>
            <a:ext cx="265112" cy="274637"/>
          </a:xfrm>
          <a:prstGeom prst="rightArrow">
            <a:avLst>
              <a:gd name="adj1" fmla="val 55833"/>
              <a:gd name="adj2" fmla="val 62718"/>
            </a:avLst>
          </a:prstGeom>
          <a:solidFill>
            <a:srgbClr val="8064A2"/>
          </a:solidFill>
          <a:ln>
            <a:noFill/>
          </a:ln>
          <a:effectLst>
            <a:outerShdw dist="28398" dir="3806097" algn="ctr" rotWithShape="0">
              <a:srgbClr val="B2B2B2"/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+mj-lt"/>
            </a:endParaRPr>
          </a:p>
        </p:txBody>
      </p:sp>
      <p:sp>
        <p:nvSpPr>
          <p:cNvPr id="113" name="Line 22"/>
          <p:cNvSpPr>
            <a:spLocks noChangeShapeType="1"/>
          </p:cNvSpPr>
          <p:nvPr/>
        </p:nvSpPr>
        <p:spPr bwMode="gray">
          <a:xfrm>
            <a:off x="1788443" y="3323506"/>
            <a:ext cx="1676400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>
            <a:prstShdw prst="shdw17" dist="17961" dir="13500000">
              <a:schemeClr val="tx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sp>
        <p:nvSpPr>
          <p:cNvPr id="114" name="Line 23"/>
          <p:cNvSpPr>
            <a:spLocks noChangeShapeType="1"/>
          </p:cNvSpPr>
          <p:nvPr/>
        </p:nvSpPr>
        <p:spPr bwMode="gray">
          <a:xfrm>
            <a:off x="3966493" y="3323506"/>
            <a:ext cx="1676400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>
            <a:prstShdw prst="shdw17" dist="17961" dir="13500000">
              <a:schemeClr val="tx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sp>
        <p:nvSpPr>
          <p:cNvPr id="115" name="Line 24"/>
          <p:cNvSpPr>
            <a:spLocks noChangeShapeType="1"/>
          </p:cNvSpPr>
          <p:nvPr/>
        </p:nvSpPr>
        <p:spPr bwMode="gray">
          <a:xfrm>
            <a:off x="6144543" y="3323506"/>
            <a:ext cx="1676400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>
            <a:prstShdw prst="shdw17" dist="17961" dir="13500000">
              <a:schemeClr val="tx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sp>
        <p:nvSpPr>
          <p:cNvPr id="116" name="Line 25"/>
          <p:cNvSpPr>
            <a:spLocks noChangeShapeType="1"/>
          </p:cNvSpPr>
          <p:nvPr/>
        </p:nvSpPr>
        <p:spPr bwMode="gray">
          <a:xfrm>
            <a:off x="8309893" y="3323506"/>
            <a:ext cx="1676400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>
            <a:prstShdw prst="shdw17" dist="17961" dir="13500000">
              <a:schemeClr val="tx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2838" y="2035140"/>
            <a:ext cx="9001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rgbClr val="7030A0"/>
                </a:solidFill>
              </a:rPr>
              <a:t>“The European Commission support for the production of </a:t>
            </a:r>
          </a:p>
          <a:p>
            <a:pPr algn="ctr"/>
            <a:r>
              <a:rPr lang="en-GB" i="1" dirty="0">
                <a:solidFill>
                  <a:srgbClr val="7030A0"/>
                </a:solidFill>
              </a:rPr>
              <a:t>this publication does not constitute an endorsement of the </a:t>
            </a:r>
          </a:p>
          <a:p>
            <a:pPr algn="ctr"/>
            <a:r>
              <a:rPr lang="en-GB" i="1" dirty="0">
                <a:solidFill>
                  <a:srgbClr val="7030A0"/>
                </a:solidFill>
              </a:rPr>
              <a:t>contents which reflects the views only of the authors, </a:t>
            </a:r>
          </a:p>
          <a:p>
            <a:pPr algn="ctr"/>
            <a:r>
              <a:rPr lang="en-GB" i="1" dirty="0">
                <a:solidFill>
                  <a:srgbClr val="7030A0"/>
                </a:solidFill>
              </a:rPr>
              <a:t>and the National Agency and Commission cannot be held responsible </a:t>
            </a:r>
            <a:r>
              <a:rPr lang="en-GB" i="1" dirty="0" smtClean="0">
                <a:solidFill>
                  <a:srgbClr val="7030A0"/>
                </a:solidFill>
              </a:rPr>
              <a:t>for </a:t>
            </a:r>
            <a:r>
              <a:rPr lang="en-GB" i="1" dirty="0">
                <a:solidFill>
                  <a:srgbClr val="7030A0"/>
                </a:solidFill>
              </a:rPr>
              <a:t>any use which may be made of the information contained therein”.</a:t>
            </a:r>
          </a:p>
          <a:p>
            <a:pPr algn="ctr"/>
            <a:r>
              <a:rPr lang="en-GB" sz="2800" i="1" dirty="0">
                <a:solidFill>
                  <a:srgbClr val="C00000"/>
                </a:solidFill>
              </a:rPr>
              <a:t>Made by Romania Team ( </a:t>
            </a:r>
            <a:r>
              <a:rPr lang="en-GB" sz="2800" i="1" dirty="0" err="1">
                <a:solidFill>
                  <a:srgbClr val="C00000"/>
                </a:solidFill>
              </a:rPr>
              <a:t>Vasilica</a:t>
            </a:r>
            <a:r>
              <a:rPr lang="en-GB" sz="2800" i="1" dirty="0">
                <a:solidFill>
                  <a:srgbClr val="C00000"/>
                </a:solidFill>
              </a:rPr>
              <a:t> </a:t>
            </a:r>
            <a:r>
              <a:rPr lang="en-GB" sz="2800" i="1" dirty="0" err="1">
                <a:solidFill>
                  <a:srgbClr val="C00000"/>
                </a:solidFill>
              </a:rPr>
              <a:t>Gazdac</a:t>
            </a:r>
            <a:r>
              <a:rPr lang="en-GB" sz="2800" i="1" dirty="0">
                <a:solidFill>
                  <a:srgbClr val="C00000"/>
                </a:solidFill>
              </a:rPr>
              <a:t> and </a:t>
            </a:r>
            <a:r>
              <a:rPr lang="en-GB" sz="2800" i="1" dirty="0" err="1">
                <a:solidFill>
                  <a:srgbClr val="C00000"/>
                </a:solidFill>
              </a:rPr>
              <a:t>Crina</a:t>
            </a:r>
            <a:r>
              <a:rPr lang="en-GB" sz="2800" i="1" dirty="0">
                <a:solidFill>
                  <a:srgbClr val="C00000"/>
                </a:solidFill>
              </a:rPr>
              <a:t> </a:t>
            </a:r>
            <a:r>
              <a:rPr lang="en-GB" sz="2800" i="1" dirty="0" err="1">
                <a:solidFill>
                  <a:srgbClr val="C00000"/>
                </a:solidFill>
              </a:rPr>
              <a:t>Linul</a:t>
            </a:r>
            <a:r>
              <a:rPr lang="en-GB" sz="2800" i="1" dirty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en-GB" sz="4800" i="1" dirty="0">
                <a:solidFill>
                  <a:srgbClr val="FFC000"/>
                </a:solidFill>
              </a:rPr>
              <a:t>Thank you for your attention! </a:t>
            </a:r>
            <a:endParaRPr lang="en-GB" sz="48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9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1974b8c131b2142aad66564ccdfb489fb72e8"/>
</p:tagLst>
</file>

<file path=ppt/theme/theme1.xml><?xml version="1.0" encoding="utf-8"?>
<a:theme xmlns:a="http://schemas.openxmlformats.org/drawingml/2006/main" name="Тема Office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128</Words>
  <Application>Microsoft Office PowerPoint</Application>
  <PresentationFormat>Custom</PresentationFormat>
  <Paragraphs>22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Open Sans</vt:lpstr>
      <vt:lpstr>Тема Office</vt:lpstr>
      <vt:lpstr>March 2021-Activities School Profesionala Tiberiu Morariu Salva</vt:lpstr>
      <vt:lpstr>March Activities</vt:lpstr>
      <vt:lpstr>#8 March-Mother Day</vt:lpstr>
      <vt:lpstr># 100 books   </vt:lpstr>
      <vt:lpstr># 100 books   </vt:lpstr>
      <vt:lpstr># Dissemination activities </vt:lpstr>
      <vt:lpstr># Dissemination activities </vt:lpstr>
      <vt:lpstr>School Profesionala Tiberiu Morariu Salva</vt:lpstr>
    </vt:vector>
  </TitlesOfParts>
  <Manager>Template</Manager>
  <Company>Free-Slides.net - Free PowerPoint Templates</Company>
  <LinksUpToDate>false</LinksUpToDate>
  <SharedDoc>false</SharedDoc>
  <HyperlinkBase>http://free-slides.net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supplies - Free PowerPoint Templates</dc:title>
  <dc:subject>Template</dc:subject>
  <dc:creator>Template</dc:creator>
  <cp:keywords>PowerPoint, Free PowerPoint Templates, Free-Slides, Presentations, Designs, Clipart</cp:keywords>
  <dc:description>Download This FREE PowerPoint Templates at http://free-slides.net</dc:description>
  <cp:lastModifiedBy>Windows User</cp:lastModifiedBy>
  <cp:revision>63</cp:revision>
  <dcterms:created xsi:type="dcterms:W3CDTF">2018-06-15T16:26:40Z</dcterms:created>
  <dcterms:modified xsi:type="dcterms:W3CDTF">2021-03-30T14:05:55Z</dcterms:modified>
  <cp:category>Presentations, Education Presentations, Free PowerPoint Templates</cp:category>
</cp:coreProperties>
</file>