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Φύλλο2!$A$4</c:f>
              <c:strCache>
                <c:ptCount val="1"/>
                <c:pt idx="0">
                  <c:v>o No, never</c:v>
                </c:pt>
              </c:strCache>
            </c:strRef>
          </c:tx>
          <c:invertIfNegative val="0"/>
          <c:cat>
            <c:strRef>
              <c:f>Φύλλο2!$B$3:$F$3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Φύλλο2!$B$4:$F$4</c:f>
              <c:numCache>
                <c:formatCode>General</c:formatCode>
                <c:ptCount val="5"/>
                <c:pt idx="2" formatCode="0.00%">
                  <c:v>3.3000000000000002E-2</c:v>
                </c:pt>
                <c:pt idx="4" formatCode="0.00%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Φύλλο2!$A$5</c:f>
              <c:strCache>
                <c:ptCount val="1"/>
                <c:pt idx="0">
                  <c:v>o No, rarely</c:v>
                </c:pt>
              </c:strCache>
            </c:strRef>
          </c:tx>
          <c:invertIfNegative val="0"/>
          <c:cat>
            <c:strRef>
              <c:f>Φύλλο2!$B$3:$F$3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Φύλλο2!$B$5:$F$5</c:f>
              <c:numCache>
                <c:formatCode>General</c:formatCode>
                <c:ptCount val="5"/>
                <c:pt idx="3" formatCode="0.00%">
                  <c:v>8.7999999999999995E-2</c:v>
                </c:pt>
                <c:pt idx="4" formatCode="0.00%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Φύλλο2!$A$6</c:f>
              <c:strCache>
                <c:ptCount val="1"/>
                <c:pt idx="0">
                  <c:v>oRare</c:v>
                </c:pt>
              </c:strCache>
            </c:strRef>
          </c:tx>
          <c:invertIfNegative val="0"/>
          <c:cat>
            <c:strRef>
              <c:f>Φύλλο2!$B$3:$F$3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Φύλλο2!$B$6:$F$6</c:f>
              <c:numCache>
                <c:formatCode>0.00%</c:formatCode>
                <c:ptCount val="5"/>
                <c:pt idx="0">
                  <c:v>0.14000000000000001</c:v>
                </c:pt>
                <c:pt idx="1">
                  <c:v>0.39700000000000002</c:v>
                </c:pt>
                <c:pt idx="2">
                  <c:v>0.34399999999999997</c:v>
                </c:pt>
                <c:pt idx="3">
                  <c:v>0.193</c:v>
                </c:pt>
                <c:pt idx="4">
                  <c:v>0.62</c:v>
                </c:pt>
              </c:numCache>
            </c:numRef>
          </c:val>
        </c:ser>
        <c:ser>
          <c:idx val="3"/>
          <c:order val="3"/>
          <c:tx>
            <c:strRef>
              <c:f>Φύλλο2!$A$7</c:f>
              <c:strCache>
                <c:ptCount val="1"/>
                <c:pt idx="0">
                  <c:v>oYes, often</c:v>
                </c:pt>
              </c:strCache>
            </c:strRef>
          </c:tx>
          <c:invertIfNegative val="0"/>
          <c:cat>
            <c:strRef>
              <c:f>Φύλλο2!$B$3:$F$3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Φύλλο2!$B$7:$F$7</c:f>
              <c:numCache>
                <c:formatCode>0.00%</c:formatCode>
                <c:ptCount val="5"/>
                <c:pt idx="0">
                  <c:v>0.78</c:v>
                </c:pt>
                <c:pt idx="1">
                  <c:v>0.35899999999999999</c:v>
                </c:pt>
                <c:pt idx="2">
                  <c:v>0.443</c:v>
                </c:pt>
                <c:pt idx="3">
                  <c:v>0.56100000000000005</c:v>
                </c:pt>
                <c:pt idx="4">
                  <c:v>0.16</c:v>
                </c:pt>
              </c:numCache>
            </c:numRef>
          </c:val>
        </c:ser>
        <c:ser>
          <c:idx val="4"/>
          <c:order val="4"/>
          <c:tx>
            <c:strRef>
              <c:f>Φύλλο2!$A$8</c:f>
              <c:strCache>
                <c:ptCount val="1"/>
                <c:pt idx="0">
                  <c:v>oYes, always</c:v>
                </c:pt>
              </c:strCache>
            </c:strRef>
          </c:tx>
          <c:invertIfNegative val="0"/>
          <c:cat>
            <c:strRef>
              <c:f>Φύλλο2!$B$3:$F$3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Φύλλο2!$B$8:$F$8</c:f>
              <c:numCache>
                <c:formatCode>0.00%</c:formatCode>
                <c:ptCount val="5"/>
                <c:pt idx="0">
                  <c:v>0.08</c:v>
                </c:pt>
                <c:pt idx="1">
                  <c:v>0.16700000000000001</c:v>
                </c:pt>
                <c:pt idx="2">
                  <c:v>9.8000000000000004E-2</c:v>
                </c:pt>
                <c:pt idx="3">
                  <c:v>0.158</c:v>
                </c:pt>
                <c:pt idx="4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528192"/>
        <c:axId val="431534080"/>
      </c:barChart>
      <c:catAx>
        <c:axId val="431528192"/>
        <c:scaling>
          <c:orientation val="minMax"/>
        </c:scaling>
        <c:delete val="0"/>
        <c:axPos val="l"/>
        <c:majorTickMark val="out"/>
        <c:minorTickMark val="none"/>
        <c:tickLblPos val="nextTo"/>
        <c:crossAx val="431534080"/>
        <c:crosses val="autoZero"/>
        <c:auto val="1"/>
        <c:lblAlgn val="ctr"/>
        <c:lblOffset val="100"/>
        <c:noMultiLvlLbl val="0"/>
      </c:catAx>
      <c:valAx>
        <c:axId val="431534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1528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Φύλλο2!$A$13</c:f>
              <c:strCache>
                <c:ptCount val="1"/>
                <c:pt idx="0">
                  <c:v>o No, never</c:v>
                </c:pt>
              </c:strCache>
            </c:strRef>
          </c:tx>
          <c:invertIfNegative val="0"/>
          <c:cat>
            <c:strRef>
              <c:f>Φύλλο2!$B$12:$F$12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Φύλλο2!$B$13:$F$13</c:f>
              <c:numCache>
                <c:formatCode>General</c:formatCode>
                <c:ptCount val="5"/>
                <c:pt idx="2" formatCode="0.00%">
                  <c:v>1.6E-2</c:v>
                </c:pt>
                <c:pt idx="3" formatCode="0.00%">
                  <c:v>1.7999999999999999E-2</c:v>
                </c:pt>
                <c:pt idx="4" formatCode="0.00%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Φύλλο2!$A$14</c:f>
              <c:strCache>
                <c:ptCount val="1"/>
                <c:pt idx="0">
                  <c:v>o No, rarely</c:v>
                </c:pt>
              </c:strCache>
            </c:strRef>
          </c:tx>
          <c:invertIfNegative val="0"/>
          <c:cat>
            <c:strRef>
              <c:f>Φύλλο2!$B$12:$F$12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Φύλλο2!$B$14:$F$14</c:f>
              <c:numCache>
                <c:formatCode>General</c:formatCode>
                <c:ptCount val="5"/>
                <c:pt idx="3" formatCode="0.00%">
                  <c:v>8.7999999999999995E-2</c:v>
                </c:pt>
                <c:pt idx="4" formatCode="0.0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Φύλλο2!$A$15</c:f>
              <c:strCache>
                <c:ptCount val="1"/>
                <c:pt idx="0">
                  <c:v>oRare</c:v>
                </c:pt>
              </c:strCache>
            </c:strRef>
          </c:tx>
          <c:invertIfNegative val="0"/>
          <c:cat>
            <c:strRef>
              <c:f>Φύλλο2!$B$12:$F$12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Φύλλο2!$B$15:$F$15</c:f>
              <c:numCache>
                <c:formatCode>0.00%</c:formatCode>
                <c:ptCount val="5"/>
                <c:pt idx="0">
                  <c:v>7.0000000000000007E-2</c:v>
                </c:pt>
                <c:pt idx="1">
                  <c:v>0.45500000000000002</c:v>
                </c:pt>
                <c:pt idx="2">
                  <c:v>0.39300000000000002</c:v>
                </c:pt>
                <c:pt idx="3">
                  <c:v>0.21099999999999999</c:v>
                </c:pt>
                <c:pt idx="4">
                  <c:v>0.56000000000000005</c:v>
                </c:pt>
              </c:numCache>
            </c:numRef>
          </c:val>
        </c:ser>
        <c:ser>
          <c:idx val="3"/>
          <c:order val="3"/>
          <c:tx>
            <c:strRef>
              <c:f>Φύλλο2!$A$16</c:f>
              <c:strCache>
                <c:ptCount val="1"/>
                <c:pt idx="0">
                  <c:v>Yes, often</c:v>
                </c:pt>
              </c:strCache>
            </c:strRef>
          </c:tx>
          <c:invertIfNegative val="0"/>
          <c:cat>
            <c:strRef>
              <c:f>Φύλλο2!$B$12:$F$12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Φύλλο2!$B$16:$F$16</c:f>
              <c:numCache>
                <c:formatCode>0.00%</c:formatCode>
                <c:ptCount val="5"/>
                <c:pt idx="0">
                  <c:v>0.72</c:v>
                </c:pt>
                <c:pt idx="1">
                  <c:v>0.29899999999999999</c:v>
                </c:pt>
                <c:pt idx="2">
                  <c:v>0.443</c:v>
                </c:pt>
                <c:pt idx="3">
                  <c:v>0.47399999999999998</c:v>
                </c:pt>
                <c:pt idx="4">
                  <c:v>0.2</c:v>
                </c:pt>
              </c:numCache>
            </c:numRef>
          </c:val>
        </c:ser>
        <c:ser>
          <c:idx val="4"/>
          <c:order val="4"/>
          <c:tx>
            <c:strRef>
              <c:f>Φύλλο2!$A$17</c:f>
              <c:strCache>
                <c:ptCount val="1"/>
                <c:pt idx="0">
                  <c:v>oYes ,always</c:v>
                </c:pt>
              </c:strCache>
            </c:strRef>
          </c:tx>
          <c:invertIfNegative val="0"/>
          <c:cat>
            <c:strRef>
              <c:f>Φύλλο2!$B$12:$F$12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Φύλλο2!$B$17:$F$17</c:f>
              <c:numCache>
                <c:formatCode>0.00%</c:formatCode>
                <c:ptCount val="5"/>
                <c:pt idx="0">
                  <c:v>0.21</c:v>
                </c:pt>
                <c:pt idx="1">
                  <c:v>0.16900000000000001</c:v>
                </c:pt>
                <c:pt idx="2">
                  <c:v>9.8000000000000004E-2</c:v>
                </c:pt>
                <c:pt idx="3">
                  <c:v>2.1000000000000001E-2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91168"/>
        <c:axId val="151597056"/>
      </c:barChart>
      <c:catAx>
        <c:axId val="151591168"/>
        <c:scaling>
          <c:orientation val="minMax"/>
        </c:scaling>
        <c:delete val="0"/>
        <c:axPos val="l"/>
        <c:majorTickMark val="out"/>
        <c:minorTickMark val="none"/>
        <c:tickLblPos val="nextTo"/>
        <c:crossAx val="151597056"/>
        <c:crosses val="autoZero"/>
        <c:auto val="1"/>
        <c:lblAlgn val="ctr"/>
        <c:lblOffset val="100"/>
        <c:noMultiLvlLbl val="0"/>
      </c:catAx>
      <c:valAx>
        <c:axId val="1515970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591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Φύλλο2!$A$21</c:f>
              <c:strCache>
                <c:ptCount val="1"/>
                <c:pt idx="0">
                  <c:v>o Most likely, no</c:v>
                </c:pt>
              </c:strCache>
            </c:strRef>
          </c:tx>
          <c:invertIfNegative val="0"/>
          <c:cat>
            <c:strRef>
              <c:f>Φύλλο2!$B$20:$F$20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Φύλλο2!$B$21:$F$21</c:f>
              <c:numCache>
                <c:formatCode>General</c:formatCode>
                <c:ptCount val="5"/>
                <c:pt idx="4" formatCode="0.00%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Φύλλο2!$A$22</c:f>
              <c:strCache>
                <c:ptCount val="1"/>
                <c:pt idx="0">
                  <c:v>o Definitely not</c:v>
                </c:pt>
              </c:strCache>
            </c:strRef>
          </c:tx>
          <c:invertIfNegative val="0"/>
          <c:cat>
            <c:strRef>
              <c:f>Φύλλο2!$B$20:$F$20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Φύλλο2!$B$22:$F$22</c:f>
              <c:numCache>
                <c:formatCode>General</c:formatCode>
                <c:ptCount val="5"/>
                <c:pt idx="3" formatCode="0.00%">
                  <c:v>0.193</c:v>
                </c:pt>
                <c:pt idx="4" formatCode="0.00%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Φύλλο2!$A$23</c:f>
              <c:strCache>
                <c:ptCount val="1"/>
                <c:pt idx="0">
                  <c:v>oMost likely, yes</c:v>
                </c:pt>
              </c:strCache>
            </c:strRef>
          </c:tx>
          <c:invertIfNegative val="0"/>
          <c:cat>
            <c:strRef>
              <c:f>Φύλλο2!$B$20:$F$20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Φύλλο2!$B$23:$F$23</c:f>
              <c:numCache>
                <c:formatCode>0.00%</c:formatCode>
                <c:ptCount val="5"/>
                <c:pt idx="0">
                  <c:v>0.14000000000000001</c:v>
                </c:pt>
                <c:pt idx="1">
                  <c:v>0.35099999999999998</c:v>
                </c:pt>
                <c:pt idx="2">
                  <c:v>0.29499999999999998</c:v>
                </c:pt>
                <c:pt idx="3">
                  <c:v>0.50900000000000001</c:v>
                </c:pt>
                <c:pt idx="4">
                  <c:v>0.72</c:v>
                </c:pt>
              </c:numCache>
            </c:numRef>
          </c:val>
        </c:ser>
        <c:ser>
          <c:idx val="3"/>
          <c:order val="3"/>
          <c:tx>
            <c:strRef>
              <c:f>Φύλλο2!$A$24</c:f>
              <c:strCache>
                <c:ptCount val="1"/>
                <c:pt idx="0">
                  <c:v>oDefinitely, yes</c:v>
                </c:pt>
              </c:strCache>
            </c:strRef>
          </c:tx>
          <c:invertIfNegative val="0"/>
          <c:cat>
            <c:strRef>
              <c:f>Φύλλο2!$B$20:$F$20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Φύλλο2!$B$24:$F$24</c:f>
              <c:numCache>
                <c:formatCode>0.00%</c:formatCode>
                <c:ptCount val="5"/>
                <c:pt idx="0">
                  <c:v>0.86</c:v>
                </c:pt>
                <c:pt idx="1">
                  <c:v>0.61</c:v>
                </c:pt>
                <c:pt idx="2">
                  <c:v>0.67200000000000004</c:v>
                </c:pt>
                <c:pt idx="3">
                  <c:v>0.29499999999999998</c:v>
                </c:pt>
                <c:pt idx="4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665664"/>
        <c:axId val="151675648"/>
      </c:barChart>
      <c:catAx>
        <c:axId val="151665664"/>
        <c:scaling>
          <c:orientation val="minMax"/>
        </c:scaling>
        <c:delete val="0"/>
        <c:axPos val="l"/>
        <c:majorTickMark val="out"/>
        <c:minorTickMark val="none"/>
        <c:tickLblPos val="nextTo"/>
        <c:crossAx val="151675648"/>
        <c:crosses val="autoZero"/>
        <c:auto val="1"/>
        <c:lblAlgn val="ctr"/>
        <c:lblOffset val="100"/>
        <c:noMultiLvlLbl val="0"/>
      </c:catAx>
      <c:valAx>
        <c:axId val="151675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665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Φύλλο2!$A$28</c:f>
              <c:strCache>
                <c:ptCount val="1"/>
                <c:pt idx="0">
                  <c:v>o No, never</c:v>
                </c:pt>
              </c:strCache>
            </c:strRef>
          </c:tx>
          <c:invertIfNegative val="0"/>
          <c:cat>
            <c:strRef>
              <c:f>Φύλλο2!$B$27:$G$27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Φύλλο2!$B$28:$G$28</c:f>
              <c:numCache>
                <c:formatCode>General</c:formatCode>
                <c:ptCount val="6"/>
                <c:pt idx="2" formatCode="0.00%">
                  <c:v>0.13100000000000001</c:v>
                </c:pt>
                <c:pt idx="3" formatCode="0.00%">
                  <c:v>3.5000000000000003E-2</c:v>
                </c:pt>
                <c:pt idx="4" formatCode="0.00%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Φύλλο2!$A$29</c:f>
              <c:strCache>
                <c:ptCount val="1"/>
                <c:pt idx="0">
                  <c:v>o No, rarely</c:v>
                </c:pt>
              </c:strCache>
            </c:strRef>
          </c:tx>
          <c:invertIfNegative val="0"/>
          <c:cat>
            <c:strRef>
              <c:f>Φύλλο2!$B$27:$G$27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Φύλλο2!$B$29:$G$29</c:f>
              <c:numCache>
                <c:formatCode>General</c:formatCode>
                <c:ptCount val="6"/>
                <c:pt idx="3" formatCode="0.00%">
                  <c:v>5.2999999999999999E-2</c:v>
                </c:pt>
                <c:pt idx="4" formatCode="0.00%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Φύλλο2!$A$30</c:f>
              <c:strCache>
                <c:ptCount val="1"/>
                <c:pt idx="0">
                  <c:v>oRare</c:v>
                </c:pt>
              </c:strCache>
            </c:strRef>
          </c:tx>
          <c:invertIfNegative val="0"/>
          <c:cat>
            <c:strRef>
              <c:f>Φύλλο2!$B$27:$G$27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Φύλλο2!$B$30:$G$30</c:f>
              <c:numCache>
                <c:formatCode>0.00%</c:formatCode>
                <c:ptCount val="6"/>
                <c:pt idx="0">
                  <c:v>0.28000000000000003</c:v>
                </c:pt>
                <c:pt idx="1">
                  <c:v>0.36399999999999999</c:v>
                </c:pt>
                <c:pt idx="2">
                  <c:v>0.34399999999999997</c:v>
                </c:pt>
                <c:pt idx="3">
                  <c:v>0.246</c:v>
                </c:pt>
                <c:pt idx="4">
                  <c:v>0.44</c:v>
                </c:pt>
              </c:numCache>
            </c:numRef>
          </c:val>
        </c:ser>
        <c:ser>
          <c:idx val="3"/>
          <c:order val="3"/>
          <c:tx>
            <c:strRef>
              <c:f>Φύλλο2!$A$31</c:f>
              <c:strCache>
                <c:ptCount val="1"/>
                <c:pt idx="0">
                  <c:v>oYes,often</c:v>
                </c:pt>
              </c:strCache>
            </c:strRef>
          </c:tx>
          <c:invertIfNegative val="0"/>
          <c:cat>
            <c:strRef>
              <c:f>Φύλλο2!$B$27:$G$27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Φύλλο2!$B$31:$G$31</c:f>
              <c:numCache>
                <c:formatCode>0.00%</c:formatCode>
                <c:ptCount val="6"/>
                <c:pt idx="0">
                  <c:v>0.36</c:v>
                </c:pt>
                <c:pt idx="1">
                  <c:v>0.35099999999999998</c:v>
                </c:pt>
                <c:pt idx="2">
                  <c:v>0.41</c:v>
                </c:pt>
                <c:pt idx="3">
                  <c:v>0.52600000000000002</c:v>
                </c:pt>
                <c:pt idx="4">
                  <c:v>0.32</c:v>
                </c:pt>
              </c:numCache>
            </c:numRef>
          </c:val>
        </c:ser>
        <c:ser>
          <c:idx val="4"/>
          <c:order val="4"/>
          <c:tx>
            <c:strRef>
              <c:f>Φύλλο2!$A$32</c:f>
              <c:strCache>
                <c:ptCount val="1"/>
                <c:pt idx="0">
                  <c:v>oYes, always</c:v>
                </c:pt>
              </c:strCache>
            </c:strRef>
          </c:tx>
          <c:invertIfNegative val="0"/>
          <c:cat>
            <c:strRef>
              <c:f>Φύλλο2!$B$27:$G$27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Lithouania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Φύλλο2!$B$32:$G$32</c:f>
              <c:numCache>
                <c:formatCode>0.00%</c:formatCode>
                <c:ptCount val="6"/>
                <c:pt idx="0">
                  <c:v>0.36</c:v>
                </c:pt>
                <c:pt idx="1">
                  <c:v>0.11700000000000001</c:v>
                </c:pt>
                <c:pt idx="2">
                  <c:v>6.6000000000000003E-2</c:v>
                </c:pt>
                <c:pt idx="3">
                  <c:v>0.14000000000000001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814528"/>
        <c:axId val="151816064"/>
      </c:barChart>
      <c:catAx>
        <c:axId val="151814528"/>
        <c:scaling>
          <c:orientation val="minMax"/>
        </c:scaling>
        <c:delete val="0"/>
        <c:axPos val="l"/>
        <c:majorTickMark val="out"/>
        <c:minorTickMark val="none"/>
        <c:tickLblPos val="nextTo"/>
        <c:crossAx val="151816064"/>
        <c:crosses val="autoZero"/>
        <c:auto val="1"/>
        <c:lblAlgn val="ctr"/>
        <c:lblOffset val="100"/>
        <c:noMultiLvlLbl val="0"/>
      </c:catAx>
      <c:valAx>
        <c:axId val="151816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814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Φύλλο2!$A$36</c:f>
              <c:strCache>
                <c:ptCount val="1"/>
                <c:pt idx="0">
                  <c:v>o Very bad</c:v>
                </c:pt>
              </c:strCache>
            </c:strRef>
          </c:tx>
          <c:invertIfNegative val="0"/>
          <c:cat>
            <c:strRef>
              <c:f>Φύλλο2!$B$35:$F$35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Φύλλο2!$B$36:$F$36</c:f>
              <c:numCache>
                <c:formatCode>General</c:formatCode>
                <c:ptCount val="5"/>
                <c:pt idx="2" formatCode="0.00%">
                  <c:v>6.6000000000000003E-2</c:v>
                </c:pt>
                <c:pt idx="3" formatCode="0.00%">
                  <c:v>3.5000000000000003E-2</c:v>
                </c:pt>
                <c:pt idx="4" formatCode="0.00%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Φύλλο2!$A$37</c:f>
              <c:strCache>
                <c:ptCount val="1"/>
                <c:pt idx="0">
                  <c:v>o Bad</c:v>
                </c:pt>
              </c:strCache>
            </c:strRef>
          </c:tx>
          <c:invertIfNegative val="0"/>
          <c:cat>
            <c:strRef>
              <c:f>Φύλλο2!$B$35:$F$35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Φύλλο2!$B$37:$F$37</c:f>
              <c:numCache>
                <c:formatCode>General</c:formatCode>
                <c:ptCount val="5"/>
                <c:pt idx="2" formatCode="0.00%">
                  <c:v>0.115</c:v>
                </c:pt>
                <c:pt idx="3" formatCode="0.00%">
                  <c:v>3.5000000000000003E-2</c:v>
                </c:pt>
                <c:pt idx="4" formatCode="0.00%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Φύλλο2!$A$38</c:f>
              <c:strCache>
                <c:ptCount val="1"/>
                <c:pt idx="0">
                  <c:v>oOn average</c:v>
                </c:pt>
              </c:strCache>
            </c:strRef>
          </c:tx>
          <c:invertIfNegative val="0"/>
          <c:cat>
            <c:strRef>
              <c:f>Φύλλο2!$B$35:$F$35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Φύλλο2!$B$38:$F$38</c:f>
              <c:numCache>
                <c:formatCode>0.00%</c:formatCode>
                <c:ptCount val="5"/>
                <c:pt idx="0">
                  <c:v>7.0000000000000007E-2</c:v>
                </c:pt>
                <c:pt idx="1">
                  <c:v>0.11799999999999999</c:v>
                </c:pt>
                <c:pt idx="2">
                  <c:v>0.39300000000000002</c:v>
                </c:pt>
                <c:pt idx="3">
                  <c:v>0.26300000000000001</c:v>
                </c:pt>
                <c:pt idx="4">
                  <c:v>0.3</c:v>
                </c:pt>
              </c:numCache>
            </c:numRef>
          </c:val>
        </c:ser>
        <c:ser>
          <c:idx val="3"/>
          <c:order val="3"/>
          <c:tx>
            <c:strRef>
              <c:f>Φύλλο2!$A$39</c:f>
              <c:strCache>
                <c:ptCount val="1"/>
                <c:pt idx="0">
                  <c:v>oGood</c:v>
                </c:pt>
              </c:strCache>
            </c:strRef>
          </c:tx>
          <c:invertIfNegative val="0"/>
          <c:cat>
            <c:strRef>
              <c:f>Φύλλο2!$B$35:$F$35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Φύλλο2!$B$39:$F$39</c:f>
              <c:numCache>
                <c:formatCode>0.00%</c:formatCode>
                <c:ptCount val="5"/>
                <c:pt idx="0">
                  <c:v>0.5</c:v>
                </c:pt>
                <c:pt idx="1">
                  <c:v>0.47399999999999998</c:v>
                </c:pt>
                <c:pt idx="2">
                  <c:v>0.29499999999999998</c:v>
                </c:pt>
                <c:pt idx="3">
                  <c:v>0.56100000000000005</c:v>
                </c:pt>
                <c:pt idx="4">
                  <c:v>0.4</c:v>
                </c:pt>
              </c:numCache>
            </c:numRef>
          </c:val>
        </c:ser>
        <c:ser>
          <c:idx val="4"/>
          <c:order val="4"/>
          <c:tx>
            <c:strRef>
              <c:f>Φύλλο2!$A$40</c:f>
              <c:strCache>
                <c:ptCount val="1"/>
                <c:pt idx="0">
                  <c:v>oVery well</c:v>
                </c:pt>
              </c:strCache>
            </c:strRef>
          </c:tx>
          <c:invertIfNegative val="0"/>
          <c:cat>
            <c:strRef>
              <c:f>Φύλλο2!$B$35:$F$35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Φύλλο2!$B$40:$F$40</c:f>
              <c:numCache>
                <c:formatCode>0.00%</c:formatCode>
                <c:ptCount val="5"/>
                <c:pt idx="0">
                  <c:v>0.43</c:v>
                </c:pt>
                <c:pt idx="1">
                  <c:v>0.35399999999999998</c:v>
                </c:pt>
                <c:pt idx="2">
                  <c:v>9.8000000000000004E-2</c:v>
                </c:pt>
                <c:pt idx="3">
                  <c:v>0.105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911424"/>
        <c:axId val="151323392"/>
      </c:barChart>
      <c:catAx>
        <c:axId val="151911424"/>
        <c:scaling>
          <c:orientation val="minMax"/>
        </c:scaling>
        <c:delete val="0"/>
        <c:axPos val="l"/>
        <c:majorTickMark val="out"/>
        <c:minorTickMark val="none"/>
        <c:tickLblPos val="nextTo"/>
        <c:crossAx val="151323392"/>
        <c:crosses val="autoZero"/>
        <c:auto val="1"/>
        <c:lblAlgn val="ctr"/>
        <c:lblOffset val="100"/>
        <c:noMultiLvlLbl val="0"/>
      </c:catAx>
      <c:valAx>
        <c:axId val="15132339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51911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Φύλλο2!$A$44</c:f>
              <c:strCache>
                <c:ptCount val="1"/>
                <c:pt idx="0">
                  <c:v>oIn person (Individual talks)</c:v>
                </c:pt>
              </c:strCache>
            </c:strRef>
          </c:tx>
          <c:invertIfNegative val="0"/>
          <c:cat>
            <c:strRef>
              <c:f>Φύλλο2!$B$43:$F$43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Φύλλο2!$B$44:$F$44</c:f>
              <c:numCache>
                <c:formatCode>0.00%</c:formatCode>
                <c:ptCount val="5"/>
                <c:pt idx="0">
                  <c:v>0.93</c:v>
                </c:pt>
                <c:pt idx="1">
                  <c:v>0.88300000000000001</c:v>
                </c:pt>
                <c:pt idx="2">
                  <c:v>0.41</c:v>
                </c:pt>
                <c:pt idx="3">
                  <c:v>0.89500000000000002</c:v>
                </c:pt>
                <c:pt idx="4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Φύλλο2!$A$45</c:f>
              <c:strCache>
                <c:ptCount val="1"/>
                <c:pt idx="0">
                  <c:v>o By telephone (by calling teachers or in writing)</c:v>
                </c:pt>
              </c:strCache>
            </c:strRef>
          </c:tx>
          <c:invertIfNegative val="0"/>
          <c:cat>
            <c:strRef>
              <c:f>Φύλλο2!$B$43:$F$43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Φύλλο2!$B$45:$F$45</c:f>
              <c:numCache>
                <c:formatCode>General</c:formatCode>
                <c:ptCount val="5"/>
                <c:pt idx="2" formatCode="0.00%">
                  <c:v>3.3000000000000002E-2</c:v>
                </c:pt>
                <c:pt idx="3" formatCode="0.00%">
                  <c:v>0.38600000000000001</c:v>
                </c:pt>
                <c:pt idx="4" formatCode="0.00%">
                  <c:v>0.64</c:v>
                </c:pt>
              </c:numCache>
            </c:numRef>
          </c:val>
        </c:ser>
        <c:ser>
          <c:idx val="2"/>
          <c:order val="2"/>
          <c:tx>
            <c:strRef>
              <c:f>Φύλλο2!$A$46</c:f>
              <c:strCache>
                <c:ptCount val="1"/>
                <c:pt idx="0">
                  <c:v>o ELIIS system</c:v>
                </c:pt>
              </c:strCache>
            </c:strRef>
          </c:tx>
          <c:invertIfNegative val="0"/>
          <c:cat>
            <c:strRef>
              <c:f>Φύλλο2!$B$43:$F$43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Φύλλο2!$B$46:$F$46</c:f>
              <c:numCache>
                <c:formatCode>General</c:formatCode>
                <c:ptCount val="5"/>
                <c:pt idx="2" formatCode="0.00%">
                  <c:v>9.8000000000000004E-2</c:v>
                </c:pt>
                <c:pt idx="3" formatCode="0.00%">
                  <c:v>0.59599999999999997</c:v>
                </c:pt>
                <c:pt idx="4" formatCode="0.00%">
                  <c:v>0.3</c:v>
                </c:pt>
              </c:numCache>
            </c:numRef>
          </c:val>
        </c:ser>
        <c:ser>
          <c:idx val="3"/>
          <c:order val="3"/>
          <c:tx>
            <c:strRef>
              <c:f>Φύλλο2!$A$47</c:f>
              <c:strCache>
                <c:ptCount val="1"/>
                <c:pt idx="0">
                  <c:v>oBy e-mail</c:v>
                </c:pt>
              </c:strCache>
            </c:strRef>
          </c:tx>
          <c:invertIfNegative val="0"/>
          <c:cat>
            <c:strRef>
              <c:f>Φύλλο2!$B$43:$F$43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Φύλλο2!$B$47:$F$47</c:f>
              <c:numCache>
                <c:formatCode>General</c:formatCode>
                <c:ptCount val="5"/>
                <c:pt idx="0" formatCode="0.00%">
                  <c:v>7.0000000000000007E-2</c:v>
                </c:pt>
                <c:pt idx="2" formatCode="0.00%">
                  <c:v>0.27900000000000003</c:v>
                </c:pt>
                <c:pt idx="3" formatCode="0.00%">
                  <c:v>5.2999999999999999E-2</c:v>
                </c:pt>
                <c:pt idx="4" formatCode="0.00%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31520"/>
        <c:axId val="151533056"/>
      </c:barChart>
      <c:catAx>
        <c:axId val="151531520"/>
        <c:scaling>
          <c:orientation val="minMax"/>
        </c:scaling>
        <c:delete val="0"/>
        <c:axPos val="l"/>
        <c:majorTickMark val="out"/>
        <c:minorTickMark val="none"/>
        <c:tickLblPos val="nextTo"/>
        <c:crossAx val="151533056"/>
        <c:crosses val="autoZero"/>
        <c:auto val="1"/>
        <c:lblAlgn val="ctr"/>
        <c:lblOffset val="100"/>
        <c:noMultiLvlLbl val="0"/>
      </c:catAx>
      <c:valAx>
        <c:axId val="15153305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5153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Φύλλο2!$A$51</c:f>
              <c:strCache>
                <c:ptCount val="1"/>
                <c:pt idx="0">
                  <c:v>oNever</c:v>
                </c:pt>
              </c:strCache>
            </c:strRef>
          </c:tx>
          <c:invertIfNegative val="0"/>
          <c:cat>
            <c:strRef>
              <c:f>Φύλλο2!$B$50:$F$50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Φύλλο2!$B$51:$F$51</c:f>
              <c:numCache>
                <c:formatCode>General</c:formatCode>
                <c:ptCount val="5"/>
                <c:pt idx="0" formatCode="0.00%">
                  <c:v>7.0000000000000007E-2</c:v>
                </c:pt>
                <c:pt idx="3" formatCode="0.00%">
                  <c:v>1.7999999999999999E-2</c:v>
                </c:pt>
                <c:pt idx="4" formatCode="0.00%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Φύλλο2!$A$52</c:f>
              <c:strCache>
                <c:ptCount val="1"/>
                <c:pt idx="0">
                  <c:v>oRare</c:v>
                </c:pt>
              </c:strCache>
            </c:strRef>
          </c:tx>
          <c:invertIfNegative val="0"/>
          <c:cat>
            <c:strRef>
              <c:f>Φύλλο2!$B$50:$F$50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Φύλλο2!$B$52:$F$52</c:f>
              <c:numCache>
                <c:formatCode>General</c:formatCode>
                <c:ptCount val="5"/>
                <c:pt idx="0" formatCode="0.00%">
                  <c:v>7.0000000000000007E-2</c:v>
                </c:pt>
                <c:pt idx="2" formatCode="0.00%">
                  <c:v>0.34399999999999997</c:v>
                </c:pt>
                <c:pt idx="3" formatCode="0.00%">
                  <c:v>0.123</c:v>
                </c:pt>
                <c:pt idx="4" formatCode="0.00%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Φύλλο2!$A$53</c:f>
              <c:strCache>
                <c:ptCount val="1"/>
                <c:pt idx="0">
                  <c:v>oSometimes</c:v>
                </c:pt>
              </c:strCache>
            </c:strRef>
          </c:tx>
          <c:invertIfNegative val="0"/>
          <c:cat>
            <c:strRef>
              <c:f>Φύλλο2!$B$50:$F$50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Φύλλο2!$B$53:$F$53</c:f>
              <c:numCache>
                <c:formatCode>0.00%</c:formatCode>
                <c:ptCount val="5"/>
                <c:pt idx="0">
                  <c:v>0.22</c:v>
                </c:pt>
                <c:pt idx="1">
                  <c:v>0.28599999999999998</c:v>
                </c:pt>
                <c:pt idx="2">
                  <c:v>0.36099999999999999</c:v>
                </c:pt>
                <c:pt idx="3">
                  <c:v>0.45600000000000002</c:v>
                </c:pt>
                <c:pt idx="4">
                  <c:v>0.5</c:v>
                </c:pt>
              </c:numCache>
            </c:numRef>
          </c:val>
        </c:ser>
        <c:ser>
          <c:idx val="3"/>
          <c:order val="3"/>
          <c:tx>
            <c:strRef>
              <c:f>Φύλλο2!$A$54</c:f>
              <c:strCache>
                <c:ptCount val="1"/>
                <c:pt idx="0">
                  <c:v>oNce a week or more often</c:v>
                </c:pt>
              </c:strCache>
            </c:strRef>
          </c:tx>
          <c:invertIfNegative val="0"/>
          <c:cat>
            <c:strRef>
              <c:f>Φύλλο2!$B$50:$F$50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Φύλλο2!$B$54:$F$54</c:f>
              <c:numCache>
                <c:formatCode>0.00%</c:formatCode>
                <c:ptCount val="5"/>
                <c:pt idx="0">
                  <c:v>0.64</c:v>
                </c:pt>
                <c:pt idx="1">
                  <c:v>0.66200000000000003</c:v>
                </c:pt>
                <c:pt idx="2">
                  <c:v>0.18</c:v>
                </c:pt>
                <c:pt idx="3">
                  <c:v>0.439</c:v>
                </c:pt>
                <c:pt idx="4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487232"/>
        <c:axId val="151488768"/>
      </c:barChart>
      <c:catAx>
        <c:axId val="151487232"/>
        <c:scaling>
          <c:orientation val="minMax"/>
        </c:scaling>
        <c:delete val="0"/>
        <c:axPos val="l"/>
        <c:majorTickMark val="out"/>
        <c:minorTickMark val="none"/>
        <c:tickLblPos val="nextTo"/>
        <c:crossAx val="151488768"/>
        <c:crosses val="autoZero"/>
        <c:auto val="1"/>
        <c:lblAlgn val="ctr"/>
        <c:lblOffset val="100"/>
        <c:noMultiLvlLbl val="0"/>
      </c:catAx>
      <c:valAx>
        <c:axId val="15148876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5148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Φύλλο2!$A$58</c:f>
              <c:strCache>
                <c:ptCount val="1"/>
                <c:pt idx="0">
                  <c:v>οYes</c:v>
                </c:pt>
              </c:strCache>
            </c:strRef>
          </c:tx>
          <c:invertIfNegative val="0"/>
          <c:cat>
            <c:strRef>
              <c:f>Φύλλο2!$B$57:$F$57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Φύλλο2!$B$58:$F$58</c:f>
              <c:numCache>
                <c:formatCode>0.00%</c:formatCode>
                <c:ptCount val="5"/>
                <c:pt idx="0">
                  <c:v>0.79</c:v>
                </c:pt>
                <c:pt idx="1">
                  <c:v>0.89600000000000002</c:v>
                </c:pt>
                <c:pt idx="2">
                  <c:v>0.95099999999999996</c:v>
                </c:pt>
                <c:pt idx="3">
                  <c:v>0.94699999999999995</c:v>
                </c:pt>
                <c:pt idx="4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Φύλλο2!$A$59</c:f>
              <c:strCache>
                <c:ptCount val="1"/>
                <c:pt idx="0">
                  <c:v>oNo</c:v>
                </c:pt>
              </c:strCache>
            </c:strRef>
          </c:tx>
          <c:invertIfNegative val="0"/>
          <c:cat>
            <c:strRef>
              <c:f>Φύλλο2!$B$57:$F$57</c:f>
              <c:strCache>
                <c:ptCount val="5"/>
                <c:pt idx="0">
                  <c:v>Greece</c:v>
                </c:pt>
                <c:pt idx="1">
                  <c:v>Bulgaria</c:v>
                </c:pt>
                <c:pt idx="2">
                  <c:v>Lithuania</c:v>
                </c:pt>
                <c:pt idx="3">
                  <c:v>Latvia</c:v>
                </c:pt>
                <c:pt idx="4">
                  <c:v>Romania</c:v>
                </c:pt>
              </c:strCache>
            </c:strRef>
          </c:cat>
          <c:val>
            <c:numRef>
              <c:f>Φύλλο2!$B$59:$F$59</c:f>
              <c:numCache>
                <c:formatCode>0.00%</c:formatCode>
                <c:ptCount val="5"/>
                <c:pt idx="0">
                  <c:v>0.21</c:v>
                </c:pt>
                <c:pt idx="1">
                  <c:v>0.104</c:v>
                </c:pt>
                <c:pt idx="3">
                  <c:v>5.2999999999999999E-2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96992"/>
        <c:axId val="152260992"/>
      </c:barChart>
      <c:catAx>
        <c:axId val="152196992"/>
        <c:scaling>
          <c:orientation val="minMax"/>
        </c:scaling>
        <c:delete val="0"/>
        <c:axPos val="l"/>
        <c:majorTickMark val="out"/>
        <c:minorTickMark val="none"/>
        <c:tickLblPos val="nextTo"/>
        <c:crossAx val="152260992"/>
        <c:crosses val="autoZero"/>
        <c:auto val="1"/>
        <c:lblAlgn val="ctr"/>
        <c:lblOffset val="100"/>
        <c:noMultiLvlLbl val="0"/>
      </c:catAx>
      <c:valAx>
        <c:axId val="15226099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52196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6E20FA-BE26-4B7A-B527-4887EC7B0E65}" type="datetimeFigureOut">
              <a:rPr lang="el-GR" smtClean="0"/>
              <a:t>28/12/2020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CB407C-5D4F-4A46-8724-06D93924CCC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03341"/>
            <a:ext cx="127332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569" y="886106"/>
            <a:ext cx="2160240" cy="119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69265"/>
            <a:ext cx="133909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05064"/>
            <a:ext cx="1181187" cy="114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50504"/>
            <a:ext cx="1207293" cy="8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6982544" cy="280831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nsolas" panose="020B0609020204030204" pitchFamily="49" charset="0"/>
              </a:rPr>
              <a:t>Teachers’ high quality feedback to parents - key to a successful child's development</a:t>
            </a:r>
            <a:endParaRPr lang="el-GR" sz="3600" b="1" dirty="0">
              <a:solidFill>
                <a:srgbClr val="00206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5721392"/>
            <a:ext cx="8280920" cy="8039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</a:p>
          <a:p>
            <a:r>
              <a:rPr lang="en-US" sz="4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Parents Survey</a:t>
            </a:r>
          </a:p>
        </p:txBody>
      </p:sp>
    </p:spTree>
    <p:extLst>
      <p:ext uri="{BB962C8B-B14F-4D97-AF65-F5344CB8AC3E}">
        <p14:creationId xmlns:p14="http://schemas.microsoft.com/office/powerpoint/2010/main" val="30075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432630"/>
              </p:ext>
            </p:extLst>
          </p:nvPr>
        </p:nvGraphicFramePr>
        <p:xfrm>
          <a:off x="1547664" y="2728912"/>
          <a:ext cx="5348436" cy="314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539552" y="543572"/>
            <a:ext cx="81091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1. Do you often discuss your child's strengths with group teachers?					</a:t>
            </a:r>
          </a:p>
          <a:p>
            <a:r>
              <a:rPr lang="en-US" sz="1200" dirty="0"/>
              <a:t>(Do you discuss your observations with the teacher that are particularly good for the child).					</a:t>
            </a:r>
          </a:p>
          <a:p>
            <a:r>
              <a:rPr lang="en-US" sz="1200" dirty="0"/>
              <a:t>	</a:t>
            </a:r>
            <a:r>
              <a:rPr lang="el-GR" sz="1200" dirty="0" smtClean="0"/>
              <a:t>        </a:t>
            </a:r>
            <a:r>
              <a:rPr lang="en-US" sz="1200" dirty="0" smtClean="0"/>
              <a:t>Greece</a:t>
            </a:r>
            <a:r>
              <a:rPr lang="en-US" sz="1200" dirty="0"/>
              <a:t>	Bulgaria	Lithuania	Latvia	Romania</a:t>
            </a:r>
          </a:p>
          <a:p>
            <a:r>
              <a:rPr lang="en-US" sz="1200" dirty="0"/>
              <a:t>o No, never			</a:t>
            </a:r>
            <a:r>
              <a:rPr lang="el-GR" sz="1200" dirty="0" smtClean="0"/>
              <a:t>                  </a:t>
            </a:r>
            <a:r>
              <a:rPr lang="en-US" sz="1200" dirty="0" smtClean="0"/>
              <a:t>3,30</a:t>
            </a:r>
            <a:r>
              <a:rPr lang="en-US" sz="1200" dirty="0"/>
              <a:t>%		4,00%</a:t>
            </a:r>
          </a:p>
          <a:p>
            <a:r>
              <a:rPr lang="en-US" sz="1200" dirty="0"/>
              <a:t>o No, rarely				</a:t>
            </a:r>
            <a:r>
              <a:rPr lang="el-GR" sz="1200" dirty="0" smtClean="0"/>
              <a:t>                   </a:t>
            </a:r>
            <a:r>
              <a:rPr lang="en-US" sz="1200" dirty="0" smtClean="0"/>
              <a:t>8,80</a:t>
            </a:r>
            <a:r>
              <a:rPr lang="en-US" sz="1200" dirty="0"/>
              <a:t>%	6,00%</a:t>
            </a:r>
          </a:p>
          <a:p>
            <a:r>
              <a:rPr lang="en-US" sz="1200" dirty="0" err="1"/>
              <a:t>oRare</a:t>
            </a:r>
            <a:r>
              <a:rPr lang="en-US" sz="1200" dirty="0"/>
              <a:t>	</a:t>
            </a:r>
            <a:r>
              <a:rPr lang="el-GR" sz="1200" dirty="0" smtClean="0"/>
              <a:t>         </a:t>
            </a:r>
            <a:r>
              <a:rPr lang="en-US" sz="1200" dirty="0" smtClean="0"/>
              <a:t>14,00</a:t>
            </a:r>
            <a:r>
              <a:rPr lang="en-US" sz="1200" dirty="0"/>
              <a:t>%	39,70%	34,40%	19,30%	62,00%</a:t>
            </a:r>
          </a:p>
          <a:p>
            <a:r>
              <a:rPr lang="en-US" sz="1200" dirty="0" err="1"/>
              <a:t>oYes</a:t>
            </a:r>
            <a:r>
              <a:rPr lang="en-US" sz="1200" dirty="0"/>
              <a:t>, often	</a:t>
            </a:r>
            <a:r>
              <a:rPr lang="el-GR" sz="1200" dirty="0" smtClean="0"/>
              <a:t>         </a:t>
            </a:r>
            <a:r>
              <a:rPr lang="en-US" sz="1200" dirty="0" smtClean="0"/>
              <a:t>78,00</a:t>
            </a:r>
            <a:r>
              <a:rPr lang="en-US" sz="1200" dirty="0"/>
              <a:t>%	35,90%	44,30%	56,10%	16,00%</a:t>
            </a:r>
          </a:p>
          <a:p>
            <a:r>
              <a:rPr lang="en-US" sz="1200" dirty="0" err="1"/>
              <a:t>oYes</a:t>
            </a:r>
            <a:r>
              <a:rPr lang="en-US" sz="1200" dirty="0"/>
              <a:t>, </a:t>
            </a:r>
            <a:r>
              <a:rPr lang="en-US" sz="1200" dirty="0" smtClean="0"/>
              <a:t>always</a:t>
            </a:r>
            <a:r>
              <a:rPr lang="el-GR" sz="1200" dirty="0" smtClean="0"/>
              <a:t>          </a:t>
            </a:r>
            <a:r>
              <a:rPr lang="en-US" sz="1200" dirty="0" smtClean="0"/>
              <a:t>8,00</a:t>
            </a:r>
            <a:r>
              <a:rPr lang="en-US" sz="1200" dirty="0"/>
              <a:t>%	16,70%	</a:t>
            </a:r>
            <a:r>
              <a:rPr lang="el-GR" sz="1200" dirty="0" smtClean="0"/>
              <a:t>  </a:t>
            </a:r>
            <a:r>
              <a:rPr lang="en-US" sz="1200" dirty="0" smtClean="0"/>
              <a:t>9,80</a:t>
            </a:r>
            <a:r>
              <a:rPr lang="en-US" sz="1200" dirty="0"/>
              <a:t>%	15,80%	12,00%</a:t>
            </a:r>
          </a:p>
        </p:txBody>
      </p:sp>
    </p:spTree>
    <p:extLst>
      <p:ext uri="{BB962C8B-B14F-4D97-AF65-F5344CB8AC3E}">
        <p14:creationId xmlns:p14="http://schemas.microsoft.com/office/powerpoint/2010/main" val="4597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755576" y="751344"/>
            <a:ext cx="72728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2. Do you often discuss your child's weaknesses with the group teachers?					</a:t>
            </a:r>
          </a:p>
          <a:p>
            <a:r>
              <a:rPr lang="en-US" sz="1100" dirty="0" smtClean="0"/>
              <a:t>(Do you talk to your educator about your observations that are causing your child difficulties in kindergarten/home).					</a:t>
            </a:r>
          </a:p>
          <a:p>
            <a:r>
              <a:rPr lang="en-US" sz="1100" dirty="0" smtClean="0"/>
              <a:t>	</a:t>
            </a:r>
            <a:r>
              <a:rPr lang="el-GR" sz="1100" dirty="0" smtClean="0"/>
              <a:t>           </a:t>
            </a:r>
            <a:r>
              <a:rPr lang="en-US" sz="1100" dirty="0" smtClean="0"/>
              <a:t>Greece	Bulgaria	Lithuania	Latvia	Romania</a:t>
            </a:r>
          </a:p>
          <a:p>
            <a:r>
              <a:rPr lang="en-US" sz="1100" dirty="0" smtClean="0"/>
              <a:t>o No, never			</a:t>
            </a:r>
            <a:r>
              <a:rPr lang="el-GR" sz="1100" dirty="0" smtClean="0"/>
              <a:t>                        </a:t>
            </a:r>
            <a:r>
              <a:rPr lang="en-US" sz="1100" dirty="0" smtClean="0"/>
              <a:t>1,60%	</a:t>
            </a:r>
            <a:r>
              <a:rPr lang="el-GR" sz="1100" dirty="0" smtClean="0"/>
              <a:t>  </a:t>
            </a:r>
            <a:r>
              <a:rPr lang="en-US" sz="1100" dirty="0" smtClean="0"/>
              <a:t>1,80%	</a:t>
            </a:r>
            <a:r>
              <a:rPr lang="el-GR" sz="1100" dirty="0" smtClean="0"/>
              <a:t> </a:t>
            </a:r>
            <a:r>
              <a:rPr lang="en-US" sz="1100" dirty="0" smtClean="0"/>
              <a:t>4,00%</a:t>
            </a:r>
          </a:p>
          <a:p>
            <a:r>
              <a:rPr lang="en-US" sz="1100" dirty="0" smtClean="0"/>
              <a:t>o No, rarely				</a:t>
            </a:r>
            <a:r>
              <a:rPr lang="el-GR" sz="1100" dirty="0" smtClean="0"/>
              <a:t>                    </a:t>
            </a:r>
            <a:r>
              <a:rPr lang="en-US" sz="1100" dirty="0" smtClean="0"/>
              <a:t>8,80%	10,00%</a:t>
            </a:r>
          </a:p>
          <a:p>
            <a:r>
              <a:rPr lang="en-US" sz="1100" dirty="0" smtClean="0"/>
              <a:t>o Rare  	</a:t>
            </a:r>
            <a:r>
              <a:rPr lang="el-GR" sz="1100" dirty="0" smtClean="0"/>
              <a:t>               </a:t>
            </a:r>
            <a:r>
              <a:rPr lang="en-US" sz="1100" dirty="0" smtClean="0"/>
              <a:t>7,00%	45,50%	</a:t>
            </a:r>
            <a:r>
              <a:rPr lang="el-GR" sz="1100" dirty="0" smtClean="0"/>
              <a:t>   </a:t>
            </a:r>
            <a:r>
              <a:rPr lang="en-US" sz="1100" dirty="0" smtClean="0"/>
              <a:t>39,30%	21,10%	56,00%</a:t>
            </a:r>
          </a:p>
          <a:p>
            <a:r>
              <a:rPr lang="en-US" sz="1100" dirty="0" smtClean="0"/>
              <a:t>o Yes, often</a:t>
            </a:r>
            <a:r>
              <a:rPr lang="el-GR" sz="1100" dirty="0" smtClean="0"/>
              <a:t>              </a:t>
            </a:r>
            <a:r>
              <a:rPr lang="en-US" sz="1100" dirty="0" smtClean="0"/>
              <a:t>72,00%	29,90%	</a:t>
            </a:r>
            <a:r>
              <a:rPr lang="el-GR" sz="1100" dirty="0" smtClean="0"/>
              <a:t>   </a:t>
            </a:r>
            <a:r>
              <a:rPr lang="en-US" sz="1100" dirty="0" smtClean="0"/>
              <a:t>44,30%	47,40%	20,00%</a:t>
            </a:r>
          </a:p>
          <a:p>
            <a:r>
              <a:rPr lang="en-US" sz="1100" dirty="0" smtClean="0"/>
              <a:t>o Yes, always</a:t>
            </a:r>
            <a:r>
              <a:rPr lang="el-GR" sz="1100" dirty="0" smtClean="0"/>
              <a:t>            </a:t>
            </a:r>
            <a:r>
              <a:rPr lang="en-US" sz="1100" dirty="0" smtClean="0"/>
              <a:t>21,00%	16,90%	</a:t>
            </a:r>
            <a:r>
              <a:rPr lang="el-GR" sz="1100" dirty="0" smtClean="0"/>
              <a:t>     </a:t>
            </a:r>
            <a:r>
              <a:rPr lang="en-US" sz="1100" dirty="0" smtClean="0"/>
              <a:t>9,80%	</a:t>
            </a:r>
            <a:r>
              <a:rPr lang="el-GR" sz="1100" dirty="0" smtClean="0"/>
              <a:t>  </a:t>
            </a:r>
            <a:r>
              <a:rPr lang="en-US" sz="1100" dirty="0" smtClean="0"/>
              <a:t>2,10%	10,00%</a:t>
            </a:r>
            <a:endParaRPr lang="en-US" sz="1100" dirty="0"/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042910"/>
              </p:ext>
            </p:extLst>
          </p:nvPr>
        </p:nvGraphicFramePr>
        <p:xfrm>
          <a:off x="899592" y="2690812"/>
          <a:ext cx="6029845" cy="340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8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1560" y="1443841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3. Are you willing to trust to pass sensitive information about your child's abilities to group teachers?					 </a:t>
            </a:r>
          </a:p>
          <a:p>
            <a:r>
              <a:rPr lang="en-US" sz="1200" dirty="0" smtClean="0"/>
              <a:t>	                          Greece	Bulgaria</a:t>
            </a:r>
            <a:r>
              <a:rPr lang="en-US" sz="1200" dirty="0"/>
              <a:t> </a:t>
            </a:r>
            <a:r>
              <a:rPr lang="en-US" sz="1200" dirty="0" smtClean="0"/>
              <a:t>     </a:t>
            </a:r>
            <a:r>
              <a:rPr lang="el-GR" sz="1200" dirty="0" smtClean="0"/>
              <a:t> </a:t>
            </a:r>
            <a:r>
              <a:rPr lang="en-US" sz="1200" dirty="0" smtClean="0"/>
              <a:t> Lithuania      </a:t>
            </a:r>
            <a:r>
              <a:rPr lang="el-GR" sz="1200" dirty="0" smtClean="0"/>
              <a:t> </a:t>
            </a:r>
            <a:r>
              <a:rPr lang="en-US" sz="1200" dirty="0" smtClean="0"/>
              <a:t> Latvia              </a:t>
            </a:r>
            <a:r>
              <a:rPr lang="el-GR" sz="1200" dirty="0" smtClean="0"/>
              <a:t>  </a:t>
            </a:r>
            <a:r>
              <a:rPr lang="en-US" sz="1200" dirty="0" smtClean="0"/>
              <a:t>Romania</a:t>
            </a:r>
          </a:p>
          <a:p>
            <a:r>
              <a:rPr lang="en-US" sz="1200" dirty="0" smtClean="0"/>
              <a:t>o Most likely, no					         </a:t>
            </a:r>
            <a:r>
              <a:rPr lang="el-GR" sz="1200" dirty="0" smtClean="0"/>
              <a:t>                    </a:t>
            </a:r>
            <a:r>
              <a:rPr lang="en-US" sz="1200" dirty="0" smtClean="0"/>
              <a:t>2,00%</a:t>
            </a:r>
          </a:p>
          <a:p>
            <a:r>
              <a:rPr lang="en-US" sz="1200" dirty="0" smtClean="0"/>
              <a:t>o Definitely not				   </a:t>
            </a:r>
            <a:r>
              <a:rPr lang="el-GR" sz="1200" dirty="0" smtClean="0"/>
              <a:t>                 </a:t>
            </a:r>
            <a:r>
              <a:rPr lang="en-US" sz="1200" dirty="0" smtClean="0"/>
              <a:t>  19,30%	     </a:t>
            </a:r>
            <a:r>
              <a:rPr lang="el-GR" sz="1200" dirty="0" smtClean="0"/>
              <a:t>      </a:t>
            </a:r>
            <a:r>
              <a:rPr lang="en-US" sz="1200" dirty="0" smtClean="0"/>
              <a:t>4,00%</a:t>
            </a:r>
          </a:p>
          <a:p>
            <a:r>
              <a:rPr lang="en-US" sz="1200" dirty="0" smtClean="0"/>
              <a:t>o Most likely, yes 	      14,00%	  35,10%	29,50%	     50,90%	          72,00%</a:t>
            </a:r>
          </a:p>
          <a:p>
            <a:r>
              <a:rPr lang="en-US" sz="1200" dirty="0" smtClean="0"/>
              <a:t>o Definitely, yes   	      86,00%	   61,00%	67,20%	     29,50%	          22,00%</a:t>
            </a:r>
            <a:endParaRPr lang="en-US" sz="1200" dirty="0"/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083653"/>
              </p:ext>
            </p:extLst>
          </p:nvPr>
        </p:nvGraphicFramePr>
        <p:xfrm>
          <a:off x="827585" y="2996952"/>
          <a:ext cx="609232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2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27584" y="1166843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4. Do you often discuss with teachers how you can help your child learn new things (behavior, learning, etc.)?					</a:t>
            </a:r>
          </a:p>
          <a:p>
            <a:r>
              <a:rPr lang="en-US" sz="1100" dirty="0" smtClean="0"/>
              <a:t>	       Greece</a:t>
            </a:r>
            <a:r>
              <a:rPr lang="el-GR" sz="1100" dirty="0" smtClean="0"/>
              <a:t>  </a:t>
            </a:r>
            <a:r>
              <a:rPr lang="en-US" sz="1100" dirty="0" smtClean="0"/>
              <a:t>	Bulgaria	Lithuania	Latvia	Romania</a:t>
            </a:r>
          </a:p>
          <a:p>
            <a:r>
              <a:rPr lang="en-US" sz="1100" dirty="0" smtClean="0"/>
              <a:t>o No, never			</a:t>
            </a:r>
            <a:r>
              <a:rPr lang="el-GR" sz="1100" dirty="0" smtClean="0"/>
              <a:t>                    </a:t>
            </a:r>
            <a:r>
              <a:rPr lang="en-US" sz="1100" dirty="0" smtClean="0"/>
              <a:t>13,10%	</a:t>
            </a:r>
            <a:r>
              <a:rPr lang="el-GR" sz="1100" dirty="0" smtClean="0"/>
              <a:t>  </a:t>
            </a:r>
            <a:r>
              <a:rPr lang="en-US" sz="1100" dirty="0" smtClean="0"/>
              <a:t>3,50%	</a:t>
            </a:r>
            <a:r>
              <a:rPr lang="el-GR" sz="1100" dirty="0" smtClean="0"/>
              <a:t>  </a:t>
            </a:r>
            <a:r>
              <a:rPr lang="en-US" sz="1100" dirty="0" smtClean="0"/>
              <a:t>4,00%</a:t>
            </a:r>
          </a:p>
          <a:p>
            <a:r>
              <a:rPr lang="en-US" sz="1100" dirty="0" smtClean="0"/>
              <a:t>o No, rarely				</a:t>
            </a:r>
            <a:r>
              <a:rPr lang="el-GR" sz="1100" dirty="0" smtClean="0"/>
              <a:t>                     </a:t>
            </a:r>
            <a:r>
              <a:rPr lang="en-US" sz="1100" dirty="0" smtClean="0"/>
              <a:t>5,30%	</a:t>
            </a:r>
            <a:r>
              <a:rPr lang="el-GR" sz="1100" dirty="0" smtClean="0"/>
              <a:t>  </a:t>
            </a:r>
            <a:r>
              <a:rPr lang="en-US" sz="1100" dirty="0" smtClean="0"/>
              <a:t>6,00%</a:t>
            </a:r>
          </a:p>
          <a:p>
            <a:r>
              <a:rPr lang="en-US" sz="1100" dirty="0" smtClean="0"/>
              <a:t>o Rare  	    </a:t>
            </a:r>
            <a:r>
              <a:rPr lang="el-GR" sz="1100" dirty="0" smtClean="0"/>
              <a:t>  </a:t>
            </a:r>
            <a:r>
              <a:rPr lang="en-US" sz="1100" dirty="0" smtClean="0"/>
              <a:t>  28,00%	</a:t>
            </a:r>
            <a:r>
              <a:rPr lang="el-GR" sz="1100" dirty="0" smtClean="0"/>
              <a:t> </a:t>
            </a:r>
            <a:r>
              <a:rPr lang="en-US" sz="1100" dirty="0" smtClean="0"/>
              <a:t>36,40%	34,40%	24,60%	44,00%</a:t>
            </a:r>
          </a:p>
          <a:p>
            <a:r>
              <a:rPr lang="en-US" sz="1100" dirty="0" smtClean="0"/>
              <a:t>o Yes, often </a:t>
            </a:r>
            <a:r>
              <a:rPr lang="el-GR" sz="1100" dirty="0" smtClean="0"/>
              <a:t>    </a:t>
            </a:r>
            <a:r>
              <a:rPr lang="en-US" sz="1100" dirty="0" smtClean="0"/>
              <a:t> </a:t>
            </a:r>
            <a:r>
              <a:rPr lang="el-GR" sz="1100" dirty="0" smtClean="0"/>
              <a:t>   </a:t>
            </a:r>
            <a:r>
              <a:rPr lang="en-US" sz="1100" dirty="0" smtClean="0"/>
              <a:t>36,00%	</a:t>
            </a:r>
            <a:r>
              <a:rPr lang="el-GR" sz="1100" dirty="0" smtClean="0"/>
              <a:t>  </a:t>
            </a:r>
            <a:r>
              <a:rPr lang="en-US" sz="1100" dirty="0" smtClean="0"/>
              <a:t>35,10%	41,00%	52,60%	32,00%</a:t>
            </a:r>
          </a:p>
          <a:p>
            <a:r>
              <a:rPr lang="en-US" sz="1100" dirty="0" smtClean="0"/>
              <a:t>o Yes, always </a:t>
            </a:r>
            <a:r>
              <a:rPr lang="el-GR" sz="1100" dirty="0" smtClean="0"/>
              <a:t>      </a:t>
            </a:r>
            <a:r>
              <a:rPr lang="en-US" sz="1100" dirty="0" smtClean="0"/>
              <a:t>36,00%	</a:t>
            </a:r>
            <a:r>
              <a:rPr lang="el-GR" sz="1100" dirty="0" smtClean="0"/>
              <a:t>  </a:t>
            </a:r>
            <a:r>
              <a:rPr lang="en-US" sz="1100" dirty="0" smtClean="0"/>
              <a:t>11,70%	</a:t>
            </a:r>
            <a:r>
              <a:rPr lang="el-GR" sz="1100" dirty="0" smtClean="0"/>
              <a:t>  </a:t>
            </a:r>
            <a:r>
              <a:rPr lang="en-US" sz="1100" dirty="0" smtClean="0"/>
              <a:t>6,60%	14,00%	14,00%</a:t>
            </a:r>
            <a:endParaRPr lang="en-US" sz="1100" dirty="0"/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6809"/>
              </p:ext>
            </p:extLst>
          </p:nvPr>
        </p:nvGraphicFramePr>
        <p:xfrm>
          <a:off x="827585" y="2771774"/>
          <a:ext cx="6092328" cy="296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8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27584" y="889844"/>
            <a:ext cx="77768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5. How well informed are you about what educators would like to expect from your child?					</a:t>
            </a:r>
          </a:p>
          <a:p>
            <a:r>
              <a:rPr lang="en-US" sz="1200" dirty="0" smtClean="0"/>
              <a:t>	                         Greece	Bulgaria	Lithuania	Latvia	Romania</a:t>
            </a:r>
          </a:p>
          <a:p>
            <a:r>
              <a:rPr lang="en-US" sz="1200" dirty="0" smtClean="0"/>
              <a:t>o Very bad			                   </a:t>
            </a:r>
            <a:r>
              <a:rPr lang="el-GR" sz="1200" dirty="0" smtClean="0"/>
              <a:t>               </a:t>
            </a:r>
            <a:r>
              <a:rPr lang="en-US" sz="1200" dirty="0" smtClean="0"/>
              <a:t> 6,60%	</a:t>
            </a:r>
            <a:r>
              <a:rPr lang="el-GR" sz="1200" dirty="0" smtClean="0"/>
              <a:t>  </a:t>
            </a:r>
            <a:r>
              <a:rPr lang="en-US" sz="1200" dirty="0" smtClean="0"/>
              <a:t>3,50%	</a:t>
            </a:r>
            <a:r>
              <a:rPr lang="el-GR" sz="1200" dirty="0" smtClean="0"/>
              <a:t>  </a:t>
            </a:r>
            <a:r>
              <a:rPr lang="en-US" sz="1200" dirty="0" smtClean="0"/>
              <a:t>6,00%</a:t>
            </a:r>
          </a:p>
          <a:p>
            <a:r>
              <a:rPr lang="en-US" sz="1200" dirty="0" smtClean="0"/>
              <a:t>o Bad			                 </a:t>
            </a:r>
            <a:r>
              <a:rPr lang="el-GR" sz="1200" dirty="0" smtClean="0"/>
              <a:t>               </a:t>
            </a:r>
            <a:r>
              <a:rPr lang="en-US" sz="1200" dirty="0" smtClean="0"/>
              <a:t> 11,50%	</a:t>
            </a:r>
            <a:r>
              <a:rPr lang="el-GR" sz="1200" dirty="0" smtClean="0"/>
              <a:t>  </a:t>
            </a:r>
            <a:r>
              <a:rPr lang="en-US" sz="1200" dirty="0" smtClean="0"/>
              <a:t>3,50%	</a:t>
            </a:r>
            <a:r>
              <a:rPr lang="el-GR" sz="1200" dirty="0" smtClean="0"/>
              <a:t>  </a:t>
            </a:r>
            <a:r>
              <a:rPr lang="en-US" sz="1200" dirty="0" smtClean="0"/>
              <a:t>4,00%</a:t>
            </a:r>
          </a:p>
          <a:p>
            <a:r>
              <a:rPr lang="en-US" sz="1200" dirty="0" smtClean="0"/>
              <a:t>o On average     	</a:t>
            </a:r>
            <a:r>
              <a:rPr lang="el-GR" sz="1200" dirty="0" smtClean="0"/>
              <a:t>         </a:t>
            </a:r>
            <a:r>
              <a:rPr lang="en-US" sz="1200" dirty="0" smtClean="0"/>
              <a:t>7,00%	11,80%	39,30%	26,30%	30,00%</a:t>
            </a:r>
          </a:p>
          <a:p>
            <a:r>
              <a:rPr lang="en-US" sz="1200" dirty="0" smtClean="0"/>
              <a:t>o Good  	                </a:t>
            </a:r>
            <a:r>
              <a:rPr lang="el-GR" sz="1200" dirty="0" smtClean="0"/>
              <a:t>       </a:t>
            </a:r>
            <a:r>
              <a:rPr lang="en-US" sz="1200" dirty="0" smtClean="0"/>
              <a:t> 50,00%	47,40%	29,50%	56,10%	40,00%</a:t>
            </a:r>
          </a:p>
          <a:p>
            <a:r>
              <a:rPr lang="en-US" sz="1200" dirty="0" smtClean="0"/>
              <a:t>o Very well         	</a:t>
            </a:r>
            <a:r>
              <a:rPr lang="el-GR" sz="1200" dirty="0" smtClean="0"/>
              <a:t>        </a:t>
            </a:r>
            <a:r>
              <a:rPr lang="en-US" sz="1200" dirty="0" smtClean="0"/>
              <a:t>43,00%	35,40%	</a:t>
            </a:r>
            <a:r>
              <a:rPr lang="el-GR" sz="1200" dirty="0" smtClean="0"/>
              <a:t>  </a:t>
            </a:r>
            <a:r>
              <a:rPr lang="en-US" sz="1200" dirty="0" smtClean="0"/>
              <a:t>9,80%	10,50%	20,00%</a:t>
            </a:r>
          </a:p>
          <a:p>
            <a:r>
              <a:rPr lang="en-US" dirty="0" smtClean="0"/>
              <a:t>					</a:t>
            </a:r>
            <a:endParaRPr lang="en-US" dirty="0"/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123466"/>
              </p:ext>
            </p:extLst>
          </p:nvPr>
        </p:nvGraphicFramePr>
        <p:xfrm>
          <a:off x="971600" y="2862262"/>
          <a:ext cx="6552728" cy="3087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71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1443841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6. How would you like to receive information about your child?					</a:t>
            </a:r>
          </a:p>
          <a:p>
            <a:r>
              <a:rPr lang="en-US" sz="1100" dirty="0" smtClean="0"/>
              <a:t>	                                      Greece	Bulgaria	Lithuania	Latvia	Romania</a:t>
            </a:r>
          </a:p>
          <a:p>
            <a:r>
              <a:rPr lang="en-US" sz="1100" dirty="0" smtClean="0"/>
              <a:t>o In person (Individual talks)                93,00%	</a:t>
            </a:r>
            <a:r>
              <a:rPr lang="el-GR" sz="1100" dirty="0" smtClean="0"/>
              <a:t>  </a:t>
            </a:r>
            <a:r>
              <a:rPr lang="en-US" sz="1100" dirty="0" smtClean="0"/>
              <a:t>88,30%	 41,00%	89,50%	16,00%</a:t>
            </a:r>
          </a:p>
          <a:p>
            <a:r>
              <a:rPr lang="en-US" sz="1100" dirty="0" smtClean="0"/>
              <a:t>o By telephone 			   </a:t>
            </a:r>
            <a:r>
              <a:rPr lang="el-GR" sz="1100" dirty="0" smtClean="0"/>
              <a:t>                   </a:t>
            </a:r>
            <a:r>
              <a:rPr lang="en-US" sz="1100" dirty="0" smtClean="0"/>
              <a:t>3,30%	</a:t>
            </a:r>
            <a:r>
              <a:rPr lang="el-GR" sz="1100" dirty="0" smtClean="0"/>
              <a:t> </a:t>
            </a:r>
            <a:r>
              <a:rPr lang="en-US" sz="1100" dirty="0" smtClean="0"/>
              <a:t>38,60%	64,00%</a:t>
            </a:r>
          </a:p>
          <a:p>
            <a:r>
              <a:rPr lang="en-US" sz="1100" dirty="0" smtClean="0"/>
              <a:t>o ELIIS system</a:t>
            </a:r>
            <a:r>
              <a:rPr lang="el-GR" sz="1100" dirty="0"/>
              <a:t> </a:t>
            </a:r>
            <a:r>
              <a:rPr lang="el-GR" sz="1100" dirty="0" smtClean="0"/>
              <a:t>                                                                        </a:t>
            </a:r>
            <a:r>
              <a:rPr lang="en-US" sz="1100" dirty="0" smtClean="0"/>
              <a:t> 9,80%	59,60%	30,00%</a:t>
            </a:r>
          </a:p>
          <a:p>
            <a:r>
              <a:rPr lang="en-US" sz="1100" dirty="0" smtClean="0"/>
              <a:t>o By e-mail                                        </a:t>
            </a:r>
            <a:r>
              <a:rPr lang="el-GR" sz="1100" dirty="0" smtClean="0"/>
              <a:t>  </a:t>
            </a:r>
            <a:r>
              <a:rPr lang="en-US" sz="1100" dirty="0" smtClean="0"/>
              <a:t>7,00%</a:t>
            </a:r>
            <a:r>
              <a:rPr lang="en-US" sz="1100" dirty="0"/>
              <a:t> </a:t>
            </a:r>
            <a:r>
              <a:rPr lang="en-US" sz="1100" dirty="0" smtClean="0"/>
              <a:t>                          </a:t>
            </a:r>
            <a:r>
              <a:rPr lang="el-GR" sz="1100" dirty="0" smtClean="0"/>
              <a:t> </a:t>
            </a:r>
            <a:r>
              <a:rPr lang="en-US" sz="1100" dirty="0" smtClean="0"/>
              <a:t>27,90%	</a:t>
            </a:r>
            <a:r>
              <a:rPr lang="el-GR" sz="1100" dirty="0" smtClean="0"/>
              <a:t>  </a:t>
            </a:r>
            <a:r>
              <a:rPr lang="en-US" sz="1100" dirty="0" smtClean="0"/>
              <a:t>5,30%	</a:t>
            </a:r>
            <a:r>
              <a:rPr lang="el-GR" sz="1100" dirty="0" smtClean="0"/>
              <a:t> </a:t>
            </a:r>
            <a:r>
              <a:rPr lang="en-US" sz="1100" dirty="0" smtClean="0"/>
              <a:t>8,00%</a:t>
            </a:r>
          </a:p>
          <a:p>
            <a:endParaRPr lang="en-US" sz="1100" dirty="0"/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793591"/>
              </p:ext>
            </p:extLst>
          </p:nvPr>
        </p:nvGraphicFramePr>
        <p:xfrm>
          <a:off x="899592" y="3573016"/>
          <a:ext cx="7200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4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1560" y="1582341"/>
            <a:ext cx="763284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7. How often do you receive information about your child's achievements?					</a:t>
            </a:r>
          </a:p>
          <a:p>
            <a:r>
              <a:rPr lang="en-US" sz="1100" dirty="0" smtClean="0"/>
              <a:t>	                                   Greece	Bulgaria	Lithuania	Latvia	Romania</a:t>
            </a:r>
          </a:p>
          <a:p>
            <a:r>
              <a:rPr lang="en-US" sz="1100" dirty="0" smtClean="0"/>
              <a:t>o Never 	                                       7,00%	</a:t>
            </a:r>
            <a:r>
              <a:rPr lang="en-US" sz="1100" dirty="0"/>
              <a:t> </a:t>
            </a:r>
            <a:r>
              <a:rPr lang="en-US" sz="1100" dirty="0" smtClean="0"/>
              <a:t>                     </a:t>
            </a:r>
            <a:r>
              <a:rPr lang="el-GR" sz="1100" dirty="0" smtClean="0"/>
              <a:t>               </a:t>
            </a:r>
            <a:r>
              <a:rPr lang="en-US" sz="1100" dirty="0" smtClean="0"/>
              <a:t>  </a:t>
            </a:r>
            <a:r>
              <a:rPr lang="en-US" sz="1100" dirty="0" smtClean="0"/>
              <a:t>1,80%	</a:t>
            </a:r>
            <a:r>
              <a:rPr lang="el-GR" sz="1100" dirty="0" smtClean="0"/>
              <a:t>   </a:t>
            </a:r>
            <a:r>
              <a:rPr lang="el-GR" sz="1100" dirty="0" smtClean="0"/>
              <a:t> </a:t>
            </a:r>
            <a:r>
              <a:rPr lang="en-US" sz="1100" dirty="0" smtClean="0"/>
              <a:t>8,00</a:t>
            </a:r>
            <a:r>
              <a:rPr lang="en-US" sz="1100" dirty="0" smtClean="0"/>
              <a:t>%</a:t>
            </a:r>
          </a:p>
          <a:p>
            <a:r>
              <a:rPr lang="en-US" sz="1100" dirty="0" smtClean="0"/>
              <a:t>o Rare  	                                       7,00%		</a:t>
            </a:r>
            <a:r>
              <a:rPr lang="en-US" sz="1100" dirty="0" smtClean="0"/>
              <a:t>34,40</a:t>
            </a:r>
            <a:r>
              <a:rPr lang="en-US" sz="1100" dirty="0" smtClean="0"/>
              <a:t>%	12,30%	12,00%</a:t>
            </a:r>
          </a:p>
          <a:p>
            <a:r>
              <a:rPr lang="en-US" sz="1100" dirty="0" smtClean="0"/>
              <a:t>o Sometimes        	             </a:t>
            </a:r>
            <a:r>
              <a:rPr lang="el-GR" sz="1100" dirty="0" smtClean="0"/>
              <a:t>      </a:t>
            </a:r>
            <a:r>
              <a:rPr lang="en-US" sz="1100" dirty="0" smtClean="0"/>
              <a:t>22,00</a:t>
            </a:r>
            <a:r>
              <a:rPr lang="en-US" sz="1100" dirty="0" smtClean="0"/>
              <a:t>%	28,60%	36,10%	45,60%	50,00%</a:t>
            </a:r>
          </a:p>
          <a:p>
            <a:r>
              <a:rPr lang="en-US" sz="1100" dirty="0" smtClean="0"/>
              <a:t>o Once a week or more often      </a:t>
            </a:r>
            <a:r>
              <a:rPr lang="el-GR" sz="1100" dirty="0" smtClean="0"/>
              <a:t>      </a:t>
            </a:r>
            <a:r>
              <a:rPr lang="en-US" sz="1100" dirty="0" smtClean="0"/>
              <a:t> </a:t>
            </a:r>
            <a:r>
              <a:rPr lang="el-GR" sz="1100" dirty="0" smtClean="0"/>
              <a:t> </a:t>
            </a:r>
            <a:r>
              <a:rPr lang="en-US" sz="1100" dirty="0" smtClean="0"/>
              <a:t>64,00%	66,20%	18,00%	43,90%	34,00%</a:t>
            </a:r>
            <a:endParaRPr lang="en-US" sz="1100" dirty="0"/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919917"/>
              </p:ext>
            </p:extLst>
          </p:nvPr>
        </p:nvGraphicFramePr>
        <p:xfrm>
          <a:off x="755576" y="3284984"/>
          <a:ext cx="684076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74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1560" y="1720840"/>
            <a:ext cx="828092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8. Is the meeting of parents and educators organized in a form of meeting is acceptable to you?					</a:t>
            </a:r>
          </a:p>
          <a:p>
            <a:r>
              <a:rPr lang="en-US" sz="1100" dirty="0"/>
              <a:t>	Greece	Bulgaria	Lithuania	Latvia	Romania</a:t>
            </a:r>
          </a:p>
          <a:p>
            <a:r>
              <a:rPr lang="en-US" sz="1100" dirty="0"/>
              <a:t>o Yes  	79,00%	89,60%	95,10%	94,70%	94,00%</a:t>
            </a:r>
          </a:p>
          <a:p>
            <a:r>
              <a:rPr lang="en-US" sz="1100" dirty="0"/>
              <a:t>o No. 	21,00%	10,40%		5,30%	6,00%</a:t>
            </a: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094487"/>
              </p:ext>
            </p:extLst>
          </p:nvPr>
        </p:nvGraphicFramePr>
        <p:xfrm>
          <a:off x="755576" y="2952750"/>
          <a:ext cx="6264695" cy="263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6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</TotalTime>
  <Words>151</Words>
  <Application>Microsoft Office PowerPoint</Application>
  <PresentationFormat>Προβολή στην οθόνη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Άποψη</vt:lpstr>
      <vt:lpstr>Teachers’ high quality feedback to parents - key to a successful child's development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Teachers’ high quality feedback to parents - key to a successful child's development</dc:title>
  <dc:creator>Χρήστης των Windows</dc:creator>
  <cp:lastModifiedBy>Χρήστης των Windows</cp:lastModifiedBy>
  <cp:revision>15</cp:revision>
  <dcterms:created xsi:type="dcterms:W3CDTF">2020-12-28T12:13:57Z</dcterms:created>
  <dcterms:modified xsi:type="dcterms:W3CDTF">2020-12-28T20:05:09Z</dcterms:modified>
</cp:coreProperties>
</file>