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Kolonna1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Lapa1!$A$2:$A$5</c:f>
              <c:strCache>
                <c:ptCount val="4"/>
                <c:pt idx="0">
                  <c:v>Eliis</c:v>
                </c:pt>
                <c:pt idx="1">
                  <c:v>WhatsApp</c:v>
                </c:pt>
                <c:pt idx="2">
                  <c:v>Facebook</c:v>
                </c:pt>
                <c:pt idx="3">
                  <c:v>e-mail</c:v>
                </c:pt>
              </c:strCache>
            </c:strRef>
          </c:cat>
          <c:val>
            <c:numRef>
              <c:f>Lapa1!$B$2:$B$5</c:f>
              <c:numCache>
                <c:formatCode>0.00%</c:formatCode>
                <c:ptCount val="4"/>
                <c:pt idx="0">
                  <c:v>0.76900000000000002</c:v>
                </c:pt>
                <c:pt idx="1">
                  <c:v>7.6999999999999999E-2</c:v>
                </c:pt>
                <c:pt idx="2">
                  <c:v>7.6999999999999999E-2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C-4B5E-8145-9DC5AF383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113BC-DA43-43C0-92AC-B93157154765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90FFA2-56DB-4B12-A3FC-D85969AE1B05}">
      <dgm:prSet/>
      <dgm:spPr/>
      <dgm:t>
        <a:bodyPr/>
        <a:lstStyle/>
        <a:p>
          <a:r>
            <a:rPr lang="lv-LV"/>
            <a:t>Feedback from parents – 7,1%</a:t>
          </a:r>
          <a:endParaRPr lang="en-US"/>
        </a:p>
      </dgm:t>
    </dgm:pt>
    <dgm:pt modelId="{BD661C0F-1845-4551-A48C-C184D8DB4E5D}" type="parTrans" cxnId="{9ED78DFB-4C11-4E49-BA2F-4DB5E25A3D8D}">
      <dgm:prSet/>
      <dgm:spPr/>
      <dgm:t>
        <a:bodyPr/>
        <a:lstStyle/>
        <a:p>
          <a:endParaRPr lang="en-US"/>
        </a:p>
      </dgm:t>
    </dgm:pt>
    <dgm:pt modelId="{660ED106-7854-4FA5-9D1D-DEB91B98A716}" type="sibTrans" cxnId="{9ED78DFB-4C11-4E49-BA2F-4DB5E25A3D8D}">
      <dgm:prSet/>
      <dgm:spPr/>
      <dgm:t>
        <a:bodyPr/>
        <a:lstStyle/>
        <a:p>
          <a:endParaRPr lang="en-US"/>
        </a:p>
      </dgm:t>
    </dgm:pt>
    <dgm:pt modelId="{348C3CF8-11E3-4958-ACBA-70B458CF71FB}">
      <dgm:prSet/>
      <dgm:spPr/>
      <dgm:t>
        <a:bodyPr/>
        <a:lstStyle/>
        <a:p>
          <a:r>
            <a:rPr lang="lv-LV"/>
            <a:t>Feedback for parents – 7,1%</a:t>
          </a:r>
          <a:endParaRPr lang="en-US"/>
        </a:p>
      </dgm:t>
    </dgm:pt>
    <dgm:pt modelId="{8F8F9509-1525-4394-8057-5E4A64532851}" type="parTrans" cxnId="{A6D65AD4-2A0C-49F7-953C-BBBF29498745}">
      <dgm:prSet/>
      <dgm:spPr/>
      <dgm:t>
        <a:bodyPr/>
        <a:lstStyle/>
        <a:p>
          <a:endParaRPr lang="en-US"/>
        </a:p>
      </dgm:t>
    </dgm:pt>
    <dgm:pt modelId="{7329CD6B-8D91-4155-8A24-C89F9AED0B0F}" type="sibTrans" cxnId="{A6D65AD4-2A0C-49F7-953C-BBBF29498745}">
      <dgm:prSet/>
      <dgm:spPr/>
      <dgm:t>
        <a:bodyPr/>
        <a:lstStyle/>
        <a:p>
          <a:endParaRPr lang="en-US"/>
        </a:p>
      </dgm:t>
    </dgm:pt>
    <dgm:pt modelId="{AF2EDB83-033D-4F55-95C2-DD1221B0ACC5}">
      <dgm:prSet/>
      <dgm:spPr/>
      <dgm:t>
        <a:bodyPr/>
        <a:lstStyle/>
        <a:p>
          <a:r>
            <a:rPr lang="lv-LV"/>
            <a:t>Information exchange – 35.7%</a:t>
          </a:r>
          <a:endParaRPr lang="en-US"/>
        </a:p>
      </dgm:t>
    </dgm:pt>
    <dgm:pt modelId="{6EB4E68D-6E58-4125-929E-49E227268AAC}" type="parTrans" cxnId="{C91A4173-A525-45BB-9436-0A4152200490}">
      <dgm:prSet/>
      <dgm:spPr/>
      <dgm:t>
        <a:bodyPr/>
        <a:lstStyle/>
        <a:p>
          <a:endParaRPr lang="en-US"/>
        </a:p>
      </dgm:t>
    </dgm:pt>
    <dgm:pt modelId="{16916C44-F87A-495C-926E-3BD8DFE7E725}" type="sibTrans" cxnId="{C91A4173-A525-45BB-9436-0A4152200490}">
      <dgm:prSet/>
      <dgm:spPr/>
      <dgm:t>
        <a:bodyPr/>
        <a:lstStyle/>
        <a:p>
          <a:endParaRPr lang="en-US"/>
        </a:p>
      </dgm:t>
    </dgm:pt>
    <dgm:pt modelId="{50EBDD3E-A02C-431B-AF39-3FA84A6D608D}">
      <dgm:prSet/>
      <dgm:spPr/>
      <dgm:t>
        <a:bodyPr/>
        <a:lstStyle/>
        <a:p>
          <a:r>
            <a:rPr lang="lv-LV"/>
            <a:t>All earlier given answers – 50%</a:t>
          </a:r>
          <a:endParaRPr lang="en-US"/>
        </a:p>
      </dgm:t>
    </dgm:pt>
    <dgm:pt modelId="{81F448C3-B27C-492D-A18C-125EEB824EC3}" type="parTrans" cxnId="{9F953CED-C1AD-408B-8819-59240127A743}">
      <dgm:prSet/>
      <dgm:spPr/>
      <dgm:t>
        <a:bodyPr/>
        <a:lstStyle/>
        <a:p>
          <a:endParaRPr lang="en-US"/>
        </a:p>
      </dgm:t>
    </dgm:pt>
    <dgm:pt modelId="{085F4D8D-8603-4199-AC85-C26EA92E9390}" type="sibTrans" cxnId="{9F953CED-C1AD-408B-8819-59240127A743}">
      <dgm:prSet/>
      <dgm:spPr/>
      <dgm:t>
        <a:bodyPr/>
        <a:lstStyle/>
        <a:p>
          <a:endParaRPr lang="en-US"/>
        </a:p>
      </dgm:t>
    </dgm:pt>
    <dgm:pt modelId="{A3DB4989-B09C-4029-A54F-93855827B8EF}" type="pres">
      <dgm:prSet presAssocID="{680113BC-DA43-43C0-92AC-B93157154765}" presName="matrix" presStyleCnt="0">
        <dgm:presLayoutVars>
          <dgm:chMax val="1"/>
          <dgm:dir/>
          <dgm:resizeHandles val="exact"/>
        </dgm:presLayoutVars>
      </dgm:prSet>
      <dgm:spPr/>
    </dgm:pt>
    <dgm:pt modelId="{BF10B1BD-5DC7-4EB9-9BDA-8E9F85E61D40}" type="pres">
      <dgm:prSet presAssocID="{680113BC-DA43-43C0-92AC-B93157154765}" presName="diamond" presStyleLbl="bgShp" presStyleIdx="0" presStyleCnt="1"/>
      <dgm:spPr/>
    </dgm:pt>
    <dgm:pt modelId="{0738FBAC-80E9-4BF5-B595-FF23B611FCE5}" type="pres">
      <dgm:prSet presAssocID="{680113BC-DA43-43C0-92AC-B9315715476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1713C5-0EF5-47BE-9C24-18A70F091751}" type="pres">
      <dgm:prSet presAssocID="{680113BC-DA43-43C0-92AC-B9315715476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007C75-210E-4B2F-B9F3-2D43C234B4C8}" type="pres">
      <dgm:prSet presAssocID="{680113BC-DA43-43C0-92AC-B9315715476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69A25D-8F0A-4E6B-8B69-FD917876A5D4}" type="pres">
      <dgm:prSet presAssocID="{680113BC-DA43-43C0-92AC-B9315715476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282700-9739-43B7-869C-4C4B91E072D0}" type="presOf" srcId="{680113BC-DA43-43C0-92AC-B93157154765}" destId="{A3DB4989-B09C-4029-A54F-93855827B8EF}" srcOrd="0" destOrd="0" presId="urn:microsoft.com/office/officeart/2005/8/layout/matrix3"/>
    <dgm:cxn modelId="{349E4E1D-9A89-474F-94F5-7686DC455BE2}" type="presOf" srcId="{348C3CF8-11E3-4958-ACBA-70B458CF71FB}" destId="{681713C5-0EF5-47BE-9C24-18A70F091751}" srcOrd="0" destOrd="0" presId="urn:microsoft.com/office/officeart/2005/8/layout/matrix3"/>
    <dgm:cxn modelId="{469E9B5B-E29D-4DCD-95E2-BD541C746FB3}" type="presOf" srcId="{50EBDD3E-A02C-431B-AF39-3FA84A6D608D}" destId="{B269A25D-8F0A-4E6B-8B69-FD917876A5D4}" srcOrd="0" destOrd="0" presId="urn:microsoft.com/office/officeart/2005/8/layout/matrix3"/>
    <dgm:cxn modelId="{579E4D69-D3BC-4F34-A2D1-F75BE3CEB076}" type="presOf" srcId="{AF2EDB83-033D-4F55-95C2-DD1221B0ACC5}" destId="{6A007C75-210E-4B2F-B9F3-2D43C234B4C8}" srcOrd="0" destOrd="0" presId="urn:microsoft.com/office/officeart/2005/8/layout/matrix3"/>
    <dgm:cxn modelId="{F7CC284C-13A8-4CA8-84CF-04CB25AD57E9}" type="presOf" srcId="{1A90FFA2-56DB-4B12-A3FC-D85969AE1B05}" destId="{0738FBAC-80E9-4BF5-B595-FF23B611FCE5}" srcOrd="0" destOrd="0" presId="urn:microsoft.com/office/officeart/2005/8/layout/matrix3"/>
    <dgm:cxn modelId="{C91A4173-A525-45BB-9436-0A4152200490}" srcId="{680113BC-DA43-43C0-92AC-B93157154765}" destId="{AF2EDB83-033D-4F55-95C2-DD1221B0ACC5}" srcOrd="2" destOrd="0" parTransId="{6EB4E68D-6E58-4125-929E-49E227268AAC}" sibTransId="{16916C44-F87A-495C-926E-3BD8DFE7E725}"/>
    <dgm:cxn modelId="{A6D65AD4-2A0C-49F7-953C-BBBF29498745}" srcId="{680113BC-DA43-43C0-92AC-B93157154765}" destId="{348C3CF8-11E3-4958-ACBA-70B458CF71FB}" srcOrd="1" destOrd="0" parTransId="{8F8F9509-1525-4394-8057-5E4A64532851}" sibTransId="{7329CD6B-8D91-4155-8A24-C89F9AED0B0F}"/>
    <dgm:cxn modelId="{9F953CED-C1AD-408B-8819-59240127A743}" srcId="{680113BC-DA43-43C0-92AC-B93157154765}" destId="{50EBDD3E-A02C-431B-AF39-3FA84A6D608D}" srcOrd="3" destOrd="0" parTransId="{81F448C3-B27C-492D-A18C-125EEB824EC3}" sibTransId="{085F4D8D-8603-4199-AC85-C26EA92E9390}"/>
    <dgm:cxn modelId="{9ED78DFB-4C11-4E49-BA2F-4DB5E25A3D8D}" srcId="{680113BC-DA43-43C0-92AC-B93157154765}" destId="{1A90FFA2-56DB-4B12-A3FC-D85969AE1B05}" srcOrd="0" destOrd="0" parTransId="{BD661C0F-1845-4551-A48C-C184D8DB4E5D}" sibTransId="{660ED106-7854-4FA5-9D1D-DEB91B98A716}"/>
    <dgm:cxn modelId="{3ACA0006-430B-4E53-AA42-21A377091B85}" type="presParOf" srcId="{A3DB4989-B09C-4029-A54F-93855827B8EF}" destId="{BF10B1BD-5DC7-4EB9-9BDA-8E9F85E61D40}" srcOrd="0" destOrd="0" presId="urn:microsoft.com/office/officeart/2005/8/layout/matrix3"/>
    <dgm:cxn modelId="{6267D502-FA00-4AF8-9815-EA3CF7938B1F}" type="presParOf" srcId="{A3DB4989-B09C-4029-A54F-93855827B8EF}" destId="{0738FBAC-80E9-4BF5-B595-FF23B611FCE5}" srcOrd="1" destOrd="0" presId="urn:microsoft.com/office/officeart/2005/8/layout/matrix3"/>
    <dgm:cxn modelId="{4D01D708-CF48-4A8A-8E3C-8ABAEE938254}" type="presParOf" srcId="{A3DB4989-B09C-4029-A54F-93855827B8EF}" destId="{681713C5-0EF5-47BE-9C24-18A70F091751}" srcOrd="2" destOrd="0" presId="urn:microsoft.com/office/officeart/2005/8/layout/matrix3"/>
    <dgm:cxn modelId="{49840CAA-F6DF-4E12-994C-FE0D88F4DCD8}" type="presParOf" srcId="{A3DB4989-B09C-4029-A54F-93855827B8EF}" destId="{6A007C75-210E-4B2F-B9F3-2D43C234B4C8}" srcOrd="3" destOrd="0" presId="urn:microsoft.com/office/officeart/2005/8/layout/matrix3"/>
    <dgm:cxn modelId="{DF000EE5-C48C-4909-8A7E-4943B0ACA27A}" type="presParOf" srcId="{A3DB4989-B09C-4029-A54F-93855827B8EF}" destId="{B269A25D-8F0A-4E6B-8B69-FD917876A5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0B1BD-5DC7-4EB9-9BDA-8E9F85E61D40}">
      <dsp:nvSpPr>
        <dsp:cNvPr id="0" name=""/>
        <dsp:cNvSpPr/>
      </dsp:nvSpPr>
      <dsp:spPr>
        <a:xfrm>
          <a:off x="332776" y="0"/>
          <a:ext cx="5248656" cy="52486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8FBAC-80E9-4BF5-B595-FF23B611FCE5}">
      <dsp:nvSpPr>
        <dsp:cNvPr id="0" name=""/>
        <dsp:cNvSpPr/>
      </dsp:nvSpPr>
      <dsp:spPr>
        <a:xfrm>
          <a:off x="831398" y="498622"/>
          <a:ext cx="2046976" cy="204697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Feedback from parents – 7,1%</a:t>
          </a:r>
          <a:endParaRPr lang="en-US" sz="2700" kern="1200"/>
        </a:p>
      </dsp:txBody>
      <dsp:txXfrm>
        <a:off x="931323" y="598547"/>
        <a:ext cx="1847126" cy="1847126"/>
      </dsp:txXfrm>
    </dsp:sp>
    <dsp:sp modelId="{681713C5-0EF5-47BE-9C24-18A70F091751}">
      <dsp:nvSpPr>
        <dsp:cNvPr id="0" name=""/>
        <dsp:cNvSpPr/>
      </dsp:nvSpPr>
      <dsp:spPr>
        <a:xfrm>
          <a:off x="3035834" y="498622"/>
          <a:ext cx="2046976" cy="204697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Feedback for parents – 7,1%</a:t>
          </a:r>
          <a:endParaRPr lang="en-US" sz="2700" kern="1200"/>
        </a:p>
      </dsp:txBody>
      <dsp:txXfrm>
        <a:off x="3135759" y="598547"/>
        <a:ext cx="1847126" cy="1847126"/>
      </dsp:txXfrm>
    </dsp:sp>
    <dsp:sp modelId="{6A007C75-210E-4B2F-B9F3-2D43C234B4C8}">
      <dsp:nvSpPr>
        <dsp:cNvPr id="0" name=""/>
        <dsp:cNvSpPr/>
      </dsp:nvSpPr>
      <dsp:spPr>
        <a:xfrm>
          <a:off x="831398" y="2703058"/>
          <a:ext cx="2046976" cy="204697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Information exchange – 35.7%</a:t>
          </a:r>
          <a:endParaRPr lang="en-US" sz="2700" kern="1200"/>
        </a:p>
      </dsp:txBody>
      <dsp:txXfrm>
        <a:off x="931323" y="2802983"/>
        <a:ext cx="1847126" cy="1847126"/>
      </dsp:txXfrm>
    </dsp:sp>
    <dsp:sp modelId="{B269A25D-8F0A-4E6B-8B69-FD917876A5D4}">
      <dsp:nvSpPr>
        <dsp:cNvPr id="0" name=""/>
        <dsp:cNvSpPr/>
      </dsp:nvSpPr>
      <dsp:spPr>
        <a:xfrm>
          <a:off x="3035834" y="2703058"/>
          <a:ext cx="2046976" cy="204697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All earlier given answers – 50%</a:t>
          </a:r>
          <a:endParaRPr lang="en-US" sz="2700" kern="1200"/>
        </a:p>
      </dsp:txBody>
      <dsp:txXfrm>
        <a:off x="3135759" y="2802983"/>
        <a:ext cx="1847126" cy="184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23BF71-38B7-8642-BFCE-EDAE9BD0CBA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2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3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88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9992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779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768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278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1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5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2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8A92E-5FF9-8143-81B3-CCB53151339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Kindergarten</a:t>
            </a:r>
            <a:r>
              <a:rPr lang="lv-LV" dirty="0"/>
              <a:t> Mežmaliņa, Priekuļi, Latvia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ICT tool usage amongst teachers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12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BBAE7E24-9528-4259-B526-BD46FC32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600" dirty="0"/>
              <a:t>Do you use </a:t>
            </a:r>
            <a:r>
              <a:rPr lang="lv-LV" sz="3600" dirty="0"/>
              <a:t>ICT</a:t>
            </a:r>
            <a:r>
              <a:rPr lang="en-US" sz="3600" dirty="0"/>
              <a:t> tools</a:t>
            </a:r>
            <a:r>
              <a:rPr lang="lv-LV" sz="3600" dirty="0"/>
              <a:t>?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F4140EF-CA46-4AFE-BA6D-720872F4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lv-LV" dirty="0" err="1">
                <a:solidFill>
                  <a:srgbClr val="00B050"/>
                </a:solidFill>
              </a:rPr>
              <a:t>Yes</a:t>
            </a:r>
            <a:r>
              <a:rPr lang="lv-LV" dirty="0">
                <a:solidFill>
                  <a:srgbClr val="00B050"/>
                </a:solidFill>
              </a:rPr>
              <a:t>, </a:t>
            </a:r>
            <a:r>
              <a:rPr lang="lv-LV" dirty="0" err="1">
                <a:solidFill>
                  <a:srgbClr val="00B050"/>
                </a:solidFill>
              </a:rPr>
              <a:t>but</a:t>
            </a:r>
            <a:r>
              <a:rPr lang="lv-LV" dirty="0">
                <a:solidFill>
                  <a:srgbClr val="00B050"/>
                </a:solidFill>
              </a:rPr>
              <a:t> </a:t>
            </a:r>
            <a:r>
              <a:rPr lang="lv-LV" dirty="0" err="1">
                <a:solidFill>
                  <a:srgbClr val="00B050"/>
                </a:solidFill>
              </a:rPr>
              <a:t>rare</a:t>
            </a:r>
            <a:r>
              <a:rPr lang="lv-LV" dirty="0">
                <a:solidFill>
                  <a:srgbClr val="00B050"/>
                </a:solidFill>
              </a:rPr>
              <a:t> (28,6%)</a:t>
            </a:r>
          </a:p>
          <a:p>
            <a:r>
              <a:rPr lang="lv-LV" dirty="0" err="1">
                <a:solidFill>
                  <a:srgbClr val="7030A0"/>
                </a:solidFill>
              </a:rPr>
              <a:t>Always</a:t>
            </a:r>
            <a:r>
              <a:rPr lang="lv-LV" dirty="0">
                <a:solidFill>
                  <a:srgbClr val="7030A0"/>
                </a:solidFill>
              </a:rPr>
              <a:t> (28,6%)</a:t>
            </a:r>
          </a:p>
          <a:p>
            <a:r>
              <a:rPr lang="lv-LV" dirty="0" err="1">
                <a:solidFill>
                  <a:srgbClr val="FFC000"/>
                </a:solidFill>
              </a:rPr>
              <a:t>Sometimes</a:t>
            </a:r>
            <a:r>
              <a:rPr lang="lv-LV" dirty="0">
                <a:solidFill>
                  <a:srgbClr val="FFC000"/>
                </a:solidFill>
              </a:rPr>
              <a:t> (42,9%)</a:t>
            </a:r>
          </a:p>
          <a:p>
            <a:pPr algn="ctr"/>
            <a:endParaRPr lang="lv-LV" sz="1600" dirty="0"/>
          </a:p>
          <a:p>
            <a:pPr algn="ctr"/>
            <a:endParaRPr lang="lv-LV" sz="1600" dirty="0"/>
          </a:p>
          <a:p>
            <a:pPr algn="ctr"/>
            <a:endParaRPr lang="lv-LV" sz="16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1B17A418-66E6-4FD2-AABA-F6AE9A9BE2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92" t="20384" r="42567"/>
          <a:stretch/>
        </p:blipFill>
        <p:spPr>
          <a:xfrm>
            <a:off x="5751231" y="1550764"/>
            <a:ext cx="5147384" cy="366671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3735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27E26942-98D3-4165-B38A-63C16BDF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2C2A9551-8286-49CA-BBAD-C9EDC4C1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37D9E9-B514-4404-BFC3-5CBEDA888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D875C-CF65-41D6-80BB-B9927D3AC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EE05CE-FD39-49D7-B1DC-97F47AC19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57D2B2-8F64-4CC9-B35C-5AB848D4E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lv-LV" sz="4000"/>
              <a:t>Which ICT tools do you use?</a:t>
            </a:r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24EAC194-027A-40BE-95EB-F1EA2D2D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lv-LV" sz="1800"/>
              <a:t>School electronic diary (ELIIS)</a:t>
            </a:r>
          </a:p>
          <a:p>
            <a:r>
              <a:rPr lang="lv-LV" sz="1800"/>
              <a:t>Google (gmail, documents, calendar, photo)</a:t>
            </a:r>
          </a:p>
          <a:p>
            <a:r>
              <a:rPr lang="lv-LV" sz="1800"/>
              <a:t>Padlet</a:t>
            </a:r>
          </a:p>
          <a:p>
            <a:r>
              <a:rPr lang="lv-LV" sz="1800"/>
              <a:t>Microsoft ( Word, Excel, Team, Powerpoint)</a:t>
            </a:r>
          </a:p>
          <a:p>
            <a:r>
              <a:rPr lang="lv-LV" sz="1800"/>
              <a:t>ZOOM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44FCBB35-9C7D-454A-913C-5C78C1BB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1087821"/>
            <a:ext cx="2488529" cy="222788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2BB3B87-AC6B-4C02-9101-CC04BCFC8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00" y="1727748"/>
            <a:ext cx="2156354" cy="959577"/>
          </a:xfrm>
          <a:prstGeom prst="rect">
            <a:avLst/>
          </a:prstGeom>
        </p:spPr>
      </p:pic>
      <p:sp>
        <p:nvSpPr>
          <p:cNvPr id="33" name="Rectangle 23">
            <a:extLst>
              <a:ext uri="{FF2B5EF4-FFF2-40B4-BE49-F238E27FC236}">
                <a16:creationId xmlns:a16="http://schemas.microsoft.com/office/drawing/2014/main" id="{20996CAB-BE2B-47B2-9653-1B02BA8F3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1087821"/>
            <a:ext cx="2240567" cy="22260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BB5AA4C-764E-4C62-8C6B-6DDF73F61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170" y="1621074"/>
            <a:ext cx="1914981" cy="1172925"/>
          </a:xfrm>
          <a:prstGeom prst="rect">
            <a:avLst/>
          </a:prstGeom>
        </p:spPr>
      </p:pic>
      <p:sp>
        <p:nvSpPr>
          <p:cNvPr id="34" name="Rectangle 25">
            <a:extLst>
              <a:ext uri="{FF2B5EF4-FFF2-40B4-BE49-F238E27FC236}">
                <a16:creationId xmlns:a16="http://schemas.microsoft.com/office/drawing/2014/main" id="{E019FA98-7A89-4E6B-881A-C8D19F1F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3486394"/>
            <a:ext cx="2488529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A539FC0-D5EC-4257-AB87-51C386226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200" y="4032529"/>
            <a:ext cx="2156354" cy="12129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C77F71-83B3-449E-8CD6-0652103C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3486394"/>
            <a:ext cx="2240567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A850C6D-AF5B-4D4A-B0E5-C1BBB79254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170" y="3762900"/>
            <a:ext cx="1914981" cy="17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262626"/>
                </a:solidFill>
              </a:rPr>
              <a:t>In what purpose do you use ICT tools?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atura vietturis 3">
            <a:extLst>
              <a:ext uri="{FF2B5EF4-FFF2-40B4-BE49-F238E27FC236}">
                <a16:creationId xmlns:a16="http://schemas.microsoft.com/office/drawing/2014/main" id="{5CC8E771-74E8-44F2-93F6-417503266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3116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8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Which are most popular ICT tools you use for feedback to parents?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1110343" y="2495007"/>
            <a:ext cx="9627326" cy="3709850"/>
          </a:xfrm>
        </p:spPr>
        <p:txBody>
          <a:bodyPr>
            <a:normAutofit/>
          </a:bodyPr>
          <a:lstStyle/>
          <a:p>
            <a:r>
              <a:rPr lang="lv-LV" dirty="0"/>
              <a:t>School </a:t>
            </a:r>
            <a:r>
              <a:rPr lang="lv-LV" dirty="0" err="1"/>
              <a:t>electronic</a:t>
            </a:r>
            <a:r>
              <a:rPr lang="lv-LV" dirty="0"/>
              <a:t> </a:t>
            </a:r>
            <a:r>
              <a:rPr lang="lv-LV" dirty="0" err="1"/>
              <a:t>diary</a:t>
            </a:r>
            <a:r>
              <a:rPr lang="lv-LV" dirty="0"/>
              <a:t>– 7,7%</a:t>
            </a:r>
          </a:p>
          <a:p>
            <a:r>
              <a:rPr lang="lv-LV" dirty="0" err="1"/>
              <a:t>WhatsApp</a:t>
            </a:r>
            <a:r>
              <a:rPr lang="lv-LV" dirty="0"/>
              <a:t>– 76, 9%</a:t>
            </a:r>
          </a:p>
          <a:p>
            <a:r>
              <a:rPr lang="lv-LV" dirty="0" err="1"/>
              <a:t>Facebook</a:t>
            </a:r>
            <a:r>
              <a:rPr lang="lv-LV" dirty="0"/>
              <a:t>– 7,7%</a:t>
            </a:r>
          </a:p>
          <a:p>
            <a:r>
              <a:rPr lang="lv-LV" dirty="0"/>
              <a:t>E-</a:t>
            </a:r>
            <a:r>
              <a:rPr lang="lv-LV" dirty="0" err="1"/>
              <a:t>mail</a:t>
            </a:r>
            <a:r>
              <a:rPr lang="lv-LV" dirty="0"/>
              <a:t> – 7,7 %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A25F462E-4EDA-4E46-9440-E0311C0FD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336858"/>
              </p:ext>
            </p:extLst>
          </p:nvPr>
        </p:nvGraphicFramePr>
        <p:xfrm>
          <a:off x="5524500" y="2428483"/>
          <a:ext cx="4635500" cy="37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64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8CCC7808-1554-4E65-A78B-37B57F54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200"/>
              <a:t>How do you describe your skills with ICT tools/social networks by providing feedback</a:t>
            </a:r>
            <a:r>
              <a:rPr lang="lv-LV" sz="2200"/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37F1502-B1B1-4301-83D5-5633843B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2000" dirty="0"/>
              <a:t>Very high – 1 (7.1%)</a:t>
            </a:r>
          </a:p>
          <a:p>
            <a:r>
              <a:rPr lang="en-US" sz="2000" dirty="0"/>
              <a:t>High – 3 (21.4%)</a:t>
            </a:r>
          </a:p>
          <a:p>
            <a:r>
              <a:rPr lang="en-US" sz="2000" dirty="0"/>
              <a:t>Weak – 2 (14.3%)</a:t>
            </a:r>
          </a:p>
          <a:p>
            <a:r>
              <a:rPr lang="en-US" sz="2000" dirty="0"/>
              <a:t>Average – 8 (57.1%)</a:t>
            </a:r>
            <a:endParaRPr lang="lv-LV" sz="20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AA397CF-8193-4083-B08E-E14CD3E1A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24" t="27083" r="47370" b="2398"/>
          <a:stretch/>
        </p:blipFill>
        <p:spPr>
          <a:xfrm>
            <a:off x="6531770" y="1617515"/>
            <a:ext cx="3990975" cy="345105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7543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help would be needed to improve professional qualifications for working with ICT tools and social networks?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1110343" y="2495007"/>
            <a:ext cx="9627326" cy="3709850"/>
          </a:xfrm>
        </p:spPr>
        <p:txBody>
          <a:bodyPr>
            <a:normAutofit/>
          </a:bodyPr>
          <a:lstStyle/>
          <a:p>
            <a:r>
              <a:rPr lang="lv-LV" dirty="0" err="1"/>
              <a:t>Improve</a:t>
            </a:r>
            <a:r>
              <a:rPr lang="lv-LV" dirty="0"/>
              <a:t> Excel 5%</a:t>
            </a:r>
          </a:p>
          <a:p>
            <a:r>
              <a:rPr lang="lv-LV" dirty="0"/>
              <a:t>ICT </a:t>
            </a:r>
            <a:r>
              <a:rPr lang="lv-LV" dirty="0" err="1"/>
              <a:t>courses</a:t>
            </a:r>
            <a:r>
              <a:rPr lang="lv-LV" dirty="0"/>
              <a:t> </a:t>
            </a:r>
            <a:r>
              <a:rPr lang="lv-LV" dirty="0" err="1"/>
              <a:t>about</a:t>
            </a:r>
            <a:r>
              <a:rPr lang="lv-LV" dirty="0"/>
              <a:t> </a:t>
            </a:r>
            <a:r>
              <a:rPr lang="lv-LV" dirty="0" err="1"/>
              <a:t>how</a:t>
            </a:r>
            <a:r>
              <a:rPr lang="lv-LV" dirty="0"/>
              <a:t> to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latest</a:t>
            </a:r>
            <a:r>
              <a:rPr lang="lv-LV" dirty="0"/>
              <a:t> ICT </a:t>
            </a:r>
            <a:r>
              <a:rPr lang="lv-LV" dirty="0" err="1"/>
              <a:t>programs</a:t>
            </a:r>
            <a:r>
              <a:rPr lang="lv-LV" dirty="0"/>
              <a:t>, </a:t>
            </a:r>
            <a:r>
              <a:rPr lang="lv-LV" dirty="0" err="1"/>
              <a:t>tools</a:t>
            </a:r>
            <a:r>
              <a:rPr lang="lv-LV" dirty="0"/>
              <a:t>, </a:t>
            </a:r>
            <a:r>
              <a:rPr lang="lv-LV" dirty="0" err="1"/>
              <a:t>ectr</a:t>
            </a:r>
            <a:r>
              <a:rPr lang="lv-LV" dirty="0"/>
              <a:t>. 5%</a:t>
            </a:r>
          </a:p>
          <a:p>
            <a:r>
              <a:rPr lang="lv-LV" dirty="0" err="1"/>
              <a:t>Practical</a:t>
            </a:r>
            <a:r>
              <a:rPr lang="lv-LV" dirty="0"/>
              <a:t> </a:t>
            </a:r>
            <a:r>
              <a:rPr lang="lv-LV" dirty="0" err="1"/>
              <a:t>seminar</a:t>
            </a:r>
            <a:r>
              <a:rPr lang="lv-LV" dirty="0"/>
              <a:t> (no </a:t>
            </a:r>
            <a:r>
              <a:rPr lang="lv-LV" dirty="0" err="1"/>
              <a:t>knowledge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ICT </a:t>
            </a:r>
            <a:r>
              <a:rPr lang="lv-LV" dirty="0" err="1"/>
              <a:t>tools</a:t>
            </a:r>
            <a:r>
              <a:rPr lang="lv-LV" dirty="0"/>
              <a:t> </a:t>
            </a:r>
            <a:r>
              <a:rPr lang="lv-LV" dirty="0" err="1"/>
              <a:t>or</a:t>
            </a:r>
            <a:r>
              <a:rPr lang="lv-LV" dirty="0"/>
              <a:t>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networks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)  15%</a:t>
            </a:r>
          </a:p>
          <a:p>
            <a:r>
              <a:rPr lang="lv-LV" dirty="0"/>
              <a:t>Professional </a:t>
            </a:r>
            <a:r>
              <a:rPr lang="lv-LV" dirty="0" err="1"/>
              <a:t>workshop</a:t>
            </a:r>
            <a:r>
              <a:rPr lang="lv-LV" dirty="0"/>
              <a:t> (</a:t>
            </a:r>
            <a:r>
              <a:rPr lang="lv-LV" dirty="0" err="1"/>
              <a:t>has</a:t>
            </a:r>
            <a:r>
              <a:rPr lang="lv-LV" dirty="0"/>
              <a:t> </a:t>
            </a:r>
            <a:r>
              <a:rPr lang="lv-LV" dirty="0" err="1"/>
              <a:t>knowledge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, </a:t>
            </a:r>
            <a:r>
              <a:rPr lang="lv-LV" dirty="0" err="1"/>
              <a:t>but</a:t>
            </a:r>
            <a:r>
              <a:rPr lang="lv-LV" dirty="0"/>
              <a:t> </a:t>
            </a:r>
            <a:r>
              <a:rPr lang="lv-LV" dirty="0" err="1"/>
              <a:t>wants</a:t>
            </a:r>
            <a:r>
              <a:rPr lang="lv-LV" dirty="0"/>
              <a:t> to </a:t>
            </a:r>
            <a:r>
              <a:rPr lang="lv-LV" dirty="0" err="1"/>
              <a:t>learn</a:t>
            </a:r>
            <a:r>
              <a:rPr lang="lv-LV" dirty="0"/>
              <a:t> </a:t>
            </a:r>
            <a:r>
              <a:rPr lang="lv-LV" dirty="0" err="1"/>
              <a:t>at</a:t>
            </a:r>
            <a:r>
              <a:rPr lang="lv-LV" dirty="0"/>
              <a:t> </a:t>
            </a:r>
            <a:r>
              <a:rPr lang="lv-LV" dirty="0" err="1"/>
              <a:t>profesional</a:t>
            </a:r>
            <a:r>
              <a:rPr lang="lv-LV" dirty="0"/>
              <a:t> </a:t>
            </a:r>
            <a:r>
              <a:rPr lang="lv-LV" dirty="0" err="1"/>
              <a:t>level</a:t>
            </a:r>
            <a:r>
              <a:rPr lang="lv-LV" dirty="0"/>
              <a:t>) 60%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9692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s">
  <a:themeElements>
    <a:clrScheme name="Dabisk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246</Words>
  <Application>Microsoft Office PowerPoint</Application>
  <PresentationFormat>Platekrāna</PresentationFormat>
  <Paragraphs>33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0" baseType="lpstr">
      <vt:lpstr>Arial</vt:lpstr>
      <vt:lpstr>Garamond</vt:lpstr>
      <vt:lpstr>Dabisks</vt:lpstr>
      <vt:lpstr>Kindergarten Mežmaliņa, Priekuļi, Latvia</vt:lpstr>
      <vt:lpstr>Do you use ICT tools?</vt:lpstr>
      <vt:lpstr>Which ICT tools do you use?</vt:lpstr>
      <vt:lpstr>In what purpose do you use ICT tools?</vt:lpstr>
      <vt:lpstr>Which are most popular ICT tools you use for feedback to parents?</vt:lpstr>
      <vt:lpstr>How do you describe your skills with ICT tools/social networks by providing feedback?</vt:lpstr>
      <vt:lpstr>What help would be needed to improve professional qualifications for working with ICT tools and social networks?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Mežmaliņa, Priekuļi, Latvia</dc:title>
  <dc:creator>Kristina</dc:creator>
  <cp:lastModifiedBy>Madara Zālīte</cp:lastModifiedBy>
  <cp:revision>12</cp:revision>
  <dcterms:created xsi:type="dcterms:W3CDTF">2021-01-26T14:21:52Z</dcterms:created>
  <dcterms:modified xsi:type="dcterms:W3CDTF">2021-02-02T15:21:30Z</dcterms:modified>
</cp:coreProperties>
</file>