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A4A7-BD1F-4135-9609-3BF2552C8A36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437F-D159-47DF-A3C1-53FB38C61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19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A4A7-BD1F-4135-9609-3BF2552C8A36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437F-D159-47DF-A3C1-53FB38C61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027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A4A7-BD1F-4135-9609-3BF2552C8A36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437F-D159-47DF-A3C1-53FB38C61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684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A4A7-BD1F-4135-9609-3BF2552C8A36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437F-D159-47DF-A3C1-53FB38C61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356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A4A7-BD1F-4135-9609-3BF2552C8A36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437F-D159-47DF-A3C1-53FB38C61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94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A4A7-BD1F-4135-9609-3BF2552C8A36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437F-D159-47DF-A3C1-53FB38C61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07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A4A7-BD1F-4135-9609-3BF2552C8A36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437F-D159-47DF-A3C1-53FB38C61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43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A4A7-BD1F-4135-9609-3BF2552C8A36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437F-D159-47DF-A3C1-53FB38C61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22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A4A7-BD1F-4135-9609-3BF2552C8A36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437F-D159-47DF-A3C1-53FB38C61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20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A4A7-BD1F-4135-9609-3BF2552C8A36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437F-D159-47DF-A3C1-53FB38C61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54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A4A7-BD1F-4135-9609-3BF2552C8A36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437F-D159-47DF-A3C1-53FB38C61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94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A4A7-BD1F-4135-9609-3BF2552C8A36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9437F-D159-47DF-A3C1-53FB38C61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55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Vpm3f9pKAi4" TargetMode="Externa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39623"/>
            <a:ext cx="9144000" cy="2387600"/>
          </a:xfrm>
        </p:spPr>
        <p:txBody>
          <a:bodyPr>
            <a:normAutofit/>
          </a:bodyPr>
          <a:lstStyle/>
          <a:p>
            <a:r>
              <a:rPr lang="es-ES" sz="8000" dirty="0" err="1" smtClean="0">
                <a:latin typeface="Harlow Solid Italic" panose="04030604020F02020D02" pitchFamily="82" charset="0"/>
              </a:rPr>
              <a:t>We</a:t>
            </a:r>
            <a:r>
              <a:rPr lang="es-ES" sz="8000" dirty="0" smtClean="0">
                <a:latin typeface="Harlow Solid Italic" panose="04030604020F02020D02" pitchFamily="82" charset="0"/>
              </a:rPr>
              <a:t> </a:t>
            </a:r>
            <a:r>
              <a:rPr lang="es-ES" sz="8000" dirty="0" err="1" smtClean="0">
                <a:latin typeface="Harlow Solid Italic" panose="04030604020F02020D02" pitchFamily="82" charset="0"/>
              </a:rPr>
              <a:t>all</a:t>
            </a:r>
            <a:r>
              <a:rPr lang="es-ES" sz="8000" dirty="0" smtClean="0">
                <a:latin typeface="Harlow Solid Italic" panose="04030604020F02020D02" pitchFamily="82" charset="0"/>
              </a:rPr>
              <a:t> </a:t>
            </a:r>
            <a:r>
              <a:rPr lang="es-ES" sz="8000" dirty="0" err="1" smtClean="0">
                <a:latin typeface="Harlow Solid Italic" panose="04030604020F02020D02" pitchFamily="82" charset="0"/>
              </a:rPr>
              <a:t>learn</a:t>
            </a:r>
            <a:r>
              <a:rPr lang="es-ES" sz="8000" dirty="0" smtClean="0">
                <a:latin typeface="Harlow Solid Italic" panose="04030604020F02020D02" pitchFamily="82" charset="0"/>
              </a:rPr>
              <a:t>, </a:t>
            </a:r>
            <a:r>
              <a:rPr lang="es-ES" sz="8000" dirty="0" err="1" smtClean="0">
                <a:latin typeface="Harlow Solid Italic" panose="04030604020F02020D02" pitchFamily="82" charset="0"/>
              </a:rPr>
              <a:t>we</a:t>
            </a:r>
            <a:r>
              <a:rPr lang="es-ES" sz="8000" dirty="0" smtClean="0">
                <a:latin typeface="Harlow Solid Italic" panose="04030604020F02020D02" pitchFamily="82" charset="0"/>
              </a:rPr>
              <a:t> </a:t>
            </a:r>
            <a:r>
              <a:rPr lang="es-ES" sz="8000" dirty="0" err="1" smtClean="0">
                <a:latin typeface="Harlow Solid Italic" panose="04030604020F02020D02" pitchFamily="82" charset="0"/>
              </a:rPr>
              <a:t>all</a:t>
            </a:r>
            <a:r>
              <a:rPr lang="es-ES" sz="8000" dirty="0" smtClean="0">
                <a:latin typeface="Harlow Solid Italic" panose="04030604020F02020D02" pitchFamily="82" charset="0"/>
              </a:rPr>
              <a:t> </a:t>
            </a:r>
            <a:r>
              <a:rPr lang="es-ES" sz="8000" dirty="0" err="1" smtClean="0">
                <a:latin typeface="Harlow Solid Italic" panose="04030604020F02020D02" pitchFamily="82" charset="0"/>
              </a:rPr>
              <a:t>count</a:t>
            </a:r>
            <a:r>
              <a:rPr lang="es-ES" sz="8000" dirty="0" smtClean="0">
                <a:latin typeface="Harlow Solid Italic" panose="04030604020F02020D02" pitchFamily="82" charset="0"/>
              </a:rPr>
              <a:t> in </a:t>
            </a:r>
            <a:r>
              <a:rPr lang="es-ES" sz="8000" dirty="0" err="1" smtClean="0">
                <a:latin typeface="Harlow Solid Italic" panose="04030604020F02020D02" pitchFamily="82" charset="0"/>
              </a:rPr>
              <a:t>Europe</a:t>
            </a:r>
            <a:endParaRPr lang="es-ES" sz="8000" dirty="0">
              <a:latin typeface="Harlow Solid Italic" panose="04030604020F02020D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227223"/>
            <a:ext cx="9144000" cy="1655762"/>
          </a:xfrm>
        </p:spPr>
        <p:txBody>
          <a:bodyPr>
            <a:normAutofit/>
          </a:bodyPr>
          <a:lstStyle/>
          <a:p>
            <a:r>
              <a:rPr lang="es-ES" sz="3200" dirty="0" err="1" smtClean="0"/>
              <a:t>Our</a:t>
            </a:r>
            <a:r>
              <a:rPr lang="es-ES" sz="3200" dirty="0" smtClean="0"/>
              <a:t> </a:t>
            </a:r>
            <a:r>
              <a:rPr lang="es-ES" sz="3200" dirty="0" err="1" smtClean="0"/>
              <a:t>school</a:t>
            </a:r>
            <a:r>
              <a:rPr lang="es-ES" sz="3200" dirty="0" smtClean="0"/>
              <a:t>, </a:t>
            </a:r>
            <a:r>
              <a:rPr lang="es-ES" sz="3200" dirty="0" err="1" smtClean="0"/>
              <a:t>our</a:t>
            </a:r>
            <a:r>
              <a:rPr lang="es-ES" sz="3200" dirty="0" smtClean="0"/>
              <a:t> </a:t>
            </a:r>
            <a:r>
              <a:rPr lang="es-ES" sz="3200" dirty="0" err="1" smtClean="0"/>
              <a:t>town</a:t>
            </a:r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758" y="0"/>
            <a:ext cx="3060242" cy="20348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7532" cy="20348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08" y="4692054"/>
            <a:ext cx="3856892" cy="216950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71293"/>
            <a:ext cx="3726265" cy="20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8046635" cy="1600200"/>
          </a:xfrm>
        </p:spPr>
        <p:txBody>
          <a:bodyPr/>
          <a:lstStyle/>
          <a:p>
            <a:r>
              <a:rPr lang="es-ES" dirty="0" smtClean="0">
                <a:latin typeface="Algerian" panose="04020705040A02060702" pitchFamily="82" charset="0"/>
              </a:rPr>
              <a:t>2.4.- OUR SCHOOL IN FIGURES</a:t>
            </a:r>
            <a:endParaRPr lang="es-ES" dirty="0">
              <a:latin typeface="Algerian" panose="04020705040A02060702" pitchFamily="82" charset="0"/>
            </a:endParaRPr>
          </a:p>
        </p:txBody>
      </p:sp>
      <p:pic>
        <p:nvPicPr>
          <p:cNvPr id="5" name="Vpm3f9pKAi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83288" y="2138363"/>
            <a:ext cx="4572000" cy="2571750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 flipV="1">
            <a:off x="839788" y="5868987"/>
            <a:ext cx="1233711" cy="68173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05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latin typeface="Algerian" panose="04020705040A02060702" pitchFamily="82" charset="0"/>
              </a:rPr>
              <a:t>1.- TOWN</a:t>
            </a:r>
            <a:endParaRPr lang="es-ES" sz="5400" dirty="0">
              <a:latin typeface="Algerian" panose="04020705040A02060702" pitchFamily="82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20" y="457200"/>
            <a:ext cx="3611880" cy="3255264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400" dirty="0" err="1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Almendralejo</a:t>
            </a:r>
            <a:r>
              <a:rPr lang="es-ES" sz="24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, Badajoz.</a:t>
            </a:r>
          </a:p>
          <a:p>
            <a:r>
              <a:rPr lang="es-ES" sz="24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International </a:t>
            </a:r>
            <a:r>
              <a:rPr lang="es-ES" sz="2400" dirty="0" err="1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city</a:t>
            </a:r>
            <a:r>
              <a:rPr lang="es-ES" sz="24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 of </a:t>
            </a:r>
            <a:r>
              <a:rPr lang="es-ES" sz="2400" dirty="0" err="1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wine</a:t>
            </a:r>
            <a:r>
              <a:rPr lang="es-ES" sz="24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.</a:t>
            </a:r>
          </a:p>
          <a:p>
            <a:r>
              <a:rPr lang="es-ES" sz="24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''</a:t>
            </a:r>
            <a:r>
              <a:rPr lang="es-ES" sz="2400" dirty="0" err="1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Romantic</a:t>
            </a:r>
            <a:r>
              <a:rPr lang="es-ES" sz="24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 City''</a:t>
            </a:r>
          </a:p>
          <a:p>
            <a:r>
              <a:rPr lang="es-ES" sz="24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José de Espronceda.</a:t>
            </a:r>
          </a:p>
          <a:p>
            <a:r>
              <a:rPr lang="es-ES" sz="24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Carolina Coronado.</a:t>
            </a:r>
            <a:endParaRPr lang="es-ES" sz="2400" dirty="0">
              <a:solidFill>
                <a:srgbClr val="FF0000"/>
              </a:solidFill>
              <a:latin typeface="Harlow Solid Italic" panose="04030604020F02020D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40" y="2313367"/>
            <a:ext cx="3810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158" y="457200"/>
            <a:ext cx="4719548" cy="16002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1.1.- POPULATION.</a:t>
            </a:r>
            <a:endParaRPr lang="es-ES" sz="40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158" y="995363"/>
            <a:ext cx="3247484" cy="4873625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1842-6.000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2015-35.000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Seven times more.</a:t>
            </a:r>
            <a:endParaRPr lang="es-ES" sz="3200" dirty="0">
              <a:solidFill>
                <a:srgbClr val="FF0000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1.2.- PLACES</a:t>
            </a:r>
            <a:endParaRPr lang="es-ES" sz="44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52" y="221421"/>
            <a:ext cx="3381263" cy="2253294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Wineries.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Carolina Coronado Theatre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Town Hall.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Bullring.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Municipal Library.</a:t>
            </a:r>
            <a:endParaRPr lang="es-ES" sz="2800" dirty="0">
              <a:solidFill>
                <a:srgbClr val="FF0000"/>
              </a:solidFill>
              <a:latin typeface="Harlow Solid Italic" panose="04030604020F02020D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575" y="2730278"/>
            <a:ext cx="3266135" cy="21765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07" y="2057400"/>
            <a:ext cx="2829059" cy="21217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923" y="4310694"/>
            <a:ext cx="1847559" cy="24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1.3.- LOCAL CELEBRATIONS</a:t>
            </a:r>
            <a:endParaRPr lang="es-ES" sz="40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41" y="395664"/>
            <a:ext cx="4026906" cy="3323472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Bonfire Night (1st-2nd February)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La Piedad Festival (15th August)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"San Marcos" day. (25th April)</a:t>
            </a:r>
            <a:endParaRPr lang="es-ES" sz="2800" dirty="0">
              <a:solidFill>
                <a:srgbClr val="FF0000"/>
              </a:solidFill>
              <a:latin typeface="Harlow Solid Italic" panose="04030604020F02020D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33" y="2057400"/>
            <a:ext cx="3048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70094" cy="16002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2.- SANTIAGO APOSTOL</a:t>
            </a:r>
            <a:endParaRPr lang="es-ES" sz="40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47" y="1455313"/>
            <a:ext cx="3882115" cy="262272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Opened 1950.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First 10 years: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323 students. Only boys.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+ 900 students today.</a:t>
            </a:r>
            <a:endParaRPr lang="es-ES" sz="2800" dirty="0">
              <a:solidFill>
                <a:srgbClr val="FF0000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9963" y="425003"/>
            <a:ext cx="3932237" cy="1600200"/>
          </a:xfrm>
        </p:spPr>
        <p:txBody>
          <a:bodyPr/>
          <a:lstStyle/>
          <a:p>
            <a:r>
              <a:rPr lang="es-ES" dirty="0" smtClean="0">
                <a:solidFill>
                  <a:srgbClr val="92D050"/>
                </a:solidFill>
                <a:latin typeface="Algerian" panose="04020705040A02060702" pitchFamily="82" charset="0"/>
              </a:rPr>
              <a:t>2.1.-AN ORDINARY DAY AT SCHOOL</a:t>
            </a:r>
            <a:endParaRPr lang="es-ES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04608" y="3168203"/>
            <a:ext cx="1850780" cy="269284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149658" y="2276341"/>
            <a:ext cx="3932237" cy="3811588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8:15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50 minutes.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30 minute break time.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14:05.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Bilingual  </a:t>
            </a:r>
            <a:r>
              <a:rPr lang="en-US" sz="2800" dirty="0" err="1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Programme</a:t>
            </a:r>
            <a:r>
              <a:rPr lang="en-US" sz="28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 15:00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84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5860" y="339969"/>
            <a:ext cx="3932237" cy="1600200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2.2.-Courses and </a:t>
            </a:r>
            <a:r>
              <a:rPr lang="en-US" dirty="0" err="1" smtClean="0">
                <a:latin typeface="Algerian" panose="04020705040A02060702" pitchFamily="82" charset="0"/>
              </a:rPr>
              <a:t>programmes</a:t>
            </a:r>
            <a:r>
              <a:rPr lang="en-US" dirty="0" smtClean="0">
                <a:latin typeface="Algerian" panose="04020705040A02060702" pitchFamily="82" charset="0"/>
              </a:rPr>
              <a:t> offered</a:t>
            </a:r>
            <a:endParaRPr lang="es-ES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80372" y="3825025"/>
            <a:ext cx="975015" cy="203602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869389" y="2398773"/>
            <a:ext cx="3932237" cy="381158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Harlow Solid Italic" panose="04030604020F02020D02" pitchFamily="82" charset="0"/>
              </a:rPr>
              <a:t>Lower Secondary = E.S.O.</a:t>
            </a:r>
          </a:p>
          <a:p>
            <a:r>
              <a:rPr lang="en-US" sz="2000" dirty="0" smtClean="0">
                <a:latin typeface="Harlow Solid Italic" panose="04030604020F02020D02" pitchFamily="82" charset="0"/>
              </a:rPr>
              <a:t>Upper Secondary = </a:t>
            </a:r>
            <a:r>
              <a:rPr lang="en-US" sz="2000" dirty="0" err="1" smtClean="0">
                <a:latin typeface="Harlow Solid Italic" panose="04030604020F02020D02" pitchFamily="82" charset="0"/>
              </a:rPr>
              <a:t>Bachillerato</a:t>
            </a:r>
            <a:endParaRPr lang="en-US" sz="2000" dirty="0" smtClean="0">
              <a:latin typeface="Harlow Solid Italic" panose="04030604020F02020D02" pitchFamily="82" charset="0"/>
            </a:endParaRPr>
          </a:p>
          <a:p>
            <a:r>
              <a:rPr lang="en-US" sz="2000" dirty="0" smtClean="0">
                <a:latin typeface="Harlow Solid Italic" panose="04030604020F02020D02" pitchFamily="82" charset="0"/>
              </a:rPr>
              <a:t>Vocational Training </a:t>
            </a:r>
          </a:p>
          <a:p>
            <a:r>
              <a:rPr lang="en-US" sz="2000" dirty="0" smtClean="0">
                <a:latin typeface="Harlow Solid Italic" panose="04030604020F02020D02" pitchFamily="82" charset="0"/>
              </a:rPr>
              <a:t>Higher Education</a:t>
            </a:r>
          </a:p>
          <a:p>
            <a:r>
              <a:rPr lang="en-US" sz="2000" dirty="0" smtClean="0">
                <a:latin typeface="Harlow Solid Italic" panose="04030604020F02020D02" pitchFamily="82" charset="0"/>
              </a:rPr>
              <a:t>Bilingual </a:t>
            </a:r>
            <a:r>
              <a:rPr lang="en-US" sz="2000" dirty="0" err="1" smtClean="0">
                <a:latin typeface="Harlow Solid Italic" panose="04030604020F02020D02" pitchFamily="82" charset="0"/>
              </a:rPr>
              <a:t>Programme</a:t>
            </a:r>
            <a:endParaRPr lang="en-US" sz="2000" dirty="0" smtClean="0">
              <a:latin typeface="Harlow Solid Italic" panose="04030604020F02020D02" pitchFamily="82" charset="0"/>
            </a:endParaRPr>
          </a:p>
          <a:p>
            <a:r>
              <a:rPr lang="en-US" sz="2000" dirty="0" smtClean="0">
                <a:latin typeface="Harlow Solid Italic" panose="04030604020F02020D02" pitchFamily="82" charset="0"/>
              </a:rPr>
              <a:t>Remedial Classes: </a:t>
            </a:r>
          </a:p>
          <a:p>
            <a:r>
              <a:rPr lang="en-US" sz="2000" dirty="0" smtClean="0">
                <a:latin typeface="Harlow Solid Italic" panose="04030604020F02020D02" pitchFamily="82" charset="0"/>
              </a:rPr>
              <a:t>REMA </a:t>
            </a:r>
          </a:p>
          <a:p>
            <a:r>
              <a:rPr lang="en-US" sz="2000" dirty="0" smtClean="0">
                <a:latin typeface="Harlow Solid Italic" panose="04030604020F02020D02" pitchFamily="82" charset="0"/>
              </a:rPr>
              <a:t>IMPULSA</a:t>
            </a:r>
            <a:endParaRPr lang="es-ES" sz="200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0468" y="457200"/>
            <a:ext cx="9981126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2.3.-Programmes and international </a:t>
            </a:r>
            <a:r>
              <a:rPr lang="en-US" dirty="0" smtClean="0">
                <a:solidFill>
                  <a:srgbClr val="92D050"/>
                </a:solidFill>
                <a:latin typeface="Algerian" panose="04020705040A02060702" pitchFamily="82" charset="0"/>
              </a:rPr>
              <a:t>projects</a:t>
            </a:r>
            <a:endParaRPr lang="es-ES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74560" y="2315174"/>
            <a:ext cx="7419717" cy="38115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Harlow Solid Italic" panose="04030604020F02020D02" pitchFamily="82" charset="0"/>
              </a:rPr>
              <a:t>Erasmus Charter for Higher </a:t>
            </a:r>
            <a:r>
              <a:rPr lang="en-US" sz="2400" dirty="0" smtClean="0">
                <a:latin typeface="Harlow Solid Italic" panose="04030604020F02020D02" pitchFamily="82" charset="0"/>
              </a:rPr>
              <a:t>Education. KA103 (2014-2020</a:t>
            </a:r>
            <a:r>
              <a:rPr lang="en-US" sz="2400" dirty="0" smtClean="0">
                <a:latin typeface="Harlow Solid Italic" panose="04030604020F02020D02" pitchFamily="82" charset="0"/>
              </a:rPr>
              <a:t>)</a:t>
            </a:r>
          </a:p>
          <a:p>
            <a:r>
              <a:rPr lang="en-US" sz="2400" dirty="0" smtClean="0">
                <a:latin typeface="Harlow Solid Italic" panose="04030604020F02020D02" pitchFamily="82" charset="0"/>
              </a:rPr>
              <a:t>Student exchange </a:t>
            </a:r>
            <a:r>
              <a:rPr lang="en-US" sz="2400" dirty="0" err="1" smtClean="0">
                <a:latin typeface="Harlow Solid Italic" panose="04030604020F02020D02" pitchFamily="82" charset="0"/>
              </a:rPr>
              <a:t>with</a:t>
            </a:r>
            <a:r>
              <a:rPr lang="en-US" sz="2400" dirty="0" err="1" smtClean="0">
                <a:latin typeface="Harlow Solid Italic" panose="04030604020F02020D02" pitchFamily="82" charset="0"/>
              </a:rPr>
              <a:t>Marc</a:t>
            </a:r>
            <a:r>
              <a:rPr lang="en-US" sz="2400" dirty="0" smtClean="0">
                <a:latin typeface="Harlow Solid Italic" panose="04030604020F02020D02" pitchFamily="82" charset="0"/>
              </a:rPr>
              <a:t> </a:t>
            </a:r>
            <a:r>
              <a:rPr lang="en-US" sz="2400" dirty="0" smtClean="0">
                <a:latin typeface="Harlow Solid Italic" panose="04030604020F02020D02" pitchFamily="82" charset="0"/>
              </a:rPr>
              <a:t>Bloch High School. (2014-2016)</a:t>
            </a:r>
          </a:p>
          <a:p>
            <a:r>
              <a:rPr lang="en-US" sz="2400" dirty="0" smtClean="0">
                <a:latin typeface="Harlow Solid Italic" panose="04030604020F02020D02" pitchFamily="82" charset="0"/>
              </a:rPr>
              <a:t>Comenius Skills for life, Skills for future. (2012-2014)</a:t>
            </a:r>
          </a:p>
          <a:p>
            <a:r>
              <a:rPr lang="en-US" sz="2400" dirty="0" smtClean="0">
                <a:latin typeface="Harlow Solid Italic" panose="04030604020F02020D02" pitchFamily="82" charset="0"/>
              </a:rPr>
              <a:t>Y.E.S. for future. </a:t>
            </a:r>
            <a:r>
              <a:rPr lang="en-US" sz="2400" dirty="0" smtClean="0">
                <a:latin typeface="Harlow Solid Italic" panose="04030604020F02020D02" pitchFamily="82" charset="0"/>
              </a:rPr>
              <a:t>KA2 (2014-2017)</a:t>
            </a:r>
          </a:p>
          <a:p>
            <a:r>
              <a:rPr lang="en-US" sz="2400" dirty="0" err="1" smtClean="0">
                <a:latin typeface="Harlow Solid Italic" panose="04030604020F02020D02" pitchFamily="82" charset="0"/>
              </a:rPr>
              <a:t>Todos</a:t>
            </a:r>
            <a:r>
              <a:rPr lang="en-US" sz="2400" dirty="0" smtClean="0">
                <a:latin typeface="Harlow Solid Italic" panose="04030604020F02020D02" pitchFamily="82" charset="0"/>
              </a:rPr>
              <a:t> </a:t>
            </a:r>
            <a:r>
              <a:rPr lang="en-US" sz="2400" dirty="0" err="1" smtClean="0">
                <a:latin typeface="Harlow Solid Italic" panose="04030604020F02020D02" pitchFamily="82" charset="0"/>
              </a:rPr>
              <a:t>aprendemos</a:t>
            </a:r>
            <a:r>
              <a:rPr lang="en-US" sz="2400" dirty="0" smtClean="0">
                <a:latin typeface="Harlow Solid Italic" panose="04030604020F02020D02" pitchFamily="82" charset="0"/>
              </a:rPr>
              <a:t>, </a:t>
            </a:r>
            <a:r>
              <a:rPr lang="en-US" sz="2400" dirty="0" err="1" smtClean="0">
                <a:latin typeface="Harlow Solid Italic" panose="04030604020F02020D02" pitchFamily="82" charset="0"/>
              </a:rPr>
              <a:t>todos</a:t>
            </a:r>
            <a:r>
              <a:rPr lang="en-US" sz="2400" dirty="0" smtClean="0">
                <a:latin typeface="Harlow Solid Italic" panose="04030604020F02020D02" pitchFamily="82" charset="0"/>
              </a:rPr>
              <a:t> </a:t>
            </a:r>
            <a:r>
              <a:rPr lang="en-US" sz="2400" dirty="0" err="1" smtClean="0">
                <a:latin typeface="Harlow Solid Italic" panose="04030604020F02020D02" pitchFamily="82" charset="0"/>
              </a:rPr>
              <a:t>contamos</a:t>
            </a:r>
            <a:r>
              <a:rPr lang="en-US" sz="2400" dirty="0" smtClean="0">
                <a:latin typeface="Harlow Solid Italic" panose="04030604020F02020D02" pitchFamily="82" charset="0"/>
              </a:rPr>
              <a:t> </a:t>
            </a:r>
            <a:r>
              <a:rPr lang="en-US" sz="2400" dirty="0" err="1" smtClean="0">
                <a:latin typeface="Harlow Solid Italic" panose="04030604020F02020D02" pitchFamily="82" charset="0"/>
              </a:rPr>
              <a:t>en</a:t>
            </a:r>
            <a:r>
              <a:rPr lang="en-US" sz="2400" dirty="0" smtClean="0">
                <a:latin typeface="Harlow Solid Italic" panose="04030604020F02020D02" pitchFamily="82" charset="0"/>
              </a:rPr>
              <a:t> Europa.KA101 (2016-2018)</a:t>
            </a:r>
            <a:endParaRPr lang="es-ES" sz="240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222</Words>
  <Application>Microsoft Office PowerPoint</Application>
  <PresentationFormat>Panorámica</PresentationFormat>
  <Paragraphs>49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Harlow Solid Italic</vt:lpstr>
      <vt:lpstr>Tema de Office</vt:lpstr>
      <vt:lpstr>We all learn, we all count in Europe</vt:lpstr>
      <vt:lpstr>1.- TOWN</vt:lpstr>
      <vt:lpstr>1.1.- POPULATION.</vt:lpstr>
      <vt:lpstr>1.2.- PLACES</vt:lpstr>
      <vt:lpstr>1.3.- LOCAL CELEBRATIONS</vt:lpstr>
      <vt:lpstr>2.- SANTIAGO APOSTOL</vt:lpstr>
      <vt:lpstr>2.1.-AN ORDINARY DAY AT SCHOOL</vt:lpstr>
      <vt:lpstr>2.2.-Courses and programmes offered</vt:lpstr>
      <vt:lpstr>2.3.-Programmes and international projects</vt:lpstr>
      <vt:lpstr>2.4.- OUR SCHOOL IN FIGURES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Y.E.S for future.</dc:title>
  <dc:creator>jn jn</dc:creator>
  <cp:lastModifiedBy>miniportatil</cp:lastModifiedBy>
  <cp:revision>10</cp:revision>
  <dcterms:created xsi:type="dcterms:W3CDTF">2015-11-07T12:23:52Z</dcterms:created>
  <dcterms:modified xsi:type="dcterms:W3CDTF">2017-06-09T06:00:28Z</dcterms:modified>
</cp:coreProperties>
</file>