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273" r:id="rId4"/>
    <p:sldId id="284" r:id="rId5"/>
    <p:sldId id="275" r:id="rId6"/>
    <p:sldId id="277" r:id="rId7"/>
    <p:sldId id="278" r:id="rId8"/>
    <p:sldId id="285" r:id="rId9"/>
    <p:sldId id="281" r:id="rId10"/>
  </p:sldIdLst>
  <p:sldSz cx="12192000" cy="6858000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61BC-E2AE-4A13-8E17-29B26E617E42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0451-2F9B-4373-B00F-1CE7705419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B8FC-86AB-4C25-A7F0-3E1853121F73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AF34-B03C-444A-B557-8C0B61D0AE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9A03-D28C-4A2C-8304-1C40F48A5DC4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C40-4BEA-4820-9831-66B9347DFD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C1BB-FC98-45C7-BA8F-83DA7EA9B3B7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7648-5141-43BF-9035-096D68A21B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2285-EB01-4902-BD9F-B6F8464E66BF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6DB7-9FD5-455F-BB46-2353C5767C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DB7B-60B7-4271-9067-ADE0255C8C0B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B255-D407-4A4E-BA99-757D6EEE47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2D53-F8BC-490F-AA76-AB3FA1351B40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7CE1-456E-4EF0-8224-8B31F23D87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CF93-7EEF-4B8F-B81B-0370929AAE0B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22C5-A090-401F-99D3-63A589D1CE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86A3-4FC5-464C-8F36-D765E8E2E6B6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18D8-C277-4C71-A5F1-CAEB052C3D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F0BE2-13A7-42EF-B181-4F1A3A7BFA1D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47FD-A286-4E16-8A66-6A2E059494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2BCB-C019-443F-8973-B4D564A6A4CC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D6C-B172-4DF3-BA10-E6A089E603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EF3-6704-4BB4-B5D8-0C9AA1FC144E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5444-F07E-44A1-946C-0538AD24EF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DA02-59AC-4228-BC3B-74D75A3C0218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36D9-C291-4E3F-A144-7522F45B63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E376-0D83-4F6D-9983-CAE4DEB850E4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A517-76EC-40A4-AF2A-C41158D5FD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DDFC-09F0-49D8-98E7-337DB968AD81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0B65-DBE1-4EC8-900E-BF111B2074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9507-D159-4587-998C-A7A4DC62A8C8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0EA4-1071-440E-8D91-DE2A641B97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A1CB19A-43D4-48BF-9FBD-2C09BE45E7C2}" type="datetimeFigureOut">
              <a:rPr lang="hr-HR"/>
              <a:pPr>
                <a:defRPr/>
              </a:pPr>
              <a:t>12.10.2018.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07FEEC-DA06-49D2-BD2F-4765F6958A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ravokutnik 1"/>
          <p:cNvSpPr>
            <a:spLocks noChangeArrowheads="1"/>
          </p:cNvSpPr>
          <p:nvPr/>
        </p:nvSpPr>
        <p:spPr bwMode="auto">
          <a:xfrm>
            <a:off x="849313" y="679450"/>
            <a:ext cx="1033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>
                <a:latin typeface="Comic Sans MS" pitchFamily="66" charset="0"/>
              </a:rPr>
              <a:t>MY SCHOOL – THE FIRST PRIMARY SCHOOL VARAŽDIN</a:t>
            </a:r>
          </a:p>
        </p:txBody>
      </p:sp>
      <p:pic>
        <p:nvPicPr>
          <p:cNvPr id="33794" name="Picture 2" descr="Slikovni rezultat za prva oš vara&amp;zcaron;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057400"/>
            <a:ext cx="5881687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Pravokutnik 2"/>
          <p:cNvSpPr>
            <a:spLocks noChangeArrowheads="1"/>
          </p:cNvSpPr>
          <p:nvPr/>
        </p:nvSpPr>
        <p:spPr bwMode="auto">
          <a:xfrm>
            <a:off x="6959600" y="2081213"/>
            <a:ext cx="4619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It is located in the centre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err="1">
                <a:latin typeface="Comic Sans MS" pitchFamily="66" charset="0"/>
              </a:rPr>
              <a:t>of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Varaždin</a:t>
            </a:r>
            <a:r>
              <a:rPr lang="hr-HR" sz="2400" dirty="0"/>
              <a:t>, </a:t>
            </a:r>
            <a:r>
              <a:rPr lang="hr-HR" sz="2400" dirty="0">
                <a:latin typeface="Comic Sans MS" pitchFamily="66" charset="0"/>
              </a:rPr>
              <a:t>Croatia</a:t>
            </a:r>
          </a:p>
          <a:p>
            <a:pPr>
              <a:buFontTx/>
              <a:buChar char="-"/>
            </a:pPr>
            <a:r>
              <a:rPr lang="hr-HR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The school was built in </a:t>
            </a:r>
            <a:r>
              <a:rPr lang="hr-HR" sz="2400" dirty="0">
                <a:latin typeface="Comic Sans MS" pitchFamily="66" charset="0"/>
              </a:rPr>
              <a:t>20th </a:t>
            </a:r>
            <a:r>
              <a:rPr lang="hr-HR" sz="2400" dirty="0" err="1">
                <a:latin typeface="Comic Sans MS" pitchFamily="66" charset="0"/>
              </a:rPr>
              <a:t>century</a:t>
            </a:r>
            <a:endParaRPr lang="hr-H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There are </a:t>
            </a:r>
            <a:r>
              <a:rPr lang="hr-HR" sz="2400" dirty="0">
                <a:latin typeface="Comic Sans MS" pitchFamily="66" charset="0"/>
              </a:rPr>
              <a:t>60</a:t>
            </a:r>
            <a:r>
              <a:rPr lang="en-GB" sz="2400" dirty="0">
                <a:latin typeface="Comic Sans MS" pitchFamily="66" charset="0"/>
              </a:rPr>
              <a:t> employees and </a:t>
            </a:r>
            <a:r>
              <a:rPr lang="hr-HR" sz="2400" dirty="0">
                <a:latin typeface="Comic Sans MS" pitchFamily="66" charset="0"/>
              </a:rPr>
              <a:t>479 </a:t>
            </a:r>
            <a:r>
              <a:rPr lang="en-GB" sz="2400" dirty="0">
                <a:latin typeface="Comic Sans MS" pitchFamily="66" charset="0"/>
              </a:rPr>
              <a:t>pupils in our school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err="1">
                <a:latin typeface="Comic Sans MS" pitchFamily="66" charset="0"/>
              </a:rPr>
              <a:t>The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err="1">
                <a:latin typeface="Comic Sans MS" pitchFamily="66" charset="0"/>
              </a:rPr>
              <a:t>school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err="1">
                <a:latin typeface="Comic Sans MS" pitchFamily="66" charset="0"/>
              </a:rPr>
              <a:t>is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the </a:t>
            </a:r>
            <a:r>
              <a:rPr lang="hr-HR" sz="2400" dirty="0">
                <a:latin typeface="Comic Sans MS" pitchFamily="66" charset="0"/>
              </a:rPr>
              <a:t>pride </a:t>
            </a:r>
            <a:r>
              <a:rPr lang="en-GB" sz="2400" dirty="0">
                <a:latin typeface="Comic Sans MS" pitchFamily="66" charset="0"/>
              </a:rPr>
              <a:t>of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err="1">
                <a:latin typeface="Comic Sans MS" pitchFamily="66" charset="0"/>
              </a:rPr>
              <a:t>our</a:t>
            </a:r>
            <a:r>
              <a:rPr lang="en-GB" sz="2400" dirty="0">
                <a:latin typeface="Comic Sans MS" pitchFamily="66" charset="0"/>
              </a:rPr>
              <a:t> town and its culture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98475" y="1025525"/>
            <a:ext cx="8534400" cy="212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latin typeface="Comic Sans MS" panose="030F0702030302020204" pitchFamily="66" charset="0"/>
              </a:rPr>
              <a:t>EDUCATION IN CROATIA</a:t>
            </a:r>
            <a:r>
              <a:rPr lang="hr-HR" dirty="0">
                <a:latin typeface="Algerian" pitchFamily="82" charset="0"/>
              </a:rPr>
              <a:t/>
            </a:r>
            <a:br>
              <a:rPr lang="hr-HR" dirty="0">
                <a:latin typeface="Algerian" pitchFamily="82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76275" y="1404938"/>
            <a:ext cx="10052050" cy="458311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NURSERY SCHOOL </a:t>
            </a:r>
            <a:r>
              <a:rPr lang="hr-HR" sz="2400" dirty="0" smtClean="0">
                <a:latin typeface="Comic Sans MS" pitchFamily="66" charset="0"/>
              </a:rPr>
              <a:t>– </a:t>
            </a:r>
            <a:r>
              <a:rPr lang="hr-HR" sz="2400" dirty="0" err="1" smtClean="0">
                <a:latin typeface="Comic Sans MS" pitchFamily="66" charset="0"/>
              </a:rPr>
              <a:t>children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betwen</a:t>
            </a:r>
            <a:r>
              <a:rPr lang="hr-HR" sz="2400" dirty="0" smtClean="0">
                <a:latin typeface="Comic Sans MS" pitchFamily="66" charset="0"/>
              </a:rPr>
              <a:t> 6 </a:t>
            </a:r>
            <a:r>
              <a:rPr lang="hr-HR" sz="2400" dirty="0" err="1" smtClean="0">
                <a:latin typeface="Comic Sans MS" pitchFamily="66" charset="0"/>
              </a:rPr>
              <a:t>months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and</a:t>
            </a:r>
            <a:r>
              <a:rPr lang="hr-HR" sz="2400" dirty="0" smtClean="0">
                <a:latin typeface="Comic Sans MS" pitchFamily="66" charset="0"/>
              </a:rPr>
              <a:t> 6 </a:t>
            </a:r>
            <a:r>
              <a:rPr lang="hr-HR" sz="2400" dirty="0" err="1" smtClean="0">
                <a:latin typeface="Comic Sans MS" pitchFamily="66" charset="0"/>
              </a:rPr>
              <a:t>years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PRIMARY EDUCATION </a:t>
            </a:r>
            <a:r>
              <a:rPr lang="hr-HR" sz="2400" dirty="0" smtClean="0">
                <a:latin typeface="Comic Sans MS" pitchFamily="66" charset="0"/>
              </a:rPr>
              <a:t>– </a:t>
            </a:r>
            <a:r>
              <a:rPr lang="hr-HR" sz="2400" dirty="0" err="1" smtClean="0">
                <a:latin typeface="Comic Sans MS" pitchFamily="66" charset="0"/>
              </a:rPr>
              <a:t>it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starts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from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the</a:t>
            </a:r>
            <a:r>
              <a:rPr lang="hr-HR" sz="2400" dirty="0" smtClean="0">
                <a:latin typeface="Comic Sans MS" pitchFamily="66" charset="0"/>
              </a:rPr>
              <a:t> age </a:t>
            </a:r>
            <a:r>
              <a:rPr lang="hr-HR" sz="2400" dirty="0" err="1" smtClean="0">
                <a:latin typeface="Comic Sans MS" pitchFamily="66" charset="0"/>
              </a:rPr>
              <a:t>of</a:t>
            </a:r>
            <a:r>
              <a:rPr lang="hr-HR" sz="2400" dirty="0" smtClean="0">
                <a:latin typeface="Comic Sans MS" pitchFamily="66" charset="0"/>
              </a:rPr>
              <a:t> 6 </a:t>
            </a:r>
            <a:r>
              <a:rPr lang="hr-HR" sz="2400" dirty="0" err="1" smtClean="0">
                <a:latin typeface="Comic Sans MS" pitchFamily="66" charset="0"/>
              </a:rPr>
              <a:t>and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lasts</a:t>
            </a:r>
            <a:r>
              <a:rPr lang="hr-HR" sz="2400" dirty="0" smtClean="0">
                <a:latin typeface="Comic Sans MS" pitchFamily="66" charset="0"/>
              </a:rPr>
              <a:t> for 8 </a:t>
            </a:r>
            <a:r>
              <a:rPr lang="hr-HR" sz="2400" dirty="0" err="1" smtClean="0">
                <a:latin typeface="Comic Sans MS" pitchFamily="66" charset="0"/>
              </a:rPr>
              <a:t>years</a:t>
            </a:r>
            <a:r>
              <a:rPr lang="hr-HR" sz="2400" dirty="0" smtClean="0">
                <a:latin typeface="Comic Sans MS" pitchFamily="66" charset="0"/>
              </a:rPr>
              <a:t> -  1st to 8th grade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SECONDARY SCHOOL 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–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lasts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for 3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or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4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years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,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can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be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divided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into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i="1" dirty="0" err="1" smtClean="0">
                <a:solidFill>
                  <a:srgbClr val="0A304A"/>
                </a:solidFill>
                <a:latin typeface="Comic Sans MS" pitchFamily="66" charset="0"/>
              </a:rPr>
              <a:t>high</a:t>
            </a:r>
            <a:r>
              <a:rPr lang="hr-HR" sz="2400" i="1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i="1" dirty="0" err="1" smtClean="0">
                <a:solidFill>
                  <a:srgbClr val="0A304A"/>
                </a:solidFill>
                <a:latin typeface="Comic Sans MS" pitchFamily="66" charset="0"/>
              </a:rPr>
              <a:t>schools</a:t>
            </a:r>
            <a:r>
              <a:rPr lang="hr-HR" sz="2400" i="1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(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grammar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schools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), </a:t>
            </a:r>
            <a:r>
              <a:rPr lang="hr-HR" sz="2400" i="1" dirty="0" smtClean="0">
                <a:solidFill>
                  <a:srgbClr val="0A304A"/>
                </a:solidFill>
                <a:latin typeface="Comic Sans MS" pitchFamily="66" charset="0"/>
              </a:rPr>
              <a:t>art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schools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and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i="1" dirty="0" err="1" smtClean="0">
                <a:solidFill>
                  <a:srgbClr val="0A304A"/>
                </a:solidFill>
                <a:latin typeface="Comic Sans MS" pitchFamily="66" charset="0"/>
              </a:rPr>
              <a:t>vocational</a:t>
            </a:r>
            <a:r>
              <a:rPr lang="hr-HR" sz="2400" i="1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schools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,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is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not</a:t>
            </a:r>
            <a:r>
              <a:rPr lang="hr-HR" sz="2400" dirty="0" smtClean="0">
                <a:solidFill>
                  <a:srgbClr val="0A304A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rgbClr val="0A304A"/>
                </a:solidFill>
                <a:latin typeface="Comic Sans MS" pitchFamily="66" charset="0"/>
              </a:rPr>
              <a:t>obligatory</a:t>
            </a:r>
            <a:endParaRPr lang="hr-HR" sz="2400" dirty="0" smtClean="0">
              <a:solidFill>
                <a:srgbClr val="0A304A"/>
              </a:solidFill>
              <a:latin typeface="Comic Sans MS" pitchFamily="66" charset="0"/>
            </a:endParaRPr>
          </a:p>
          <a:p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UNIVERSITES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POSTGRADUATES STUDIES </a:t>
            </a:r>
            <a:r>
              <a:rPr lang="hr-HR" sz="2400" dirty="0" smtClean="0">
                <a:solidFill>
                  <a:srgbClr val="002060"/>
                </a:solidFill>
                <a:latin typeface="Comic Sans MS" pitchFamily="66" charset="0"/>
              </a:rPr>
              <a:t>–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srgbClr val="002060"/>
                </a:solidFill>
                <a:latin typeface="Comic Sans MS" pitchFamily="66" charset="0"/>
              </a:rPr>
              <a:t>European system</a:t>
            </a:r>
            <a:endParaRPr lang="hr-HR" sz="2400" dirty="0" smtClean="0">
              <a:solidFill>
                <a:srgbClr val="0A304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ravokutnik 1"/>
          <p:cNvSpPr>
            <a:spLocks noChangeArrowheads="1"/>
          </p:cNvSpPr>
          <p:nvPr/>
        </p:nvSpPr>
        <p:spPr bwMode="auto">
          <a:xfrm>
            <a:off x="490538" y="866775"/>
            <a:ext cx="8540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school integrates into a lot of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Erasmus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+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projects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so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have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an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Erasmus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+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school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corner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where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all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activities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are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placed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visible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to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all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the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students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teachers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omic Sans MS" pitchFamily="66" charset="0"/>
              </a:rPr>
              <a:t>and</a:t>
            </a: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parents</a:t>
            </a:r>
            <a:endParaRPr lang="hr-H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newsletter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is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hr-H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bg1"/>
                </a:solidFill>
                <a:latin typeface="Comic Sans MS" pitchFamily="66" charset="0"/>
              </a:rPr>
              <a:t>too</a:t>
            </a:r>
            <a:endParaRPr lang="hr-HR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90538" y="1838325"/>
            <a:ext cx="1090771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AutoShape 2" descr="https://apis.mail.yahoo.com/ws/v3/mailboxes/@.id==VjN-aBEY1gC094XSUx3Der_fzGg_YosRGoBgcacuJIKHEdjtZWwXP2M3a31sg3zHWJGaOmrGV-HH0bOkldH1UPfqOw/messages/@.id==AESUQ-s70jdHW73j3gSIKLC-nUk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4073" y="2066925"/>
            <a:ext cx="6096000" cy="4572000"/>
          </a:xfrm>
          <a:prstGeom prst="rect">
            <a:avLst/>
          </a:prstGeom>
        </p:spPr>
      </p:pic>
      <p:sp>
        <p:nvSpPr>
          <p:cNvPr id="7170" name="AutoShape 2" descr="https://apis.mail.yahoo.com/ws/v3/mailboxes/@.id==VjN-aBEY1gC094XSUx3Der_fzGg_YosRGoBgcacuJIKHEdjtZWwXP2M3a31sg3zHWJGaOmrGV-HH0bOkldH1UPfqOw/messages/@.id==AESUQ-s70jdHW73j3gSIKLC-nUk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2" name="AutoShape 4" descr="https://apis.mail.yahoo.com/ws/v3/mailboxes/@.id==VjN-aBEY1gC094XSUx3Der_fzGg_YosRGoBgcacuJIKHEdjtZWwXP2M3a31sg3zHWJGaOmrGV-HH0bOkldH1UPfqOw/messages/@.id==AESUQ-s70jdHW73j3gSIKLC-nUk/content/parts/@.id==2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 descr="newsl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176" y="3026979"/>
            <a:ext cx="2720615" cy="362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11225" y="452438"/>
            <a:ext cx="8758238" cy="51028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Present major </a:t>
            </a:r>
            <a:r>
              <a:rPr lang="en-GB" sz="28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proje</a:t>
            </a:r>
            <a:r>
              <a:rPr lang="hr-HR" sz="28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cts</a:t>
            </a:r>
            <a:r>
              <a:rPr lang="hr-HR" sz="2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at </a:t>
            </a:r>
            <a:r>
              <a:rPr lang="hr-HR" sz="28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school</a:t>
            </a:r>
            <a:endParaRPr lang="hr-HR" sz="28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Since August 2016, the school started with Erasmus</a:t>
            </a:r>
            <a:r>
              <a:rPr lang="hr-HR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GB" sz="20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KA1 project dealing with the 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“</a:t>
            </a:r>
            <a:r>
              <a:rPr lang="hr-HR" sz="2000" b="1" dirty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GB" sz="2000" b="1" dirty="0" err="1">
                <a:latin typeface="Comic Sans MS" pitchFamily="66" charset="0"/>
              </a:rPr>
              <a:t>odernization</a:t>
            </a:r>
            <a:r>
              <a:rPr lang="en-GB" sz="2000" b="1" dirty="0">
                <a:latin typeface="Comic Sans MS" pitchFamily="66" charset="0"/>
              </a:rPr>
              <a:t> and improvement of the teaching process</a:t>
            </a:r>
            <a:r>
              <a:rPr lang="hr-HR" sz="2000" b="1" dirty="0">
                <a:latin typeface="Comic Sans MS" pitchFamily="66" charset="0"/>
                <a:cs typeface="Times New Roman" pitchFamily="18" charset="0"/>
              </a:rPr>
              <a:t>”</a:t>
            </a:r>
            <a:r>
              <a:rPr lang="en-GB" sz="2000" dirty="0">
                <a:latin typeface="Comic Sans MS" pitchFamily="66" charset="0"/>
              </a:rPr>
              <a:t> within the school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 sz="2000" dirty="0">
                <a:latin typeface="Comic Sans MS" pitchFamily="66" charset="0"/>
              </a:rPr>
              <a:t>In cooperation with the Slovenian school “</a:t>
            </a:r>
            <a:r>
              <a:rPr lang="en-GB" sz="2000" dirty="0" err="1">
                <a:latin typeface="Comic Sans MS" pitchFamily="66" charset="0"/>
              </a:rPr>
              <a:t>Bistrica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ob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Sutli</a:t>
            </a:r>
            <a:r>
              <a:rPr lang="en-GB" sz="2000" dirty="0">
                <a:latin typeface="Comic Sans MS" pitchFamily="66" charset="0"/>
              </a:rPr>
              <a:t>”, in September 2016, we started a three year long Erasmus KA2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project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”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Competences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of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the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21st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century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”</a:t>
            </a:r>
            <a:r>
              <a:rPr lang="en-GB" sz="2000" dirty="0">
                <a:latin typeface="Comic Sans MS" pitchFamily="66" charset="0"/>
              </a:rPr>
              <a:t>  </a:t>
            </a:r>
            <a:endParaRPr lang="hr-HR" sz="2000" b="1" dirty="0">
              <a:latin typeface="Comic Sans MS" pitchFamily="6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hr-HR" sz="2000" dirty="0" err="1">
                <a:latin typeface="Comic Sans MS" pitchFamily="66" charset="0"/>
              </a:rPr>
              <a:t>Project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s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</a:rPr>
              <a:t>of</a:t>
            </a:r>
            <a:r>
              <a:rPr lang="hr-HR" sz="2000" dirty="0">
                <a:latin typeface="Comic Sans MS" pitchFamily="66" charset="0"/>
              </a:rPr>
              <a:t> </a:t>
            </a:r>
            <a:r>
              <a:rPr lang="hr-HR" sz="2000" dirty="0" err="1">
                <a:latin typeface="Comic Sans MS" pitchFamily="66" charset="0"/>
              </a:rPr>
              <a:t>our</a:t>
            </a:r>
            <a:r>
              <a:rPr lang="hr-HR" sz="2000" dirty="0">
                <a:latin typeface="Comic Sans MS" pitchFamily="66" charset="0"/>
              </a:rPr>
              <a:t> </a:t>
            </a:r>
            <a:r>
              <a:rPr lang="hr-HR" sz="2000" dirty="0" err="1">
                <a:latin typeface="Comic Sans MS" pitchFamily="66" charset="0"/>
              </a:rPr>
              <a:t>Robotic’s</a:t>
            </a:r>
            <a:r>
              <a:rPr lang="hr-HR" sz="2000" dirty="0">
                <a:latin typeface="Comic Sans MS" pitchFamily="66" charset="0"/>
              </a:rPr>
              <a:t> </a:t>
            </a:r>
            <a:r>
              <a:rPr lang="hr-HR" sz="2000" dirty="0" err="1" smtClean="0">
                <a:latin typeface="Comic Sans MS" pitchFamily="66" charset="0"/>
              </a:rPr>
              <a:t>group</a:t>
            </a:r>
            <a:r>
              <a:rPr lang="hr-HR" sz="2000" dirty="0" smtClean="0">
                <a:latin typeface="Comic Sans MS" pitchFamily="66" charset="0"/>
              </a:rPr>
              <a:t>- </a:t>
            </a:r>
            <a:r>
              <a:rPr lang="hr-HR" b="1" dirty="0" smtClean="0"/>
              <a:t>"</a:t>
            </a:r>
            <a:r>
              <a:rPr lang="hr-HR" b="1" dirty="0"/>
              <a:t>Human </a:t>
            </a:r>
            <a:r>
              <a:rPr lang="hr-HR" b="1" dirty="0" err="1"/>
              <a:t>science</a:t>
            </a:r>
            <a:r>
              <a:rPr lang="hr-HR" b="1" dirty="0"/>
              <a:t> </a:t>
            </a:r>
            <a:r>
              <a:rPr lang="hr-HR" b="1" dirty="0" err="1"/>
              <a:t>technology</a:t>
            </a:r>
            <a:r>
              <a:rPr lang="hr-HR" b="1" dirty="0"/>
              <a:t> art </a:t>
            </a:r>
            <a:r>
              <a:rPr lang="hr-HR" b="1" dirty="0" err="1"/>
              <a:t>engineering</a:t>
            </a:r>
            <a:r>
              <a:rPr lang="hr-HR" b="1" dirty="0"/>
              <a:t> </a:t>
            </a:r>
            <a:r>
              <a:rPr lang="hr-HR" b="1" dirty="0" err="1"/>
              <a:t>mathematics</a:t>
            </a:r>
            <a:r>
              <a:rPr lang="hr-HR" b="1" dirty="0"/>
              <a:t> </a:t>
            </a:r>
            <a:r>
              <a:rPr lang="hr-HR" b="1" dirty="0" err="1"/>
              <a:t>laboratory</a:t>
            </a:r>
            <a:r>
              <a:rPr lang="hr-HR" b="1" dirty="0"/>
              <a:t>"</a:t>
            </a:r>
            <a:r>
              <a:rPr lang="hr-HR" dirty="0"/>
              <a:t> </a:t>
            </a:r>
            <a:r>
              <a:rPr lang="hr-HR" sz="2000" dirty="0">
                <a:latin typeface="Comic Sans MS" pitchFamily="66" charset="0"/>
              </a:rPr>
              <a:t> </a:t>
            </a:r>
            <a:r>
              <a:rPr lang="hr-HR" sz="2000" dirty="0" err="1">
                <a:latin typeface="Comic Sans MS" pitchFamily="66" charset="0"/>
              </a:rPr>
              <a:t>with</a:t>
            </a:r>
            <a:r>
              <a:rPr lang="hr-HR" sz="2000" dirty="0">
                <a:latin typeface="Comic Sans MS" pitchFamily="66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Italy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and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Sweden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“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Connected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with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the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environment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”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Erasmus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+ KA2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project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with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Poland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Slovenia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Greece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and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Austria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– EKO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group</a:t>
            </a:r>
            <a:endParaRPr lang="hr-HR" sz="2000" dirty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“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Teach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me how to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play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” KA2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project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with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Spain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and</a:t>
            </a:r>
            <a:r>
              <a:rPr lang="hr-H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Slovenia</a:t>
            </a:r>
            <a:endParaRPr lang="hr-HR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Our</a:t>
            </a:r>
            <a:r>
              <a:rPr lang="hr-HR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project</a:t>
            </a:r>
            <a:r>
              <a:rPr lang="hr-HR" sz="2000" dirty="0" smtClean="0">
                <a:latin typeface="Comic Sans MS" pitchFamily="66" charset="0"/>
                <a:cs typeface="Times New Roman" pitchFamily="18" charset="0"/>
              </a:rPr>
              <a:t> – </a:t>
            </a: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Innovative</a:t>
            </a:r>
            <a:r>
              <a:rPr lang="hr-HR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Schools</a:t>
            </a:r>
            <a:r>
              <a:rPr lang="hr-HR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hr-HR" sz="2000" dirty="0" err="1">
                <a:latin typeface="Comic Sans MS" pitchFamily="66" charset="0"/>
                <a:cs typeface="Times New Roman" pitchFamily="18" charset="0"/>
              </a:rPr>
              <a:t>T</a:t>
            </a:r>
            <a:r>
              <a:rPr lang="hr-HR" sz="2000" dirty="0" err="1" smtClean="0">
                <a:latin typeface="Comic Sans MS" pitchFamily="66" charset="0"/>
                <a:cs typeface="Times New Roman" pitchFamily="18" charset="0"/>
              </a:rPr>
              <a:t>ogether</a:t>
            </a:r>
            <a:endParaRPr lang="hr-HR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9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Slika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2058988"/>
            <a:ext cx="286543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2" descr="Slikovni rezultat za we eat responsibly"/>
          <p:cNvSpPr>
            <a:spLocks noChangeAspect="1" noChangeArrowheads="1"/>
          </p:cNvSpPr>
          <p:nvPr/>
        </p:nvSpPr>
        <p:spPr bwMode="auto">
          <a:xfrm>
            <a:off x="155575" y="-144463"/>
            <a:ext cx="5826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entury Gothic" pitchFamily="34" charset="0"/>
            </a:endParaRPr>
          </a:p>
        </p:txBody>
      </p:sp>
      <p:pic>
        <p:nvPicPr>
          <p:cNvPr id="37892" name="Picture 4" descr="Slikovni rezultat za we eat responsib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0" y="276225"/>
            <a:ext cx="3514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Slika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163" y="2390775"/>
            <a:ext cx="42100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Slika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4550" y="2058988"/>
            <a:ext cx="31781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9450" y="552450"/>
            <a:ext cx="732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Comic Sans MS" pitchFamily="66" charset="0"/>
              </a:rPr>
              <a:t>In our school we</a:t>
            </a:r>
            <a:r>
              <a:rPr lang="hr-HR" sz="2400"/>
              <a:t> also “Eat responsibly” – one of our </a:t>
            </a:r>
          </a:p>
          <a:p>
            <a:r>
              <a:rPr lang="hr-HR" sz="2400"/>
              <a:t>                            school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ravokutnik 1"/>
          <p:cNvSpPr>
            <a:spLocks noChangeArrowheads="1"/>
          </p:cNvSpPr>
          <p:nvPr/>
        </p:nvSpPr>
        <p:spPr bwMode="auto">
          <a:xfrm>
            <a:off x="554038" y="977900"/>
            <a:ext cx="108473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Comic Sans MS" pitchFamily="66" charset="0"/>
              </a:rPr>
              <a:t>Other famous project from our school is: </a:t>
            </a:r>
          </a:p>
          <a:p>
            <a:pPr>
              <a:lnSpc>
                <a:spcPct val="150000"/>
              </a:lnSpc>
            </a:pPr>
            <a:endParaRPr lang="hr-HR" sz="2400" b="1" i="1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hr-HR" sz="2000" b="1" i="1" u="sng">
                <a:solidFill>
                  <a:srgbClr val="C00000"/>
                </a:solidFill>
                <a:latin typeface="Comic Sans MS" pitchFamily="66" charset="0"/>
              </a:rPr>
              <a:t>ROBOTICS </a:t>
            </a:r>
            <a:r>
              <a:rPr lang="hr-HR" sz="2000" b="1" i="1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hr-HR" sz="2000" b="1" i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000">
                <a:solidFill>
                  <a:schemeClr val="bg1"/>
                </a:solidFill>
                <a:latin typeface="Comic Sans MS" pitchFamily="66" charset="0"/>
              </a:rPr>
              <a:t>we have won</a:t>
            </a:r>
            <a:r>
              <a:rPr lang="hr-HR" sz="2000" i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i="1" u="sng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sz="2000" i="1" u="sng" baseline="3000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GB" sz="2000" i="1" u="sng">
                <a:solidFill>
                  <a:schemeClr val="bg1"/>
                </a:solidFill>
                <a:latin typeface="Comic Sans MS" pitchFamily="66" charset="0"/>
              </a:rPr>
              <a:t> place</a:t>
            </a:r>
            <a:r>
              <a:rPr lang="hr-HR" sz="2000" i="1" u="sng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GB" sz="2000" i="1" u="sng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in the </a:t>
            </a:r>
            <a:r>
              <a:rPr lang="en-GB" sz="2000" b="1">
                <a:solidFill>
                  <a:schemeClr val="bg1"/>
                </a:solidFill>
                <a:latin typeface="Comic Sans MS" pitchFamily="66" charset="0"/>
              </a:rPr>
              <a:t>International </a:t>
            </a:r>
            <a:r>
              <a:rPr lang="hr-HR" sz="2000" b="1">
                <a:solidFill>
                  <a:schemeClr val="bg1"/>
                </a:solidFill>
                <a:latin typeface="Comic Sans MS" pitchFamily="66" charset="0"/>
              </a:rPr>
              <a:t>and World </a:t>
            </a:r>
            <a:r>
              <a:rPr lang="en-GB" sz="2000" b="1">
                <a:solidFill>
                  <a:schemeClr val="bg1"/>
                </a:solidFill>
                <a:latin typeface="Comic Sans MS" pitchFamily="66" charset="0"/>
              </a:rPr>
              <a:t>competition</a:t>
            </a:r>
            <a:r>
              <a:rPr lang="hr-HR" sz="2000" b="1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hr-HR" sz="2000">
                <a:solidFill>
                  <a:schemeClr val="bg1"/>
                </a:solidFill>
                <a:latin typeface="Comic Sans MS" pitchFamily="66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hr-HR" sz="2000">
                <a:solidFill>
                  <a:schemeClr val="bg1"/>
                </a:solidFill>
                <a:latin typeface="Comic Sans MS" pitchFamily="66" charset="0"/>
              </a:rPr>
              <a:t>in Mexico, Netherlands</a:t>
            </a:r>
            <a:r>
              <a:rPr lang="hr-HR" sz="2000" b="1" i="1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hr-HR" sz="2000">
                <a:solidFill>
                  <a:schemeClr val="bg1"/>
                </a:solidFill>
                <a:latin typeface="Comic Sans MS" pitchFamily="66" charset="0"/>
              </a:rPr>
              <a:t>Austria</a:t>
            </a:r>
            <a:r>
              <a:rPr lang="hr-HR" sz="2000" b="1" i="1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hr-HR" sz="2000">
                <a:solidFill>
                  <a:schemeClr val="bg1"/>
                </a:solidFill>
                <a:latin typeface="Comic Sans MS" pitchFamily="66" charset="0"/>
              </a:rPr>
              <a:t>Germany, China…</a:t>
            </a:r>
          </a:p>
        </p:txBody>
      </p:sp>
      <p:pic>
        <p:nvPicPr>
          <p:cNvPr id="38914" name="Slika 2" descr="bezimen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3238500"/>
            <a:ext cx="64103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Slika 3" descr="1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088" y="2916238"/>
            <a:ext cx="4016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66725" y="642938"/>
            <a:ext cx="11115675" cy="3743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hr-HR" sz="2400">
                <a:solidFill>
                  <a:schemeClr val="bg1"/>
                </a:solidFill>
                <a:latin typeface="Comic Sans MS" pitchFamily="66" charset="0"/>
              </a:rPr>
              <a:t>We learn foreign languages: English, German, French and now we’re</a:t>
            </a:r>
          </a:p>
          <a:p>
            <a:pPr marL="342900" indent="-342900"/>
            <a:r>
              <a:rPr lang="hr-HR" sz="2400">
                <a:solidFill>
                  <a:schemeClr val="bg1"/>
                </a:solidFill>
                <a:latin typeface="Comic Sans MS" pitchFamily="66" charset="0"/>
              </a:rPr>
              <a:t>starting with Chinese  </a:t>
            </a:r>
          </a:p>
          <a:p>
            <a:pPr marL="342900" indent="-342900"/>
            <a:endParaRPr lang="hr-HR" sz="240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q"/>
            </a:pPr>
            <a:endParaRPr lang="hr-HR" sz="240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400">
                <a:solidFill>
                  <a:srgbClr val="C62324"/>
                </a:solidFill>
                <a:latin typeface="Comic Sans MS" pitchFamily="66" charset="0"/>
              </a:rPr>
              <a:t>I</a:t>
            </a:r>
            <a:r>
              <a:rPr lang="en-US" sz="2400">
                <a:solidFill>
                  <a:srgbClr val="C62324"/>
                </a:solidFill>
                <a:latin typeface="Comic Sans MS" pitchFamily="66" charset="0"/>
              </a:rPr>
              <a:t>n recent years we introduce</a:t>
            </a:r>
            <a:r>
              <a:rPr lang="hr-HR" sz="2400">
                <a:solidFill>
                  <a:srgbClr val="C62324"/>
                </a:solidFill>
                <a:latin typeface="Comic Sans MS" pitchFamily="66" charset="0"/>
              </a:rPr>
              <a:t>d</a:t>
            </a:r>
            <a:r>
              <a:rPr lang="en-US" sz="2400">
                <a:solidFill>
                  <a:srgbClr val="C62324"/>
                </a:solidFill>
                <a:latin typeface="Comic Sans MS" pitchFamily="66" charset="0"/>
              </a:rPr>
              <a:t> new technologies such as smart boards</a:t>
            </a:r>
            <a:r>
              <a:rPr lang="hr-HR" sz="2400">
                <a:solidFill>
                  <a:srgbClr val="C62324"/>
                </a:solidFill>
                <a:latin typeface="Comic Sans MS" pitchFamily="66" charset="0"/>
              </a:rPr>
              <a:t> and</a:t>
            </a:r>
            <a:r>
              <a:rPr lang="en-US" sz="2400">
                <a:solidFill>
                  <a:srgbClr val="C62324"/>
                </a:solidFill>
                <a:latin typeface="Comic Sans MS" pitchFamily="66" charset="0"/>
              </a:rPr>
              <a:t> tablet</a:t>
            </a:r>
            <a:r>
              <a:rPr lang="hr-HR" sz="2400">
                <a:solidFill>
                  <a:srgbClr val="C62324"/>
                </a:solidFill>
                <a:latin typeface="Comic Sans MS" pitchFamily="66" charset="0"/>
              </a:rPr>
              <a:t>s</a:t>
            </a:r>
          </a:p>
          <a:p>
            <a:pPr marL="342900" indent="-342900"/>
            <a:endParaRPr lang="hr-HR" sz="240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endParaRPr lang="hr-HR" sz="2400">
              <a:solidFill>
                <a:srgbClr val="C62324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hr-HR" sz="240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endParaRPr lang="hr-HR" sz="240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9938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313" y="4238625"/>
            <a:ext cx="3381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Slika 4"/>
          <p:cNvPicPr>
            <a:picLocks noChangeAspect="1"/>
          </p:cNvPicPr>
          <p:nvPr/>
        </p:nvPicPr>
        <p:blipFill>
          <a:blip r:embed="rId3" cstate="print"/>
          <a:srcRect t="8772" r="19139" b="13078"/>
          <a:stretch>
            <a:fillRect/>
          </a:stretch>
        </p:blipFill>
        <p:spPr bwMode="auto">
          <a:xfrm>
            <a:off x="466725" y="4232275"/>
            <a:ext cx="34639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Slika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1350" y="4232275"/>
            <a:ext cx="33464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46231" y="708338"/>
            <a:ext cx="598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THIS IS US! Project Team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r>
              <a:rPr lang="hr-HR" dirty="0" smtClean="0"/>
              <a:t>! </a:t>
            </a:r>
            <a:r>
              <a:rPr lang="hr-HR" dirty="0" err="1" smtClean="0"/>
              <a:t>Hello</a:t>
            </a:r>
            <a:r>
              <a:rPr lang="hr-HR" dirty="0" smtClean="0"/>
              <a:t> </a:t>
            </a:r>
            <a:r>
              <a:rPr lang="hr-HR" dirty="0" err="1" smtClean="0"/>
              <a:t>everyone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153" y="1610865"/>
            <a:ext cx="45720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504" y="4571999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Teacher Stella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587062" y="23332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Nikola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9259614" y="1944414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Tara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0384221" y="33948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Anja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114097" y="1639614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177159" y="3499945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Tia Maria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587062" y="573864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Jan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9207062" y="29008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Hedi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049407" y="4256690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Vanessa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10237076" y="52236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Petar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10447283" y="19444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Zana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8902262" y="6127531"/>
            <a:ext cx="57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Vito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10615448" y="6306207"/>
            <a:ext cx="4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Tia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2166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225" y="2076450"/>
            <a:ext cx="8534400" cy="15065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>Thank you!!!</a:t>
            </a:r>
            <a:br>
              <a:rPr lang="hr-HR" sz="3200" cap="none" smtClean="0">
                <a:ln>
                  <a:noFill/>
                </a:ln>
                <a:latin typeface="Comic Sans MS" pitchFamily="66" charset="0"/>
              </a:rPr>
            </a:br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/>
            </a:r>
            <a:br>
              <a:rPr lang="hr-HR" sz="3200" cap="none" smtClean="0">
                <a:ln>
                  <a:noFill/>
                </a:ln>
                <a:latin typeface="Comic Sans MS" pitchFamily="66" charset="0"/>
              </a:rPr>
            </a:br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> Stella Kulaš</a:t>
            </a:r>
            <a:br>
              <a:rPr lang="hr-HR" sz="3200" cap="none" smtClean="0">
                <a:ln>
                  <a:noFill/>
                </a:ln>
                <a:latin typeface="Comic Sans MS" pitchFamily="66" charset="0"/>
              </a:rPr>
            </a:br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>    I.PRIMARY SCHOOL VARAŽDIN</a:t>
            </a:r>
            <a:br>
              <a:rPr lang="hr-HR" sz="3200" cap="none" smtClean="0">
                <a:ln>
                  <a:noFill/>
                </a:ln>
                <a:latin typeface="Comic Sans MS" pitchFamily="66" charset="0"/>
              </a:rPr>
            </a:br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>      </a:t>
            </a:r>
            <a:br>
              <a:rPr lang="hr-HR" sz="3200" cap="none" smtClean="0">
                <a:ln>
                  <a:noFill/>
                </a:ln>
                <a:latin typeface="Comic Sans MS" pitchFamily="66" charset="0"/>
              </a:rPr>
            </a:br>
            <a:r>
              <a:rPr lang="hr-HR" sz="3200" cap="none" smtClean="0">
                <a:ln>
                  <a:noFill/>
                </a:ln>
                <a:latin typeface="Comic Sans MS" pitchFamily="66" charset="0"/>
              </a:rPr>
              <a:t>CROATIA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460</TotalTime>
  <Words>395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Isječak</vt:lpstr>
      <vt:lpstr>Slide 1</vt:lpstr>
      <vt:lpstr>EDUCATION IN CROATIA </vt:lpstr>
      <vt:lpstr>Slide 3</vt:lpstr>
      <vt:lpstr>Slide 4</vt:lpstr>
      <vt:lpstr>Slide 5</vt:lpstr>
      <vt:lpstr>Slide 6</vt:lpstr>
      <vt:lpstr>Slide 7</vt:lpstr>
      <vt:lpstr>Slide 8</vt:lpstr>
      <vt:lpstr>Thank you!!!   Stella Kulaš     I.PRIMARY SCHOOL VARAŽDIN        CROATIA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Vili</cp:lastModifiedBy>
  <cp:revision>76</cp:revision>
  <dcterms:created xsi:type="dcterms:W3CDTF">2016-09-29T18:34:22Z</dcterms:created>
  <dcterms:modified xsi:type="dcterms:W3CDTF">2018-10-12T16:22:52Z</dcterms:modified>
</cp:coreProperties>
</file>