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74" r:id="rId4"/>
    <p:sldId id="260" r:id="rId5"/>
    <p:sldId id="262" r:id="rId6"/>
    <p:sldId id="265" r:id="rId7"/>
    <p:sldId id="263" r:id="rId8"/>
    <p:sldId id="264" r:id="rId9"/>
    <p:sldId id="275" r:id="rId10"/>
    <p:sldId id="258" r:id="rId11"/>
    <p:sldId id="266" r:id="rId12"/>
    <p:sldId id="267" r:id="rId13"/>
    <p:sldId id="268" r:id="rId14"/>
    <p:sldId id="269" r:id="rId15"/>
    <p:sldId id="276" r:id="rId16"/>
    <p:sldId id="259" r:id="rId17"/>
    <p:sldId id="270" r:id="rId18"/>
    <p:sldId id="271" r:id="rId19"/>
    <p:sldId id="272" r:id="rId20"/>
    <p:sldId id="273" r:id="rId21"/>
    <p:sldId id="261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9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0570-C90E-45B2-8D9D-64110BB6A788}" type="datetimeFigureOut">
              <a:rPr lang="es-ES" smtClean="0"/>
              <a:t>08/05/2021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F831-64A4-4B55-A688-B180789FEC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8964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0570-C90E-45B2-8D9D-64110BB6A788}" type="datetimeFigureOut">
              <a:rPr lang="es-ES" smtClean="0"/>
              <a:t>08/05/2021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F831-64A4-4B55-A688-B180789FEC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034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0570-C90E-45B2-8D9D-64110BB6A788}" type="datetimeFigureOut">
              <a:rPr lang="es-ES" smtClean="0"/>
              <a:t>08/05/2021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F831-64A4-4B55-A688-B180789FEC2C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1183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0570-C90E-45B2-8D9D-64110BB6A788}" type="datetimeFigureOut">
              <a:rPr lang="es-ES" smtClean="0"/>
              <a:t>08/05/2021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F831-64A4-4B55-A688-B180789FEC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3293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0570-C90E-45B2-8D9D-64110BB6A788}" type="datetimeFigureOut">
              <a:rPr lang="es-ES" smtClean="0"/>
              <a:t>08/05/2021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F831-64A4-4B55-A688-B180789FEC2C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04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0570-C90E-45B2-8D9D-64110BB6A788}" type="datetimeFigureOut">
              <a:rPr lang="es-ES" smtClean="0"/>
              <a:t>08/05/2021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F831-64A4-4B55-A688-B180789FEC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720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0570-C90E-45B2-8D9D-64110BB6A788}" type="datetimeFigureOut">
              <a:rPr lang="es-ES" smtClean="0"/>
              <a:t>08/05/2021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F831-64A4-4B55-A688-B180789FEC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219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0570-C90E-45B2-8D9D-64110BB6A788}" type="datetimeFigureOut">
              <a:rPr lang="es-ES" smtClean="0"/>
              <a:t>08/05/2021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F831-64A4-4B55-A688-B180789FEC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25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0570-C90E-45B2-8D9D-64110BB6A788}" type="datetimeFigureOut">
              <a:rPr lang="es-ES" smtClean="0"/>
              <a:t>08/05/2021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F831-64A4-4B55-A688-B180789FEC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053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0570-C90E-45B2-8D9D-64110BB6A788}" type="datetimeFigureOut">
              <a:rPr lang="es-ES" smtClean="0"/>
              <a:t>08/05/2021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F831-64A4-4B55-A688-B180789FEC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083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0570-C90E-45B2-8D9D-64110BB6A788}" type="datetimeFigureOut">
              <a:rPr lang="es-ES" smtClean="0"/>
              <a:t>08/05/2021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F831-64A4-4B55-A688-B180789FEC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4696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0570-C90E-45B2-8D9D-64110BB6A788}" type="datetimeFigureOut">
              <a:rPr lang="es-ES" smtClean="0"/>
              <a:t>08/05/2021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F831-64A4-4B55-A688-B180789FEC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156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0570-C90E-45B2-8D9D-64110BB6A788}" type="datetimeFigureOut">
              <a:rPr lang="es-ES" smtClean="0"/>
              <a:t>08/05/2021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F831-64A4-4B55-A688-B180789FEC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504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0570-C90E-45B2-8D9D-64110BB6A788}" type="datetimeFigureOut">
              <a:rPr lang="es-ES" smtClean="0"/>
              <a:t>08/05/2021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F831-64A4-4B55-A688-B180789FEC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57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0570-C90E-45B2-8D9D-64110BB6A788}" type="datetimeFigureOut">
              <a:rPr lang="es-ES" smtClean="0"/>
              <a:t>08/05/2021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F831-64A4-4B55-A688-B180789FEC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188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0570-C90E-45B2-8D9D-64110BB6A788}" type="datetimeFigureOut">
              <a:rPr lang="es-ES" smtClean="0"/>
              <a:t>08/05/2021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F831-64A4-4B55-A688-B180789FEC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50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90570-C90E-45B2-8D9D-64110BB6A788}" type="datetimeFigureOut">
              <a:rPr lang="es-ES" smtClean="0"/>
              <a:t>08/05/2021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CAF831-64A4-4B55-A688-B180789FEC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26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GERMAN-SPANISH BLUE ZONES PROJECT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Miguel Mart</a:t>
            </a:r>
            <a:r>
              <a:rPr lang="es-ES" dirty="0" smtClean="0"/>
              <a:t>í</a:t>
            </a:r>
            <a:r>
              <a:rPr lang="en-US" dirty="0" smtClean="0"/>
              <a:t>n, Alfonso </a:t>
            </a:r>
            <a:r>
              <a:rPr lang="en-US" dirty="0" err="1" smtClean="0"/>
              <a:t>Carretero</a:t>
            </a:r>
            <a:r>
              <a:rPr lang="en-US" dirty="0" smtClean="0"/>
              <a:t>, Juan Alvarado, Miguelangel Castro, Nike Kiara, </a:t>
            </a:r>
            <a:r>
              <a:rPr lang="en-US" dirty="0" err="1" smtClean="0"/>
              <a:t>Niklas</a:t>
            </a:r>
            <a:r>
              <a:rPr lang="en-US" dirty="0" smtClean="0"/>
              <a:t> Neumann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9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-Doing things outside: Going on a trip, practicing sports or simply going for a walk.</a:t>
            </a:r>
            <a:endParaRPr lang="es-ES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663" y="1379192"/>
            <a:ext cx="5070010" cy="3881437"/>
          </a:xfrm>
        </p:spPr>
      </p:pic>
      <p:sp>
        <p:nvSpPr>
          <p:cNvPr id="5" name="CuadroTexto 4"/>
          <p:cNvSpPr txBox="1"/>
          <p:nvPr/>
        </p:nvSpPr>
        <p:spPr>
          <a:xfrm>
            <a:off x="856211" y="5694218"/>
            <a:ext cx="8237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Realizar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actividades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fuera</a:t>
            </a:r>
            <a:r>
              <a:rPr lang="en-US" dirty="0" smtClean="0">
                <a:solidFill>
                  <a:srgbClr val="00B050"/>
                </a:solidFill>
              </a:rPr>
              <a:t>: </a:t>
            </a:r>
            <a:r>
              <a:rPr lang="en-US" dirty="0" err="1" smtClean="0">
                <a:solidFill>
                  <a:srgbClr val="00B050"/>
                </a:solidFill>
              </a:rPr>
              <a:t>Salir</a:t>
            </a:r>
            <a:r>
              <a:rPr lang="en-US" dirty="0" smtClean="0">
                <a:solidFill>
                  <a:srgbClr val="00B050"/>
                </a:solidFill>
              </a:rPr>
              <a:t> de </a:t>
            </a:r>
            <a:r>
              <a:rPr lang="en-US" dirty="0" err="1" smtClean="0">
                <a:solidFill>
                  <a:srgbClr val="00B050"/>
                </a:solidFill>
              </a:rPr>
              <a:t>acamapada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practicar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algún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deporte</a:t>
            </a:r>
            <a:r>
              <a:rPr lang="en-US" dirty="0" smtClean="0">
                <a:solidFill>
                  <a:srgbClr val="00B050"/>
                </a:solidFill>
              </a:rPr>
              <a:t> o </a:t>
            </a:r>
            <a:r>
              <a:rPr lang="en-US" dirty="0" err="1" smtClean="0">
                <a:solidFill>
                  <a:srgbClr val="00B050"/>
                </a:solidFill>
              </a:rPr>
              <a:t>simplemente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dar</a:t>
            </a:r>
            <a:r>
              <a:rPr lang="en-US" dirty="0" smtClean="0">
                <a:solidFill>
                  <a:srgbClr val="00B050"/>
                </a:solidFill>
              </a:rPr>
              <a:t> un paseo.</a:t>
            </a:r>
            <a:endParaRPr lang="es-E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-Meditate: Spend 15 minutes every day to relax and breathe in order to get over your problems.</a:t>
            </a:r>
            <a:r>
              <a:rPr lang="en-US" dirty="0"/>
              <a:t/>
            </a:r>
            <a:br>
              <a:rPr lang="en-US" dirty="0"/>
            </a:b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901" y="1441435"/>
            <a:ext cx="4715533" cy="3324689"/>
          </a:xfrm>
        </p:spPr>
      </p:pic>
      <p:sp>
        <p:nvSpPr>
          <p:cNvPr id="5" name="CuadroTexto 4"/>
          <p:cNvSpPr txBox="1"/>
          <p:nvPr/>
        </p:nvSpPr>
        <p:spPr>
          <a:xfrm>
            <a:off x="806335" y="5361709"/>
            <a:ext cx="846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B050"/>
                </a:solidFill>
              </a:rPr>
              <a:t>Meditar</a:t>
            </a:r>
            <a:r>
              <a:rPr lang="en-US" dirty="0" smtClean="0">
                <a:solidFill>
                  <a:srgbClr val="00B050"/>
                </a:solidFill>
              </a:rPr>
              <a:t>: </a:t>
            </a:r>
            <a:r>
              <a:rPr lang="en-US" dirty="0" err="1" smtClean="0">
                <a:solidFill>
                  <a:srgbClr val="00B050"/>
                </a:solidFill>
              </a:rPr>
              <a:t>Dedicar</a:t>
            </a:r>
            <a:r>
              <a:rPr lang="en-US" dirty="0" smtClean="0">
                <a:solidFill>
                  <a:srgbClr val="00B050"/>
                </a:solidFill>
              </a:rPr>
              <a:t> 15 </a:t>
            </a:r>
            <a:r>
              <a:rPr lang="en-US" dirty="0" err="1" smtClean="0">
                <a:solidFill>
                  <a:srgbClr val="00B050"/>
                </a:solidFill>
              </a:rPr>
              <a:t>minutos</a:t>
            </a:r>
            <a:r>
              <a:rPr lang="en-US" dirty="0" smtClean="0">
                <a:solidFill>
                  <a:srgbClr val="00B050"/>
                </a:solidFill>
              </a:rPr>
              <a:t> al d</a:t>
            </a:r>
            <a:r>
              <a:rPr lang="es-ES" dirty="0" err="1" smtClean="0">
                <a:solidFill>
                  <a:srgbClr val="00B050"/>
                </a:solidFill>
              </a:rPr>
              <a:t>ía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en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meditar</a:t>
            </a:r>
            <a:r>
              <a:rPr lang="en-US" dirty="0" smtClean="0">
                <a:solidFill>
                  <a:srgbClr val="00B050"/>
                </a:solidFill>
              </a:rPr>
              <a:t> para </a:t>
            </a:r>
            <a:r>
              <a:rPr lang="en-US" dirty="0" err="1" smtClean="0">
                <a:solidFill>
                  <a:srgbClr val="00B050"/>
                </a:solidFill>
              </a:rPr>
              <a:t>relajar</a:t>
            </a:r>
            <a:r>
              <a:rPr lang="en-US" dirty="0" smtClean="0">
                <a:solidFill>
                  <a:srgbClr val="00B050"/>
                </a:solidFill>
              </a:rPr>
              <a:t> el </a:t>
            </a:r>
            <a:r>
              <a:rPr lang="en-US" dirty="0" err="1" smtClean="0">
                <a:solidFill>
                  <a:srgbClr val="00B050"/>
                </a:solidFill>
              </a:rPr>
              <a:t>cuerpo</a:t>
            </a:r>
            <a:r>
              <a:rPr lang="en-US" dirty="0" smtClean="0">
                <a:solidFill>
                  <a:srgbClr val="00B050"/>
                </a:solidFill>
              </a:rPr>
              <a:t> y la </a:t>
            </a:r>
            <a:r>
              <a:rPr lang="en-US" dirty="0" err="1" smtClean="0">
                <a:solidFill>
                  <a:srgbClr val="00B050"/>
                </a:solidFill>
              </a:rPr>
              <a:t>mente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  <a:endParaRPr lang="es-E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9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-Establish working shifts: Organize a little bit so that you don’t overburden and have less stress.</a:t>
            </a:r>
            <a:r>
              <a:rPr lang="en-US" dirty="0"/>
              <a:t/>
            </a:r>
            <a:br>
              <a:rPr lang="en-US" dirty="0"/>
            </a:b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43" y="1387160"/>
            <a:ext cx="5010849" cy="3067478"/>
          </a:xfrm>
        </p:spPr>
      </p:pic>
      <p:sp>
        <p:nvSpPr>
          <p:cNvPr id="5" name="CuadroTexto 4"/>
          <p:cNvSpPr txBox="1"/>
          <p:nvPr/>
        </p:nvSpPr>
        <p:spPr>
          <a:xfrm>
            <a:off x="806335" y="5012575"/>
            <a:ext cx="8030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Establecer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horarios</a:t>
            </a:r>
            <a:r>
              <a:rPr lang="en-US" dirty="0" smtClean="0">
                <a:solidFill>
                  <a:srgbClr val="00B050"/>
                </a:solidFill>
              </a:rPr>
              <a:t> de </a:t>
            </a:r>
            <a:r>
              <a:rPr lang="en-US" dirty="0" err="1" smtClean="0">
                <a:solidFill>
                  <a:srgbClr val="00B050"/>
                </a:solidFill>
              </a:rPr>
              <a:t>trabajo</a:t>
            </a:r>
            <a:r>
              <a:rPr lang="en-US" dirty="0" smtClean="0">
                <a:solidFill>
                  <a:srgbClr val="00B050"/>
                </a:solidFill>
              </a:rPr>
              <a:t>: </a:t>
            </a:r>
            <a:r>
              <a:rPr lang="en-US" dirty="0" err="1" smtClean="0">
                <a:solidFill>
                  <a:srgbClr val="00B050"/>
                </a:solidFill>
              </a:rPr>
              <a:t>Organizarse</a:t>
            </a:r>
            <a:r>
              <a:rPr lang="en-US" dirty="0" smtClean="0">
                <a:solidFill>
                  <a:srgbClr val="00B050"/>
                </a:solidFill>
              </a:rPr>
              <a:t> un </a:t>
            </a:r>
            <a:r>
              <a:rPr lang="en-US" dirty="0" err="1" smtClean="0">
                <a:solidFill>
                  <a:srgbClr val="00B050"/>
                </a:solidFill>
              </a:rPr>
              <a:t>poco</a:t>
            </a:r>
            <a:r>
              <a:rPr lang="en-US" dirty="0" smtClean="0">
                <a:solidFill>
                  <a:srgbClr val="00B050"/>
                </a:solidFill>
              </a:rPr>
              <a:t> para no </a:t>
            </a:r>
            <a:r>
              <a:rPr lang="en-US" dirty="0" err="1" smtClean="0">
                <a:solidFill>
                  <a:srgbClr val="00B050"/>
                </a:solidFill>
              </a:rPr>
              <a:t>estresarte</a:t>
            </a:r>
            <a:r>
              <a:rPr lang="en-US" dirty="0" smtClean="0">
                <a:solidFill>
                  <a:srgbClr val="00B050"/>
                </a:solidFill>
              </a:rPr>
              <a:t> y </a:t>
            </a:r>
            <a:r>
              <a:rPr lang="en-US" dirty="0" err="1" smtClean="0">
                <a:solidFill>
                  <a:srgbClr val="00B050"/>
                </a:solidFill>
              </a:rPr>
              <a:t>tener</a:t>
            </a:r>
            <a:r>
              <a:rPr lang="en-US" dirty="0" smtClean="0">
                <a:solidFill>
                  <a:srgbClr val="00B050"/>
                </a:solidFill>
              </a:rPr>
              <a:t> un </a:t>
            </a:r>
            <a:r>
              <a:rPr lang="en-US" dirty="0" err="1" smtClean="0">
                <a:solidFill>
                  <a:srgbClr val="00B050"/>
                </a:solidFill>
              </a:rPr>
              <a:t>mejor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redimiento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  <a:endParaRPr lang="es-E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4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-Go to therapy: If you find yourself in a bad streak, you can go to therapy and get help.</a:t>
            </a:r>
            <a:r>
              <a:rPr lang="en-US" dirty="0"/>
              <a:t/>
            </a:r>
            <a:br>
              <a:rPr lang="en-US" dirty="0"/>
            </a:b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18" y="1405038"/>
            <a:ext cx="4762500" cy="3181350"/>
          </a:xfrm>
        </p:spPr>
      </p:pic>
      <p:sp>
        <p:nvSpPr>
          <p:cNvPr id="5" name="CuadroTexto 4"/>
          <p:cNvSpPr txBox="1"/>
          <p:nvPr/>
        </p:nvSpPr>
        <p:spPr>
          <a:xfrm>
            <a:off x="881149" y="5195455"/>
            <a:ext cx="8204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Acudir</a:t>
            </a:r>
            <a:r>
              <a:rPr lang="en-US" dirty="0" smtClean="0">
                <a:solidFill>
                  <a:srgbClr val="00B050"/>
                </a:solidFill>
              </a:rPr>
              <a:t> al </a:t>
            </a:r>
            <a:r>
              <a:rPr lang="en-US" dirty="0" err="1" smtClean="0">
                <a:solidFill>
                  <a:srgbClr val="00B050"/>
                </a:solidFill>
              </a:rPr>
              <a:t>psicólogo</a:t>
            </a:r>
            <a:r>
              <a:rPr lang="en-US" dirty="0" smtClean="0">
                <a:solidFill>
                  <a:srgbClr val="00B050"/>
                </a:solidFill>
              </a:rPr>
              <a:t>: Si </a:t>
            </a:r>
            <a:r>
              <a:rPr lang="en-US" dirty="0" err="1" smtClean="0">
                <a:solidFill>
                  <a:srgbClr val="00B050"/>
                </a:solidFill>
              </a:rPr>
              <a:t>te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encuentras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en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una</a:t>
            </a:r>
            <a:r>
              <a:rPr lang="en-US" dirty="0" smtClean="0">
                <a:solidFill>
                  <a:srgbClr val="00B050"/>
                </a:solidFill>
              </a:rPr>
              <a:t> mala </a:t>
            </a:r>
            <a:r>
              <a:rPr lang="en-US" dirty="0" err="1" smtClean="0">
                <a:solidFill>
                  <a:srgbClr val="00B050"/>
                </a:solidFill>
              </a:rPr>
              <a:t>racha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puedes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acudir</a:t>
            </a:r>
            <a:r>
              <a:rPr lang="en-US" dirty="0" smtClean="0">
                <a:solidFill>
                  <a:srgbClr val="00B050"/>
                </a:solidFill>
              </a:rPr>
              <a:t> al </a:t>
            </a:r>
            <a:r>
              <a:rPr lang="en-US" dirty="0" err="1" smtClean="0">
                <a:solidFill>
                  <a:srgbClr val="00B050"/>
                </a:solidFill>
              </a:rPr>
              <a:t>psicólogo</a:t>
            </a:r>
            <a:r>
              <a:rPr lang="en-US" dirty="0" smtClean="0">
                <a:solidFill>
                  <a:srgbClr val="00B050"/>
                </a:solidFill>
              </a:rPr>
              <a:t> para </a:t>
            </a:r>
            <a:r>
              <a:rPr lang="en-US" dirty="0" err="1" smtClean="0">
                <a:solidFill>
                  <a:srgbClr val="00B050"/>
                </a:solidFill>
              </a:rPr>
              <a:t>buscar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ayuda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  <a:endParaRPr lang="es-E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2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-Grow your own food: In case you have some type of garden, use it to grow vegetables. If not, thinking on the possibility of renting any terrain for doing so.</a:t>
            </a:r>
            <a:br>
              <a:rPr lang="en-US" sz="2400" dirty="0"/>
            </a:br>
            <a:endParaRPr lang="es-ES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774" y="1769890"/>
            <a:ext cx="3027787" cy="3525317"/>
          </a:xfrm>
        </p:spPr>
      </p:pic>
      <p:sp>
        <p:nvSpPr>
          <p:cNvPr id="5" name="CuadroTexto 4"/>
          <p:cNvSpPr txBox="1"/>
          <p:nvPr/>
        </p:nvSpPr>
        <p:spPr>
          <a:xfrm>
            <a:off x="798022" y="5295207"/>
            <a:ext cx="8354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Cultivar </a:t>
            </a:r>
            <a:r>
              <a:rPr lang="en-US" dirty="0" err="1" smtClean="0">
                <a:solidFill>
                  <a:srgbClr val="00B050"/>
                </a:solidFill>
              </a:rPr>
              <a:t>tu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propia</a:t>
            </a:r>
            <a:r>
              <a:rPr lang="en-US" dirty="0" smtClean="0">
                <a:solidFill>
                  <a:srgbClr val="00B050"/>
                </a:solidFill>
              </a:rPr>
              <a:t> comida: Si </a:t>
            </a:r>
            <a:r>
              <a:rPr lang="en-US" dirty="0" err="1" smtClean="0">
                <a:solidFill>
                  <a:srgbClr val="00B050"/>
                </a:solidFill>
              </a:rPr>
              <a:t>tienes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jard</a:t>
            </a:r>
            <a:r>
              <a:rPr lang="es-ES" dirty="0" err="1" smtClean="0">
                <a:solidFill>
                  <a:srgbClr val="00B050"/>
                </a:solidFill>
              </a:rPr>
              <a:t>ín</a:t>
            </a:r>
            <a:r>
              <a:rPr lang="es-ES" dirty="0" smtClean="0">
                <a:solidFill>
                  <a:srgbClr val="00B050"/>
                </a:solidFill>
              </a:rPr>
              <a:t>, o si te puedes permitir alquilar uno, puedes pensar en la idea de cultivar tu propia comida.</a:t>
            </a:r>
            <a:endParaRPr lang="es-E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8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plan.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03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-Exams difference: Give more time between exams, so that students don’t have to sacrifice other subjects or their own free time.</a:t>
            </a:r>
            <a:endParaRPr lang="es-ES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59" y="1774609"/>
            <a:ext cx="4963218" cy="3705742"/>
          </a:xfrm>
        </p:spPr>
      </p:pic>
      <p:sp>
        <p:nvSpPr>
          <p:cNvPr id="5" name="CuadroTexto 4"/>
          <p:cNvSpPr txBox="1"/>
          <p:nvPr/>
        </p:nvSpPr>
        <p:spPr>
          <a:xfrm>
            <a:off x="677334" y="5627717"/>
            <a:ext cx="7963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B050"/>
                </a:solidFill>
              </a:rPr>
              <a:t>Dar más tiempo entre exámenes</a:t>
            </a:r>
            <a:r>
              <a:rPr lang="en-US" dirty="0" smtClean="0">
                <a:solidFill>
                  <a:srgbClr val="00B050"/>
                </a:solidFill>
              </a:rPr>
              <a:t>: Dar </a:t>
            </a:r>
            <a:r>
              <a:rPr lang="es-ES" dirty="0" smtClean="0">
                <a:solidFill>
                  <a:srgbClr val="00B050"/>
                </a:solidFill>
              </a:rPr>
              <a:t>más tiempo entre exámenes para que los alumnos no tengan que sacrificar su tiempo de ocio en estudiar y así reducir el estrés.</a:t>
            </a:r>
            <a:endParaRPr lang="es-E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-Create healthy habits: Raise the awareness between students on the relevance of having a good diet.</a:t>
            </a:r>
            <a:r>
              <a:rPr lang="en-US" dirty="0"/>
              <a:t/>
            </a:r>
            <a:br>
              <a:rPr lang="en-US" dirty="0"/>
            </a:b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33" y="1930400"/>
            <a:ext cx="4982270" cy="2448267"/>
          </a:xfrm>
        </p:spPr>
      </p:pic>
      <p:sp>
        <p:nvSpPr>
          <p:cNvPr id="5" name="CuadroTexto 4"/>
          <p:cNvSpPr txBox="1"/>
          <p:nvPr/>
        </p:nvSpPr>
        <p:spPr>
          <a:xfrm>
            <a:off x="806335" y="4921135"/>
            <a:ext cx="753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B050"/>
                </a:solidFill>
              </a:rPr>
              <a:t>Dar relevancia a los hábitos saludables</a:t>
            </a:r>
            <a:r>
              <a:rPr lang="en-US" dirty="0" smtClean="0">
                <a:solidFill>
                  <a:srgbClr val="00B050"/>
                </a:solidFill>
              </a:rPr>
              <a:t>: </a:t>
            </a:r>
            <a:r>
              <a:rPr lang="en-US" dirty="0" err="1" smtClean="0">
                <a:solidFill>
                  <a:srgbClr val="00B050"/>
                </a:solidFill>
              </a:rPr>
              <a:t>Hablar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sobre</a:t>
            </a:r>
            <a:r>
              <a:rPr lang="en-US" dirty="0" smtClean="0">
                <a:solidFill>
                  <a:srgbClr val="00B050"/>
                </a:solidFill>
              </a:rPr>
              <a:t> la </a:t>
            </a:r>
            <a:r>
              <a:rPr lang="en-US" dirty="0" err="1" smtClean="0">
                <a:solidFill>
                  <a:srgbClr val="00B050"/>
                </a:solidFill>
              </a:rPr>
              <a:t>importancia</a:t>
            </a:r>
            <a:r>
              <a:rPr lang="en-US" dirty="0" smtClean="0">
                <a:solidFill>
                  <a:srgbClr val="00B050"/>
                </a:solidFill>
              </a:rPr>
              <a:t> de </a:t>
            </a:r>
            <a:r>
              <a:rPr lang="en-US" dirty="0" err="1" smtClean="0">
                <a:solidFill>
                  <a:srgbClr val="00B050"/>
                </a:solidFill>
              </a:rPr>
              <a:t>tener</a:t>
            </a:r>
            <a:r>
              <a:rPr lang="en-US" dirty="0" smtClean="0">
                <a:solidFill>
                  <a:srgbClr val="00B050"/>
                </a:solidFill>
              </a:rPr>
              <a:t> h</a:t>
            </a:r>
            <a:r>
              <a:rPr lang="es-ES" dirty="0" smtClean="0">
                <a:solidFill>
                  <a:srgbClr val="00B050"/>
                </a:solidFill>
              </a:rPr>
              <a:t>á</a:t>
            </a:r>
            <a:r>
              <a:rPr lang="en-US" dirty="0" err="1" smtClean="0">
                <a:solidFill>
                  <a:srgbClr val="00B050"/>
                </a:solidFill>
              </a:rPr>
              <a:t>bitos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saludables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  <a:endParaRPr lang="es-E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2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-Relaxing lessons: Give relaxing lessons in your free time in the period of exams. Use the break time to practice this lessons.</a:t>
            </a:r>
            <a:r>
              <a:rPr lang="en-US" dirty="0"/>
              <a:t/>
            </a:r>
            <a:br>
              <a:rPr lang="en-US" dirty="0"/>
            </a:b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54" y="1698582"/>
            <a:ext cx="4677428" cy="3724795"/>
          </a:xfrm>
        </p:spPr>
      </p:pic>
      <p:sp>
        <p:nvSpPr>
          <p:cNvPr id="5" name="CuadroTexto 4"/>
          <p:cNvSpPr txBox="1"/>
          <p:nvPr/>
        </p:nvSpPr>
        <p:spPr>
          <a:xfrm>
            <a:off x="831273" y="5586153"/>
            <a:ext cx="8354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B050"/>
                </a:solidFill>
              </a:rPr>
              <a:t>Sesiones de relajación</a:t>
            </a:r>
            <a:r>
              <a:rPr lang="en-US" dirty="0" smtClean="0">
                <a:solidFill>
                  <a:srgbClr val="00B050"/>
                </a:solidFill>
              </a:rPr>
              <a:t>:</a:t>
            </a:r>
            <a:r>
              <a:rPr lang="es-ES" dirty="0" smtClean="0">
                <a:solidFill>
                  <a:srgbClr val="00B050"/>
                </a:solidFill>
              </a:rPr>
              <a:t> Dar clases de relajación en nuestro tiempo libre durante los exámenes para reducir el estrés.</a:t>
            </a:r>
            <a:endParaRPr lang="es-E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8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-Outside lessons: Having some of our everyday lessons outside, so that students find themselves in a new environment, for raising their morale.</a:t>
            </a:r>
            <a:br>
              <a:rPr lang="en-US" sz="2400" dirty="0"/>
            </a:br>
            <a:endParaRPr lang="es-ES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35" y="1744952"/>
            <a:ext cx="6189666" cy="3881437"/>
          </a:xfrm>
        </p:spPr>
      </p:pic>
      <p:sp>
        <p:nvSpPr>
          <p:cNvPr id="5" name="CuadroTexto 4"/>
          <p:cNvSpPr txBox="1"/>
          <p:nvPr/>
        </p:nvSpPr>
        <p:spPr>
          <a:xfrm>
            <a:off x="677334" y="5702531"/>
            <a:ext cx="7393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B050"/>
                </a:solidFill>
              </a:rPr>
              <a:t>Clases en el exterior</a:t>
            </a:r>
            <a:r>
              <a:rPr lang="en-US" dirty="0" smtClean="0">
                <a:solidFill>
                  <a:srgbClr val="00B050"/>
                </a:solidFill>
              </a:rPr>
              <a:t>: Dar </a:t>
            </a:r>
            <a:r>
              <a:rPr lang="en-US" dirty="0" err="1" smtClean="0">
                <a:solidFill>
                  <a:srgbClr val="00B050"/>
                </a:solidFill>
              </a:rPr>
              <a:t>algunas</a:t>
            </a:r>
            <a:r>
              <a:rPr lang="en-US" dirty="0" smtClean="0">
                <a:solidFill>
                  <a:srgbClr val="00B050"/>
                </a:solidFill>
              </a:rPr>
              <a:t> de las </a:t>
            </a:r>
            <a:r>
              <a:rPr lang="en-US" dirty="0" err="1" smtClean="0">
                <a:solidFill>
                  <a:srgbClr val="00B050"/>
                </a:solidFill>
              </a:rPr>
              <a:t>clases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en</a:t>
            </a:r>
            <a:r>
              <a:rPr lang="en-US" dirty="0" smtClean="0">
                <a:solidFill>
                  <a:srgbClr val="00B050"/>
                </a:solidFill>
              </a:rPr>
              <a:t> el exterior, para que </a:t>
            </a:r>
            <a:r>
              <a:rPr lang="en-US" dirty="0" err="1" smtClean="0">
                <a:solidFill>
                  <a:srgbClr val="00B050"/>
                </a:solidFill>
              </a:rPr>
              <a:t>los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estudiantes</a:t>
            </a:r>
            <a:r>
              <a:rPr lang="en-US" dirty="0" smtClean="0">
                <a:solidFill>
                  <a:srgbClr val="00B050"/>
                </a:solidFill>
              </a:rPr>
              <a:t> se </a:t>
            </a:r>
            <a:r>
              <a:rPr lang="en-US" dirty="0" err="1" smtClean="0">
                <a:solidFill>
                  <a:srgbClr val="00B050"/>
                </a:solidFill>
              </a:rPr>
              <a:t>encuentren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en</a:t>
            </a:r>
            <a:r>
              <a:rPr lang="en-US" dirty="0" smtClean="0">
                <a:solidFill>
                  <a:srgbClr val="00B050"/>
                </a:solidFill>
              </a:rPr>
              <a:t> un Nuevo </a:t>
            </a:r>
            <a:r>
              <a:rPr lang="en-US" dirty="0" err="1" smtClean="0">
                <a:solidFill>
                  <a:srgbClr val="00B050"/>
                </a:solidFill>
              </a:rPr>
              <a:t>entorno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consiguiendo</a:t>
            </a:r>
            <a:r>
              <a:rPr lang="en-US" dirty="0" smtClean="0">
                <a:solidFill>
                  <a:srgbClr val="00B050"/>
                </a:solidFill>
              </a:rPr>
              <a:t> as</a:t>
            </a:r>
            <a:r>
              <a:rPr lang="es-ES" dirty="0" smtClean="0">
                <a:solidFill>
                  <a:srgbClr val="00B050"/>
                </a:solidFill>
              </a:rPr>
              <a:t>í</a:t>
            </a:r>
            <a:r>
              <a:rPr lang="en-US" dirty="0" smtClean="0">
                <a:solidFill>
                  <a:srgbClr val="00B050"/>
                </a:solidFill>
              </a:rPr>
              <a:t> que se </a:t>
            </a:r>
            <a:r>
              <a:rPr lang="en-US" dirty="0" err="1" smtClean="0">
                <a:solidFill>
                  <a:srgbClr val="00B050"/>
                </a:solidFill>
              </a:rPr>
              <a:t>motiven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  <a:endParaRPr lang="es-E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6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city!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651" y="1270000"/>
            <a:ext cx="6780033" cy="4736407"/>
          </a:xfrm>
        </p:spPr>
      </p:pic>
    </p:spTree>
    <p:extLst>
      <p:ext uri="{BB962C8B-B14F-4D97-AF65-F5344CB8AC3E}">
        <p14:creationId xmlns:p14="http://schemas.microsoft.com/office/powerpoint/2010/main" val="42180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-Health checks: Make parents sign a commitment that allows students to get health checked once per semester.</a:t>
            </a:r>
            <a:br>
              <a:rPr lang="en-US" sz="2400" dirty="0"/>
            </a:br>
            <a:endParaRPr lang="es-ES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32" y="1930400"/>
            <a:ext cx="5525271" cy="2467319"/>
          </a:xfrm>
        </p:spPr>
      </p:pic>
      <p:sp>
        <p:nvSpPr>
          <p:cNvPr id="5" name="CuadroTexto 4"/>
          <p:cNvSpPr txBox="1"/>
          <p:nvPr/>
        </p:nvSpPr>
        <p:spPr>
          <a:xfrm>
            <a:off x="764771" y="4671753"/>
            <a:ext cx="8509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B050"/>
                </a:solidFill>
              </a:rPr>
              <a:t>Revisiones medicas</a:t>
            </a:r>
            <a:r>
              <a:rPr lang="en-US" dirty="0" smtClean="0">
                <a:solidFill>
                  <a:srgbClr val="00B050"/>
                </a:solidFill>
              </a:rPr>
              <a:t>:</a:t>
            </a:r>
            <a:r>
              <a:rPr lang="es-ES" dirty="0" smtClean="0">
                <a:solidFill>
                  <a:srgbClr val="00B050"/>
                </a:solidFill>
              </a:rPr>
              <a:t> Ofrecer a los padres que firmen un acuerdo en el que se comprometan a que sus hijos sean revisados medicamente cada trimestre.</a:t>
            </a:r>
            <a:endParaRPr lang="es-E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4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65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Plan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199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Hygiene squad: Creating a group of people that checks on the hygiene on public spaces. </a:t>
            </a:r>
            <a:endParaRPr lang="es-ES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93" y="1563400"/>
            <a:ext cx="4666750" cy="3881437"/>
          </a:xfrm>
        </p:spPr>
      </p:pic>
      <p:sp>
        <p:nvSpPr>
          <p:cNvPr id="5" name="CuadroTexto 4"/>
          <p:cNvSpPr txBox="1"/>
          <p:nvPr/>
        </p:nvSpPr>
        <p:spPr>
          <a:xfrm>
            <a:off x="677334" y="5710844"/>
            <a:ext cx="8200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Equipo</a:t>
            </a:r>
            <a:r>
              <a:rPr lang="en-US" dirty="0" smtClean="0">
                <a:solidFill>
                  <a:srgbClr val="00B050"/>
                </a:solidFill>
              </a:rPr>
              <a:t> de </a:t>
            </a:r>
            <a:r>
              <a:rPr lang="en-US" dirty="0" err="1" smtClean="0">
                <a:solidFill>
                  <a:srgbClr val="00B050"/>
                </a:solidFill>
              </a:rPr>
              <a:t>desinfección</a:t>
            </a:r>
            <a:r>
              <a:rPr lang="en-US" dirty="0" smtClean="0">
                <a:solidFill>
                  <a:srgbClr val="00B050"/>
                </a:solidFill>
              </a:rPr>
              <a:t>: </a:t>
            </a:r>
            <a:r>
              <a:rPr lang="en-US" dirty="0" err="1" smtClean="0">
                <a:solidFill>
                  <a:srgbClr val="00B050"/>
                </a:solidFill>
              </a:rPr>
              <a:t>Organizar</a:t>
            </a:r>
            <a:r>
              <a:rPr lang="en-US" dirty="0" smtClean="0">
                <a:solidFill>
                  <a:srgbClr val="00B050"/>
                </a:solidFill>
              </a:rPr>
              <a:t> a un </a:t>
            </a:r>
            <a:r>
              <a:rPr lang="en-US" dirty="0" err="1" smtClean="0">
                <a:solidFill>
                  <a:srgbClr val="00B050"/>
                </a:solidFill>
              </a:rPr>
              <a:t>grupo</a:t>
            </a:r>
            <a:r>
              <a:rPr lang="en-US" dirty="0" smtClean="0">
                <a:solidFill>
                  <a:srgbClr val="00B050"/>
                </a:solidFill>
              </a:rPr>
              <a:t> de personas para que </a:t>
            </a:r>
            <a:r>
              <a:rPr lang="en-US" dirty="0" err="1" smtClean="0">
                <a:solidFill>
                  <a:srgbClr val="00B050"/>
                </a:solidFill>
              </a:rPr>
              <a:t>revisen</a:t>
            </a:r>
            <a:r>
              <a:rPr lang="en-US" dirty="0" smtClean="0">
                <a:solidFill>
                  <a:srgbClr val="00B050"/>
                </a:solidFill>
              </a:rPr>
              <a:t> la </a:t>
            </a:r>
            <a:r>
              <a:rPr lang="en-US" dirty="0" err="1" smtClean="0">
                <a:solidFill>
                  <a:srgbClr val="00B050"/>
                </a:solidFill>
              </a:rPr>
              <a:t>higiene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en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los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lugares</a:t>
            </a:r>
            <a:r>
              <a:rPr lang="en-US" dirty="0" smtClean="0">
                <a:solidFill>
                  <a:srgbClr val="00B050"/>
                </a:solidFill>
              </a:rPr>
              <a:t> p</a:t>
            </a:r>
            <a:r>
              <a:rPr lang="es-ES" dirty="0" smtClean="0">
                <a:solidFill>
                  <a:srgbClr val="00B050"/>
                </a:solidFill>
              </a:rPr>
              <a:t>ú</a:t>
            </a:r>
            <a:r>
              <a:rPr lang="en-US" dirty="0" err="1" smtClean="0">
                <a:solidFill>
                  <a:srgbClr val="00B050"/>
                </a:solidFill>
              </a:rPr>
              <a:t>blicos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  <a:endParaRPr lang="es-E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-Use of our woods: Because the usage of face masks, we can go once a week to our woods to breathe fresh air.</a:t>
            </a:r>
            <a:r>
              <a:rPr lang="en-US" dirty="0"/>
              <a:t/>
            </a:r>
            <a:br>
              <a:rPr lang="en-US" dirty="0"/>
            </a:b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43" y="1930400"/>
            <a:ext cx="5010849" cy="3048425"/>
          </a:xfrm>
        </p:spPr>
      </p:pic>
      <p:sp>
        <p:nvSpPr>
          <p:cNvPr id="5" name="CuadroTexto 4"/>
          <p:cNvSpPr txBox="1"/>
          <p:nvPr/>
        </p:nvSpPr>
        <p:spPr>
          <a:xfrm>
            <a:off x="565265" y="5270269"/>
            <a:ext cx="7789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B050"/>
                </a:solidFill>
              </a:rPr>
              <a:t>Usar la naturaleza</a:t>
            </a:r>
            <a:r>
              <a:rPr lang="en-US" dirty="0" smtClean="0">
                <a:solidFill>
                  <a:srgbClr val="00B050"/>
                </a:solidFill>
              </a:rPr>
              <a:t>: </a:t>
            </a:r>
            <a:r>
              <a:rPr lang="en-US" dirty="0" err="1" smtClean="0">
                <a:solidFill>
                  <a:srgbClr val="00B050"/>
                </a:solidFill>
              </a:rPr>
              <a:t>Por</a:t>
            </a:r>
            <a:r>
              <a:rPr lang="en-US" dirty="0" smtClean="0">
                <a:solidFill>
                  <a:srgbClr val="00B050"/>
                </a:solidFill>
              </a:rPr>
              <a:t> el </a:t>
            </a:r>
            <a:r>
              <a:rPr lang="en-US" dirty="0" err="1" smtClean="0">
                <a:solidFill>
                  <a:srgbClr val="00B050"/>
                </a:solidFill>
              </a:rPr>
              <a:t>uso</a:t>
            </a:r>
            <a:r>
              <a:rPr lang="en-US" dirty="0" smtClean="0">
                <a:solidFill>
                  <a:srgbClr val="00B050"/>
                </a:solidFill>
              </a:rPr>
              <a:t> de </a:t>
            </a:r>
            <a:r>
              <a:rPr lang="en-US" dirty="0" err="1" smtClean="0">
                <a:solidFill>
                  <a:srgbClr val="00B050"/>
                </a:solidFill>
              </a:rPr>
              <a:t>mascarillas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podemos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viajar</a:t>
            </a:r>
            <a:r>
              <a:rPr lang="en-US" dirty="0" smtClean="0">
                <a:solidFill>
                  <a:srgbClr val="00B050"/>
                </a:solidFill>
              </a:rPr>
              <a:t> a </a:t>
            </a:r>
            <a:r>
              <a:rPr lang="en-US" dirty="0" err="1" smtClean="0">
                <a:solidFill>
                  <a:srgbClr val="00B050"/>
                </a:solidFill>
              </a:rPr>
              <a:t>trav</a:t>
            </a:r>
            <a:r>
              <a:rPr lang="es-ES" dirty="0" smtClean="0">
                <a:solidFill>
                  <a:srgbClr val="00B050"/>
                </a:solidFill>
              </a:rPr>
              <a:t>é</a:t>
            </a:r>
            <a:r>
              <a:rPr lang="en-US" dirty="0" smtClean="0">
                <a:solidFill>
                  <a:srgbClr val="00B050"/>
                </a:solidFill>
              </a:rPr>
              <a:t>s del </a:t>
            </a:r>
            <a:r>
              <a:rPr lang="en-US" dirty="0" err="1" smtClean="0">
                <a:solidFill>
                  <a:srgbClr val="00B050"/>
                </a:solidFill>
              </a:rPr>
              <a:t>monte</a:t>
            </a:r>
            <a:r>
              <a:rPr lang="en-US" dirty="0" smtClean="0">
                <a:solidFill>
                  <a:srgbClr val="00B050"/>
                </a:solidFill>
              </a:rPr>
              <a:t> para </a:t>
            </a:r>
            <a:r>
              <a:rPr lang="en-US" dirty="0" err="1" smtClean="0">
                <a:solidFill>
                  <a:srgbClr val="00B050"/>
                </a:solidFill>
              </a:rPr>
              <a:t>respirar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aire</a:t>
            </a:r>
            <a:r>
              <a:rPr lang="en-US" dirty="0" smtClean="0">
                <a:solidFill>
                  <a:srgbClr val="00B050"/>
                </a:solidFill>
              </a:rPr>
              <a:t> fresco.</a:t>
            </a:r>
            <a:endParaRPr lang="es-E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-Promoting a plan for public acoustic isolation: In order to reduce  the exposure of citizens to noise pollution this plan would highly reduce stress in affected areas.</a:t>
            </a:r>
            <a:br>
              <a:rPr lang="en-US" sz="2400" dirty="0"/>
            </a:br>
            <a:endParaRPr lang="es-ES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468" y="1739207"/>
            <a:ext cx="4724400" cy="3173615"/>
          </a:xfrm>
        </p:spPr>
      </p:pic>
      <p:sp>
        <p:nvSpPr>
          <p:cNvPr id="5" name="CuadroTexto 4"/>
          <p:cNvSpPr txBox="1"/>
          <p:nvPr/>
        </p:nvSpPr>
        <p:spPr>
          <a:xfrm>
            <a:off x="847898" y="5453149"/>
            <a:ext cx="8063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B050"/>
                </a:solidFill>
              </a:rPr>
              <a:t>Promover un plan contra la contaminación acústica: para reducir el nivel de exposición de los ciudadanos a la contaminación acústica, se podría barajar la opción de </a:t>
            </a:r>
            <a:r>
              <a:rPr lang="es-ES" dirty="0" err="1" smtClean="0">
                <a:solidFill>
                  <a:srgbClr val="00B050"/>
                </a:solidFill>
              </a:rPr>
              <a:t>isolar</a:t>
            </a:r>
            <a:r>
              <a:rPr lang="es-ES" dirty="0" smtClean="0">
                <a:solidFill>
                  <a:srgbClr val="00B050"/>
                </a:solidFill>
              </a:rPr>
              <a:t> los edificios de los ciudadanos.</a:t>
            </a:r>
            <a:endParaRPr lang="es-E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2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Home service for sick people: Create a service that helps sick people (Covid or no Covid) be taken care of</a:t>
            </a:r>
            <a:endParaRPr lang="es-ES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22" y="1356337"/>
            <a:ext cx="4772691" cy="3029373"/>
          </a:xfrm>
        </p:spPr>
      </p:pic>
      <p:sp>
        <p:nvSpPr>
          <p:cNvPr id="5" name="CuadroTexto 4"/>
          <p:cNvSpPr txBox="1"/>
          <p:nvPr/>
        </p:nvSpPr>
        <p:spPr>
          <a:xfrm>
            <a:off x="739833" y="5012575"/>
            <a:ext cx="8021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Servicio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casero</a:t>
            </a:r>
            <a:r>
              <a:rPr lang="en-US" dirty="0" smtClean="0">
                <a:solidFill>
                  <a:srgbClr val="00B050"/>
                </a:solidFill>
              </a:rPr>
              <a:t> para </a:t>
            </a:r>
            <a:r>
              <a:rPr lang="en-US" dirty="0" err="1" smtClean="0">
                <a:solidFill>
                  <a:srgbClr val="00B050"/>
                </a:solidFill>
              </a:rPr>
              <a:t>gente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enferma</a:t>
            </a:r>
            <a:r>
              <a:rPr lang="en-US" dirty="0" smtClean="0">
                <a:solidFill>
                  <a:srgbClr val="00B050"/>
                </a:solidFill>
              </a:rPr>
              <a:t>: </a:t>
            </a:r>
            <a:r>
              <a:rPr lang="en-US" dirty="0" err="1" smtClean="0">
                <a:solidFill>
                  <a:srgbClr val="00B050"/>
                </a:solidFill>
              </a:rPr>
              <a:t>Crear</a:t>
            </a:r>
            <a:r>
              <a:rPr lang="en-US" dirty="0" smtClean="0">
                <a:solidFill>
                  <a:srgbClr val="00B050"/>
                </a:solidFill>
              </a:rPr>
              <a:t> un </a:t>
            </a:r>
            <a:r>
              <a:rPr lang="en-US" dirty="0" err="1" smtClean="0">
                <a:solidFill>
                  <a:srgbClr val="00B050"/>
                </a:solidFill>
              </a:rPr>
              <a:t>servicio</a:t>
            </a:r>
            <a:r>
              <a:rPr lang="en-US" dirty="0" smtClean="0">
                <a:solidFill>
                  <a:srgbClr val="00B050"/>
                </a:solidFill>
              </a:rPr>
              <a:t> que </a:t>
            </a:r>
            <a:r>
              <a:rPr lang="en-US" dirty="0" err="1" smtClean="0">
                <a:solidFill>
                  <a:srgbClr val="00B050"/>
                </a:solidFill>
              </a:rPr>
              <a:t>ampare</a:t>
            </a:r>
            <a:r>
              <a:rPr lang="en-US" dirty="0" smtClean="0">
                <a:solidFill>
                  <a:srgbClr val="00B050"/>
                </a:solidFill>
              </a:rPr>
              <a:t> a </a:t>
            </a:r>
            <a:r>
              <a:rPr lang="en-US" dirty="0" err="1" smtClean="0">
                <a:solidFill>
                  <a:srgbClr val="00B050"/>
                </a:solidFill>
              </a:rPr>
              <a:t>gente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enferma</a:t>
            </a:r>
            <a:r>
              <a:rPr lang="en-US" dirty="0" smtClean="0">
                <a:solidFill>
                  <a:srgbClr val="00B050"/>
                </a:solidFill>
              </a:rPr>
              <a:t> (</a:t>
            </a:r>
            <a:r>
              <a:rPr lang="en-US" dirty="0" err="1" smtClean="0">
                <a:solidFill>
                  <a:srgbClr val="00B050"/>
                </a:solidFill>
              </a:rPr>
              <a:t>Por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cualquier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enfermedad</a:t>
            </a:r>
            <a:r>
              <a:rPr lang="en-US" dirty="0" smtClean="0">
                <a:solidFill>
                  <a:srgbClr val="00B050"/>
                </a:solidFill>
              </a:rPr>
              <a:t>) y la </a:t>
            </a:r>
            <a:r>
              <a:rPr lang="en-US" dirty="0" err="1" smtClean="0">
                <a:solidFill>
                  <a:srgbClr val="00B050"/>
                </a:solidFill>
              </a:rPr>
              <a:t>ayude</a:t>
            </a:r>
            <a:r>
              <a:rPr lang="en-US" dirty="0" smtClean="0">
                <a:solidFill>
                  <a:srgbClr val="00B050"/>
                </a:solidFill>
              </a:rPr>
              <a:t> con </a:t>
            </a:r>
            <a:r>
              <a:rPr lang="en-US" dirty="0" err="1" smtClean="0">
                <a:solidFill>
                  <a:srgbClr val="00B050"/>
                </a:solidFill>
              </a:rPr>
              <a:t>sus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necesidades</a:t>
            </a:r>
            <a:r>
              <a:rPr lang="en-US" dirty="0">
                <a:solidFill>
                  <a:srgbClr val="00B050"/>
                </a:solidFill>
              </a:rPr>
              <a:t>.</a:t>
            </a:r>
            <a:endParaRPr lang="es-E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1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Buy hand sanitizers: Place more hand sanitizers in every house door and local (example: restaurants, shops…).</a:t>
            </a:r>
            <a:r>
              <a:rPr lang="en-US" dirty="0"/>
              <a:t/>
            </a:r>
            <a:br>
              <a:rPr lang="en-US" dirty="0"/>
            </a:b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339" y="1362566"/>
            <a:ext cx="2798658" cy="3881437"/>
          </a:xfrm>
        </p:spPr>
      </p:pic>
      <p:sp>
        <p:nvSpPr>
          <p:cNvPr id="5" name="CuadroTexto 4"/>
          <p:cNvSpPr txBox="1"/>
          <p:nvPr/>
        </p:nvSpPr>
        <p:spPr>
          <a:xfrm>
            <a:off x="781396" y="5552902"/>
            <a:ext cx="817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Comprar</a:t>
            </a:r>
            <a:r>
              <a:rPr lang="en-US" dirty="0" smtClean="0">
                <a:solidFill>
                  <a:srgbClr val="00B050"/>
                </a:solidFill>
              </a:rPr>
              <a:t> gel </a:t>
            </a:r>
            <a:r>
              <a:rPr lang="en-US" dirty="0" err="1" smtClean="0">
                <a:solidFill>
                  <a:srgbClr val="00B050"/>
                </a:solidFill>
              </a:rPr>
              <a:t>hidroalcoholico</a:t>
            </a:r>
            <a:r>
              <a:rPr lang="en-US" dirty="0" smtClean="0">
                <a:solidFill>
                  <a:srgbClr val="00B050"/>
                </a:solidFill>
              </a:rPr>
              <a:t>: </a:t>
            </a:r>
            <a:r>
              <a:rPr lang="en-US" dirty="0" err="1" smtClean="0">
                <a:solidFill>
                  <a:srgbClr val="00B050"/>
                </a:solidFill>
              </a:rPr>
              <a:t>Colocar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más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geles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desinfectantes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en</a:t>
            </a:r>
            <a:r>
              <a:rPr lang="en-US" dirty="0" smtClean="0">
                <a:solidFill>
                  <a:srgbClr val="00B050"/>
                </a:solidFill>
              </a:rPr>
              <a:t> las </a:t>
            </a:r>
            <a:r>
              <a:rPr lang="en-US" dirty="0" err="1" smtClean="0">
                <a:solidFill>
                  <a:srgbClr val="00B050"/>
                </a:solidFill>
              </a:rPr>
              <a:t>puertas</a:t>
            </a:r>
            <a:r>
              <a:rPr lang="en-US" dirty="0" smtClean="0">
                <a:solidFill>
                  <a:srgbClr val="00B050"/>
                </a:solidFill>
              </a:rPr>
              <a:t> de las casas y </a:t>
            </a:r>
            <a:r>
              <a:rPr lang="en-US" dirty="0" err="1" smtClean="0">
                <a:solidFill>
                  <a:srgbClr val="00B050"/>
                </a:solidFill>
              </a:rPr>
              <a:t>lugares</a:t>
            </a:r>
            <a:r>
              <a:rPr lang="en-US" dirty="0" smtClean="0">
                <a:solidFill>
                  <a:srgbClr val="00B050"/>
                </a:solidFill>
              </a:rPr>
              <a:t> p</a:t>
            </a:r>
            <a:r>
              <a:rPr lang="es-ES" dirty="0" smtClean="0">
                <a:solidFill>
                  <a:srgbClr val="00B050"/>
                </a:solidFill>
              </a:rPr>
              <a:t>ú</a:t>
            </a:r>
            <a:r>
              <a:rPr lang="en-US" dirty="0" err="1" smtClean="0">
                <a:solidFill>
                  <a:srgbClr val="00B050"/>
                </a:solidFill>
              </a:rPr>
              <a:t>blicos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 err="1" smtClean="0">
                <a:solidFill>
                  <a:srgbClr val="00B050"/>
                </a:solidFill>
              </a:rPr>
              <a:t>Por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ejemplo</a:t>
            </a:r>
            <a:r>
              <a:rPr lang="en-US" dirty="0" smtClean="0">
                <a:solidFill>
                  <a:srgbClr val="00B050"/>
                </a:solidFill>
              </a:rPr>
              <a:t>: </a:t>
            </a:r>
            <a:r>
              <a:rPr lang="en-US" dirty="0" err="1" smtClean="0">
                <a:solidFill>
                  <a:srgbClr val="00B050"/>
                </a:solidFill>
              </a:rPr>
              <a:t>restaurantes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tiendas</a:t>
            </a:r>
            <a:r>
              <a:rPr lang="en-US" dirty="0" smtClean="0">
                <a:solidFill>
                  <a:srgbClr val="00B050"/>
                </a:solidFill>
              </a:rPr>
              <a:t>).</a:t>
            </a:r>
            <a:endParaRPr lang="es-E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plan.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715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197</TotalTime>
  <Words>752</Words>
  <Application>Microsoft Office PowerPoint</Application>
  <PresentationFormat>Panorámica</PresentationFormat>
  <Paragraphs>37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Faceta</vt:lpstr>
      <vt:lpstr>GERMAN-SPANISH BLUE ZONES PROJECT</vt:lpstr>
      <vt:lpstr>Our city!</vt:lpstr>
      <vt:lpstr>City Plan</vt:lpstr>
      <vt:lpstr>Hygiene squad: Creating a group of people that checks on the hygiene on public spaces. </vt:lpstr>
      <vt:lpstr>-Use of our woods: Because the usage of face masks, we can go once a week to our woods to breathe fresh air. </vt:lpstr>
      <vt:lpstr>-Promoting a plan for public acoustic isolation: In order to reduce  the exposure of citizens to noise pollution this plan would highly reduce stress in affected areas. </vt:lpstr>
      <vt:lpstr>Home service for sick people: Create a service that helps sick people (Covid or no Covid) be taken care of</vt:lpstr>
      <vt:lpstr>Buy hand sanitizers: Place more hand sanitizers in every house door and local (example: restaurants, shops…). </vt:lpstr>
      <vt:lpstr>Family plan.</vt:lpstr>
      <vt:lpstr>-Doing things outside: Going on a trip, practicing sports or simply going for a walk.</vt:lpstr>
      <vt:lpstr>-Meditate: Spend 15 minutes every day to relax and breathe in order to get over your problems. </vt:lpstr>
      <vt:lpstr>-Establish working shifts: Organize a little bit so that you don’t overburden and have less stress. </vt:lpstr>
      <vt:lpstr>-Go to therapy: If you find yourself in a bad streak, you can go to therapy and get help. </vt:lpstr>
      <vt:lpstr>-Grow your own food: In case you have some type of garden, use it to grow vegetables. If not, thinking on the possibility of renting any terrain for doing so. </vt:lpstr>
      <vt:lpstr>School plan.</vt:lpstr>
      <vt:lpstr>-Exams difference: Give more time between exams, so that students don’t have to sacrifice other subjects or their own free time.</vt:lpstr>
      <vt:lpstr>-Create healthy habits: Raise the awareness between students on the relevance of having a good diet. </vt:lpstr>
      <vt:lpstr>-Relaxing lessons: Give relaxing lessons in your free time in the period of exams. Use the break time to practice this lessons. </vt:lpstr>
      <vt:lpstr>-Outside lessons: Having some of our everyday lessons outside, so that students find themselves in a new environment, for raising their morale. </vt:lpstr>
      <vt:lpstr>-Health checks: Make parents sign a commitment that allows students to get health checked once per semester. </vt:lpstr>
      <vt:lpstr>The end.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GERMAN-SPANISH BLUE ZONES PROJECT</dc:title>
  <dc:creator>Miguel Martín</dc:creator>
  <cp:lastModifiedBy>Miguel Martín</cp:lastModifiedBy>
  <cp:revision>19</cp:revision>
  <dcterms:created xsi:type="dcterms:W3CDTF">2021-05-01T15:01:09Z</dcterms:created>
  <dcterms:modified xsi:type="dcterms:W3CDTF">2021-05-08T17:08:38Z</dcterms:modified>
</cp:coreProperties>
</file>