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smtClean="0"/>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1297DA6-3DCB-40CE-B1D1-CAA33247D61F}" type="datetimeFigureOut">
              <a:rPr lang="pl-PL" smtClean="0"/>
              <a:t>2015-03-12</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BC23F91E-3F64-4962-B3FF-77E99C298C0B}" type="slidenum">
              <a:rPr lang="pl-PL" smtClean="0"/>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906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1297DA6-3DCB-40CE-B1D1-CAA33247D61F}" type="datetimeFigureOut">
              <a:rPr lang="pl-PL" smtClean="0"/>
              <a:t>2015-03-12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C23F91E-3F64-4962-B3FF-77E99C298C0B}" type="slidenum">
              <a:rPr lang="pl-PL" smtClean="0"/>
              <a:t>‹#›</a:t>
            </a:fld>
            <a:endParaRPr lang="pl-PL"/>
          </a:p>
        </p:txBody>
      </p:sp>
    </p:spTree>
    <p:extLst>
      <p:ext uri="{BB962C8B-B14F-4D97-AF65-F5344CB8AC3E}">
        <p14:creationId xmlns:p14="http://schemas.microsoft.com/office/powerpoint/2010/main" val="263170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1297DA6-3DCB-40CE-B1D1-CAA33247D61F}" type="datetimeFigureOut">
              <a:rPr lang="pl-PL" smtClean="0"/>
              <a:t>2015-03-12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C23F91E-3F64-4962-B3FF-77E99C298C0B}" type="slidenum">
              <a:rPr lang="pl-PL" smtClean="0"/>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2275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1297DA6-3DCB-40CE-B1D1-CAA33247D61F}" type="datetimeFigureOut">
              <a:rPr lang="pl-PL" smtClean="0"/>
              <a:t>2015-03-12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C23F91E-3F64-4962-B3FF-77E99C298C0B}"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970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smtClean="0"/>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1297DA6-3DCB-40CE-B1D1-CAA33247D61F}" type="datetimeFigureOut">
              <a:rPr lang="pl-PL" smtClean="0"/>
              <a:t>2015-03-12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C23F91E-3F64-4962-B3FF-77E99C298C0B}" type="slidenum">
              <a:rPr lang="pl-PL" smtClean="0"/>
              <a:t>‹#›</a:t>
            </a:fld>
            <a:endParaRPr lang="pl-PL"/>
          </a:p>
        </p:txBody>
      </p:sp>
    </p:spTree>
    <p:extLst>
      <p:ext uri="{BB962C8B-B14F-4D97-AF65-F5344CB8AC3E}">
        <p14:creationId xmlns:p14="http://schemas.microsoft.com/office/powerpoint/2010/main" val="1714498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smtClean="0"/>
              <a:t>Kliknij, aby edytować styl</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1297DA6-3DCB-40CE-B1D1-CAA33247D61F}" type="datetimeFigureOut">
              <a:rPr lang="pl-PL" smtClean="0"/>
              <a:t>2015-03-12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C23F91E-3F64-4962-B3FF-77E99C298C0B}"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898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1297DA6-3DCB-40CE-B1D1-CAA33247D61F}" type="datetimeFigureOut">
              <a:rPr lang="pl-PL" smtClean="0"/>
              <a:t>2015-03-12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C23F91E-3F64-4962-B3FF-77E99C298C0B}" type="slidenum">
              <a:rPr lang="pl-PL" smtClean="0"/>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140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1297DA6-3DCB-40CE-B1D1-CAA33247D61F}" type="datetimeFigureOut">
              <a:rPr lang="pl-PL" smtClean="0"/>
              <a:t>2015-03-12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C23F91E-3F64-4962-B3FF-77E99C298C0B}"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270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1297DA6-3DCB-40CE-B1D1-CAA33247D61F}" type="datetimeFigureOut">
              <a:rPr lang="pl-PL" smtClean="0"/>
              <a:t>2015-03-12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C23F91E-3F64-4962-B3FF-77E99C298C0B}" type="slidenum">
              <a:rPr lang="pl-PL" smtClean="0"/>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040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1297DA6-3DCB-40CE-B1D1-CAA33247D61F}" type="datetimeFigureOut">
              <a:rPr lang="pl-PL" smtClean="0"/>
              <a:t>2015-03-12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C23F91E-3F64-4962-B3FF-77E99C298C0B}" type="slidenum">
              <a:rPr lang="pl-PL" smtClean="0"/>
              <a:t>‹#›</a:t>
            </a:fld>
            <a:endParaRPr lang="pl-PL"/>
          </a:p>
        </p:txBody>
      </p:sp>
    </p:spTree>
    <p:extLst>
      <p:ext uri="{BB962C8B-B14F-4D97-AF65-F5344CB8AC3E}">
        <p14:creationId xmlns:p14="http://schemas.microsoft.com/office/powerpoint/2010/main" val="226356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1297DA6-3DCB-40CE-B1D1-CAA33247D61F}" type="datetimeFigureOut">
              <a:rPr lang="pl-PL" smtClean="0"/>
              <a:t>2015-03-12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C23F91E-3F64-4962-B3FF-77E99C298C0B}" type="slidenum">
              <a:rPr lang="pl-PL" smtClean="0"/>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060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A1297DA6-3DCB-40CE-B1D1-CAA33247D61F}" type="datetimeFigureOut">
              <a:rPr lang="pl-PL" smtClean="0"/>
              <a:t>2015-03-12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C23F91E-3F64-4962-B3FF-77E99C298C0B}" type="slidenum">
              <a:rPr lang="pl-PL" smtClean="0"/>
              <a:t>‹#›</a:t>
            </a:fld>
            <a:endParaRPr lang="pl-PL"/>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682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A1297DA6-3DCB-40CE-B1D1-CAA33247D61F}" type="datetimeFigureOut">
              <a:rPr lang="pl-PL" smtClean="0"/>
              <a:t>2015-03-12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C23F91E-3F64-4962-B3FF-77E99C298C0B}" type="slidenum">
              <a:rPr lang="pl-PL" smtClean="0"/>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05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A1297DA6-3DCB-40CE-B1D1-CAA33247D61F}" type="datetimeFigureOut">
              <a:rPr lang="pl-PL" smtClean="0"/>
              <a:t>2015-03-12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C23F91E-3F64-4962-B3FF-77E99C298C0B}"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277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97DA6-3DCB-40CE-B1D1-CAA33247D61F}" type="datetimeFigureOut">
              <a:rPr lang="pl-PL" smtClean="0"/>
              <a:t>2015-03-12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C23F91E-3F64-4962-B3FF-77E99C298C0B}" type="slidenum">
              <a:rPr lang="pl-PL" smtClean="0"/>
              <a:t>‹#›</a:t>
            </a:fld>
            <a:endParaRPr lang="pl-PL"/>
          </a:p>
        </p:txBody>
      </p:sp>
    </p:spTree>
    <p:extLst>
      <p:ext uri="{BB962C8B-B14F-4D97-AF65-F5344CB8AC3E}">
        <p14:creationId xmlns:p14="http://schemas.microsoft.com/office/powerpoint/2010/main" val="159928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smtClean="0"/>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1297DA6-3DCB-40CE-B1D1-CAA33247D61F}" type="datetimeFigureOut">
              <a:rPr lang="pl-PL" smtClean="0"/>
              <a:t>2015-03-12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C23F91E-3F64-4962-B3FF-77E99C298C0B}" type="slidenum">
              <a:rPr lang="pl-PL" smtClean="0"/>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27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smtClean="0"/>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1297DA6-3DCB-40CE-B1D1-CAA33247D61F}" type="datetimeFigureOut">
              <a:rPr lang="pl-PL" smtClean="0"/>
              <a:t>2015-03-12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C23F91E-3F64-4962-B3FF-77E99C298C0B}" type="slidenum">
              <a:rPr lang="pl-PL" smtClean="0"/>
              <a:t>‹#›</a:t>
            </a:fld>
            <a:endParaRPr lang="pl-PL"/>
          </a:p>
        </p:txBody>
      </p:sp>
    </p:spTree>
    <p:extLst>
      <p:ext uri="{BB962C8B-B14F-4D97-AF65-F5344CB8AC3E}">
        <p14:creationId xmlns:p14="http://schemas.microsoft.com/office/powerpoint/2010/main" val="2481542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297DA6-3DCB-40CE-B1D1-CAA33247D61F}" type="datetimeFigureOut">
              <a:rPr lang="pl-PL" smtClean="0"/>
              <a:t>2015-03-12</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23F91E-3F64-4962-B3FF-77E99C298C0B}" type="slidenum">
              <a:rPr lang="pl-PL" smtClean="0"/>
              <a:t>‹#›</a:t>
            </a:fld>
            <a:endParaRPr lang="pl-PL"/>
          </a:p>
        </p:txBody>
      </p:sp>
    </p:spTree>
    <p:extLst>
      <p:ext uri="{BB962C8B-B14F-4D97-AF65-F5344CB8AC3E}">
        <p14:creationId xmlns:p14="http://schemas.microsoft.com/office/powerpoint/2010/main" val="24987882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 </a:t>
            </a:r>
            <a:r>
              <a:rPr lang="pl-PL" dirty="0" err="1" smtClean="0"/>
              <a:t>Famous</a:t>
            </a:r>
            <a:r>
              <a:rPr lang="pl-PL" dirty="0" smtClean="0"/>
              <a:t> </a:t>
            </a:r>
            <a:r>
              <a:rPr lang="pl-PL" dirty="0" err="1" smtClean="0"/>
              <a:t>Polish</a:t>
            </a:r>
            <a:r>
              <a:rPr lang="pl-PL" dirty="0" smtClean="0"/>
              <a:t> People</a:t>
            </a:r>
            <a:endParaRPr lang="pl-PL" dirty="0"/>
          </a:p>
        </p:txBody>
      </p:sp>
      <p:sp>
        <p:nvSpPr>
          <p:cNvPr id="3" name="Podtytuł 2"/>
          <p:cNvSpPr>
            <a:spLocks noGrp="1"/>
          </p:cNvSpPr>
          <p:nvPr>
            <p:ph type="subTitle" idx="1"/>
          </p:nvPr>
        </p:nvSpPr>
        <p:spPr/>
        <p:txBody>
          <a:bodyPr/>
          <a:lstStyle/>
          <a:p>
            <a:r>
              <a:rPr lang="pl-PL" dirty="0" smtClean="0"/>
              <a:t>Kamila Żmijewska &amp; Weronika </a:t>
            </a:r>
            <a:r>
              <a:rPr lang="pl-PL" dirty="0" err="1" smtClean="0"/>
              <a:t>Suchenek</a:t>
            </a:r>
            <a:endParaRPr lang="pl-PL" dirty="0"/>
          </a:p>
        </p:txBody>
      </p:sp>
    </p:spTree>
    <p:extLst>
      <p:ext uri="{BB962C8B-B14F-4D97-AF65-F5344CB8AC3E}">
        <p14:creationId xmlns:p14="http://schemas.microsoft.com/office/powerpoint/2010/main" val="98498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err="1" smtClean="0"/>
              <a:t>Thank</a:t>
            </a:r>
            <a:r>
              <a:rPr lang="pl-PL" dirty="0" smtClean="0"/>
              <a:t> </a:t>
            </a:r>
            <a:r>
              <a:rPr lang="pl-PL" dirty="0" err="1" smtClean="0"/>
              <a:t>you</a:t>
            </a:r>
            <a:r>
              <a:rPr lang="pl-PL" dirty="0" smtClean="0"/>
              <a:t> for </a:t>
            </a:r>
            <a:r>
              <a:rPr lang="pl-PL" dirty="0" err="1" smtClean="0"/>
              <a:t>attention</a:t>
            </a:r>
            <a:r>
              <a:rPr lang="pl-PL" dirty="0" smtClean="0"/>
              <a:t> </a:t>
            </a:r>
            <a:r>
              <a:rPr lang="pl-PL" dirty="0" smtClean="0">
                <a:sym typeface="Wingdings" panose="05000000000000000000" pitchFamily="2" charset="2"/>
              </a:rPr>
              <a:t></a:t>
            </a:r>
            <a:endParaRPr lang="pl-PL" dirty="0"/>
          </a:p>
        </p:txBody>
      </p:sp>
    </p:spTree>
    <p:extLst>
      <p:ext uri="{BB962C8B-B14F-4D97-AF65-F5344CB8AC3E}">
        <p14:creationId xmlns:p14="http://schemas.microsoft.com/office/powerpoint/2010/main" val="382365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Maria Skłodowska-Curie</a:t>
            </a:r>
            <a:endParaRPr lang="pl-PL" dirty="0"/>
          </a:p>
        </p:txBody>
      </p:sp>
      <p:sp>
        <p:nvSpPr>
          <p:cNvPr id="3" name="Symbol zastępczy zawartości 2"/>
          <p:cNvSpPr>
            <a:spLocks noGrp="1"/>
          </p:cNvSpPr>
          <p:nvPr>
            <p:ph idx="1"/>
          </p:nvPr>
        </p:nvSpPr>
        <p:spPr/>
        <p:txBody>
          <a:bodyPr/>
          <a:lstStyle/>
          <a:p>
            <a:pPr marL="0" indent="0">
              <a:buNone/>
            </a:pPr>
            <a:r>
              <a:rPr lang="pl-PL" dirty="0" err="1" smtClean="0"/>
              <a:t>She</a:t>
            </a:r>
            <a:r>
              <a:rPr lang="pl-PL" dirty="0" smtClean="0"/>
              <a:t> was </a:t>
            </a:r>
            <a:r>
              <a:rPr lang="pl-PL" dirty="0" err="1" smtClean="0"/>
              <a:t>born</a:t>
            </a:r>
            <a:r>
              <a:rPr lang="pl-PL" dirty="0"/>
              <a:t> </a:t>
            </a:r>
            <a:r>
              <a:rPr lang="pl-PL" dirty="0" smtClean="0"/>
              <a:t>on </a:t>
            </a:r>
            <a:r>
              <a:rPr lang="pl-PL" dirty="0"/>
              <a:t>7 </a:t>
            </a:r>
            <a:r>
              <a:rPr lang="pl-PL" dirty="0" smtClean="0"/>
              <a:t>of the </a:t>
            </a:r>
            <a:r>
              <a:rPr lang="pl-PL" dirty="0" err="1" smtClean="0"/>
              <a:t>November</a:t>
            </a:r>
            <a:r>
              <a:rPr lang="pl-PL" dirty="0" smtClean="0"/>
              <a:t> in 1867. </a:t>
            </a:r>
            <a:r>
              <a:rPr lang="en-US" dirty="0"/>
              <a:t>was a Polish and naturalized-French physicist and chemist who conducted pioneering research on radioactivity. She was the first woman to win a Nobel Prize, the first person and only woman to win twice, the only person to win twice in multiple sciences, and was part of the Curie family legacy of five Nobel Prizes. She was also the first woman to become a professor at the University of Paris, and in 1995 became the first woman to be entombed on her own merits in the </a:t>
            </a:r>
            <a:r>
              <a:rPr lang="en-US" dirty="0" err="1"/>
              <a:t>Panthéon</a:t>
            </a:r>
            <a:r>
              <a:rPr lang="en-US" dirty="0"/>
              <a:t> in Paris</a:t>
            </a:r>
            <a:r>
              <a:rPr lang="en-US" dirty="0" smtClean="0"/>
              <a:t>.</a:t>
            </a:r>
            <a:r>
              <a:rPr lang="pl-PL" dirty="0" smtClean="0"/>
              <a:t> </a:t>
            </a:r>
            <a:r>
              <a:rPr lang="pl-PL" dirty="0" err="1" smtClean="0"/>
              <a:t>She</a:t>
            </a:r>
            <a:r>
              <a:rPr lang="pl-PL" dirty="0" smtClean="0"/>
              <a:t> </a:t>
            </a:r>
            <a:r>
              <a:rPr lang="pl-PL" dirty="0" err="1" smtClean="0"/>
              <a:t>died</a:t>
            </a:r>
            <a:r>
              <a:rPr lang="pl-PL" dirty="0" smtClean="0"/>
              <a:t> in Passy on 4 of the </a:t>
            </a:r>
            <a:r>
              <a:rPr lang="pl-PL" dirty="0" err="1" smtClean="0"/>
              <a:t>July</a:t>
            </a:r>
            <a:r>
              <a:rPr lang="pl-PL" dirty="0" smtClean="0"/>
              <a:t> in 1934.</a:t>
            </a:r>
            <a:endParaRPr lang="pl-PL" dirty="0"/>
          </a:p>
        </p:txBody>
      </p:sp>
    </p:spTree>
    <p:extLst>
      <p:ext uri="{BB962C8B-B14F-4D97-AF65-F5344CB8AC3E}">
        <p14:creationId xmlns:p14="http://schemas.microsoft.com/office/powerpoint/2010/main" val="302959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896" y="939084"/>
            <a:ext cx="3686175" cy="4876800"/>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781" y="1056804"/>
            <a:ext cx="3564716" cy="4759080"/>
          </a:xfrm>
          <a:prstGeom prst="rect">
            <a:avLst/>
          </a:prstGeom>
        </p:spPr>
      </p:pic>
    </p:spTree>
    <p:extLst>
      <p:ext uri="{BB962C8B-B14F-4D97-AF65-F5344CB8AC3E}">
        <p14:creationId xmlns:p14="http://schemas.microsoft.com/office/powerpoint/2010/main" val="378854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Lech Wałęsa</a:t>
            </a:r>
            <a:endParaRPr lang="pl-PL" dirty="0"/>
          </a:p>
        </p:txBody>
      </p:sp>
      <p:sp>
        <p:nvSpPr>
          <p:cNvPr id="3" name="Symbol zastępczy zawartości 2"/>
          <p:cNvSpPr>
            <a:spLocks noGrp="1"/>
          </p:cNvSpPr>
          <p:nvPr>
            <p:ph idx="1"/>
          </p:nvPr>
        </p:nvSpPr>
        <p:spPr/>
        <p:txBody>
          <a:bodyPr>
            <a:normAutofit fontScale="92500"/>
          </a:bodyPr>
          <a:lstStyle/>
          <a:p>
            <a:pPr marL="0" indent="0">
              <a:buNone/>
            </a:pPr>
            <a:r>
              <a:rPr lang="pl-PL" dirty="0" smtClean="0"/>
              <a:t>He was </a:t>
            </a:r>
            <a:r>
              <a:rPr lang="en-US" dirty="0" smtClean="0"/>
              <a:t>born </a:t>
            </a:r>
            <a:r>
              <a:rPr lang="en-US" dirty="0"/>
              <a:t>29 September </a:t>
            </a:r>
            <a:r>
              <a:rPr lang="en-US" dirty="0" smtClean="0"/>
              <a:t>1943</a:t>
            </a:r>
            <a:r>
              <a:rPr lang="pl-PL" dirty="0" smtClean="0"/>
              <a:t>. He </a:t>
            </a:r>
            <a:r>
              <a:rPr lang="pl-PL" dirty="0" err="1" smtClean="0"/>
              <a:t>is</a:t>
            </a:r>
            <a:r>
              <a:rPr lang="en-US" dirty="0" smtClean="0"/>
              <a:t> </a:t>
            </a:r>
            <a:r>
              <a:rPr lang="en-US" dirty="0"/>
              <a:t>a Polish politician, trade-union organizer, philanthropist and human-rights activist. A charismatic leader, he co-founded Solidarity (</a:t>
            </a:r>
            <a:r>
              <a:rPr lang="en-US" i="1" dirty="0" err="1"/>
              <a:t>Solidarność</a:t>
            </a:r>
            <a:r>
              <a:rPr lang="en-US" dirty="0"/>
              <a:t>), the Soviet bloc's first independent trade </a:t>
            </a:r>
            <a:r>
              <a:rPr lang="en-US" dirty="0" smtClean="0"/>
              <a:t>union</a:t>
            </a:r>
            <a:r>
              <a:rPr lang="pl-PL" dirty="0" smtClean="0"/>
              <a:t>. </a:t>
            </a:r>
            <a:r>
              <a:rPr lang="en-US" dirty="0" err="1"/>
              <a:t>Wałęsa</a:t>
            </a:r>
            <a:r>
              <a:rPr lang="en-US" dirty="0"/>
              <a:t> was an electrician by trade. Soon after beginning work at the </a:t>
            </a:r>
            <a:r>
              <a:rPr lang="en-US" dirty="0" err="1" smtClean="0"/>
              <a:t>Leni</a:t>
            </a:r>
            <a:r>
              <a:rPr lang="pl-PL" dirty="0" smtClean="0"/>
              <a:t>n</a:t>
            </a:r>
            <a:r>
              <a:rPr lang="en-US" dirty="0" smtClean="0"/>
              <a:t> </a:t>
            </a:r>
            <a:r>
              <a:rPr lang="en-US" dirty="0"/>
              <a:t>Shipyard (now </a:t>
            </a:r>
            <a:r>
              <a:rPr lang="en-US" dirty="0" err="1"/>
              <a:t>Gdańsk</a:t>
            </a:r>
            <a:r>
              <a:rPr lang="en-US" dirty="0"/>
              <a:t> Shipyard), he became a dissident trade-union activist. For this he was persecuted by the Communist authorities, placed under surveillance, fired in 1976, and arrested several times won the Nobel Peace Prize in 1983, and served as President of Poland from 1990 to 1995</a:t>
            </a:r>
            <a:r>
              <a:rPr lang="en-US" dirty="0" smtClean="0"/>
              <a:t>.</a:t>
            </a:r>
            <a:r>
              <a:rPr lang="pl-PL" dirty="0" smtClean="0"/>
              <a:t> </a:t>
            </a:r>
            <a:r>
              <a:rPr lang="en-US" dirty="0"/>
              <a:t>In the Polish election of 1990, he successfully ran for the newly re-established office of </a:t>
            </a:r>
            <a:r>
              <a:rPr lang="en-US" dirty="0" smtClean="0"/>
              <a:t>President </a:t>
            </a:r>
            <a:r>
              <a:rPr lang="en-US" dirty="0"/>
              <a:t>of Poland. </a:t>
            </a:r>
            <a:endParaRPr lang="pl-PL" dirty="0"/>
          </a:p>
        </p:txBody>
      </p:sp>
    </p:spTree>
    <p:extLst>
      <p:ext uri="{BB962C8B-B14F-4D97-AF65-F5344CB8AC3E}">
        <p14:creationId xmlns:p14="http://schemas.microsoft.com/office/powerpoint/2010/main" val="333193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786" y="2230282"/>
            <a:ext cx="5191617" cy="3538818"/>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533" y="856441"/>
            <a:ext cx="5238750" cy="3143250"/>
          </a:xfrm>
          <a:prstGeom prst="rect">
            <a:avLst/>
          </a:prstGeom>
        </p:spPr>
      </p:pic>
    </p:spTree>
    <p:extLst>
      <p:ext uri="{BB962C8B-B14F-4D97-AF65-F5344CB8AC3E}">
        <p14:creationId xmlns:p14="http://schemas.microsoft.com/office/powerpoint/2010/main" val="122277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err="1"/>
              <a:t>Justyna</a:t>
            </a:r>
            <a:r>
              <a:rPr lang="en-US" b="1" dirty="0"/>
              <a:t> </a:t>
            </a:r>
            <a:r>
              <a:rPr lang="en-US" b="1" dirty="0" err="1"/>
              <a:t>Kowalczyk</a:t>
            </a:r>
            <a:endParaRPr lang="pl-PL" dirty="0"/>
          </a:p>
        </p:txBody>
      </p:sp>
      <p:sp>
        <p:nvSpPr>
          <p:cNvPr id="3" name="Symbol zastępczy zawartości 2"/>
          <p:cNvSpPr>
            <a:spLocks noGrp="1"/>
          </p:cNvSpPr>
          <p:nvPr>
            <p:ph idx="1"/>
          </p:nvPr>
        </p:nvSpPr>
        <p:spPr/>
        <p:txBody>
          <a:bodyPr>
            <a:normAutofit fontScale="92500" lnSpcReduction="10000"/>
          </a:bodyPr>
          <a:lstStyle/>
          <a:p>
            <a:pPr marL="0" indent="0">
              <a:buNone/>
            </a:pPr>
            <a:r>
              <a:rPr lang="pl-PL" dirty="0" err="1" smtClean="0"/>
              <a:t>She</a:t>
            </a:r>
            <a:r>
              <a:rPr lang="pl-PL" dirty="0" smtClean="0"/>
              <a:t> was </a:t>
            </a:r>
            <a:r>
              <a:rPr lang="en-US" dirty="0" smtClean="0"/>
              <a:t>born </a:t>
            </a:r>
            <a:r>
              <a:rPr lang="pl-PL" dirty="0" smtClean="0"/>
              <a:t>on </a:t>
            </a:r>
            <a:r>
              <a:rPr lang="en-US" dirty="0" smtClean="0"/>
              <a:t>19</a:t>
            </a:r>
            <a:r>
              <a:rPr lang="pl-PL" dirty="0" smtClean="0"/>
              <a:t>th</a:t>
            </a:r>
            <a:r>
              <a:rPr lang="en-US" dirty="0" smtClean="0"/>
              <a:t> </a:t>
            </a:r>
            <a:r>
              <a:rPr lang="pl-PL" dirty="0" smtClean="0"/>
              <a:t>of the </a:t>
            </a:r>
            <a:r>
              <a:rPr lang="en-US" dirty="0" smtClean="0"/>
              <a:t>January </a:t>
            </a:r>
            <a:r>
              <a:rPr lang="pl-PL" dirty="0" smtClean="0"/>
              <a:t>in </a:t>
            </a:r>
            <a:r>
              <a:rPr lang="en-US" dirty="0" smtClean="0"/>
              <a:t>1983</a:t>
            </a:r>
            <a:r>
              <a:rPr lang="pl-PL" dirty="0" smtClean="0"/>
              <a:t>. </a:t>
            </a:r>
            <a:r>
              <a:rPr lang="pl-PL" dirty="0" err="1" smtClean="0"/>
              <a:t>She</a:t>
            </a:r>
            <a:r>
              <a:rPr lang="pl-PL" dirty="0" smtClean="0"/>
              <a:t> </a:t>
            </a:r>
            <a:r>
              <a:rPr lang="en-US" dirty="0" smtClean="0"/>
              <a:t>is </a:t>
            </a:r>
            <a:r>
              <a:rPr lang="en-US" dirty="0"/>
              <a:t>a Polish cross country skier who has been competing since 2000. </a:t>
            </a:r>
            <a:r>
              <a:rPr lang="en-US" dirty="0" err="1"/>
              <a:t>Kowalczyk</a:t>
            </a:r>
            <a:r>
              <a:rPr lang="en-US" dirty="0"/>
              <a:t> is a double Olympic Champion and a double World Champion. She is also the only skier who won the Tour de Ski four times in a row and one of two female skiers, who won the FIS Cross-Country World Cup three times in a row (the other one being Finn </a:t>
            </a:r>
            <a:r>
              <a:rPr lang="en-US" dirty="0" err="1"/>
              <a:t>Marjo</a:t>
            </a:r>
            <a:r>
              <a:rPr lang="en-US" dirty="0"/>
              <a:t> </a:t>
            </a:r>
            <a:r>
              <a:rPr lang="en-US" dirty="0" err="1"/>
              <a:t>Matikainen</a:t>
            </a:r>
            <a:r>
              <a:rPr lang="en-US" dirty="0"/>
              <a:t>). </a:t>
            </a:r>
            <a:r>
              <a:rPr lang="en-US" dirty="0" err="1"/>
              <a:t>Kowalczyk</a:t>
            </a:r>
            <a:r>
              <a:rPr lang="en-US" dirty="0"/>
              <a:t> holds the all-time record for the most wins in Tour de Ski with 14 competitions won and 29 podiums in total. She also won the </a:t>
            </a:r>
            <a:r>
              <a:rPr lang="en-US" dirty="0" err="1"/>
              <a:t>Vasaloppet</a:t>
            </a:r>
            <a:r>
              <a:rPr lang="en-US" dirty="0"/>
              <a:t> ladies' class in 2015</a:t>
            </a:r>
            <a:r>
              <a:rPr lang="en-US" dirty="0" smtClean="0"/>
              <a:t>.</a:t>
            </a:r>
            <a:endParaRPr lang="en-US" dirty="0"/>
          </a:p>
          <a:p>
            <a:pPr marL="0" indent="0">
              <a:buNone/>
            </a:pPr>
            <a:r>
              <a:rPr lang="en-US" dirty="0"/>
              <a:t>She is a member of cross country ski department of AZS AWF Katowice and is coached by </a:t>
            </a:r>
            <a:r>
              <a:rPr lang="en-US" dirty="0" err="1"/>
              <a:t>Aleksander</a:t>
            </a:r>
            <a:r>
              <a:rPr lang="en-US" dirty="0"/>
              <a:t> </a:t>
            </a:r>
            <a:r>
              <a:rPr lang="en-US" dirty="0" err="1"/>
              <a:t>Wierietielny</a:t>
            </a:r>
            <a:r>
              <a:rPr lang="en-US" dirty="0"/>
              <a:t>.</a:t>
            </a:r>
          </a:p>
          <a:p>
            <a:pPr marL="0" indent="0">
              <a:buNone/>
            </a:pPr>
            <a:endParaRPr lang="pl-PL" dirty="0"/>
          </a:p>
        </p:txBody>
      </p:sp>
    </p:spTree>
    <p:extLst>
      <p:ext uri="{BB962C8B-B14F-4D97-AF65-F5344CB8AC3E}">
        <p14:creationId xmlns:p14="http://schemas.microsoft.com/office/powerpoint/2010/main" val="27278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18" y="699552"/>
            <a:ext cx="3487883" cy="2619106"/>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701" y="2009105"/>
            <a:ext cx="7018472" cy="3945964"/>
          </a:xfrm>
          <a:prstGeom prst="rect">
            <a:avLst/>
          </a:prstGeom>
        </p:spPr>
      </p:pic>
    </p:spTree>
    <p:extLst>
      <p:ext uri="{BB962C8B-B14F-4D97-AF65-F5344CB8AC3E}">
        <p14:creationId xmlns:p14="http://schemas.microsoft.com/office/powerpoint/2010/main" val="1529877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err="1"/>
              <a:t>Pope</a:t>
            </a:r>
            <a:r>
              <a:rPr lang="pl-PL" b="1" dirty="0"/>
              <a:t> John Paul </a:t>
            </a:r>
            <a:r>
              <a:rPr lang="pl-PL" b="1" dirty="0" smtClean="0"/>
              <a:t>II</a:t>
            </a:r>
            <a:endParaRPr lang="pl-PL" dirty="0"/>
          </a:p>
        </p:txBody>
      </p:sp>
      <p:sp>
        <p:nvSpPr>
          <p:cNvPr id="3" name="Symbol zastępczy zawartości 2"/>
          <p:cNvSpPr>
            <a:spLocks noGrp="1"/>
          </p:cNvSpPr>
          <p:nvPr>
            <p:ph idx="1"/>
          </p:nvPr>
        </p:nvSpPr>
        <p:spPr/>
        <p:txBody>
          <a:bodyPr>
            <a:normAutofit fontScale="85000" lnSpcReduction="20000"/>
          </a:bodyPr>
          <a:lstStyle/>
          <a:p>
            <a:pPr marL="0" indent="0">
              <a:buNone/>
            </a:pPr>
            <a:r>
              <a:rPr lang="pl-PL" dirty="0" err="1" smtClean="0"/>
              <a:t>Actual</a:t>
            </a:r>
            <a:r>
              <a:rPr lang="pl-PL" dirty="0" smtClean="0"/>
              <a:t> </a:t>
            </a:r>
            <a:r>
              <a:rPr lang="pl-PL" dirty="0" err="1" smtClean="0"/>
              <a:t>name</a:t>
            </a:r>
            <a:r>
              <a:rPr lang="pl-PL" dirty="0" smtClean="0"/>
              <a:t>: </a:t>
            </a:r>
            <a:r>
              <a:rPr lang="pl-PL" b="1" dirty="0" smtClean="0"/>
              <a:t>Karol </a:t>
            </a:r>
            <a:r>
              <a:rPr lang="pl-PL" b="1" dirty="0"/>
              <a:t>Józef </a:t>
            </a:r>
            <a:r>
              <a:rPr lang="pl-PL" b="1" dirty="0" smtClean="0"/>
              <a:t>Wojtyła</a:t>
            </a:r>
            <a:r>
              <a:rPr lang="pl-PL" dirty="0" smtClean="0"/>
              <a:t>. He was </a:t>
            </a:r>
            <a:r>
              <a:rPr lang="pl-PL" dirty="0" err="1" smtClean="0"/>
              <a:t>born</a:t>
            </a:r>
            <a:r>
              <a:rPr lang="pl-PL" dirty="0"/>
              <a:t> on </a:t>
            </a:r>
            <a:r>
              <a:rPr lang="pl-PL" dirty="0" smtClean="0"/>
              <a:t>18th of the May in 1920. He </a:t>
            </a:r>
            <a:r>
              <a:rPr lang="en-US" dirty="0"/>
              <a:t>was a Roman Catholic priest, bishop, and Cardinal who eventually rose to become Pope. He was elected by the second Papal conclave of 1978, which was called after Pope John Paul I, who was elected in August after the death of Pope Paul VI, died after thirty-three days. Then-Cardinal </a:t>
            </a:r>
            <a:r>
              <a:rPr lang="en-US" dirty="0" err="1"/>
              <a:t>Wojtyla</a:t>
            </a:r>
            <a:r>
              <a:rPr lang="en-US" dirty="0"/>
              <a:t> was elected on the third day of the conclave and adopted his predecessor's name out of tribute to the deceased former </a:t>
            </a:r>
            <a:r>
              <a:rPr lang="en-US" dirty="0" smtClean="0"/>
              <a:t>pontiff.</a:t>
            </a:r>
            <a:r>
              <a:rPr lang="pl-PL" dirty="0" smtClean="0"/>
              <a:t> </a:t>
            </a:r>
            <a:r>
              <a:rPr lang="en-US" dirty="0" smtClean="0"/>
              <a:t>In </a:t>
            </a:r>
            <a:r>
              <a:rPr lang="en-US" dirty="0"/>
              <a:t>the years since his death, John Paul II has since been made a saint by the Church. He is referred to as </a:t>
            </a:r>
            <a:r>
              <a:rPr lang="en-US" b="1" dirty="0"/>
              <a:t>Pope Saint John Paul II</a:t>
            </a:r>
            <a:r>
              <a:rPr lang="en-US" dirty="0"/>
              <a:t> or </a:t>
            </a:r>
            <a:r>
              <a:rPr lang="en-US" b="1" dirty="0"/>
              <a:t>Saint John Paul the Great</a:t>
            </a:r>
            <a:r>
              <a:rPr lang="en-US" dirty="0"/>
              <a:t>, for example as a name for institutions</a:t>
            </a:r>
            <a:r>
              <a:rPr lang="en-US" dirty="0" smtClean="0"/>
              <a:t>. </a:t>
            </a:r>
            <a:r>
              <a:rPr lang="en-US" dirty="0"/>
              <a:t>He was the second longest-serving pope in modern history after Pope Pius IX, who served for nearly 32 years from 1846 to 1878. </a:t>
            </a:r>
            <a:r>
              <a:rPr lang="en-US" dirty="0" smtClean="0"/>
              <a:t>John </a:t>
            </a:r>
            <a:r>
              <a:rPr lang="en-US" dirty="0"/>
              <a:t>Paul II was the first non-Italian pope since the Dutch Pope Adrian VI, who served from 1522 to 1523</a:t>
            </a:r>
            <a:r>
              <a:rPr lang="en-US" dirty="0" smtClean="0"/>
              <a:t>.</a:t>
            </a:r>
            <a:r>
              <a:rPr lang="pl-PL" dirty="0" smtClean="0"/>
              <a:t> </a:t>
            </a:r>
            <a:r>
              <a:rPr lang="en-US" dirty="0"/>
              <a:t>He was one of the most travelled world leaders in history, visiting 129 countries during his </a:t>
            </a:r>
            <a:r>
              <a:rPr lang="en-US" dirty="0" smtClean="0"/>
              <a:t>pontificate</a:t>
            </a:r>
            <a:r>
              <a:rPr lang="pl-PL" dirty="0" smtClean="0"/>
              <a:t>. He </a:t>
            </a:r>
            <a:r>
              <a:rPr lang="pl-PL" dirty="0" err="1" smtClean="0"/>
              <a:t>died</a:t>
            </a:r>
            <a:r>
              <a:rPr lang="pl-PL" dirty="0" smtClean="0"/>
              <a:t> on 2nd of the </a:t>
            </a:r>
            <a:r>
              <a:rPr lang="pl-PL" dirty="0" err="1" smtClean="0"/>
              <a:t>April</a:t>
            </a:r>
            <a:r>
              <a:rPr lang="pl-PL" dirty="0" smtClean="0"/>
              <a:t> in 2005.</a:t>
            </a:r>
            <a:endParaRPr lang="en-US" dirty="0"/>
          </a:p>
          <a:p>
            <a:pPr marL="0" indent="0">
              <a:buNone/>
            </a:pPr>
            <a:endParaRPr lang="pl-PL" dirty="0"/>
          </a:p>
        </p:txBody>
      </p:sp>
    </p:spTree>
    <p:extLst>
      <p:ext uri="{BB962C8B-B14F-4D97-AF65-F5344CB8AC3E}">
        <p14:creationId xmlns:p14="http://schemas.microsoft.com/office/powerpoint/2010/main" val="401306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882" y="969873"/>
            <a:ext cx="4762500" cy="3990975"/>
          </a:xfrm>
          <a:prstGeom prst="rect">
            <a:avLst/>
          </a:prstGeom>
        </p:spPr>
      </p:pic>
      <p:pic>
        <p:nvPicPr>
          <p:cNvPr id="3" name="Obraz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573" y="969873"/>
            <a:ext cx="4257675" cy="4733925"/>
          </a:xfrm>
          <a:prstGeom prst="rect">
            <a:avLst/>
          </a:prstGeom>
        </p:spPr>
      </p:pic>
    </p:spTree>
    <p:extLst>
      <p:ext uri="{BB962C8B-B14F-4D97-AF65-F5344CB8AC3E}">
        <p14:creationId xmlns:p14="http://schemas.microsoft.com/office/powerpoint/2010/main" val="37868754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46</TotalTime>
  <Words>578</Words>
  <Application>Microsoft Office PowerPoint</Application>
  <PresentationFormat>Panoramiczny</PresentationFormat>
  <Paragraphs>12</Paragraphs>
  <Slides>10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10</vt:i4>
      </vt:variant>
    </vt:vector>
  </HeadingPairs>
  <TitlesOfParts>
    <vt:vector size="14" baseType="lpstr">
      <vt:lpstr>Arial</vt:lpstr>
      <vt:lpstr>Garamond</vt:lpstr>
      <vt:lpstr>Wingdings</vt:lpstr>
      <vt:lpstr>Organiczny</vt:lpstr>
      <vt:lpstr> Famous Polish People</vt:lpstr>
      <vt:lpstr>Maria Skłodowska-Curie</vt:lpstr>
      <vt:lpstr>Prezentacja programu PowerPoint</vt:lpstr>
      <vt:lpstr>Lech Wałęsa</vt:lpstr>
      <vt:lpstr>Prezentacja programu PowerPoint</vt:lpstr>
      <vt:lpstr>Justyna Kowalczyk</vt:lpstr>
      <vt:lpstr>Prezentacja programu PowerPoint</vt:lpstr>
      <vt:lpstr>Pope John Paul II</vt:lpstr>
      <vt:lpstr>Prezentacja programu PowerPoint</vt:lpstr>
      <vt:lpstr>Thank you for attention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Famous Polish People</dc:title>
  <dc:creator>Kamila Zima</dc:creator>
  <cp:lastModifiedBy>Kamila Zima</cp:lastModifiedBy>
  <cp:revision>6</cp:revision>
  <dcterms:created xsi:type="dcterms:W3CDTF">2015-03-12T14:29:05Z</dcterms:created>
  <dcterms:modified xsi:type="dcterms:W3CDTF">2015-03-12T15:15:37Z</dcterms:modified>
</cp:coreProperties>
</file>