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9" r:id="rId2"/>
    <p:sldId id="272" r:id="rId3"/>
    <p:sldId id="260" r:id="rId4"/>
    <p:sldId id="263" r:id="rId5"/>
    <p:sldId id="264" r:id="rId6"/>
    <p:sldId id="267" r:id="rId7"/>
    <p:sldId id="266" r:id="rId8"/>
    <p:sldId id="270" r:id="rId9"/>
    <p:sldId id="271" r:id="rId10"/>
  </p:sldIdLst>
  <p:sldSz cx="12192000" cy="6858000"/>
  <p:notesSz cx="9945688" cy="6858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72" autoAdjust="0"/>
    <p:restoredTop sz="94660"/>
  </p:normalViewPr>
  <p:slideViewPr>
    <p:cSldViewPr snapToGrid="0">
      <p:cViewPr varScale="1">
        <p:scale>
          <a:sx n="91" d="100"/>
          <a:sy n="91" d="100"/>
        </p:scale>
        <p:origin x="24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9798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633588" y="1"/>
            <a:ext cx="4309798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CB9B68-F074-46F0-9ADD-93CAA1A3A6AE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914650" y="857250"/>
            <a:ext cx="4116388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94569" y="3300412"/>
            <a:ext cx="795655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4309798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633588" y="6513910"/>
            <a:ext cx="4309798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E6CEAE-EDDB-4ADD-8F9C-65696C48AD0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1583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6CEAE-EDDB-4ADD-8F9C-65696C48AD00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2388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6CEAE-EDDB-4ADD-8F9C-65696C48AD00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3359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6CEAE-EDDB-4ADD-8F9C-65696C48AD00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6431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6CEAE-EDDB-4ADD-8F9C-65696C48AD00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6622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6CEAE-EDDB-4ADD-8F9C-65696C48AD00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0563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6CEAE-EDDB-4ADD-8F9C-65696C48AD00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5061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6CEAE-EDDB-4ADD-8F9C-65696C48AD00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54229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6CEAE-EDDB-4ADD-8F9C-65696C48AD00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6843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EEA5E-B449-4A39-A7EF-2B8423798878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3AE50-EE8C-44C6-B3D5-E8E6115E9F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2634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EEA5E-B449-4A39-A7EF-2B8423798878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3AE50-EE8C-44C6-B3D5-E8E6115E9F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3857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EEA5E-B449-4A39-A7EF-2B8423798878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3AE50-EE8C-44C6-B3D5-E8E6115E9F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0585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EEA5E-B449-4A39-A7EF-2B8423798878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3AE50-EE8C-44C6-B3D5-E8E6115E9F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9569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EEA5E-B449-4A39-A7EF-2B8423798878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3AE50-EE8C-44C6-B3D5-E8E6115E9F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9135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EEA5E-B449-4A39-A7EF-2B8423798878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3AE50-EE8C-44C6-B3D5-E8E6115E9F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0666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EEA5E-B449-4A39-A7EF-2B8423798878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3AE50-EE8C-44C6-B3D5-E8E6115E9F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3818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EEA5E-B449-4A39-A7EF-2B8423798878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3AE50-EE8C-44C6-B3D5-E8E6115E9F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818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EEA5E-B449-4A39-A7EF-2B8423798878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3AE50-EE8C-44C6-B3D5-E8E6115E9F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7360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EEA5E-B449-4A39-A7EF-2B8423798878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3AE50-EE8C-44C6-B3D5-E8E6115E9F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6680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EEA5E-B449-4A39-A7EF-2B8423798878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3AE50-EE8C-44C6-B3D5-E8E6115E9F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4907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EEA5E-B449-4A39-A7EF-2B8423798878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3AE50-EE8C-44C6-B3D5-E8E6115E9F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0536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66C2DA1-B245-4D7D-AF87-EBBEDE6BB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6" y="951119"/>
            <a:ext cx="5372099" cy="495576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85A57D8-291D-47D9-9E58-3CD29986B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840914">
            <a:off x="2096395" y="2525462"/>
            <a:ext cx="1269968" cy="76628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3A7320C-9151-4398-9997-6CA5ADB8EEED}"/>
              </a:ext>
            </a:extLst>
          </p:cNvPr>
          <p:cNvSpPr txBox="1"/>
          <p:nvPr/>
        </p:nvSpPr>
        <p:spPr>
          <a:xfrm>
            <a:off x="6176437" y="1493490"/>
            <a:ext cx="52903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</a:rPr>
              <a:t>This </a:t>
            </a:r>
            <a:r>
              <a:rPr lang="de-DE" sz="3600" dirty="0" err="1">
                <a:solidFill>
                  <a:schemeClr val="bg1"/>
                </a:solidFill>
              </a:rPr>
              <a:t>is</a:t>
            </a:r>
            <a:r>
              <a:rPr lang="de-DE" sz="3600" dirty="0">
                <a:solidFill>
                  <a:schemeClr val="bg1"/>
                </a:solidFill>
              </a:rPr>
              <a:t> Germany, </a:t>
            </a:r>
            <a:r>
              <a:rPr lang="de-DE" sz="3600" dirty="0" err="1">
                <a:solidFill>
                  <a:schemeClr val="bg1"/>
                </a:solidFill>
              </a:rPr>
              <a:t>the</a:t>
            </a:r>
            <a:r>
              <a:rPr lang="de-DE" sz="3600" dirty="0">
                <a:solidFill>
                  <a:schemeClr val="bg1"/>
                </a:solidFill>
              </a:rPr>
              <a:t> </a:t>
            </a:r>
            <a:r>
              <a:rPr lang="de-DE" sz="3600" dirty="0" err="1">
                <a:solidFill>
                  <a:schemeClr val="bg1"/>
                </a:solidFill>
              </a:rPr>
              <a:t>country</a:t>
            </a:r>
            <a:r>
              <a:rPr lang="de-DE" sz="3600" dirty="0">
                <a:solidFill>
                  <a:schemeClr val="bg1"/>
                </a:solidFill>
              </a:rPr>
              <a:t> </a:t>
            </a:r>
            <a:r>
              <a:rPr lang="de-DE" sz="3600" dirty="0" err="1">
                <a:solidFill>
                  <a:schemeClr val="bg1"/>
                </a:solidFill>
              </a:rPr>
              <a:t>where</a:t>
            </a:r>
            <a:r>
              <a:rPr lang="de-DE" sz="3600" dirty="0">
                <a:solidFill>
                  <a:schemeClr val="bg1"/>
                </a:solidFill>
              </a:rPr>
              <a:t> </a:t>
            </a:r>
            <a:r>
              <a:rPr lang="de-DE" sz="3600" dirty="0" err="1">
                <a:solidFill>
                  <a:schemeClr val="bg1"/>
                </a:solidFill>
              </a:rPr>
              <a:t>we</a:t>
            </a:r>
            <a:r>
              <a:rPr lang="de-DE" sz="3600" dirty="0">
                <a:solidFill>
                  <a:schemeClr val="bg1"/>
                </a:solidFill>
              </a:rPr>
              <a:t> live.</a:t>
            </a:r>
          </a:p>
          <a:p>
            <a:r>
              <a:rPr lang="de-DE" sz="3600" dirty="0">
                <a:solidFill>
                  <a:schemeClr val="bg1"/>
                </a:solidFill>
              </a:rPr>
              <a:t>Germany </a:t>
            </a:r>
            <a:r>
              <a:rPr lang="de-DE" sz="3600" dirty="0" err="1">
                <a:solidFill>
                  <a:schemeClr val="bg1"/>
                </a:solidFill>
              </a:rPr>
              <a:t>has</a:t>
            </a:r>
            <a:r>
              <a:rPr lang="de-DE" sz="3600" dirty="0">
                <a:solidFill>
                  <a:schemeClr val="bg1"/>
                </a:solidFill>
              </a:rPr>
              <a:t> </a:t>
            </a:r>
          </a:p>
          <a:p>
            <a:r>
              <a:rPr lang="de-DE" sz="3600" dirty="0">
                <a:solidFill>
                  <a:schemeClr val="bg1"/>
                </a:solidFill>
              </a:rPr>
              <a:t>82,79 </a:t>
            </a:r>
            <a:r>
              <a:rPr lang="de-DE" sz="3600" dirty="0" err="1">
                <a:solidFill>
                  <a:schemeClr val="bg1"/>
                </a:solidFill>
              </a:rPr>
              <a:t>million</a:t>
            </a:r>
            <a:r>
              <a:rPr lang="de-DE" sz="3600" dirty="0">
                <a:solidFill>
                  <a:schemeClr val="bg1"/>
                </a:solidFill>
              </a:rPr>
              <a:t> </a:t>
            </a:r>
            <a:r>
              <a:rPr lang="de-DE" sz="3600" dirty="0" err="1">
                <a:solidFill>
                  <a:schemeClr val="bg1"/>
                </a:solidFill>
              </a:rPr>
              <a:t>inhabitants</a:t>
            </a:r>
            <a:r>
              <a:rPr lang="de-DE" sz="3600" dirty="0">
                <a:solidFill>
                  <a:schemeClr val="bg1"/>
                </a:solidFill>
              </a:rPr>
              <a:t> and an </a:t>
            </a:r>
            <a:r>
              <a:rPr lang="de-DE" sz="3600" dirty="0" err="1">
                <a:solidFill>
                  <a:schemeClr val="bg1"/>
                </a:solidFill>
              </a:rPr>
              <a:t>area</a:t>
            </a:r>
            <a:r>
              <a:rPr lang="de-DE" sz="3600" dirty="0">
                <a:solidFill>
                  <a:schemeClr val="bg1"/>
                </a:solidFill>
              </a:rPr>
              <a:t> </a:t>
            </a:r>
            <a:r>
              <a:rPr lang="de-DE" sz="3600" dirty="0" err="1">
                <a:solidFill>
                  <a:schemeClr val="bg1"/>
                </a:solidFill>
              </a:rPr>
              <a:t>of</a:t>
            </a:r>
            <a:r>
              <a:rPr lang="de-DE" sz="3600" dirty="0">
                <a:solidFill>
                  <a:schemeClr val="bg1"/>
                </a:solidFill>
              </a:rPr>
              <a:t> </a:t>
            </a:r>
          </a:p>
          <a:p>
            <a:r>
              <a:rPr lang="de-DE" sz="3600" dirty="0">
                <a:solidFill>
                  <a:schemeClr val="bg1"/>
                </a:solidFill>
              </a:rPr>
              <a:t>357.386 </a:t>
            </a:r>
            <a:r>
              <a:rPr lang="de-DE" sz="3600" dirty="0" err="1">
                <a:solidFill>
                  <a:schemeClr val="bg1"/>
                </a:solidFill>
              </a:rPr>
              <a:t>square</a:t>
            </a:r>
            <a:r>
              <a:rPr lang="de-DE" sz="3600" dirty="0">
                <a:solidFill>
                  <a:schemeClr val="bg1"/>
                </a:solidFill>
              </a:rPr>
              <a:t> </a:t>
            </a:r>
            <a:r>
              <a:rPr lang="de-DE" sz="3600" dirty="0" err="1">
                <a:solidFill>
                  <a:schemeClr val="bg1"/>
                </a:solidFill>
              </a:rPr>
              <a:t>kilometres</a:t>
            </a:r>
            <a:r>
              <a:rPr lang="de-DE" sz="3600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39076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84C75066-6DD2-41AC-B01F-D1C3B767AF91}"/>
              </a:ext>
            </a:extLst>
          </p:cNvPr>
          <p:cNvSpPr/>
          <p:nvPr/>
        </p:nvSpPr>
        <p:spPr>
          <a:xfrm rot="21389622">
            <a:off x="309031" y="541982"/>
            <a:ext cx="11304275" cy="58203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E54A8031-6AB2-4740-99BB-F19B58136E41}"/>
              </a:ext>
            </a:extLst>
          </p:cNvPr>
          <p:cNvGrpSpPr/>
          <p:nvPr/>
        </p:nvGrpSpPr>
        <p:grpSpPr>
          <a:xfrm>
            <a:off x="277851" y="688175"/>
            <a:ext cx="11048517" cy="5720374"/>
            <a:chOff x="277851" y="688175"/>
            <a:chExt cx="11048517" cy="5720374"/>
          </a:xfrm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14283C3A-734C-4118-87A6-00DCDB00E3D9}"/>
                </a:ext>
              </a:extLst>
            </p:cNvPr>
            <p:cNvGrpSpPr/>
            <p:nvPr/>
          </p:nvGrpSpPr>
          <p:grpSpPr>
            <a:xfrm rot="21338636">
              <a:off x="3930706" y="866422"/>
              <a:ext cx="3788663" cy="5125155"/>
              <a:chOff x="4372356" y="866421"/>
              <a:chExt cx="3788663" cy="5125155"/>
            </a:xfrm>
          </p:grpSpPr>
          <p:pic>
            <p:nvPicPr>
              <p:cNvPr id="2" name="Grafik 1">
                <a:extLst>
                  <a:ext uri="{FF2B5EF4-FFF2-40B4-BE49-F238E27FC236}">
                    <a16:creationId xmlns:a16="http://schemas.microsoft.com/office/drawing/2014/main" id="{9C6471BE-4850-41EA-9E14-A2EA798DAD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372356" y="866421"/>
                <a:ext cx="3788663" cy="5125155"/>
              </a:xfrm>
              <a:prstGeom prst="rect">
                <a:avLst/>
              </a:prstGeom>
            </p:spPr>
          </p:pic>
          <p:pic>
            <p:nvPicPr>
              <p:cNvPr id="3" name="Grafik 2">
                <a:extLst>
                  <a:ext uri="{FF2B5EF4-FFF2-40B4-BE49-F238E27FC236}">
                    <a16:creationId xmlns:a16="http://schemas.microsoft.com/office/drawing/2014/main" id="{685998C6-5BFF-4C16-8138-7800B09DE4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81996" y="1524000"/>
                <a:ext cx="989733" cy="877263"/>
              </a:xfrm>
              <a:prstGeom prst="rect">
                <a:avLst/>
              </a:prstGeom>
            </p:spPr>
          </p:pic>
        </p:grpSp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ABF93DBC-1025-4234-8A6B-23DF65E78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241460">
              <a:off x="583513" y="1654825"/>
              <a:ext cx="2861640" cy="1716984"/>
            </a:xfrm>
            <a:prstGeom prst="rect">
              <a:avLst/>
            </a:prstGeom>
          </p:spPr>
        </p:pic>
        <p:pic>
          <p:nvPicPr>
            <p:cNvPr id="6" name="Grafik 5" descr="Ein Bild, das Vektorgrafiken, Text enthält.&#10;&#10;Automatisch generierte Beschreibung">
              <a:extLst>
                <a:ext uri="{FF2B5EF4-FFF2-40B4-BE49-F238E27FC236}">
                  <a16:creationId xmlns:a16="http://schemas.microsoft.com/office/drawing/2014/main" id="{0483E7A5-F234-4740-9962-AF20FB02A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41460">
              <a:off x="905991" y="4074115"/>
              <a:ext cx="1933279" cy="2334434"/>
            </a:xfrm>
            <a:prstGeom prst="rect">
              <a:avLst/>
            </a:prstGeom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3F4CD152-9B7E-4951-A1F0-FE3236F3D516}"/>
                </a:ext>
              </a:extLst>
            </p:cNvPr>
            <p:cNvSpPr txBox="1"/>
            <p:nvPr/>
          </p:nvSpPr>
          <p:spPr>
            <a:xfrm rot="21241460">
              <a:off x="277851" y="688175"/>
              <a:ext cx="36835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4000" dirty="0" err="1"/>
                <a:t>Saxony</a:t>
              </a:r>
              <a:r>
                <a:rPr lang="de-DE" sz="4000" dirty="0"/>
                <a:t>-Anhalt</a:t>
              </a: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BB9729A3-A122-4341-970D-A1765003E584}"/>
                </a:ext>
              </a:extLst>
            </p:cNvPr>
            <p:cNvSpPr txBox="1"/>
            <p:nvPr/>
          </p:nvSpPr>
          <p:spPr>
            <a:xfrm rot="21292227">
              <a:off x="8180832" y="1524000"/>
              <a:ext cx="3145536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800" dirty="0"/>
                <a:t>This </a:t>
              </a:r>
              <a:r>
                <a:rPr lang="de-DE" sz="2800" dirty="0" err="1"/>
                <a:t>is</a:t>
              </a:r>
              <a:r>
                <a:rPr lang="de-DE" sz="2800" dirty="0"/>
                <a:t> </a:t>
              </a:r>
              <a:r>
                <a:rPr lang="de-DE" sz="2800" dirty="0" err="1"/>
                <a:t>Saxony</a:t>
              </a:r>
              <a:r>
                <a:rPr lang="de-DE" sz="2800" dirty="0"/>
                <a:t>-Anhalt, </a:t>
              </a:r>
              <a:r>
                <a:rPr lang="de-DE" sz="2800" dirty="0" err="1"/>
                <a:t>our</a:t>
              </a:r>
              <a:r>
                <a:rPr lang="de-DE" sz="2800" dirty="0"/>
                <a:t> </a:t>
              </a:r>
              <a:r>
                <a:rPr lang="de-DE" sz="2800" dirty="0" err="1"/>
                <a:t>federal</a:t>
              </a:r>
              <a:r>
                <a:rPr lang="de-DE" sz="2800" dirty="0"/>
                <a:t> </a:t>
              </a:r>
              <a:r>
                <a:rPr lang="de-DE" sz="2800" dirty="0" err="1"/>
                <a:t>state</a:t>
              </a:r>
              <a:r>
                <a:rPr lang="de-DE" sz="2800" dirty="0"/>
                <a:t>.</a:t>
              </a:r>
            </a:p>
            <a:p>
              <a:r>
                <a:rPr lang="de-DE" sz="2800" dirty="0" err="1"/>
                <a:t>There</a:t>
              </a:r>
              <a:r>
                <a:rPr lang="de-DE" sz="2800" dirty="0"/>
                <a:t> live </a:t>
              </a:r>
              <a:r>
                <a:rPr lang="de-DE" sz="2800" dirty="0" err="1"/>
                <a:t>about</a:t>
              </a:r>
              <a:r>
                <a:rPr lang="de-DE" sz="2800" dirty="0"/>
                <a:t> 2,23 </a:t>
              </a:r>
              <a:r>
                <a:rPr lang="de-DE" sz="2800" dirty="0" err="1"/>
                <a:t>million</a:t>
              </a:r>
              <a:r>
                <a:rPr lang="de-DE" sz="2800" dirty="0"/>
                <a:t> </a:t>
              </a:r>
              <a:r>
                <a:rPr lang="de-DE" sz="2800" dirty="0" err="1"/>
                <a:t>people</a:t>
              </a:r>
              <a:r>
                <a:rPr lang="de-DE" sz="2800" dirty="0"/>
                <a:t> and </a:t>
              </a:r>
              <a:r>
                <a:rPr lang="de-DE" sz="2800" dirty="0" err="1"/>
                <a:t>it</a:t>
              </a:r>
              <a:r>
                <a:rPr lang="de-DE" sz="2800" dirty="0"/>
                <a:t> </a:t>
              </a:r>
              <a:r>
                <a:rPr lang="de-DE" sz="2800" dirty="0" err="1"/>
                <a:t>has</a:t>
              </a:r>
              <a:r>
                <a:rPr lang="de-DE" sz="2800" dirty="0"/>
                <a:t> an </a:t>
              </a:r>
              <a:r>
                <a:rPr lang="de-DE" sz="2800" dirty="0" err="1"/>
                <a:t>area</a:t>
              </a:r>
              <a:r>
                <a:rPr lang="de-DE" sz="2800" dirty="0"/>
                <a:t> </a:t>
              </a:r>
              <a:r>
                <a:rPr lang="de-DE" sz="2800" dirty="0" err="1"/>
                <a:t>of</a:t>
              </a:r>
              <a:r>
                <a:rPr lang="de-DE" sz="2800" dirty="0"/>
                <a:t> 20.451,58 </a:t>
              </a:r>
              <a:r>
                <a:rPr lang="de-DE" sz="2800" dirty="0" err="1"/>
                <a:t>square</a:t>
              </a:r>
              <a:r>
                <a:rPr lang="de-DE" sz="2800" dirty="0"/>
                <a:t> </a:t>
              </a:r>
              <a:r>
                <a:rPr lang="de-DE" sz="2800" dirty="0" err="1"/>
                <a:t>kilometres</a:t>
              </a:r>
              <a:r>
                <a:rPr lang="de-DE" sz="2800" dirty="0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2965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B6C693A2-0473-4076-BEB1-D26FA4777ED8}"/>
              </a:ext>
            </a:extLst>
          </p:cNvPr>
          <p:cNvSpPr txBox="1"/>
          <p:nvPr/>
        </p:nvSpPr>
        <p:spPr>
          <a:xfrm>
            <a:off x="759711" y="4392146"/>
            <a:ext cx="5336289" cy="12749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>
                <a:latin typeface="+mj-lt"/>
                <a:ea typeface="+mj-ea"/>
                <a:cs typeface="+mj-cs"/>
              </a:rPr>
              <a:t>In the south of Saxony-Anhalt you can find our district: the Burgenlandkreis – in English: Castle District.</a:t>
            </a:r>
            <a:r>
              <a:rPr lang="de-DE" sz="2000" dirty="0">
                <a:latin typeface="+mj-lt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e-DE" sz="2000" dirty="0">
                <a:latin typeface="+mj-lt"/>
              </a:rPr>
              <a:t>Here live 181.968 </a:t>
            </a:r>
            <a:r>
              <a:rPr lang="de-DE" sz="2000" dirty="0" err="1">
                <a:latin typeface="+mj-lt"/>
              </a:rPr>
              <a:t>people</a:t>
            </a:r>
            <a:r>
              <a:rPr lang="de-DE" sz="2000" dirty="0">
                <a:latin typeface="+mj-lt"/>
              </a:rPr>
              <a:t> in an </a:t>
            </a:r>
            <a:r>
              <a:rPr lang="de-DE" sz="2000" dirty="0" err="1">
                <a:latin typeface="+mj-lt"/>
              </a:rPr>
              <a:t>area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of</a:t>
            </a:r>
            <a:r>
              <a:rPr lang="de-DE" sz="2000" dirty="0">
                <a:latin typeface="+mj-lt"/>
              </a:rPr>
              <a:t> 1.413,67 </a:t>
            </a:r>
            <a:r>
              <a:rPr lang="de-DE" sz="2000" dirty="0" err="1">
                <a:latin typeface="+mj-lt"/>
              </a:rPr>
              <a:t>square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kilometres</a:t>
            </a:r>
            <a:r>
              <a:rPr lang="de-DE" sz="2000" dirty="0">
                <a:latin typeface="+mj-lt"/>
              </a:rPr>
              <a:t>.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e-DE" sz="2000" dirty="0" err="1">
                <a:latin typeface="+mj-lt"/>
              </a:rPr>
              <a:t>There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are</a:t>
            </a:r>
            <a:r>
              <a:rPr lang="de-DE" sz="2000" dirty="0">
                <a:latin typeface="+mj-lt"/>
              </a:rPr>
              <a:t> 33 </a:t>
            </a:r>
            <a:r>
              <a:rPr lang="de-DE" sz="2000" dirty="0" err="1">
                <a:latin typeface="+mj-lt"/>
              </a:rPr>
              <a:t>communities</a:t>
            </a:r>
            <a:r>
              <a:rPr lang="de-DE" sz="2000" dirty="0">
                <a:latin typeface="+mj-lt"/>
              </a:rPr>
              <a:t> in </a:t>
            </a:r>
            <a:r>
              <a:rPr lang="de-DE" sz="2000" dirty="0" err="1">
                <a:latin typeface="+mj-lt"/>
              </a:rPr>
              <a:t>our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district</a:t>
            </a:r>
            <a:r>
              <a:rPr lang="de-DE" sz="2000" dirty="0">
                <a:latin typeface="+mj-lt"/>
              </a:rPr>
              <a:t>, </a:t>
            </a:r>
            <a:r>
              <a:rPr lang="de-DE" sz="2000" dirty="0" err="1">
                <a:latin typeface="+mj-lt"/>
              </a:rPr>
              <a:t>towns</a:t>
            </a:r>
            <a:r>
              <a:rPr lang="de-DE" sz="2000" dirty="0">
                <a:latin typeface="+mj-lt"/>
              </a:rPr>
              <a:t> and </a:t>
            </a:r>
            <a:r>
              <a:rPr lang="de-DE" sz="2000" dirty="0" err="1">
                <a:latin typeface="+mj-lt"/>
              </a:rPr>
              <a:t>villages</a:t>
            </a:r>
            <a:r>
              <a:rPr lang="de-DE" sz="2000" dirty="0">
                <a:latin typeface="+mj-lt"/>
              </a:rPr>
              <a:t>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e-DE" sz="2000" dirty="0" err="1">
                <a:latin typeface="+mj-lt"/>
              </a:rPr>
              <a:t>Our</a:t>
            </a:r>
            <a:r>
              <a:rPr lang="de-DE" sz="2000" dirty="0">
                <a:latin typeface="+mj-lt"/>
              </a:rPr>
              <a:t> administrative </a:t>
            </a:r>
            <a:r>
              <a:rPr lang="de-DE" sz="2000" dirty="0" err="1">
                <a:latin typeface="+mj-lt"/>
              </a:rPr>
              <a:t>town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is</a:t>
            </a:r>
            <a:r>
              <a:rPr lang="de-DE" sz="2000" dirty="0">
                <a:latin typeface="+mj-lt"/>
              </a:rPr>
              <a:t> Naumburg.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de-DE" sz="2000" dirty="0"/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000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000" dirty="0">
              <a:latin typeface="+mj-lt"/>
              <a:ea typeface="+mj-ea"/>
              <a:cs typeface="+mj-cs"/>
            </a:endParaRP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41F18803-BE79-4916-AE6B-5DE238B36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663110" cy="2130951"/>
          </a:xfrm>
          <a:custGeom>
            <a:avLst/>
            <a:gdLst>
              <a:gd name="connsiteX0" fmla="*/ 0 w 8663110"/>
              <a:gd name="connsiteY0" fmla="*/ 0 h 2130951"/>
              <a:gd name="connsiteX1" fmla="*/ 819150 w 8663110"/>
              <a:gd name="connsiteY1" fmla="*/ 0 h 2130951"/>
              <a:gd name="connsiteX2" fmla="*/ 1028700 w 8663110"/>
              <a:gd name="connsiteY2" fmla="*/ 0 h 2130951"/>
              <a:gd name="connsiteX3" fmla="*/ 4187970 w 8663110"/>
              <a:gd name="connsiteY3" fmla="*/ 0 h 2130951"/>
              <a:gd name="connsiteX4" fmla="*/ 4400550 w 8663110"/>
              <a:gd name="connsiteY4" fmla="*/ 0 h 2130951"/>
              <a:gd name="connsiteX5" fmla="*/ 5262791 w 8663110"/>
              <a:gd name="connsiteY5" fmla="*/ 0 h 2130951"/>
              <a:gd name="connsiteX6" fmla="*/ 5262791 w 8663110"/>
              <a:gd name="connsiteY6" fmla="*/ 478 h 2130951"/>
              <a:gd name="connsiteX7" fmla="*/ 8663110 w 8663110"/>
              <a:gd name="connsiteY7" fmla="*/ 478 h 2130951"/>
              <a:gd name="connsiteX8" fmla="*/ 7676422 w 8663110"/>
              <a:gd name="connsiteY8" fmla="*/ 2130951 h 2130951"/>
              <a:gd name="connsiteX9" fmla="*/ 4400550 w 8663110"/>
              <a:gd name="connsiteY9" fmla="*/ 2130951 h 2130951"/>
              <a:gd name="connsiteX10" fmla="*/ 4187970 w 8663110"/>
              <a:gd name="connsiteY10" fmla="*/ 2130951 h 2130951"/>
              <a:gd name="connsiteX11" fmla="*/ 1028700 w 8663110"/>
              <a:gd name="connsiteY11" fmla="*/ 2130951 h 2130951"/>
              <a:gd name="connsiteX12" fmla="*/ 819150 w 8663110"/>
              <a:gd name="connsiteY12" fmla="*/ 2130951 h 2130951"/>
              <a:gd name="connsiteX13" fmla="*/ 0 w 8663110"/>
              <a:gd name="connsiteY13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63110" h="2130951">
                <a:moveTo>
                  <a:pt x="0" y="0"/>
                </a:moveTo>
                <a:lnTo>
                  <a:pt x="819150" y="0"/>
                </a:lnTo>
                <a:lnTo>
                  <a:pt x="1028700" y="0"/>
                </a:lnTo>
                <a:lnTo>
                  <a:pt x="4187970" y="0"/>
                </a:lnTo>
                <a:lnTo>
                  <a:pt x="4400550" y="0"/>
                </a:lnTo>
                <a:lnTo>
                  <a:pt x="5262791" y="0"/>
                </a:lnTo>
                <a:lnTo>
                  <a:pt x="5262791" y="478"/>
                </a:lnTo>
                <a:lnTo>
                  <a:pt x="8663110" y="478"/>
                </a:lnTo>
                <a:lnTo>
                  <a:pt x="7676422" y="2130951"/>
                </a:lnTo>
                <a:lnTo>
                  <a:pt x="4400550" y="2130951"/>
                </a:lnTo>
                <a:lnTo>
                  <a:pt x="4187970" y="2130951"/>
                </a:lnTo>
                <a:lnTo>
                  <a:pt x="1028700" y="2130951"/>
                </a:lnTo>
                <a:lnTo>
                  <a:pt x="819150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5438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EB639293-AA0E-432E-B9BC-B32E7076F5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490" y="359688"/>
            <a:ext cx="2498433" cy="3287413"/>
          </a:xfrm>
          <a:prstGeom prst="rect">
            <a:avLst/>
          </a:prstGeom>
        </p:spPr>
      </p:pic>
      <p:sp>
        <p:nvSpPr>
          <p:cNvPr id="23" name="Freeform 18">
            <a:extLst>
              <a:ext uri="{FF2B5EF4-FFF2-40B4-BE49-F238E27FC236}">
                <a16:creationId xmlns:a16="http://schemas.microsoft.com/office/drawing/2014/main" id="{C15229F3-7A2E-4558-98FE-7A5F69409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683319"/>
            <a:ext cx="6516874" cy="2174681"/>
          </a:xfrm>
          <a:custGeom>
            <a:avLst/>
            <a:gdLst>
              <a:gd name="connsiteX0" fmla="*/ 0 w 6516874"/>
              <a:gd name="connsiteY0" fmla="*/ 0 h 2174681"/>
              <a:gd name="connsiteX1" fmla="*/ 819150 w 6516874"/>
              <a:gd name="connsiteY1" fmla="*/ 0 h 2174681"/>
              <a:gd name="connsiteX2" fmla="*/ 1038225 w 6516874"/>
              <a:gd name="connsiteY2" fmla="*/ 0 h 2174681"/>
              <a:gd name="connsiteX3" fmla="*/ 6516874 w 6516874"/>
              <a:gd name="connsiteY3" fmla="*/ 0 h 2174681"/>
              <a:gd name="connsiteX4" fmla="*/ 5509712 w 6516874"/>
              <a:gd name="connsiteY4" fmla="*/ 2174681 h 2174681"/>
              <a:gd name="connsiteX5" fmla="*/ 1038225 w 6516874"/>
              <a:gd name="connsiteY5" fmla="*/ 2174681 h 2174681"/>
              <a:gd name="connsiteX6" fmla="*/ 947987 w 6516874"/>
              <a:gd name="connsiteY6" fmla="*/ 2174681 h 2174681"/>
              <a:gd name="connsiteX7" fmla="*/ 819150 w 6516874"/>
              <a:gd name="connsiteY7" fmla="*/ 2174681 h 2174681"/>
              <a:gd name="connsiteX8" fmla="*/ 0 w 6516874"/>
              <a:gd name="connsiteY8" fmla="*/ 2174681 h 2174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16874" h="2174681">
                <a:moveTo>
                  <a:pt x="0" y="0"/>
                </a:moveTo>
                <a:lnTo>
                  <a:pt x="819150" y="0"/>
                </a:lnTo>
                <a:lnTo>
                  <a:pt x="1038225" y="0"/>
                </a:lnTo>
                <a:lnTo>
                  <a:pt x="6516874" y="0"/>
                </a:lnTo>
                <a:lnTo>
                  <a:pt x="5509712" y="2174681"/>
                </a:lnTo>
                <a:lnTo>
                  <a:pt x="1038225" y="2174681"/>
                </a:lnTo>
                <a:lnTo>
                  <a:pt x="947987" y="2174681"/>
                </a:lnTo>
                <a:lnTo>
                  <a:pt x="819150" y="2174681"/>
                </a:lnTo>
                <a:lnTo>
                  <a:pt x="0" y="2174681"/>
                </a:lnTo>
                <a:close/>
              </a:path>
            </a:pathLst>
          </a:custGeom>
          <a:solidFill>
            <a:srgbClr val="4A4A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C17B0DC-180A-492F-A7EF-40EF2FE85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4469" y="2200581"/>
            <a:ext cx="2071196" cy="2322698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DE52FBDE-6475-4EE2-8281-1FC103438C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1086" y="191436"/>
            <a:ext cx="2006894" cy="1595324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A3A21B6C-C4BD-42FA-BBDF-F64310AE98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5665" y="4048277"/>
            <a:ext cx="3265093" cy="244882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1CC3BE5-12A7-4380-A39A-949923F39D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92656" y="2462468"/>
            <a:ext cx="1014777" cy="89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551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2BB0283D-B25F-403E-A8BA-E434C1FF4AE2}"/>
              </a:ext>
            </a:extLst>
          </p:cNvPr>
          <p:cNvSpPr/>
          <p:nvPr/>
        </p:nvSpPr>
        <p:spPr>
          <a:xfrm rot="21361843">
            <a:off x="220717" y="525517"/>
            <a:ext cx="11466786" cy="55494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BB668F38-0AC7-4733-BEB6-836F0ADBAE56}"/>
              </a:ext>
            </a:extLst>
          </p:cNvPr>
          <p:cNvGrpSpPr/>
          <p:nvPr/>
        </p:nvGrpSpPr>
        <p:grpSpPr>
          <a:xfrm rot="21360800">
            <a:off x="346124" y="1107410"/>
            <a:ext cx="11218555" cy="4825839"/>
            <a:chOff x="329977" y="1107972"/>
            <a:chExt cx="11218555" cy="4825839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D615E4E1-0988-4D72-87CA-91D8494A1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06761" y="1107972"/>
              <a:ext cx="2836308" cy="3368116"/>
            </a:xfrm>
            <a:prstGeom prst="rect">
              <a:avLst/>
            </a:prstGeom>
          </p:spPr>
        </p:pic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C774E82F-4BED-452B-83C6-CC5871DF9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56865" y="1702594"/>
              <a:ext cx="5291667" cy="3452812"/>
            </a:xfrm>
            <a:prstGeom prst="rect">
              <a:avLst/>
            </a:prstGeom>
          </p:spPr>
        </p:pic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DA2C57F5-75D5-490F-8D98-942D8502D368}"/>
                </a:ext>
              </a:extLst>
            </p:cNvPr>
            <p:cNvSpPr/>
            <p:nvPr/>
          </p:nvSpPr>
          <p:spPr>
            <a:xfrm>
              <a:off x="329977" y="5564479"/>
              <a:ext cx="696115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dirty="0"/>
                <a:t>Freyburg </a:t>
              </a:r>
              <a:r>
                <a:rPr lang="de-DE" dirty="0" err="1"/>
                <a:t>has</a:t>
              </a:r>
              <a:r>
                <a:rPr lang="de-DE" dirty="0"/>
                <a:t> </a:t>
              </a:r>
              <a:r>
                <a:rPr lang="de-DE" dirty="0" err="1"/>
                <a:t>got</a:t>
              </a:r>
              <a:r>
                <a:rPr lang="de-DE" dirty="0"/>
                <a:t> 4706 </a:t>
              </a:r>
              <a:r>
                <a:rPr lang="de-DE" dirty="0" err="1"/>
                <a:t>inhabitants</a:t>
              </a:r>
              <a:r>
                <a:rPr lang="de-DE" dirty="0"/>
                <a:t> in </a:t>
              </a:r>
              <a:r>
                <a:rPr lang="de-DE" dirty="0" err="1"/>
                <a:t>the</a:t>
              </a:r>
              <a:r>
                <a:rPr lang="de-DE" dirty="0"/>
                <a:t> </a:t>
              </a:r>
              <a:r>
                <a:rPr lang="de-DE" dirty="0" err="1"/>
                <a:t>town</a:t>
              </a:r>
              <a:r>
                <a:rPr lang="de-DE" dirty="0"/>
                <a:t> and </a:t>
              </a:r>
              <a:r>
                <a:rPr lang="de-DE" dirty="0" err="1"/>
                <a:t>its</a:t>
              </a:r>
              <a:r>
                <a:rPr lang="de-DE" dirty="0"/>
                <a:t> 7 </a:t>
              </a:r>
              <a:r>
                <a:rPr lang="de-DE" dirty="0" err="1"/>
                <a:t>villages</a:t>
              </a:r>
              <a:r>
                <a:rPr lang="de-DE" dirty="0"/>
                <a:t> </a:t>
              </a:r>
              <a:r>
                <a:rPr lang="de-DE" dirty="0" err="1"/>
                <a:t>around</a:t>
              </a:r>
              <a:r>
                <a:rPr lang="de-DE" dirty="0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2338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draußen, Baum, Natur enthält.&#10;&#10;Automatisch generierte Beschreibung">
            <a:extLst>
              <a:ext uri="{FF2B5EF4-FFF2-40B4-BE49-F238E27FC236}">
                <a16:creationId xmlns:a16="http://schemas.microsoft.com/office/drawing/2014/main" id="{BF70B9D2-5080-4554-B7E3-C9B02D5C6A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8000F45F-A7A2-4E4E-8BB6-7BEE4BECDE14}"/>
              </a:ext>
            </a:extLst>
          </p:cNvPr>
          <p:cNvSpPr/>
          <p:nvPr/>
        </p:nvSpPr>
        <p:spPr>
          <a:xfrm>
            <a:off x="178675" y="1166336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Freyburg</a:t>
            </a:r>
            <a:r>
              <a:rPr lang="en-US" sz="2000" dirty="0">
                <a:solidFill>
                  <a:schemeClr val="bg1"/>
                </a:solidFill>
              </a:rPr>
              <a:t> is located on a bend of the </a:t>
            </a:r>
            <a:r>
              <a:rPr lang="en-US" sz="2000" dirty="0" err="1">
                <a:solidFill>
                  <a:schemeClr val="bg1"/>
                </a:solidFill>
              </a:rPr>
              <a:t>Unstrut</a:t>
            </a:r>
            <a:r>
              <a:rPr lang="en-US" sz="2000" dirty="0">
                <a:solidFill>
                  <a:schemeClr val="bg1"/>
                </a:solidFill>
              </a:rPr>
              <a:t>, which forms a deeply cut valley at this point. Since the </a:t>
            </a:r>
            <a:r>
              <a:rPr lang="en-US" sz="2000" dirty="0" err="1">
                <a:solidFill>
                  <a:schemeClr val="bg1"/>
                </a:solidFill>
              </a:rPr>
              <a:t>Unstrut</a:t>
            </a:r>
            <a:r>
              <a:rPr lang="en-US" sz="2000" dirty="0">
                <a:solidFill>
                  <a:schemeClr val="bg1"/>
                </a:solidFill>
              </a:rPr>
              <a:t> runs from west to east, the southern slopes in combination with the soils offer ideal wine-growing conditions.</a:t>
            </a:r>
            <a:endParaRPr lang="de-D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055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266EF41C-2F85-4BED-B5D3-D9445D1F6B24}"/>
              </a:ext>
            </a:extLst>
          </p:cNvPr>
          <p:cNvSpPr/>
          <p:nvPr/>
        </p:nvSpPr>
        <p:spPr>
          <a:xfrm rot="153272">
            <a:off x="272136" y="315934"/>
            <a:ext cx="11634980" cy="63622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C8813F33-BF7F-492B-A2EF-DD3F634FED5A}"/>
              </a:ext>
            </a:extLst>
          </p:cNvPr>
          <p:cNvSpPr/>
          <p:nvPr/>
        </p:nvSpPr>
        <p:spPr>
          <a:xfrm rot="153272">
            <a:off x="3678620" y="525516"/>
            <a:ext cx="8160453" cy="611702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151CCA2-D71E-448A-B620-FA52D1EDC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3272">
            <a:off x="3846786" y="625536"/>
            <a:ext cx="7834633" cy="5875975"/>
          </a:xfrm>
          <a:prstGeom prst="flowChartConnector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6865F20-E42A-47F1-97BC-AB32FC656503}"/>
              </a:ext>
            </a:extLst>
          </p:cNvPr>
          <p:cNvSpPr/>
          <p:nvPr/>
        </p:nvSpPr>
        <p:spPr>
          <a:xfrm rot="153272">
            <a:off x="352927" y="644968"/>
            <a:ext cx="303140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The history of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Freyburg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begins with around 1090 when the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Neuenburg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Castle was built on a mountain east of the present town. 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The place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Freyburg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belonged to the territory of the landgraves in Thuringia, was first mentioned in 1203 and got town law in 1261. </a:t>
            </a:r>
            <a:endParaRPr lang="de-DE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226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F29DBFAE-B903-4BA4-9374-4EDA47577C18}"/>
              </a:ext>
            </a:extLst>
          </p:cNvPr>
          <p:cNvSpPr txBox="1"/>
          <p:nvPr/>
        </p:nvSpPr>
        <p:spPr>
          <a:xfrm>
            <a:off x="307827" y="70799"/>
            <a:ext cx="3982214" cy="64194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100" dirty="0"/>
              <a:t>The economy of the city has been dominated </a:t>
            </a:r>
            <a:r>
              <a:rPr lang="en-US" sz="2100" u="sng" dirty="0"/>
              <a:t>since 1856 </a:t>
            </a:r>
            <a:r>
              <a:rPr lang="en-US" sz="2100" dirty="0"/>
              <a:t>by the production of sparkling wine. Today </a:t>
            </a:r>
            <a:r>
              <a:rPr lang="en-US" sz="2100" u="sng" dirty="0" err="1"/>
              <a:t>Rotkäppchen</a:t>
            </a:r>
            <a:r>
              <a:rPr lang="en-US" sz="2100" u="sng" dirty="0"/>
              <a:t>-Mumm </a:t>
            </a:r>
            <a:r>
              <a:rPr lang="en-US" sz="2100" u="sng" dirty="0" err="1"/>
              <a:t>Sektkellereien</a:t>
            </a:r>
            <a:r>
              <a:rPr lang="en-US" sz="2100" u="sng" dirty="0"/>
              <a:t> GmbH </a:t>
            </a:r>
            <a:r>
              <a:rPr lang="en-US" sz="2100" dirty="0"/>
              <a:t>is headquartered in </a:t>
            </a:r>
            <a:r>
              <a:rPr lang="en-US" sz="2100" dirty="0" err="1"/>
              <a:t>Freyburg</a:t>
            </a:r>
            <a:r>
              <a:rPr lang="en-US" sz="2100" dirty="0"/>
              <a:t> and is the </a:t>
            </a:r>
            <a:r>
              <a:rPr lang="en-US" sz="2100" u="sng" dirty="0"/>
              <a:t>market leader in sparkling wine sales in Germany </a:t>
            </a:r>
            <a:r>
              <a:rPr lang="en-US" sz="2100" dirty="0"/>
              <a:t>with more than 100 million bottles sold each year (including 65 million bottles of Red Riding Hood). Although </a:t>
            </a:r>
            <a:r>
              <a:rPr lang="en-US" sz="2100" dirty="0" err="1"/>
              <a:t>Rotkäppchen</a:t>
            </a:r>
            <a:r>
              <a:rPr lang="en-US" sz="2100" dirty="0"/>
              <a:t> employs only about 100 people in </a:t>
            </a:r>
            <a:r>
              <a:rPr lang="en-US" sz="2100" dirty="0" err="1"/>
              <a:t>Freyburg</a:t>
            </a:r>
            <a:r>
              <a:rPr lang="en-US" sz="2100" dirty="0"/>
              <a:t>, the name makes it </a:t>
            </a:r>
            <a:r>
              <a:rPr lang="en-US" sz="2100" u="sng" dirty="0"/>
              <a:t>a major tourist attraction</a:t>
            </a:r>
            <a:r>
              <a:rPr lang="en-US" sz="2100" dirty="0"/>
              <a:t>. The former production facilities, which include </a:t>
            </a:r>
            <a:r>
              <a:rPr lang="en-US" sz="2100" u="sng" dirty="0"/>
              <a:t>120.000 liters capacity of one of the largest oak barrels in the world</a:t>
            </a:r>
            <a:r>
              <a:rPr lang="en-US" sz="2100" dirty="0"/>
              <a:t>, are shown on guided tours and both </a:t>
            </a:r>
            <a:r>
              <a:rPr lang="en-US" sz="2100" u="sng" dirty="0"/>
              <a:t>the covered atrium</a:t>
            </a:r>
            <a:r>
              <a:rPr lang="en-US" sz="2100" dirty="0"/>
              <a:t> of the old production facilities as well as </a:t>
            </a:r>
            <a:r>
              <a:rPr lang="en-US" sz="2100" u="sng" dirty="0"/>
              <a:t>the cabaret cellar</a:t>
            </a:r>
            <a:r>
              <a:rPr lang="en-US" sz="2100" dirty="0"/>
              <a:t> represent the cultural </a:t>
            </a:r>
            <a:r>
              <a:rPr lang="en-US" sz="2100" dirty="0" err="1"/>
              <a:t>centre</a:t>
            </a:r>
            <a:r>
              <a:rPr lang="en-US" sz="2100" dirty="0"/>
              <a:t> of </a:t>
            </a:r>
            <a:r>
              <a:rPr lang="en-US" sz="2100" dirty="0" err="1"/>
              <a:t>Freyburg</a:t>
            </a:r>
            <a:r>
              <a:rPr lang="en-US" sz="2100" dirty="0"/>
              <a:t>. </a:t>
            </a: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EBB6D9F6-3E47-45AD-8461-718A3C87E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8409" y="0"/>
            <a:ext cx="7653591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A3B16A00-A549-4B07-B8C2-4B3A966D9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0141" y="321732"/>
            <a:ext cx="4111054" cy="3674848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B2C8044-FD10-4189-BCCE-6AA43ACDF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9463" y="781441"/>
            <a:ext cx="3775899" cy="274696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3B86BAE-87B4-4192-ABB2-627FFC965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8156" y="321732"/>
            <a:ext cx="2766017" cy="3026832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5C4D463-0ABD-4AFF-9D9C-93F21A4C6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3029" y="474133"/>
            <a:ext cx="1331722" cy="27178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2BB4F03-4463-45CC-89A7-8E03412ED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0141" y="4155753"/>
            <a:ext cx="4111054" cy="2380509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E987CCA-D933-4A23-BC40-8EAE79078B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9463" y="4345756"/>
            <a:ext cx="3775899" cy="201066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0E1AEAE-1F52-4C29-925C-27738417E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8156" y="3509431"/>
            <a:ext cx="2766017" cy="3026832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942E431-EBEA-42C8-A79F-EA848C87BE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9639" y="3966332"/>
            <a:ext cx="2438503" cy="2121497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BFA6155-C3E9-4CA7-B09F-49F8F2ABE284}"/>
              </a:ext>
            </a:extLst>
          </p:cNvPr>
          <p:cNvSpPr txBox="1"/>
          <p:nvPr/>
        </p:nvSpPr>
        <p:spPr>
          <a:xfrm>
            <a:off x="6056644" y="3532502"/>
            <a:ext cx="3016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tx1">
                    <a:lumMod val="50000"/>
                  </a:schemeClr>
                </a:solidFill>
              </a:rPr>
              <a:t>covered</a:t>
            </a: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50000"/>
                  </a:schemeClr>
                </a:solidFill>
              </a:rPr>
              <a:t>atrium</a:t>
            </a:r>
            <a:endParaRPr lang="de-DE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3CA3188-1A96-4C49-8BCB-821EDD34D3E7}"/>
              </a:ext>
            </a:extLst>
          </p:cNvPr>
          <p:cNvSpPr txBox="1"/>
          <p:nvPr/>
        </p:nvSpPr>
        <p:spPr>
          <a:xfrm flipH="1">
            <a:off x="9120517" y="1231594"/>
            <a:ext cx="818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</a:schemeClr>
                </a:solidFill>
              </a:rPr>
              <a:t>“Red Riding Hood”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AE75A8AC-44B2-448F-B515-6E987ABBA572}"/>
              </a:ext>
            </a:extLst>
          </p:cNvPr>
          <p:cNvSpPr/>
          <p:nvPr/>
        </p:nvSpPr>
        <p:spPr>
          <a:xfrm>
            <a:off x="9915642" y="6120957"/>
            <a:ext cx="1132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oak barrel</a:t>
            </a:r>
            <a:endParaRPr lang="de-DE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6034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4949357A-67DC-41F0-A27A-7EDFE4CFC165}"/>
              </a:ext>
            </a:extLst>
          </p:cNvPr>
          <p:cNvSpPr/>
          <p:nvPr/>
        </p:nvSpPr>
        <p:spPr>
          <a:xfrm>
            <a:off x="5244662" y="568188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The Romanesque Route and the wine route Saale-</a:t>
            </a:r>
            <a:r>
              <a:rPr lang="en-US" dirty="0" err="1"/>
              <a:t>Unstrut</a:t>
            </a:r>
            <a:r>
              <a:rPr lang="en-US" dirty="0"/>
              <a:t>, both celebrating their 25th anniversary in 2018, the 176-kilometer </a:t>
            </a:r>
            <a:r>
              <a:rPr lang="en-US" dirty="0" err="1"/>
              <a:t>Unstrut</a:t>
            </a:r>
            <a:r>
              <a:rPr lang="en-US" dirty="0"/>
              <a:t> bike trail and the Ecumenical Pilgrimage from </a:t>
            </a:r>
            <a:r>
              <a:rPr lang="en-US" dirty="0" err="1"/>
              <a:t>Görlitz</a:t>
            </a:r>
            <a:r>
              <a:rPr lang="en-US" dirty="0"/>
              <a:t> to </a:t>
            </a:r>
            <a:r>
              <a:rPr lang="en-US" dirty="0" err="1"/>
              <a:t>Vacha</a:t>
            </a:r>
            <a:r>
              <a:rPr lang="en-US" dirty="0"/>
              <a:t>, lead through the town.</a:t>
            </a:r>
          </a:p>
          <a:p>
            <a:endParaRPr lang="en-US" dirty="0"/>
          </a:p>
          <a:p>
            <a:r>
              <a:rPr lang="en-US" dirty="0"/>
              <a:t>A lock allows water walkers to bypass the </a:t>
            </a:r>
            <a:r>
              <a:rPr lang="en-US" dirty="0" err="1"/>
              <a:t>Unstrut</a:t>
            </a:r>
            <a:r>
              <a:rPr lang="en-US" dirty="0"/>
              <a:t> weir in </a:t>
            </a:r>
            <a:r>
              <a:rPr lang="en-US" dirty="0" err="1"/>
              <a:t>Freyburg</a:t>
            </a:r>
            <a:r>
              <a:rPr lang="en-US" dirty="0"/>
              <a:t>.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9F7A198-9AE7-4E61-9F2F-24CF24F90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682" y="2599513"/>
            <a:ext cx="3581203" cy="2633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2F12E47-7B88-48D3-BCEE-CB12D4530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903" y="506514"/>
            <a:ext cx="1812310" cy="271166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1ED6B2F-648A-4F5B-ACDE-83F4AD2DC4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903" y="3453648"/>
            <a:ext cx="3919579" cy="293968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D058970-216E-4570-9D8B-F0B4AB845D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9012" y="918072"/>
            <a:ext cx="2353055" cy="230011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20CB7B3-377F-4A79-9CF3-E40AA1676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475" y="481866"/>
            <a:ext cx="1812310" cy="2711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2D3AF5A-DA89-4307-8D49-3872EEEA98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475" y="3429000"/>
            <a:ext cx="3919579" cy="2939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A7CB14F-F34A-41E8-8841-F27EEBFB64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2584" y="893424"/>
            <a:ext cx="2353055" cy="2300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6686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03EC36A7-95AB-4645-BDD9-9AADFB633D85}"/>
              </a:ext>
            </a:extLst>
          </p:cNvPr>
          <p:cNvSpPr/>
          <p:nvPr/>
        </p:nvSpPr>
        <p:spPr>
          <a:xfrm>
            <a:off x="672662" y="393487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In </a:t>
            </a:r>
            <a:r>
              <a:rPr lang="en-US" dirty="0" err="1"/>
              <a:t>Freyburg</a:t>
            </a:r>
            <a:r>
              <a:rPr lang="en-US" dirty="0"/>
              <a:t> there are more than 30 clubs for sports, culture and tradition. With two gymnasiums and the Friedrich-Ludwig-Jahn-</a:t>
            </a:r>
            <a:r>
              <a:rPr lang="en-US" dirty="0" err="1"/>
              <a:t>Sportpark</a:t>
            </a:r>
            <a:r>
              <a:rPr lang="en-US" dirty="0"/>
              <a:t> (with bowling alley) as well as a swimming pool, which is supported by a club, the city offers a lot of opportunities for physical activity. </a:t>
            </a: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737E257-2608-4F9A-8A70-EADF73A8C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9697" y="213439"/>
            <a:ext cx="3460574" cy="23935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8259C62-079C-4E0F-87D7-B43EBA8044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7245" y="1956734"/>
            <a:ext cx="3460574" cy="19436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7D3D4C8-5AA7-48F9-9482-3558645EF0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0150" y="1667566"/>
            <a:ext cx="2992186" cy="21769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C7F8251B-894D-4024-8EF6-6ED0AC8AD085}"/>
              </a:ext>
            </a:extLst>
          </p:cNvPr>
          <p:cNvSpPr/>
          <p:nvPr/>
        </p:nvSpPr>
        <p:spPr>
          <a:xfrm>
            <a:off x="770242" y="5471340"/>
            <a:ext cx="6096001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In 2017, a skate park was opened in the north of the town.</a:t>
            </a:r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A4313B8-703A-4C72-8EC4-AA40DABB83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614" y="1961060"/>
            <a:ext cx="3531646" cy="26524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9DC88ED-8C36-4572-BC19-B1A5D83073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V="1">
            <a:off x="6926467" y="4066899"/>
            <a:ext cx="4582510" cy="25776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90722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436</Words>
  <Application>Microsoft Office PowerPoint</Application>
  <PresentationFormat>Breitbild</PresentationFormat>
  <Paragraphs>33</Paragraphs>
  <Slides>9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Carola Müller</dc:creator>
  <cp:lastModifiedBy>Carola Müller</cp:lastModifiedBy>
  <cp:revision>17</cp:revision>
  <cp:lastPrinted>2019-05-07T22:08:43Z</cp:lastPrinted>
  <dcterms:created xsi:type="dcterms:W3CDTF">2019-05-06T20:56:54Z</dcterms:created>
  <dcterms:modified xsi:type="dcterms:W3CDTF">2019-05-08T19:47:23Z</dcterms:modified>
</cp:coreProperties>
</file>