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89" r:id="rId8"/>
    <p:sldId id="262" r:id="rId9"/>
    <p:sldId id="264" r:id="rId10"/>
    <p:sldId id="265" r:id="rId11"/>
    <p:sldId id="266" r:id="rId12"/>
    <p:sldId id="267" r:id="rId13"/>
    <p:sldId id="268" r:id="rId14"/>
    <p:sldId id="291" r:id="rId15"/>
    <p:sldId id="269" r:id="rId16"/>
    <p:sldId id="273" r:id="rId17"/>
    <p:sldId id="271" r:id="rId18"/>
    <p:sldId id="270" r:id="rId19"/>
    <p:sldId id="272" r:id="rId20"/>
    <p:sldId id="274" r:id="rId21"/>
    <p:sldId id="275" r:id="rId22"/>
    <p:sldId id="276" r:id="rId23"/>
    <p:sldId id="277" r:id="rId24"/>
    <p:sldId id="279" r:id="rId25"/>
    <p:sldId id="278" r:id="rId26"/>
    <p:sldId id="280" r:id="rId27"/>
    <p:sldId id="281" r:id="rId28"/>
    <p:sldId id="282" r:id="rId29"/>
    <p:sldId id="283" r:id="rId30"/>
    <p:sldId id="284" r:id="rId31"/>
    <p:sldId id="287" r:id="rId32"/>
    <p:sldId id="285" r:id="rId33"/>
    <p:sldId id="286" r:id="rId34"/>
    <p:sldId id="288" r:id="rId35"/>
    <p:sldId id="29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414AF-E4C6-47F6-9BDE-E062D8478BA6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ECB33-8C21-4A8C-B829-B5B78554F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8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82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54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24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39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21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199-E5E1-4B4A-9B46-42BB7845F7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52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95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33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89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52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37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16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24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81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7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257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41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8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17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87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115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55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516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67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46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698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240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123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199-E5E1-4B4A-9B46-42BB7845F74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60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29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18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51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81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60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CB33-8C21-4A8C-B829-B5B78554FD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F6A4DF7-5106-45AC-B68A-F068DDD38E3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7823777-7340-44A9-8214-DFEAD148A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6A4DF7-5106-45AC-B68A-F068DDD38E3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823777-7340-44A9-8214-DFEAD148A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9F6A4DF7-5106-45AC-B68A-F068DDD38E3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7823777-7340-44A9-8214-DFEAD148A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6A4DF7-5106-45AC-B68A-F068DDD38E3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823777-7340-44A9-8214-DFEAD148A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F6A4DF7-5106-45AC-B68A-F068DDD38E3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7823777-7340-44A9-8214-DFEAD148A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6A4DF7-5106-45AC-B68A-F068DDD38E3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823777-7340-44A9-8214-DFEAD148A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6A4DF7-5106-45AC-B68A-F068DDD38E3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823777-7340-44A9-8214-DFEAD148A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6A4DF7-5106-45AC-B68A-F068DDD38E3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823777-7340-44A9-8214-DFEAD148A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F6A4DF7-5106-45AC-B68A-F068DDD38E3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823777-7340-44A9-8214-DFEAD148A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6A4DF7-5106-45AC-B68A-F068DDD38E3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823777-7340-44A9-8214-DFEAD148A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6A4DF7-5106-45AC-B68A-F068DDD38E3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823777-7340-44A9-8214-DFEAD148AD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9F6A4DF7-5106-45AC-B68A-F068DDD38E3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7823777-7340-44A9-8214-DFEAD148A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mFte3V6sF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dUgtK59OlmE" TargetMode="Externa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5" Type="http://schemas.openxmlformats.org/officeDocument/2006/relationships/audio" Target="NUL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en.wikipedia.org/wiki/Nemanji%C4%87_dynasty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1143000"/>
            <a:ext cx="5105400" cy="2868168"/>
          </a:xfrm>
        </p:spPr>
        <p:txBody>
          <a:bodyPr/>
          <a:lstStyle/>
          <a:p>
            <a:r>
              <a:rPr lang="en-US" sz="6000" dirty="0" err="1" smtClean="0"/>
              <a:t>serbia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491erdap-national-park-serbia-297h_l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990600"/>
            <a:ext cx="4800600" cy="325924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200" y="457200"/>
          <a:ext cx="72390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0"/>
              </a:tblGrid>
              <a:tr h="533400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kumimoji="0" lang="en-US" sz="2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Đerdap</a:t>
                      </a:r>
                      <a:r>
                        <a:rPr kumimoji="0" lang="en-US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National Park</a:t>
                      </a:r>
                      <a:endParaRPr kumimoji="0" lang="en-US" sz="2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0" y="990600"/>
          <a:ext cx="2743200" cy="327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</a:tblGrid>
              <a:tr h="3276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kumimoji="0" lang="en-US" sz="1600" b="0" i="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Đerdap</a:t>
                      </a:r>
                      <a:r>
                        <a:rPr kumimoji="0" lang="en-US" sz="16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National Park is </a:t>
                      </a:r>
                      <a:r>
                        <a:rPr kumimoji="0" lang="en-US" sz="16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 biggest national park in Serbia. </a:t>
                      </a:r>
                      <a:r>
                        <a:rPr kumimoji="0" lang="en-US" sz="16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It</a:t>
                      </a:r>
                      <a:r>
                        <a:rPr kumimoji="0" lang="en-US" sz="1600" b="0" i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also known as the Iron Gates of the Danube. </a:t>
                      </a:r>
                      <a:r>
                        <a:rPr kumimoji="0" lang="en-US" sz="1600" b="0" i="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Djerdap</a:t>
                      </a:r>
                      <a:r>
                        <a:rPr kumimoji="0" lang="en-US" sz="16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Gorge</a:t>
                      </a:r>
                      <a:r>
                        <a:rPr kumimoji="0" lang="en-US" sz="1600" b="0" i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is the biggest in Europe. Many </a:t>
                      </a:r>
                      <a:r>
                        <a:rPr kumimoji="0" lang="en-US" sz="16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rivers</a:t>
                      </a:r>
                      <a:r>
                        <a:rPr kumimoji="0" lang="en-US" sz="1600" b="0" i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and over thousand caves of extraordinary beauty are hidden on the right bank of the river, from the </a:t>
                      </a:r>
                      <a:r>
                        <a:rPr kumimoji="0" lang="en-US" sz="1600" b="0" i="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Golubac</a:t>
                      </a:r>
                      <a:r>
                        <a:rPr kumimoji="0" lang="en-US" sz="16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fortress to the ancient fort of Diana.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kmb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343400"/>
            <a:ext cx="3505200" cy="2438400"/>
          </a:xfrm>
          <a:prstGeom prst="rect">
            <a:avLst/>
          </a:prstGeom>
        </p:spPr>
      </p:pic>
      <p:pic>
        <p:nvPicPr>
          <p:cNvPr id="8" name="Picture 7" descr="kmb 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286250"/>
            <a:ext cx="3962400" cy="2419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ional-park-Tara-980855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1000"/>
            <a:ext cx="7467600" cy="44196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200" y="457200"/>
          <a:ext cx="72390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0"/>
              </a:tblGrid>
              <a:tr h="533400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 Tara National Park </a:t>
                      </a:r>
                      <a:endParaRPr kumimoji="0" lang="en-US" sz="2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5029200"/>
          <a:ext cx="32004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/>
              </a:tblGrid>
              <a:tr h="137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 Tara National Park is </a:t>
                      </a:r>
                      <a:r>
                        <a:rPr kumimoji="0" lang="en-US" sz="16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one of the most beautiful places in Serbia. There are many lakes, ethno villages, and beautiful Tara river.</a:t>
                      </a:r>
                      <a:endParaRPr kumimoji="0" lang="en-US" sz="1600" b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600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d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0" y="4343400"/>
            <a:ext cx="47244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orisnik\Desktop\kopaoni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990600"/>
            <a:ext cx="8001000" cy="5334000"/>
          </a:xfrm>
          <a:prstGeom prst="rect">
            <a:avLst/>
          </a:prstGeom>
          <a:noFill/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200" y="304800"/>
          <a:ext cx="72390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0"/>
              </a:tblGrid>
              <a:tr h="533400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kumimoji="0" lang="en-US" sz="2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Kopaonik</a:t>
                      </a:r>
                      <a:r>
                        <a:rPr kumimoji="0" lang="en-US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National Park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276600" y="1066800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Kopaonik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is the most popular ski-resort in Serbia with more than 160 days of snow per year. It</a:t>
            </a:r>
            <a:r>
              <a:rPr lang="en-US" sz="2000" i="1" dirty="0" smtClean="0"/>
              <a:t> has over 60 kilometers of ski tracks. </a:t>
            </a:r>
            <a:r>
              <a:rPr lang="en-US" sz="2000" i="1" dirty="0" err="1" smtClean="0"/>
              <a:t>Pančićev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Vrh</a:t>
            </a:r>
            <a:r>
              <a:rPr lang="en-US" sz="2000" i="1" dirty="0" smtClean="0"/>
              <a:t>  is the </a:t>
            </a:r>
            <a:r>
              <a:rPr lang="en-US" sz="2000" b="1" i="1" dirty="0" smtClean="0"/>
              <a:t>highest peak</a:t>
            </a:r>
            <a:r>
              <a:rPr lang="en-US" sz="2000" i="1" dirty="0" smtClean="0"/>
              <a:t> here and it is 2017m high.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67640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 smtClean="0"/>
              <a:t>Kopaonik</a:t>
            </a:r>
            <a:r>
              <a:rPr lang="en-US" i="1" dirty="0" smtClean="0"/>
              <a:t> is called also </a:t>
            </a:r>
            <a:r>
              <a:rPr lang="en-US" b="1" i="1" dirty="0" smtClean="0"/>
              <a:t>“the Silver Mountain”</a:t>
            </a:r>
            <a:r>
              <a:rPr lang="en-US" i="1" dirty="0" smtClean="0"/>
              <a:t> 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04799"/>
            <a:ext cx="3956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Other mountains in Serbia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533400" y="990600"/>
            <a:ext cx="3657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/>
              <a:t>Stara</a:t>
            </a:r>
            <a:r>
              <a:rPr lang="en-US" b="1" dirty="0" smtClean="0"/>
              <a:t> </a:t>
            </a:r>
            <a:r>
              <a:rPr lang="en-US" b="1" dirty="0" err="1" smtClean="0"/>
              <a:t>planina</a:t>
            </a:r>
            <a:r>
              <a:rPr lang="en-US" b="1" dirty="0" smtClean="0"/>
              <a:t> (the Balkan mountains)</a:t>
            </a:r>
            <a:r>
              <a:rPr lang="en-US" dirty="0" smtClean="0"/>
              <a:t>, is 550 kilometers long and it connects Serbia and Bulgaria. The highest peaks are </a:t>
            </a:r>
            <a:r>
              <a:rPr lang="en-US" b="1" dirty="0" err="1" smtClean="0"/>
              <a:t>Dupljak</a:t>
            </a:r>
            <a:r>
              <a:rPr lang="en-US" dirty="0" smtClean="0"/>
              <a:t> (2032m) and </a:t>
            </a:r>
            <a:r>
              <a:rPr lang="en-US" b="1" dirty="0" smtClean="0"/>
              <a:t>“</a:t>
            </a:r>
            <a:r>
              <a:rPr lang="en-US" b="1" dirty="0" err="1" smtClean="0"/>
              <a:t>Babin</a:t>
            </a:r>
            <a:r>
              <a:rPr lang="en-US" b="1" dirty="0" smtClean="0"/>
              <a:t> </a:t>
            </a:r>
            <a:r>
              <a:rPr lang="en-US" b="1" dirty="0" err="1" smtClean="0"/>
              <a:t>zub</a:t>
            </a:r>
            <a:r>
              <a:rPr lang="en-US" b="1" dirty="0" smtClean="0"/>
              <a:t>”</a:t>
            </a:r>
            <a:r>
              <a:rPr lang="en-US" dirty="0" smtClean="0"/>
              <a:t> (1,758 m).</a:t>
            </a:r>
            <a:endParaRPr lang="en-US" dirty="0"/>
          </a:p>
        </p:txBody>
      </p:sp>
      <p:pic>
        <p:nvPicPr>
          <p:cNvPr id="4" name="Picture 3" descr="Stara-plani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685800"/>
            <a:ext cx="3464997" cy="2086517"/>
          </a:xfrm>
          <a:prstGeom prst="round2DiagRect">
            <a:avLst/>
          </a:prstGeom>
        </p:spPr>
      </p:pic>
      <p:pic>
        <p:nvPicPr>
          <p:cNvPr id="5" name="Picture 4" descr="Vodice-reka-Rzav-5-768x5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971800"/>
            <a:ext cx="3467100" cy="2311400"/>
          </a:xfrm>
          <a:prstGeom prst="round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5257800"/>
            <a:ext cx="327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/>
              <a:t>Zlatibor</a:t>
            </a:r>
            <a:r>
              <a:rPr lang="en-US" b="1" dirty="0" smtClean="0"/>
              <a:t> </a:t>
            </a:r>
            <a:r>
              <a:rPr lang="en-US" dirty="0" smtClean="0"/>
              <a:t>is one of the most popular destinations for rural and sports activities. Ski center </a:t>
            </a:r>
            <a:r>
              <a:rPr lang="en-US" dirty="0" err="1" smtClean="0"/>
              <a:t>Tornik</a:t>
            </a:r>
            <a:r>
              <a:rPr lang="en-US" dirty="0" smtClean="0"/>
              <a:t> is 1496m high.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5181600"/>
            <a:ext cx="3810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/>
              <a:t>Divcibare</a:t>
            </a:r>
            <a:r>
              <a:rPr lang="en-US" b="1" dirty="0" smtClean="0"/>
              <a:t> </a:t>
            </a:r>
            <a:r>
              <a:rPr lang="en-US" b="1" dirty="0" smtClean="0"/>
              <a:t>ski resort</a:t>
            </a:r>
            <a:r>
              <a:rPr lang="en-US" dirty="0" smtClean="0"/>
              <a:t> is only 2h drive from Belgrade. It is part of </a:t>
            </a:r>
            <a:r>
              <a:rPr lang="en-US" dirty="0" err="1" smtClean="0"/>
              <a:t>Maljen</a:t>
            </a:r>
            <a:r>
              <a:rPr lang="en-US" dirty="0" smtClean="0"/>
              <a:t> Mountain. The highest peaks are </a:t>
            </a:r>
            <a:r>
              <a:rPr lang="en-US" dirty="0" err="1" smtClean="0"/>
              <a:t>Kraljev</a:t>
            </a:r>
            <a:r>
              <a:rPr lang="en-US" dirty="0" smtClean="0"/>
              <a:t> </a:t>
            </a:r>
            <a:r>
              <a:rPr lang="en-US" dirty="0" err="1" smtClean="0"/>
              <a:t>Sto</a:t>
            </a:r>
            <a:r>
              <a:rPr lang="en-US" dirty="0" smtClean="0"/>
              <a:t>, at 1,104m and </a:t>
            </a:r>
            <a:r>
              <a:rPr lang="en-US" dirty="0" err="1" smtClean="0"/>
              <a:t>Crni</a:t>
            </a:r>
            <a:r>
              <a:rPr lang="en-US" dirty="0" smtClean="0"/>
              <a:t> </a:t>
            </a:r>
            <a:r>
              <a:rPr lang="en-US" dirty="0" err="1" smtClean="0"/>
              <a:t>Vrh</a:t>
            </a:r>
            <a:r>
              <a:rPr lang="en-US" dirty="0" smtClean="0"/>
              <a:t> at 1,043 m. </a:t>
            </a:r>
            <a:endParaRPr lang="en-US" dirty="0"/>
          </a:p>
        </p:txBody>
      </p:sp>
      <p:pic>
        <p:nvPicPr>
          <p:cNvPr id="8" name="Picture 7" descr="divcibare-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124200"/>
            <a:ext cx="3524250" cy="1957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bubaklubsrbija.rs/wp-content/uploads/2014/03/zlatibor_jes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" y="0"/>
            <a:ext cx="913809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457200"/>
            <a:ext cx="2834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ZLATIBOR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7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2000" y="457200"/>
          <a:ext cx="6858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0"/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Rivers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62000" y="1066800"/>
            <a:ext cx="701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The Danube river goes through ten countries. There are seven large fortresses built on the banks of the Danube river. 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762000" y="1759803"/>
            <a:ext cx="701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The Sava is a river of extraordinary beauty and power. Just before the confluence with the Danube it forms a small lake, also known as “the Belgrade Sea”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762000" y="2743200"/>
            <a:ext cx="4495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The Morava is </a:t>
            </a:r>
            <a:r>
              <a:rPr lang="en-US" sz="1600" b="1" dirty="0" smtClean="0"/>
              <a:t>the longest Serbian river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083155" y="2743200"/>
            <a:ext cx="1774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It is 493 km long.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762000" y="3189982"/>
            <a:ext cx="670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Once it was an important battle site that divided the Eastern and the Western Roman Empire, later the Austro-Hungarian Empire and Serbia, and </a:t>
            </a:r>
            <a:r>
              <a:rPr lang="en-US" sz="1600" b="1" dirty="0" smtClean="0"/>
              <a:t>today the Drina is the border between Serbia and Bosnia and Herzegovina.</a:t>
            </a:r>
            <a:r>
              <a:rPr lang="en-US" sz="1600" dirty="0" smtClean="0"/>
              <a:t>  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762000" y="4444425"/>
            <a:ext cx="7391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The </a:t>
            </a:r>
            <a:r>
              <a:rPr lang="en-US" sz="1600" b="1" dirty="0" smtClean="0"/>
              <a:t>Lim</a:t>
            </a:r>
            <a:r>
              <a:rPr lang="en-US" sz="1600" dirty="0" smtClean="0"/>
              <a:t> runs is through Montenegro,  Albania,  Serbia, and Bosnia and Herzegovina. </a:t>
            </a:r>
            <a:endParaRPr lang="en-US" sz="1600" dirty="0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 rot="10800000" flipV="1">
            <a:off x="762000" y="5147845"/>
            <a:ext cx="7162800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The 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</a:rPr>
              <a:t>Ibar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, runs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</a:t>
            </a:r>
            <a:r>
              <a:rPr kumimoji="0" lang="sq-AL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through Montenegr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o, </a:t>
            </a:r>
            <a:r>
              <a:rPr kumimoji="0" lang="sq-AL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 Serbia and Kosovo</a:t>
            </a:r>
            <a:r>
              <a:rPr lang="en-US" sz="1600" dirty="0" smtClean="0">
                <a:latin typeface="Arial" charset="0"/>
                <a:cs typeface="Arial" charset="0"/>
              </a:rPr>
              <a:t>. It is </a:t>
            </a:r>
            <a:r>
              <a:rPr kumimoji="0" lang="sq-AL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272 km </a:t>
            </a:r>
            <a:r>
              <a:rPr lang="en-US" sz="1600" dirty="0" smtClean="0">
                <a:latin typeface="Arial" charset="0"/>
                <a:cs typeface="Arial" charset="0"/>
              </a:rPr>
              <a:t>long.</a:t>
            </a:r>
            <a:r>
              <a:rPr kumimoji="0" lang="sq-AL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8894-Petrovaradin-Fortre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9" y="228600"/>
            <a:ext cx="6502399" cy="3657600"/>
          </a:xfrm>
          <a:prstGeom prst="rect">
            <a:avLst/>
          </a:prstGeom>
        </p:spPr>
      </p:pic>
      <p:pic>
        <p:nvPicPr>
          <p:cNvPr id="3" name="Picture 2" descr="768x432_Main_stage_Dr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3191816"/>
            <a:ext cx="6042212" cy="33613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81800" y="228600"/>
            <a:ext cx="152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Petrovaradin</a:t>
            </a:r>
            <a:r>
              <a:rPr lang="en-US" sz="1600" dirty="0" smtClean="0"/>
              <a:t> fortress is very popular in July because of the EXIT festival which is held inside the fortress and it lasts for four days.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5714-sveti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33400"/>
            <a:ext cx="7924800" cy="5815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1-carousel_960x3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28600"/>
            <a:ext cx="80010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vrđava-Golubac-Golubački-gr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457200"/>
            <a:ext cx="8628731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orisnik\AppData\Local\Microsoft\Windows\Temporary Internet Files\Content.IE5\RFPCPEZY\europe_flags_by_nikatail-d4rjp7w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1"/>
            <a:ext cx="7924800" cy="6705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57200" y="304800"/>
            <a:ext cx="1996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85800" y="685800"/>
          <a:ext cx="69342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200"/>
              </a:tblGrid>
              <a:tr h="533400"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r>
                        <a:rPr lang="sr-Latn-RS" dirty="0" smtClean="0"/>
                        <a:t>im, Drina, Ibar</a:t>
                      </a:r>
                      <a:r>
                        <a:rPr lang="sr-Latn-RS" baseline="0" dirty="0" smtClean="0"/>
                        <a:t> – are popular rafting places.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85800" y="1524000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https://www.youtube.com/watch?v=0mFte3V6s</a:t>
            </a:r>
            <a:r>
              <a:rPr lang="sr-Latn-RS" dirty="0" smtClean="0">
                <a:hlinkClick r:id="rId3"/>
              </a:rPr>
              <a:t>F</a:t>
            </a:r>
            <a:r>
              <a:rPr lang="en-US" dirty="0" smtClean="0">
                <a:hlinkClick r:id="rId3"/>
              </a:rPr>
              <a:t>s</a:t>
            </a:r>
            <a:endParaRPr lang="sr-Cyrl-CS" dirty="0" smtClean="0"/>
          </a:p>
          <a:p>
            <a:endParaRPr lang="en-US" dirty="0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276600"/>
            <a:ext cx="3124200" cy="2743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2057400"/>
            <a:ext cx="739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Vrelo</a:t>
            </a:r>
            <a:r>
              <a:rPr lang="en-US" sz="2000" dirty="0" smtClean="0"/>
              <a:t> river (</a:t>
            </a:r>
            <a:r>
              <a:rPr lang="sr-Latn-RS" sz="2000" dirty="0" smtClean="0"/>
              <a:t>also known as </a:t>
            </a:r>
            <a:r>
              <a:rPr lang="sr-Latn-RS" sz="2000" b="1" dirty="0" smtClean="0"/>
              <a:t>A Year</a:t>
            </a:r>
            <a:r>
              <a:rPr lang="sr-Latn-RS" sz="2000" dirty="0" smtClean="0"/>
              <a:t>)</a:t>
            </a:r>
            <a:r>
              <a:rPr lang="en-US" sz="2000" dirty="0" smtClean="0"/>
              <a:t> is only 365 meters long and is probably one of </a:t>
            </a:r>
            <a:r>
              <a:rPr lang="en-US" sz="2000" u="sng" dirty="0" smtClean="0"/>
              <a:t>the shortest rivers</a:t>
            </a:r>
            <a:r>
              <a:rPr lang="en-US" sz="2000" dirty="0" smtClean="0"/>
              <a:t> in the world.  </a:t>
            </a:r>
            <a:endParaRPr lang="en-US" sz="2000" dirty="0"/>
          </a:p>
        </p:txBody>
      </p:sp>
      <p:pic>
        <p:nvPicPr>
          <p:cNvPr id="6" name="Picture 5" descr="reka-vrelo-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8194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609600"/>
          <a:ext cx="70104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0400"/>
              </a:tblGrid>
              <a:tr h="609600">
                <a:tc>
                  <a:txBody>
                    <a:bodyPr/>
                    <a:lstStyle/>
                    <a:p>
                      <a:r>
                        <a:rPr lang="sr-Latn-RS" sz="2800" dirty="0" smtClean="0"/>
                        <a:t>Lakes 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Uvac-Lake-full-HD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95400"/>
            <a:ext cx="6523788" cy="4876800"/>
          </a:xfrm>
          <a:prstGeom prst="rect">
            <a:avLst/>
          </a:prstGeom>
        </p:spPr>
      </p:pic>
      <p:pic>
        <p:nvPicPr>
          <p:cNvPr id="4" name="Picture 3" descr="beloglavi-sup-uva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295400"/>
            <a:ext cx="2743200" cy="2209800"/>
          </a:xfrm>
          <a:prstGeom prst="rect">
            <a:avLst/>
          </a:prstGeom>
        </p:spPr>
      </p:pic>
      <p:pic>
        <p:nvPicPr>
          <p:cNvPr id="5" name="Picture 4" descr="content-uvac_serbi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454447"/>
            <a:ext cx="2743200" cy="2717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meteško_jezero_4691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" y="1447800"/>
            <a:ext cx="7620000" cy="51758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304800"/>
            <a:ext cx="7696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000" b="1" dirty="0" smtClean="0"/>
              <a:t>Semetes lake is popular because y</a:t>
            </a:r>
            <a:r>
              <a:rPr lang="en-US" sz="2000" b="1" dirty="0" err="1" smtClean="0"/>
              <a:t>ou</a:t>
            </a:r>
            <a:r>
              <a:rPr lang="en-US" sz="2000" b="1" dirty="0" smtClean="0"/>
              <a:t> can take a ride on </a:t>
            </a:r>
            <a:r>
              <a:rPr lang="sr-Latn-RS" sz="2000" b="1" dirty="0" smtClean="0"/>
              <a:t>its</a:t>
            </a:r>
            <a:r>
              <a:rPr lang="en-US" sz="2000" b="1" dirty="0" smtClean="0"/>
              <a:t> magical floating</a:t>
            </a:r>
            <a:r>
              <a:rPr lang="sr-Cyrl-CS" sz="2000" b="1" dirty="0" smtClean="0"/>
              <a:t> </a:t>
            </a:r>
            <a:r>
              <a:rPr lang="en-US" sz="2000" b="1" dirty="0" smtClean="0"/>
              <a:t>islands!</a:t>
            </a:r>
            <a:r>
              <a:rPr lang="en-US" sz="2000" dirty="0" smtClean="0"/>
              <a:t>  </a:t>
            </a:r>
            <a:endParaRPr lang="sr-Cyrl-CS" sz="2000" dirty="0" smtClean="0"/>
          </a:p>
          <a:p>
            <a:r>
              <a:rPr lang="en-US" sz="2000" dirty="0" smtClean="0">
                <a:hlinkClick r:id="rId5"/>
              </a:rPr>
              <a:t>https://www.youtube.com/watch?v=dUgtK59OlmE</a:t>
            </a:r>
            <a:endParaRPr lang="sr-Cyrl-CS" sz="200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413808"/>
            <a:ext cx="693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Ethnic groups</a:t>
            </a:r>
            <a:r>
              <a:rPr lang="sr-Latn-RS" sz="2000" dirty="0" smtClean="0"/>
              <a:t>: </a:t>
            </a:r>
            <a:r>
              <a:rPr lang="en-US" sz="2000" dirty="0" smtClean="0"/>
              <a:t>Serb 83.3%, Hungarian 3.5%, Romani 2.1%, </a:t>
            </a:r>
            <a:r>
              <a:rPr lang="en-US" sz="2000" dirty="0" err="1" smtClean="0"/>
              <a:t>Bosniak</a:t>
            </a:r>
            <a:r>
              <a:rPr lang="en-US" sz="2000" dirty="0" smtClean="0"/>
              <a:t> 2%, </a:t>
            </a:r>
            <a:r>
              <a:rPr lang="sr-Latn-RS" sz="2000" dirty="0" smtClean="0"/>
              <a:t>and </a:t>
            </a:r>
            <a:r>
              <a:rPr lang="en-US" sz="2000" dirty="0" smtClean="0"/>
              <a:t>undeclared 3.4% </a:t>
            </a:r>
            <a:endParaRPr lang="sr-Latn-RS" sz="2000" dirty="0" smtClean="0"/>
          </a:p>
          <a:p>
            <a:pPr algn="just"/>
            <a:endParaRPr lang="sr-Latn-RS" sz="2000" dirty="0" smtClean="0"/>
          </a:p>
          <a:p>
            <a:pPr algn="just"/>
            <a:r>
              <a:rPr lang="sr-Latn-RS" sz="2000" dirty="0" smtClean="0"/>
              <a:t>Religion: </a:t>
            </a:r>
            <a:r>
              <a:rPr lang="en-US" sz="2000" dirty="0" smtClean="0"/>
              <a:t>Orthodox 84.6%, Catholic 5%, Muslim 3.1%, Protestant 1%, atheist 1.1%, other 0.8% (includes Christians, Eastern religionist, Jewish), undeclared 4.5% 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85800" y="533400"/>
          <a:ext cx="67818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1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</a:t>
                      </a:r>
                      <a:r>
                        <a:rPr lang="sr-Latn-RS" sz="2800" dirty="0" smtClean="0"/>
                        <a:t>eligion and ethnic groups 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atured-st_sava_kirch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57200"/>
            <a:ext cx="4343400" cy="30882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3922455"/>
            <a:ext cx="358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/>
              <a:t>Church of St Peter</a:t>
            </a:r>
            <a:r>
              <a:rPr lang="en-US" sz="1600" dirty="0" smtClean="0"/>
              <a:t> </a:t>
            </a:r>
            <a:r>
              <a:rPr lang="sr-Latn-RS" sz="1600" dirty="0" smtClean="0"/>
              <a:t>is </a:t>
            </a:r>
            <a:r>
              <a:rPr lang="en-US" sz="1600" dirty="0" smtClean="0"/>
              <a:t>the oldest </a:t>
            </a:r>
            <a:r>
              <a:rPr lang="sr-Latn-RS" sz="1600" dirty="0" smtClean="0"/>
              <a:t>orthodox </a:t>
            </a:r>
            <a:r>
              <a:rPr lang="en-US" sz="1600" dirty="0" smtClean="0"/>
              <a:t>church in Serbia</a:t>
            </a:r>
            <a:r>
              <a:rPr lang="sr-Latn-RS" sz="1600" dirty="0" smtClean="0"/>
              <a:t>. </a:t>
            </a:r>
            <a:r>
              <a:rPr lang="en-US" sz="1600" dirty="0" smtClean="0"/>
              <a:t>It is part of the </a:t>
            </a:r>
            <a:r>
              <a:rPr lang="en-US" sz="1600" b="1" dirty="0" err="1" smtClean="0"/>
              <a:t>Stari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Ras</a:t>
            </a:r>
            <a:r>
              <a:rPr lang="sr-Latn-RS" sz="1600" b="1" dirty="0" smtClean="0"/>
              <a:t> </a:t>
            </a:r>
            <a:r>
              <a:rPr lang="en-US" sz="1600" dirty="0" smtClean="0"/>
              <a:t>complex, an UNESCO </a:t>
            </a:r>
            <a:r>
              <a:rPr lang="en-US" sz="1600" u="sng" dirty="0" smtClean="0"/>
              <a:t>World Heritage Site</a:t>
            </a:r>
            <a:r>
              <a:rPr lang="sr-Latn-RS" sz="1600" u="sng" dirty="0" smtClean="0"/>
              <a:t>.</a:t>
            </a:r>
            <a:r>
              <a:rPr lang="en-US" sz="1600" dirty="0" smtClean="0"/>
              <a:t> </a:t>
            </a:r>
            <a:r>
              <a:rPr lang="sr-Latn-RS" sz="1600" dirty="0" smtClean="0"/>
              <a:t> </a:t>
            </a:r>
            <a:r>
              <a:rPr lang="en-US" sz="1600" dirty="0" smtClean="0"/>
              <a:t>It was founded in the 4th century </a:t>
            </a:r>
            <a:r>
              <a:rPr lang="en-US" sz="1600" u="sng" dirty="0" smtClean="0"/>
              <a:t>during Roman rule</a:t>
            </a:r>
            <a:r>
              <a:rPr lang="en-US" sz="1600" dirty="0" smtClean="0"/>
              <a:t>,</a:t>
            </a:r>
            <a:r>
              <a:rPr lang="sr-Latn-RS" sz="1600" dirty="0" smtClean="0"/>
              <a:t> and it </a:t>
            </a:r>
            <a:r>
              <a:rPr lang="en-US" sz="1600" dirty="0" smtClean="0"/>
              <a:t>is dedicated to Saints Peter and Paul.</a:t>
            </a:r>
            <a:r>
              <a:rPr lang="sr-Latn-RS" sz="1600" dirty="0" smtClean="0"/>
              <a:t> There are aroung 405 ortxodox manasteries and churches in serbia.</a:t>
            </a:r>
          </a:p>
          <a:p>
            <a:endParaRPr lang="en-US" sz="1600" dirty="0"/>
          </a:p>
        </p:txBody>
      </p:sp>
      <p:pic>
        <p:nvPicPr>
          <p:cNvPr id="4" name="Picture 3" descr="44565575_252811848719435_7040861285239651418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907367"/>
            <a:ext cx="4343400" cy="24934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685800"/>
            <a:ext cx="358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Temple of Saint Sava</a:t>
            </a:r>
            <a:r>
              <a:rPr lang="sr-Latn-RS" dirty="0" smtClean="0"/>
              <a:t> is the biggest orhtodox church </a:t>
            </a:r>
            <a:r>
              <a:rPr lang="en-US" dirty="0" smtClean="0"/>
              <a:t>in the Balkans</a:t>
            </a:r>
            <a:r>
              <a:rPr lang="sr-Latn-RS" dirty="0" smtClean="0"/>
              <a:t>.</a:t>
            </a:r>
            <a:r>
              <a:rPr lang="en-US" dirty="0" smtClean="0"/>
              <a:t>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477973085ae9aa74483a4968860257_v4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56012"/>
            <a:ext cx="6983211" cy="464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1" y="1066800"/>
            <a:ext cx="69832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000" dirty="0" smtClean="0"/>
              <a:t>T</a:t>
            </a:r>
            <a:r>
              <a:rPr lang="en-US" sz="2000" dirty="0" smtClean="0"/>
              <a:t>he </a:t>
            </a:r>
            <a:r>
              <a:rPr lang="en-US" sz="2000" b="1" dirty="0" err="1" smtClean="0"/>
              <a:t>Bajrakli</a:t>
            </a:r>
            <a:r>
              <a:rPr lang="en-US" sz="2000" b="1" dirty="0" smtClean="0"/>
              <a:t> Mosque</a:t>
            </a:r>
            <a:r>
              <a:rPr lang="en-US" sz="2000" dirty="0" smtClean="0"/>
              <a:t> </a:t>
            </a:r>
            <a:r>
              <a:rPr lang="sr-Latn-RS" sz="2000" dirty="0" smtClean="0"/>
              <a:t>in Belgrade</a:t>
            </a:r>
            <a:r>
              <a:rPr lang="en-US" sz="2000" dirty="0" smtClean="0"/>
              <a:t> built around 1575</a:t>
            </a:r>
            <a:r>
              <a:rPr lang="sr-Latn-RS" sz="2000" dirty="0" smtClean="0"/>
              <a:t>.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609600"/>
            <a:ext cx="745229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Roman Catholic Parish Church of “The Name of Mary”</a:t>
            </a:r>
            <a:endParaRPr lang="sr-Latn-RS" sz="2000" b="1" dirty="0" smtClean="0"/>
          </a:p>
          <a:p>
            <a:endParaRPr lang="en-US" sz="2000" b="1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Rimokatolicka_-crkva-_Ime_Marijin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0"/>
            <a:ext cx="7757093" cy="487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990600"/>
            <a:ext cx="4015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It was being built from 1893 to 1895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2775" y="228600"/>
            <a:ext cx="678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Subotica Synagogue</a:t>
            </a:r>
            <a:r>
              <a:rPr lang="sr-Latn-RS" sz="2000" dirty="0" smtClean="0"/>
              <a:t> </a:t>
            </a:r>
            <a:r>
              <a:rPr lang="en-US" sz="2000" dirty="0" smtClean="0"/>
              <a:t>is the second largest synagogue in Europe.</a:t>
            </a:r>
            <a:r>
              <a:rPr lang="sr-Latn-RS" sz="2000" dirty="0" smtClean="0"/>
              <a:t> </a:t>
            </a:r>
            <a:r>
              <a:rPr lang="en-US" sz="2000" dirty="0" smtClean="0"/>
              <a:t>It was built in 1901-1902</a:t>
            </a:r>
            <a:r>
              <a:rPr lang="sr-Latn-RS" sz="2000" dirty="0" smtClean="0"/>
              <a:t>.</a:t>
            </a:r>
            <a:endParaRPr lang="en-US" sz="2000" dirty="0"/>
          </a:p>
        </p:txBody>
      </p:sp>
      <p:sp>
        <p:nvSpPr>
          <p:cNvPr id="4" name="AutoShape 2" descr="https://www.subotica.com/pub-photo/thumb/fullsize/2018/05/07/72600/SUBOTICAcom_07Maj2018_Sinagoga_1241098.jpg?id=124109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www.subotica.com/pub-photo/thumb/fullsize/2018/05/07/72600/SUBOTICAcom_07Maj2018_Sinagoga_1241098.jpg?id=124109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92" y="1042098"/>
            <a:ext cx="5898107" cy="570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</a:t>
            </a:r>
            <a:r>
              <a:rPr lang="sr-Latn-RS" dirty="0" smtClean="0"/>
              <a:t>he most famous serbians</a:t>
            </a:r>
            <a:endParaRPr lang="en-US" dirty="0"/>
          </a:p>
        </p:txBody>
      </p:sp>
      <p:pic>
        <p:nvPicPr>
          <p:cNvPr id="4" name="Content Placeholder 3" descr="nikola-tesla-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997075"/>
            <a:ext cx="7239000" cy="4071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762000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Ivo</a:t>
            </a:r>
            <a:r>
              <a:rPr lang="en-US" b="1" dirty="0" smtClean="0"/>
              <a:t> </a:t>
            </a:r>
            <a:r>
              <a:rPr lang="en-US" b="1" dirty="0" err="1" smtClean="0"/>
              <a:t>Andrić</a:t>
            </a:r>
            <a:r>
              <a:rPr lang="en-US" dirty="0" smtClean="0"/>
              <a:t> – novelist, poet and short story writer who won the Nobel Prize in Literature in 1961</a:t>
            </a:r>
            <a:r>
              <a:rPr lang="sr-Latn-RS" dirty="0" smtClean="0"/>
              <a:t>.</a:t>
            </a:r>
            <a:endParaRPr lang="en-US" dirty="0"/>
          </a:p>
        </p:txBody>
      </p:sp>
      <p:pic>
        <p:nvPicPr>
          <p:cNvPr id="5" name="Picture 4" descr="ivo andr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52600"/>
            <a:ext cx="7543800" cy="4081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Population in Serbia</a:t>
            </a:r>
            <a:r>
              <a:rPr lang="en-US" sz="2000" dirty="0" smtClean="0"/>
              <a:t>: </a:t>
            </a:r>
          </a:p>
          <a:p>
            <a:r>
              <a:rPr lang="en-US" sz="2000" dirty="0" smtClean="0"/>
              <a:t>more than 7,000,000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Population in Belgrade:</a:t>
            </a:r>
          </a:p>
          <a:p>
            <a:r>
              <a:rPr lang="en-US" sz="2000" dirty="0" smtClean="0"/>
              <a:t>more than 1,600,000</a:t>
            </a:r>
            <a:endParaRPr lang="en-US" sz="2000" b="1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graphicFrame>
        <p:nvGraphicFramePr>
          <p:cNvPr id="8" name="Picture Placeholder 7"/>
          <p:cNvGraphicFramePr>
            <a:graphicFrameLocks noGrp="1"/>
          </p:cNvGraphicFramePr>
          <p:nvPr>
            <p:ph type="pic" idx="1"/>
          </p:nvPr>
        </p:nvGraphicFramePr>
        <p:xfrm>
          <a:off x="5029200" y="1600200"/>
          <a:ext cx="38862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Name of state:</a:t>
                      </a:r>
                      <a:br>
                        <a:rPr lang="en-US" sz="18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Republic of Serbia</a:t>
                      </a:r>
                      <a:br>
                        <a:rPr lang="en-US" sz="18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8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Capital city: Belgrade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-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White City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C:\Users\Korisnik\AppData\Local\Microsoft\Windows\Temporary Internet Files\Content.IE5\0771FU5O\Serbia_Ethnic_Map_2011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90600"/>
            <a:ext cx="42672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5334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Emir </a:t>
            </a:r>
            <a:r>
              <a:rPr lang="en-US" b="1" dirty="0" err="1" smtClean="0"/>
              <a:t>Kusturica</a:t>
            </a:r>
            <a:r>
              <a:rPr lang="en-US" b="1" dirty="0" smtClean="0"/>
              <a:t> </a:t>
            </a:r>
            <a:r>
              <a:rPr lang="sr-Latn-RS" b="1" dirty="0" smtClean="0"/>
              <a:t>- </a:t>
            </a:r>
            <a:r>
              <a:rPr lang="en-US" dirty="0" smtClean="0"/>
              <a:t>director, musician and screenwriter</a:t>
            </a:r>
            <a:endParaRPr lang="en-US" dirty="0"/>
          </a:p>
        </p:txBody>
      </p:sp>
      <p:pic>
        <p:nvPicPr>
          <p:cNvPr id="3" name="Picture 2" descr="Emir-Kusturica-in-Farewell-c-2010-Neoclassics-Films-Ltd.-Under-License-e14626171487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71600"/>
            <a:ext cx="7391400" cy="4924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85800"/>
            <a:ext cx="8153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 smtClean="0"/>
              <a:t>Drvengrad</a:t>
            </a:r>
            <a:r>
              <a:rPr lang="en-US" dirty="0" smtClean="0"/>
              <a:t>, on </a:t>
            </a:r>
            <a:r>
              <a:rPr lang="en-US" dirty="0" err="1" smtClean="0"/>
              <a:t>Mećavnik</a:t>
            </a:r>
            <a:r>
              <a:rPr lang="en-US" dirty="0" smtClean="0"/>
              <a:t> in </a:t>
            </a:r>
            <a:r>
              <a:rPr lang="en-US" dirty="0" err="1" smtClean="0"/>
              <a:t>Mokra</a:t>
            </a:r>
            <a:r>
              <a:rPr lang="en-US" dirty="0" smtClean="0"/>
              <a:t> Gora, is a place created by Emir </a:t>
            </a:r>
            <a:r>
              <a:rPr lang="en-US" dirty="0" err="1" smtClean="0"/>
              <a:t>Kusturica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This ethno village, in the middle of nowhere, is a home of several festivals. The first one is ‘</a:t>
            </a:r>
            <a:r>
              <a:rPr lang="en-US" dirty="0" err="1" smtClean="0"/>
              <a:t>Kustendorf</a:t>
            </a:r>
            <a:r>
              <a:rPr lang="en-US" dirty="0" smtClean="0"/>
              <a:t>’, a film and music festival, for young filmmakers. Bolshoi’ Music Festival, for young performers of classical music. </a:t>
            </a:r>
          </a:p>
          <a:p>
            <a:pPr algn="just"/>
            <a:r>
              <a:rPr lang="en-US" dirty="0" smtClean="0"/>
              <a:t>Autumn Theatre Festival and the Writers’ Festival in May. This place was visited by the most eminent actors from the film world.  </a:t>
            </a:r>
            <a:endParaRPr lang="en-US" dirty="0"/>
          </a:p>
        </p:txBody>
      </p:sp>
      <p:pic>
        <p:nvPicPr>
          <p:cNvPr id="4" name="Picture 3" descr="Drvengrad-Emir-Kusturica-692x3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743200"/>
            <a:ext cx="4648200" cy="3525672"/>
          </a:xfrm>
          <a:prstGeom prst="rect">
            <a:avLst/>
          </a:prstGeom>
        </p:spPr>
      </p:pic>
      <p:pic>
        <p:nvPicPr>
          <p:cNvPr id="5" name="Picture 4" descr="images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200400"/>
            <a:ext cx="41910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nch+Open+Roland+Garros+2008+n5lX5mfUpGV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09" y="1447799"/>
            <a:ext cx="3591791" cy="5191055"/>
          </a:xfrm>
          <a:prstGeom prst="rect">
            <a:avLst/>
          </a:prstGeom>
        </p:spPr>
      </p:pic>
      <p:pic>
        <p:nvPicPr>
          <p:cNvPr id="3" name="Picture 2" descr="9af5318d07a85d32573a43cb2a7a296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1" y="2473100"/>
            <a:ext cx="4419600" cy="3318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381000"/>
            <a:ext cx="754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000" dirty="0" smtClean="0"/>
              <a:t>Ana Ivanovic</a:t>
            </a:r>
            <a:r>
              <a:rPr lang="en-US" sz="2000" dirty="0" smtClean="0"/>
              <a:t>: </a:t>
            </a:r>
            <a:r>
              <a:rPr lang="en-US" sz="2000" b="1" dirty="0" smtClean="0"/>
              <a:t>French Open champion</a:t>
            </a:r>
            <a:r>
              <a:rPr lang="en-US" sz="2000" dirty="0" smtClean="0"/>
              <a:t> </a:t>
            </a:r>
            <a:r>
              <a:rPr lang="sr-Latn-RS" sz="2000" dirty="0" smtClean="0"/>
              <a:t>in 2008 </a:t>
            </a:r>
            <a:r>
              <a:rPr lang="en-US" sz="2000" dirty="0" smtClean="0"/>
              <a:t>and world No. 1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novak djokovic with serbian fl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81" y="7961"/>
            <a:ext cx="5595582" cy="38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1970" y="4532609"/>
            <a:ext cx="33232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Novak </a:t>
            </a:r>
            <a:r>
              <a:rPr lang="en-US" sz="2000" dirty="0" err="1" smtClean="0"/>
              <a:t>Djokovic</a:t>
            </a:r>
            <a:r>
              <a:rPr lang="en-US" sz="2000" dirty="0" smtClean="0"/>
              <a:t> is a Serbian professional tennis player who is currently ranked world No. 1 in men's singles</a:t>
            </a:r>
            <a:endParaRPr lang="en-US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487" y="0"/>
            <a:ext cx="415151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Image result for novak djokovic roland garr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785" y="3810000"/>
            <a:ext cx="5469215" cy="307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mkmkdlnkeudni5zsfy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276600"/>
            <a:ext cx="2682240" cy="15087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" y="4419600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Stana</a:t>
            </a:r>
            <a:r>
              <a:rPr lang="en-US" dirty="0" smtClean="0"/>
              <a:t> </a:t>
            </a:r>
            <a:r>
              <a:rPr lang="en-US" dirty="0" err="1" smtClean="0"/>
              <a:t>Katic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2438400"/>
            <a:ext cx="236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Suzana</a:t>
            </a:r>
            <a:r>
              <a:rPr lang="en-US" sz="1600" dirty="0" smtClean="0"/>
              <a:t> </a:t>
            </a:r>
            <a:r>
              <a:rPr lang="en-US" sz="1600" dirty="0" err="1" smtClean="0"/>
              <a:t>Drobnjaković</a:t>
            </a:r>
            <a:r>
              <a:rPr lang="en-US" sz="1600" dirty="0" smtClean="0"/>
              <a:t>, known by her stage name Sasha Alexander.</a:t>
            </a:r>
            <a:endParaRPr lang="en-US" sz="1600" dirty="0"/>
          </a:p>
        </p:txBody>
      </p:sp>
      <p:pic>
        <p:nvPicPr>
          <p:cNvPr id="5" name="Picture 4" descr="50cdcf47ad8dd132300601ea8e7886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52400"/>
            <a:ext cx="1752600" cy="2272415"/>
          </a:xfrm>
          <a:prstGeom prst="rect">
            <a:avLst/>
          </a:prstGeom>
        </p:spPr>
      </p:pic>
      <p:pic>
        <p:nvPicPr>
          <p:cNvPr id="6" name="Picture 5" descr="download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52400"/>
            <a:ext cx="1733550" cy="2895600"/>
          </a:xfrm>
          <a:prstGeom prst="rect">
            <a:avLst/>
          </a:prstGeom>
        </p:spPr>
      </p:pic>
      <p:pic>
        <p:nvPicPr>
          <p:cNvPr id="7" name="Picture 6" descr="downloa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1" y="152400"/>
            <a:ext cx="2895600" cy="2133600"/>
          </a:xfrm>
          <a:prstGeom prst="rect">
            <a:avLst/>
          </a:prstGeom>
        </p:spPr>
      </p:pic>
      <p:pic>
        <p:nvPicPr>
          <p:cNvPr id="8" name="Picture 7" descr="maxresdefaul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4572000"/>
            <a:ext cx="2895600" cy="2133600"/>
          </a:xfrm>
          <a:prstGeom prst="rect">
            <a:avLst/>
          </a:prstGeom>
        </p:spPr>
      </p:pic>
      <p:pic>
        <p:nvPicPr>
          <p:cNvPr id="9" name="Picture 8" descr="Mihajlo-Pupin-svetski-Srbin-300x16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0" y="2362200"/>
            <a:ext cx="2857500" cy="2057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52800" y="6336268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 </a:t>
            </a:r>
            <a:r>
              <a:rPr lang="en-US" dirty="0" err="1" smtClean="0"/>
              <a:t>Mileva</a:t>
            </a:r>
            <a:r>
              <a:rPr lang="en-US" dirty="0" smtClean="0"/>
              <a:t> </a:t>
            </a:r>
            <a:r>
              <a:rPr lang="en-US" dirty="0" err="1" smtClean="0"/>
              <a:t>Marić</a:t>
            </a:r>
            <a:r>
              <a:rPr lang="en-US" dirty="0" smtClean="0"/>
              <a:t>-Einstein</a:t>
            </a:r>
            <a:endParaRPr lang="en-US" dirty="0"/>
          </a:p>
        </p:txBody>
      </p:sp>
      <p:pic>
        <p:nvPicPr>
          <p:cNvPr id="11" name="Picture 10" descr="aee910b42c52fe596436b7a343486b0f--rock-science-albert-einstei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8244" y="3124200"/>
            <a:ext cx="2921556" cy="3124200"/>
          </a:xfrm>
          <a:prstGeom prst="rect">
            <a:avLst/>
          </a:prstGeom>
        </p:spPr>
      </p:pic>
      <p:pic>
        <p:nvPicPr>
          <p:cNvPr id="12" name="Picture 11" descr="image_from_ios_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01" y="4953000"/>
            <a:ext cx="2895600" cy="1744890"/>
          </a:xfrm>
          <a:prstGeom prst="rect">
            <a:avLst/>
          </a:prstGeom>
        </p:spPr>
      </p:pic>
      <p:pic>
        <p:nvPicPr>
          <p:cNvPr id="13" name="Picture 12" descr="MV5BMTk2MjU3OTk2Ml5BMl5BanBnXkFtZTcwODk5NjMyNQ@@._V1_UY317_CR20,0,214,317_AL_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7200" y="152400"/>
            <a:ext cx="1851876" cy="2743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91000" y="2819400"/>
            <a:ext cx="20223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Catherine </a:t>
            </a:r>
            <a:r>
              <a:rPr lang="en-US" sz="1600" dirty="0" err="1" smtClean="0"/>
              <a:t>Oxenberg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upload.wikimedia.org/wikipedia/commons/9/99/Sumadij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5"/>
            <a:ext cx="9133114" cy="685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6019800"/>
            <a:ext cx="3650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C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costume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57200"/>
            <a:ext cx="91224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 smtClean="0">
                <a:solidFill>
                  <a:schemeClr val="bg1"/>
                </a:solidFill>
              </a:rPr>
              <a:t>Welcome to Serbia – </a:t>
            </a:r>
            <a:r>
              <a:rPr lang="en-US" sz="4600" dirty="0" err="1" smtClean="0">
                <a:solidFill>
                  <a:schemeClr val="bg1"/>
                </a:solidFill>
              </a:rPr>
              <a:t>Dobro</a:t>
            </a:r>
            <a:r>
              <a:rPr lang="sr-Latn-CS" sz="4600" dirty="0" smtClean="0">
                <a:solidFill>
                  <a:schemeClr val="bg1"/>
                </a:solidFill>
              </a:rPr>
              <a:t> </a:t>
            </a:r>
            <a:r>
              <a:rPr lang="en-US" sz="4600" dirty="0" smtClean="0">
                <a:solidFill>
                  <a:schemeClr val="bg1"/>
                </a:solidFill>
              </a:rPr>
              <a:t>do</a:t>
            </a:r>
            <a:r>
              <a:rPr lang="sr-Latn-CS" sz="4600" dirty="0" smtClean="0">
                <a:solidFill>
                  <a:schemeClr val="bg1"/>
                </a:solidFill>
              </a:rPr>
              <a:t>š</a:t>
            </a:r>
            <a:r>
              <a:rPr lang="en-US" sz="4600" dirty="0" smtClean="0">
                <a:solidFill>
                  <a:schemeClr val="bg1"/>
                </a:solidFill>
              </a:rPr>
              <a:t>li</a:t>
            </a:r>
            <a:r>
              <a:rPr lang="sr-Latn-CS" sz="4600" dirty="0" smtClean="0">
                <a:solidFill>
                  <a:schemeClr val="bg1"/>
                </a:solidFill>
              </a:rPr>
              <a:t> !</a:t>
            </a:r>
            <a:endParaRPr lang="en-US" sz="4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5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prism isInverted="1"/>
        <p:sndAc>
          <p:stSnd>
            <p:snd r:embed="rId3" name="Uzicko Kolo 15s.wav"/>
          </p:stSnd>
        </p:sndAc>
      </p:transition>
    </mc:Choice>
    <mc:Fallback xmlns="">
      <p:transition spd="slow" advClick="0" advTm="15000">
        <p:fade/>
        <p:sndAc>
          <p:stSnd>
            <p:snd r:embed="rId5" name="Uzicko Kolo 15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FRENCH AND SERBIAN FLAGS</a:t>
            </a:r>
            <a:endParaRPr lang="en-US" dirty="0"/>
          </a:p>
        </p:txBody>
      </p:sp>
      <p:pic>
        <p:nvPicPr>
          <p:cNvPr id="4099" name="Picture 3" descr="C:\Users\Korisnik\AppData\Local\Microsoft\Windows\Temporary Internet Files\Content.IE5\3DGBKECF\serbia_grunge_flag_by_think0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352800"/>
            <a:ext cx="3521075" cy="2349217"/>
          </a:xfrm>
          <a:prstGeom prst="rect">
            <a:avLst/>
          </a:prstGeom>
          <a:noFill/>
        </p:spPr>
      </p:pic>
      <p:pic>
        <p:nvPicPr>
          <p:cNvPr id="4103" name="Picture 7" descr="C:\Users\Korisnik\AppData\Local\Microsoft\Windows\Temporary Internet Files\Content.IE5\3DGBKECF\france_grunge_flag_by_think0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352800"/>
            <a:ext cx="3521075" cy="2349217"/>
          </a:xfrm>
          <a:prstGeom prst="rect">
            <a:avLst/>
          </a:prstGeom>
          <a:noFill/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77377"/>
              </p:ext>
            </p:extLst>
          </p:nvPr>
        </p:nvGraphicFramePr>
        <p:xfrm>
          <a:off x="457200" y="1600200"/>
          <a:ext cx="72390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0"/>
              </a:tblGrid>
              <a:tr h="868680">
                <a:tc>
                  <a:txBody>
                    <a:bodyPr/>
                    <a:lstStyle/>
                    <a:p>
                      <a:pPr algn="just"/>
                      <a:r>
                        <a:rPr kumimoji="0" lang="en-US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Stripes on the </a:t>
                      </a:r>
                      <a:r>
                        <a:rPr kumimoji="0" lang="en-US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French </a:t>
                      </a:r>
                      <a:r>
                        <a:rPr kumimoji="0" lang="en-US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flag are vertical: Blue - White – Red</a:t>
                      </a:r>
                    </a:p>
                    <a:p>
                      <a:pPr algn="just"/>
                      <a:r>
                        <a:rPr kumimoji="0" lang="en-US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On Serbian flag stripes are horizontal with a coat of arms to the left that includes a white double-headed eagle from the </a:t>
                      </a:r>
                      <a:r>
                        <a:rPr kumimoji="0" lang="en-US" b="0" i="0" u="sng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Nemanjić</a:t>
                      </a:r>
                      <a:r>
                        <a:rPr kumimoji="0" lang="en-US" b="0" i="0" u="sng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 dynasty</a:t>
                      </a:r>
                      <a:r>
                        <a:rPr kumimoji="0" lang="en-US" b="0" i="0" u="non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en-US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 </a:t>
                      </a:r>
                      <a:r>
                        <a:rPr kumimoji="0" lang="en-US" b="1" i="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Nemanjić</a:t>
                      </a:r>
                      <a:r>
                        <a:rPr kumimoji="0" lang="en-US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dynasty </a:t>
                      </a:r>
                      <a:r>
                        <a:rPr kumimoji="0" lang="en-US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ruled from the late 12th to the mid-14th century.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g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00" y="2362200"/>
            <a:ext cx="7162800" cy="4267200"/>
          </a:xfr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933853"/>
              </p:ext>
            </p:extLst>
          </p:nvPr>
        </p:nvGraphicFramePr>
        <p:xfrm>
          <a:off x="533400" y="381000"/>
          <a:ext cx="71628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2800"/>
              </a:tblGrid>
              <a:tr h="198120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Capital city: Belgrade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- 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M</a:t>
                      </a:r>
                      <a:r>
                        <a:rPr lang="en-US" sz="1800" b="0" dirty="0" smtClean="0"/>
                        <a:t>ore than 1,600,000 people live here. Belgrade</a:t>
                      </a:r>
                      <a:r>
                        <a:rPr lang="en-US" sz="1800" b="0" baseline="0" dirty="0" smtClean="0"/>
                        <a:t> change its name several times. </a:t>
                      </a:r>
                      <a:r>
                        <a:rPr kumimoji="0" lang="en-US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 Celts called it </a:t>
                      </a:r>
                      <a:r>
                        <a:rPr kumimoji="0" lang="en-US" b="0" i="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Sngidun</a:t>
                      </a:r>
                      <a:r>
                        <a:rPr kumimoji="0" lang="en-US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, which the Romans later changed into </a:t>
                      </a:r>
                      <a:r>
                        <a:rPr kumimoji="0" lang="en-US" b="0" i="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Singidunum</a:t>
                      </a:r>
                      <a:r>
                        <a:rPr kumimoji="0" lang="en-US" b="0" i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and we changed it into Belgrade/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White City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 mostly 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because of its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 white architecture (buildings). </a:t>
                      </a:r>
                      <a:r>
                        <a:rPr kumimoji="0" lang="en-US" sz="1800" b="0" i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 name </a:t>
                      </a:r>
                      <a:r>
                        <a:rPr kumimoji="0" lang="en-US" sz="1800" b="1" i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Belgrade is </a:t>
                      </a:r>
                      <a:r>
                        <a:rPr kumimoji="0" lang="en-US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mentioned for the first time in the 9</a:t>
                      </a:r>
                      <a:r>
                        <a:rPr kumimoji="0" lang="en-US" b="0" i="0" kern="1200" baseline="30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kumimoji="0" lang="en-US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century</a:t>
                      </a:r>
                      <a:r>
                        <a:rPr kumimoji="0" lang="en-US" b="0" i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but in </a:t>
                      </a:r>
                      <a:r>
                        <a:rPr kumimoji="0" lang="en-US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1284 </a:t>
                      </a:r>
                      <a:r>
                        <a:rPr kumimoji="0" lang="en-US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Belgrade comes under Serbian rule for the first time.</a:t>
                      </a:r>
                      <a:r>
                        <a:rPr kumimoji="0" lang="en-US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1403 - </a:t>
                      </a:r>
                      <a:r>
                        <a:rPr kumimoji="0" lang="en-US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Under Despot Stefan </a:t>
                      </a:r>
                      <a:r>
                        <a:rPr kumimoji="0" lang="en-US" b="0" i="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Lazarević</a:t>
                      </a:r>
                      <a:r>
                        <a:rPr kumimoji="0" lang="en-US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Belgrade becomes the capital of mediaeval Serbia.</a:t>
                      </a:r>
                      <a:endParaRPr lang="en-US" sz="1800" b="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70560"/>
          </a:xfrm>
        </p:spPr>
        <p:txBody>
          <a:bodyPr/>
          <a:lstStyle/>
          <a:p>
            <a:r>
              <a:rPr lang="en-US" b="0" dirty="0" smtClean="0"/>
              <a:t>Serbian alphabet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239000" cy="167640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en-US" sz="8800" b="1" dirty="0" smtClean="0"/>
              <a:t>10</a:t>
            </a:r>
            <a:r>
              <a:rPr lang="en-US" sz="8800" b="1" baseline="30000" dirty="0" smtClean="0"/>
              <a:t>th</a:t>
            </a:r>
            <a:r>
              <a:rPr lang="en-US" sz="8800" b="1" dirty="0" smtClean="0"/>
              <a:t>century – </a:t>
            </a:r>
            <a:r>
              <a:rPr lang="en-US" sz="8800" dirty="0" smtClean="0"/>
              <a:t>The Cyrillic script was developed but it had many strange letters. </a:t>
            </a:r>
            <a:r>
              <a:rPr lang="en-US" sz="8800" dirty="0" err="1" smtClean="0"/>
              <a:t>Vuk</a:t>
            </a:r>
            <a:r>
              <a:rPr lang="en-US" sz="8800" dirty="0" smtClean="0"/>
              <a:t> </a:t>
            </a:r>
            <a:r>
              <a:rPr lang="en-US" sz="8800" dirty="0" err="1" smtClean="0"/>
              <a:t>Stefanović</a:t>
            </a:r>
            <a:r>
              <a:rPr lang="en-US" sz="8800" dirty="0" smtClean="0"/>
              <a:t> </a:t>
            </a:r>
            <a:r>
              <a:rPr lang="en-US" sz="8800" dirty="0" err="1" smtClean="0"/>
              <a:t>Karadžić</a:t>
            </a:r>
            <a:r>
              <a:rPr lang="en-US" sz="8800" dirty="0" smtClean="0"/>
              <a:t> was a Serbian linguist and he changed Cyrillic Alphabet and in 1818 he published the First edition of Serbian dictionary. Serbian Cyrillic Alphabet is our official alphabet. </a:t>
            </a:r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7" name="Picture 3" descr="C:\Users\Korisnik\AppData\Local\Microsoft\Windows\Temporary Internet Files\Content.IE5\S0QL1KXK\10RSD_Front[1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62400" y="2819400"/>
            <a:ext cx="3561522" cy="1905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962400" y="5105400"/>
            <a:ext cx="3561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Vuk</a:t>
            </a:r>
            <a:r>
              <a:rPr lang="en-US" dirty="0" smtClean="0"/>
              <a:t> </a:t>
            </a:r>
            <a:r>
              <a:rPr lang="en-US" dirty="0" err="1" smtClean="0"/>
              <a:t>Stefanović</a:t>
            </a:r>
            <a:r>
              <a:rPr lang="en-US" dirty="0" smtClean="0"/>
              <a:t> </a:t>
            </a:r>
            <a:r>
              <a:rPr lang="en-US" dirty="0" err="1" smtClean="0"/>
              <a:t>Karadžić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2685211" cy="38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bcdn-sphotos-h-a.akamaihd.net/hphotos-ak-ash3/t31.0-8/10014518_735342106498234_1058425668314660734_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85" y="1323975"/>
            <a:ext cx="9144000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38836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C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Serbian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Cyrillic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Alphabet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013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70560"/>
          </a:xfrm>
        </p:spPr>
        <p:txBody>
          <a:bodyPr/>
          <a:lstStyle/>
          <a:p>
            <a:r>
              <a:rPr lang="en-US" b="0" dirty="0" smtClean="0"/>
              <a:t>Serbian alphabet</a:t>
            </a:r>
            <a:endParaRPr lang="en-US" dirty="0"/>
          </a:p>
        </p:txBody>
      </p:sp>
      <p:pic>
        <p:nvPicPr>
          <p:cNvPr id="4" name="Picture 3" descr="azbu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066800"/>
            <a:ext cx="3581400" cy="2590800"/>
          </a:xfrm>
          <a:prstGeom prst="rect">
            <a:avLst/>
          </a:prstGeom>
        </p:spPr>
      </p:pic>
      <p:pic>
        <p:nvPicPr>
          <p:cNvPr id="5" name="Picture 4" descr="azbuka 2 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990600"/>
            <a:ext cx="3200400" cy="2667000"/>
          </a:xfrm>
          <a:prstGeom prst="rect">
            <a:avLst/>
          </a:prstGeom>
        </p:spPr>
      </p:pic>
      <p:pic>
        <p:nvPicPr>
          <p:cNvPr id="6" name="Picture 5" descr="e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723007"/>
            <a:ext cx="3581400" cy="287354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814765"/>
              </p:ext>
            </p:extLst>
          </p:nvPr>
        </p:nvGraphicFramePr>
        <p:xfrm>
          <a:off x="4343400" y="3810000"/>
          <a:ext cx="34290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/>
              </a:tblGrid>
              <a:tr h="27432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Madame Martin</a:t>
                      </a:r>
                    </a:p>
                    <a:p>
                      <a:r>
                        <a:rPr lang="sr-Latn-RS" sz="2400" dirty="0" smtClean="0"/>
                        <a:t>Gospođa Martan</a:t>
                      </a:r>
                    </a:p>
                    <a:p>
                      <a:r>
                        <a:rPr lang="sr-Cyrl-RS" sz="2400" dirty="0" smtClean="0"/>
                        <a:t>Госпођа</a:t>
                      </a:r>
                      <a:r>
                        <a:rPr lang="sr-Cyrl-RS" sz="2400" baseline="0" dirty="0" smtClean="0"/>
                        <a:t> Мартан</a:t>
                      </a:r>
                    </a:p>
                    <a:p>
                      <a:endParaRPr lang="sr-Cyrl-RS" sz="2400" baseline="0" dirty="0" smtClean="0"/>
                    </a:p>
                    <a:p>
                      <a:r>
                        <a:rPr lang="en-US" sz="2400" baseline="0" dirty="0" err="1" smtClean="0"/>
                        <a:t>Ivana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Pusica</a:t>
                      </a:r>
                      <a:endParaRPr lang="en-US" sz="2400" baseline="0" dirty="0" smtClean="0"/>
                    </a:p>
                    <a:p>
                      <a:r>
                        <a:rPr lang="sr-Latn-RS" sz="2400" baseline="0" dirty="0" smtClean="0"/>
                        <a:t>Ivana Pušica</a:t>
                      </a:r>
                    </a:p>
                    <a:p>
                      <a:r>
                        <a:rPr lang="sr-Cyrl-RS" sz="2400" baseline="0" dirty="0" smtClean="0"/>
                        <a:t>Ивана Пушица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9144000" cy="7086600"/>
          </a:xfrm>
          <a:prstGeom prst="plaque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30790"/>
              </p:ext>
            </p:extLst>
          </p:nvPr>
        </p:nvGraphicFramePr>
        <p:xfrm>
          <a:off x="952500" y="228600"/>
          <a:ext cx="72390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0"/>
              </a:tblGrid>
              <a:tr h="533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kumimoji="0" lang="en-US" sz="2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Fruška</a:t>
                      </a:r>
                      <a:r>
                        <a:rPr kumimoji="0" lang="en-US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Gora National Park</a:t>
                      </a:r>
                      <a:r>
                        <a:rPr kumimoji="0" lang="sr-Cyrl-RS" sz="2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US" sz="2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566543"/>
              </p:ext>
            </p:extLst>
          </p:nvPr>
        </p:nvGraphicFramePr>
        <p:xfrm>
          <a:off x="914400" y="6019800"/>
          <a:ext cx="7239000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0"/>
              </a:tblGrid>
              <a:tr h="838200">
                <a:tc>
                  <a:txBody>
                    <a:bodyPr/>
                    <a:lstStyle/>
                    <a:p>
                      <a:pPr algn="just"/>
                      <a:r>
                        <a:rPr kumimoji="0"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kumimoji="0" lang="en-US" sz="16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Fruška</a:t>
                      </a:r>
                      <a:r>
                        <a:rPr kumimoji="0"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Gora National Park</a:t>
                      </a:r>
                      <a:r>
                        <a:rPr kumimoji="0" lang="sr-Cyrl-RS" sz="16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kumimoji="0" lang="en-US" sz="16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has many</a:t>
                      </a:r>
                      <a:r>
                        <a:rPr kumimoji="0" lang="en-US" sz="16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villages, meadows and lakes, dense forest inhabited by deer, boars and other wildlife. </a:t>
                      </a:r>
                      <a:r>
                        <a:rPr kumimoji="0" lang="en-US" sz="1600" b="0" i="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Fruska</a:t>
                      </a:r>
                      <a:r>
                        <a:rPr kumimoji="0" lang="en-US" sz="16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Gora is </a:t>
                      </a:r>
                      <a:r>
                        <a:rPr kumimoji="0" lang="en-US" sz="16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60 </a:t>
                      </a:r>
                      <a:r>
                        <a:rPr kumimoji="0" lang="en-US" sz="16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km from Belgrade</a:t>
                      </a:r>
                      <a:r>
                        <a:rPr kumimoji="0" lang="en-US" sz="16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1163</TotalTime>
  <Words>776</Words>
  <Application>Microsoft Office PowerPoint</Application>
  <PresentationFormat>On-screen Show (4:3)</PresentationFormat>
  <Paragraphs>117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Opulent</vt:lpstr>
      <vt:lpstr>serbia</vt:lpstr>
      <vt:lpstr>PowerPoint Presentation</vt:lpstr>
      <vt:lpstr>PowerPoint Presentation</vt:lpstr>
      <vt:lpstr>FRENCH AND SERBIAN FLAGS</vt:lpstr>
      <vt:lpstr>PowerPoint Presentation</vt:lpstr>
      <vt:lpstr>Serbian alphabet</vt:lpstr>
      <vt:lpstr>PowerPoint Presentation</vt:lpstr>
      <vt:lpstr>Serbian alphabet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most famous serbians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serbia</dc:title>
  <dc:creator>Korisnik</dc:creator>
  <cp:lastModifiedBy>Korisnik</cp:lastModifiedBy>
  <cp:revision>97</cp:revision>
  <dcterms:created xsi:type="dcterms:W3CDTF">2019-05-30T15:50:00Z</dcterms:created>
  <dcterms:modified xsi:type="dcterms:W3CDTF">2019-06-02T22:41:34Z</dcterms:modified>
</cp:coreProperties>
</file>