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0" name="Google Shape;110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6" name="Google Shape;116;p1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7" name="Google Shape;11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8" name="Google Shape;128;p2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9" name="Google Shape;129;p2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0" name="Google Shape;130;p2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31" name="Google Shape;131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7" name="Google Shape;137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8" name="Google Shape;13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4" name="Google Shape;144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4" name="Google Shape;54;p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6" name="Google Shape;56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2" name="Google Shape;62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1.jpg"/><Relationship Id="rId5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20.jpg"/><Relationship Id="rId5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hyperlink" Target="https://youtu.be/-13-yWUfo7w" TargetMode="External"/><Relationship Id="rId5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3.jpg"/><Relationship Id="rId7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50C15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/>
        </p:nvSpPr>
        <p:spPr>
          <a:xfrm>
            <a:off x="214312" y="333375"/>
            <a:ext cx="7786687" cy="3667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2o Γυμνάσιο Περιστερίου/Erasmus project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Calibri"/>
              <a:buNone/>
            </a:pPr>
            <a:r>
              <a:rPr b="1" i="1" lang="en-US" sz="3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HISTORICAL TREASURES OF EUROPE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baseline="3000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meeting in Aggius, Sard</a:t>
            </a:r>
            <a:r>
              <a:rPr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nia, Italy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18-23/3/2019</a:t>
            </a:r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5929312"/>
            <a:ext cx="220980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rtugal logo2.jpg" id="165" name="Google Shape;16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9562" y="5483225"/>
            <a:ext cx="941387" cy="11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lag of Italy.svg" id="236" name="Google Shape;23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.jpg" id="237" name="Google Shape;237;p34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23837"/>
            <a:ext cx="9144000" cy="34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4"/>
          <p:cNvSpPr txBox="1"/>
          <p:nvPr>
            <p:ph idx="4294967295" type="title"/>
          </p:nvPr>
        </p:nvSpPr>
        <p:spPr>
          <a:xfrm>
            <a:off x="0" y="4005262"/>
            <a:ext cx="9139237" cy="1223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80000" spcFirstLastPara="1" rIns="18000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It is a  masterpiece of architecture,                                                       which was declared  World Heritage Site                                              by UNESCO  in 1997.</a:t>
            </a:r>
            <a:endParaRPr/>
          </a:p>
        </p:txBody>
      </p:sp>
      <p:pic>
        <p:nvPicPr>
          <p:cNvPr id="239" name="Google Shape;23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9075" y="1060450"/>
            <a:ext cx="2871787" cy="287178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lag of Italy.svg" id="244" name="Google Shape;24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ages.musement.com/cover/0002/25/thumb_124681_cover_header.jpeg" id="245" name="Google Shape;245;p35"/>
          <p:cNvPicPr preferRelativeResize="0"/>
          <p:nvPr/>
        </p:nvPicPr>
        <p:blipFill rotWithShape="1">
          <a:blip r:embed="rId4">
            <a:alphaModFix/>
          </a:blip>
          <a:srcRect b="0" l="0" r="0" t="28401"/>
          <a:stretch/>
        </p:blipFill>
        <p:spPr>
          <a:xfrm>
            <a:off x="0" y="1700212"/>
            <a:ext cx="9144000" cy="436086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 txBox="1"/>
          <p:nvPr/>
        </p:nvSpPr>
        <p:spPr>
          <a:xfrm>
            <a:off x="0" y="115887"/>
            <a:ext cx="9139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53F"/>
              </a:buClr>
              <a:buSzPts val="3100"/>
              <a:buFont typeface="Arial"/>
              <a:buNone/>
            </a:pPr>
            <a:r>
              <a:rPr b="0" i="0" lang="en-US" sz="3100" u="none">
                <a:solidFill>
                  <a:srgbClr val="10253F"/>
                </a:solidFill>
                <a:latin typeface="Arial"/>
                <a:ea typeface="Arial"/>
                <a:cs typeface="Arial"/>
                <a:sym typeface="Arial"/>
              </a:rPr>
              <a:t>The Reggia is an outstanding example of European monumental architecture that illustrates                                  the power of absolute monarchy of that era.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lag of Italy.svg" id="251" name="Google Shape;25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.jpg" id="252" name="Google Shape;25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12" y="-23812"/>
            <a:ext cx="5480050" cy="68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6"/>
          <p:cNvSpPr txBox="1"/>
          <p:nvPr/>
        </p:nvSpPr>
        <p:spPr>
          <a:xfrm>
            <a:off x="5510212" y="285750"/>
            <a:ext cx="3490912" cy="302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0" i="0" lang="en-US" sz="2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complex was turned                                 into a military barracks                                   in the 19</a:t>
            </a:r>
            <a:r>
              <a:rPr b="0" baseline="30000" i="0" lang="en-US" sz="2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2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century,                     When the military left, the complex fell prey              to vandals                                   who stripped it bare.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lag of Italy.svg" id="258" name="Google Shape;25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.jpg" id="259" name="Google Shape;25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0" y="188912"/>
            <a:ext cx="9140825" cy="39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7"/>
          <p:cNvSpPr txBox="1"/>
          <p:nvPr/>
        </p:nvSpPr>
        <p:spPr>
          <a:xfrm>
            <a:off x="6350" y="4289425"/>
            <a:ext cx="9140825" cy="2308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restoration of the Reggia began in 1999.                              Frescoes, decorations and archaeological findings                 were brought back to light using cutting-edge techniques. It was the largest project for the restoration of a cultural asset ever undertaken in Europe.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lag of Italy.svg" id="265" name="Google Shape;26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8"/>
          <p:cNvSpPr txBox="1"/>
          <p:nvPr/>
        </p:nvSpPr>
        <p:spPr>
          <a:xfrm>
            <a:off x="0" y="115887"/>
            <a:ext cx="9144000" cy="2881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Arial"/>
              <a:buNone/>
            </a:pPr>
            <a:r>
              <a:rPr b="0" i="0" lang="en-US" sz="31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inauguration on 12 October 2007 marked                   the rebirth  of the Reggia and its Gardens.                                    It’s a modern court that is home to a permanent display, major exhibitions, art performances, concerts, conferences, entertainment programs and events. </a:t>
            </a:r>
            <a:br>
              <a:rPr b="1" i="0" lang="en-US" sz="240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descr="13.jpg" id="267" name="Google Shape;267;p38"/>
          <p:cNvPicPr preferRelativeResize="0"/>
          <p:nvPr/>
        </p:nvPicPr>
        <p:blipFill rotWithShape="1">
          <a:blip r:embed="rId4">
            <a:alphaModFix/>
          </a:blip>
          <a:srcRect b="5857" l="5125" r="5274" t="5348"/>
          <a:stretch/>
        </p:blipFill>
        <p:spPr>
          <a:xfrm>
            <a:off x="5072062" y="3041650"/>
            <a:ext cx="3554412" cy="359092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12.jpg" id="268" name="Google Shape;26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4012" y="3041650"/>
            <a:ext cx="4267200" cy="359092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lag of Italy.svg" id="273" name="Google Shape;27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9"/>
          <p:cNvSpPr txBox="1"/>
          <p:nvPr/>
        </p:nvSpPr>
        <p:spPr>
          <a:xfrm>
            <a:off x="0" y="333375"/>
            <a:ext cx="9144000" cy="1055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0"/>
              <a:buFont typeface="Teko"/>
              <a:buNone/>
            </a:pPr>
            <a:r>
              <a:rPr b="0" i="0" lang="en-US" sz="8000" u="none">
                <a:solidFill>
                  <a:srgbClr val="002060"/>
                </a:solidFill>
                <a:latin typeface="Teko"/>
                <a:ea typeface="Teko"/>
                <a:cs typeface="Teko"/>
                <a:sym typeface="Teko"/>
              </a:rPr>
              <a:t>The Reggia in 3D</a:t>
            </a:r>
            <a:endParaRPr/>
          </a:p>
        </p:txBody>
      </p:sp>
      <p:pic>
        <p:nvPicPr>
          <p:cNvPr descr="https://upload.wikimedia.org/wikipedia/commons/d/d8/Reggia_di_Venaria_Reale_%28Italy%29.jpg" id="275" name="Google Shape;275;p3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7550" y="1557337"/>
            <a:ext cx="7708900" cy="51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9"/>
          <p:cNvSpPr txBox="1"/>
          <p:nvPr/>
        </p:nvSpPr>
        <p:spPr>
          <a:xfrm>
            <a:off x="2248050" y="2049375"/>
            <a:ext cx="46479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Click on the image to see the video</a:t>
            </a:r>
            <a:endParaRPr sz="2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alearningfamily.com/main/wp-content/uploads/ItalyPhysical.jpg" id="170" name="Google Shape;170;p26"/>
          <p:cNvPicPr preferRelativeResize="0"/>
          <p:nvPr/>
        </p:nvPicPr>
        <p:blipFill rotWithShape="1">
          <a:blip r:embed="rId3">
            <a:alphaModFix/>
          </a:blip>
          <a:srcRect b="3681" l="0" r="6299" t="2568"/>
          <a:stretch/>
        </p:blipFill>
        <p:spPr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 txBox="1"/>
          <p:nvPr>
            <p:ph idx="4294967295" type="ctrTitle"/>
          </p:nvPr>
        </p:nvSpPr>
        <p:spPr>
          <a:xfrm>
            <a:off x="1938337" y="692150"/>
            <a:ext cx="7200900" cy="10429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 the north of Italy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>
            <p:ph idx="4294967295" type="ctrTitle"/>
          </p:nvPr>
        </p:nvSpPr>
        <p:spPr>
          <a:xfrm>
            <a:off x="0" y="3824287"/>
            <a:ext cx="5627687" cy="10445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 an older era</a:t>
            </a:r>
            <a:endParaRPr/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uchy of Savoy fortified town in late 17th century, Cuneo, Piedmont, print, Italy, 17th century : Stock Illustration" id="182" name="Google Shape;182;p28"/>
          <p:cNvPicPr preferRelativeResize="0"/>
          <p:nvPr/>
        </p:nvPicPr>
        <p:blipFill rotWithShape="1">
          <a:blip r:embed="rId3">
            <a:alphaModFix/>
          </a:blip>
          <a:srcRect b="15841" l="1903" r="40066" t="5380"/>
          <a:stretch/>
        </p:blipFill>
        <p:spPr>
          <a:xfrm>
            <a:off x="0" y="-115887"/>
            <a:ext cx="9220200" cy="697388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/>
          <p:nvPr/>
        </p:nvSpPr>
        <p:spPr>
          <a:xfrm>
            <a:off x="2195512" y="730250"/>
            <a:ext cx="4752975" cy="10429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 search of</a:t>
            </a:r>
            <a:endParaRPr/>
          </a:p>
        </p:txBody>
      </p:sp>
      <p:sp>
        <p:nvSpPr>
          <p:cNvPr id="184" name="Google Shape;184;p28"/>
          <p:cNvSpPr txBox="1"/>
          <p:nvPr/>
        </p:nvSpPr>
        <p:spPr>
          <a:xfrm>
            <a:off x="2843212" y="1989137"/>
            <a:ext cx="3457575" cy="11509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Open Sans"/>
              <a:buNone/>
            </a:pPr>
            <a:r>
              <a:rPr b="1" i="0" lang="en-US" sz="6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power</a:t>
            </a:r>
            <a:endParaRPr/>
          </a:p>
        </p:txBody>
      </p:sp>
      <p:sp>
        <p:nvSpPr>
          <p:cNvPr id="185" name="Google Shape;185;p28"/>
          <p:cNvSpPr txBox="1"/>
          <p:nvPr/>
        </p:nvSpPr>
        <p:spPr>
          <a:xfrm>
            <a:off x="809625" y="3392487"/>
            <a:ext cx="7524750" cy="11890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Open Sans"/>
              <a:buNone/>
            </a:pPr>
            <a:r>
              <a:rPr b="1" i="0" lang="en-US" sz="6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and  splendour…</a:t>
            </a:r>
            <a:endParaRPr/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zero-media.s3.amazonaws.com/uploads/2015/05/venaria-reale-torino.jpg" id="190" name="Google Shape;190;p29"/>
          <p:cNvPicPr preferRelativeResize="0"/>
          <p:nvPr/>
        </p:nvPicPr>
        <p:blipFill rotWithShape="1">
          <a:blip r:embed="rId3">
            <a:alphaModFix/>
          </a:blip>
          <a:srcRect b="0" l="1403" r="0" t="0"/>
          <a:stretch/>
        </p:blipFill>
        <p:spPr>
          <a:xfrm>
            <a:off x="0" y="1268412"/>
            <a:ext cx="9144000" cy="568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9"/>
          <p:cNvSpPr txBox="1"/>
          <p:nvPr/>
        </p:nvSpPr>
        <p:spPr>
          <a:xfrm>
            <a:off x="0" y="115887"/>
            <a:ext cx="9144000" cy="1055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0"/>
              <a:buFont typeface="Teko"/>
              <a:buNone/>
            </a:pPr>
            <a:r>
              <a:rPr b="0" i="0" lang="en-US" sz="6000" u="none" cap="none" strike="noStrike">
                <a:solidFill>
                  <a:srgbClr val="002060"/>
                </a:solidFill>
                <a:latin typeface="Teko"/>
                <a:ea typeface="Teko"/>
                <a:cs typeface="Teko"/>
                <a:sym typeface="Teko"/>
              </a:rPr>
              <a:t>Reggia di Venaria Reale</a:t>
            </a:r>
            <a:endParaRPr sz="6000"/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lag of Italy.svg" id="196" name="Google Shape;1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.png" id="197" name="Google Shape;197;p3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7041" l="689" r="2207" t="1391"/>
          <a:stretch/>
        </p:blipFill>
        <p:spPr>
          <a:xfrm>
            <a:off x="55562" y="-847725"/>
            <a:ext cx="5643562" cy="15192375"/>
          </a:xfrm>
          <a:prstGeom prst="rect">
            <a:avLst/>
          </a:prstGeom>
          <a:noFill/>
          <a:ln>
            <a:noFill/>
          </a:ln>
          <a:effectLst>
            <a:reflection blurRad="0" dir="5400000" dist="5000" endA="0" endPos="30000" fadeDir="5400000" kx="0" rotWithShape="0" algn="bl" stA="30000" stPos="0" sy="-100000" ky="0"/>
          </a:effectLst>
        </p:spPr>
      </p:pic>
      <p:sp>
        <p:nvSpPr>
          <p:cNvPr id="198" name="Google Shape;198;p30"/>
          <p:cNvSpPr txBox="1"/>
          <p:nvPr>
            <p:ph idx="4294967295" type="body"/>
          </p:nvPr>
        </p:nvSpPr>
        <p:spPr>
          <a:xfrm>
            <a:off x="5076825" y="404812"/>
            <a:ext cx="3887787" cy="3024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 </a:t>
            </a:r>
            <a:r>
              <a:rPr b="1" i="1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Palace of Venaria</a:t>
            </a: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  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 a former royal residence and gardens located near the city    of Turin in northern Italy.</a:t>
            </a:r>
            <a:endParaRPr/>
          </a:p>
        </p:txBody>
      </p:sp>
      <p:grpSp>
        <p:nvGrpSpPr>
          <p:cNvPr id="199" name="Google Shape;199;p30"/>
          <p:cNvGrpSpPr/>
          <p:nvPr/>
        </p:nvGrpSpPr>
        <p:grpSpPr>
          <a:xfrm>
            <a:off x="792162" y="35605"/>
            <a:ext cx="1492632" cy="1772557"/>
            <a:chOff x="0" y="0"/>
            <a:chExt cx="2147483647" cy="2147483647"/>
          </a:xfrm>
        </p:grpSpPr>
        <p:grpSp>
          <p:nvGrpSpPr>
            <p:cNvPr id="200" name="Google Shape;200;p30"/>
            <p:cNvGrpSpPr/>
            <p:nvPr/>
          </p:nvGrpSpPr>
          <p:grpSpPr>
            <a:xfrm>
              <a:off x="220754710" y="0"/>
              <a:ext cx="1926728936" cy="1808985218"/>
              <a:chOff x="0" y="0"/>
              <a:chExt cx="2147483646" cy="2147483647"/>
            </a:xfrm>
          </p:grpSpPr>
          <p:grpSp>
            <p:nvGrpSpPr>
              <p:cNvPr id="201" name="Google Shape;201;p30"/>
              <p:cNvGrpSpPr/>
              <p:nvPr/>
            </p:nvGrpSpPr>
            <p:grpSpPr>
              <a:xfrm rot="-420000">
                <a:off x="124258940" y="96679043"/>
                <a:ext cx="1898965767" cy="1935162688"/>
                <a:chOff x="0" y="0"/>
                <a:chExt cx="2147483647" cy="2147483647"/>
              </a:xfrm>
            </p:grpSpPr>
            <p:cxnSp>
              <p:nvCxnSpPr>
                <p:cNvPr id="202" name="Google Shape;202;p30"/>
                <p:cNvCxnSpPr/>
                <p:nvPr/>
              </p:nvCxnSpPr>
              <p:spPr>
                <a:xfrm>
                  <a:off x="29071443" y="987061535"/>
                  <a:ext cx="5757532" cy="1160422111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C00000"/>
                  </a:solidFill>
                  <a:prstDash val="solid"/>
                  <a:miter lim="800000"/>
                  <a:headEnd len="med" w="med" type="none"/>
                  <a:tailEnd len="med" w="med" type="none"/>
                </a:ln>
              </p:spPr>
            </p:cxnSp>
            <p:grpSp>
              <p:nvGrpSpPr>
                <p:cNvPr id="203" name="Google Shape;203;p30"/>
                <p:cNvGrpSpPr/>
                <p:nvPr/>
              </p:nvGrpSpPr>
              <p:grpSpPr>
                <a:xfrm>
                  <a:off x="0" y="0"/>
                  <a:ext cx="2147483647" cy="1097663800"/>
                  <a:chOff x="0" y="0"/>
                  <a:chExt cx="2147483647" cy="2147483647"/>
                </a:xfrm>
              </p:grpSpPr>
              <p:sp>
                <p:nvSpPr>
                  <p:cNvPr id="204" name="Google Shape;204;p30"/>
                  <p:cNvSpPr/>
                  <p:nvPr/>
                </p:nvSpPr>
                <p:spPr>
                  <a:xfrm>
                    <a:off x="0" y="0"/>
                    <a:ext cx="2115924611" cy="2126512571"/>
                  </a:xfrm>
                  <a:prstGeom prst="flowChartProcess">
                    <a:avLst/>
                  </a:prstGeom>
                  <a:solidFill>
                    <a:schemeClr val="accent1"/>
                  </a:solidFill>
                  <a:ln cap="flat" cmpd="sng" w="25400">
                    <a:solidFill>
                      <a:srgbClr val="C0000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205" name="Google Shape;205;p30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1153" l="3991" r="149" t="-1153"/>
                  <a:stretch/>
                </p:blipFill>
                <p:spPr>
                  <a:xfrm>
                    <a:off x="43968242" y="52367322"/>
                    <a:ext cx="2103515404" cy="20951163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sp>
            <p:nvSpPr>
              <p:cNvPr id="206" name="Google Shape;206;p30"/>
              <p:cNvSpPr/>
              <p:nvPr/>
            </p:nvSpPr>
            <p:spPr>
              <a:xfrm>
                <a:off x="199440932" y="1992228800"/>
                <a:ext cx="173105267" cy="155254846"/>
              </a:xfrm>
              <a:prstGeom prst="ellipse">
                <a:avLst/>
              </a:prstGeom>
              <a:solidFill>
                <a:srgbClr val="C00000"/>
              </a:solidFill>
              <a:ln cap="flat" cmpd="sng" w="25400">
                <a:solidFill>
                  <a:srgbClr val="C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7" name="Google Shape;207;p30"/>
            <p:cNvSpPr txBox="1"/>
            <p:nvPr/>
          </p:nvSpPr>
          <p:spPr>
            <a:xfrm>
              <a:off x="0" y="1755134108"/>
              <a:ext cx="1087170913" cy="3923495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b="1" i="0" lang="en-US" sz="200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Turin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lag of Italy.svg" id="212" name="Google Shape;21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4787" y="0"/>
            <a:ext cx="61896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 rotWithShape="1">
          <a:blip r:embed="rId5">
            <a:alphaModFix/>
          </a:blip>
          <a:srcRect b="0" l="0" r="0" t="16142"/>
          <a:stretch/>
        </p:blipFill>
        <p:spPr>
          <a:xfrm>
            <a:off x="107950" y="260350"/>
            <a:ext cx="3954462" cy="46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16237" y="836612"/>
            <a:ext cx="3663950" cy="46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 rotWithShape="1">
          <a:blip r:embed="rId7">
            <a:alphaModFix/>
          </a:blip>
          <a:srcRect b="-508" l="0" r="0" t="509"/>
          <a:stretch/>
        </p:blipFill>
        <p:spPr>
          <a:xfrm>
            <a:off x="5710237" y="1412875"/>
            <a:ext cx="3325812" cy="46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1"/>
          <p:cNvSpPr txBox="1"/>
          <p:nvPr/>
        </p:nvSpPr>
        <p:spPr>
          <a:xfrm rot="-360000">
            <a:off x="357187" y="2420937"/>
            <a:ext cx="8424862" cy="1223962"/>
          </a:xfrm>
          <a:prstGeom prst="rect">
            <a:avLst/>
          </a:prstGeom>
          <a:solidFill>
            <a:srgbClr val="002060">
              <a:alpha val="84705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construction of the palace started in 1675                      by the sovereigns of the Royal House of Savoy. 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lag of Italy.svg" id="222" name="Google Shape;22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/>
        </p:nvSpPr>
        <p:spPr>
          <a:xfrm>
            <a:off x="357187" y="296862"/>
            <a:ext cx="8424862" cy="1619250"/>
          </a:xfrm>
          <a:prstGeom prst="rect">
            <a:avLst/>
          </a:prstGeom>
          <a:solidFill>
            <a:srgbClr val="002060">
              <a:alpha val="84705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the first place, the palace was used as a base                 for hunting expedition. The name derives from Latin: </a:t>
            </a:r>
            <a:r>
              <a:rPr b="0" i="1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Venatio Regia</a:t>
            </a:r>
            <a:r>
              <a:rPr b="0" i="0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 meaning "Royal Hunt". 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lag of Italy.svg" id="229" name="Google Shape;22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i Storia. Speciale Venaria Reale" id="230" name="Google Shape;23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60350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/>
          <p:nvPr/>
        </p:nvSpPr>
        <p:spPr>
          <a:xfrm rot="-180000">
            <a:off x="4762" y="787400"/>
            <a:ext cx="9139237" cy="1271587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palace provides outstanding testimony                               to the genius of </a:t>
            </a:r>
            <a:r>
              <a:rPr b="1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Baroque</a:t>
            </a:r>
            <a:r>
              <a:rPr b="0" i="0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art and architecture.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