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60" r:id="rId5"/>
    <p:sldId id="258" r:id="rId6"/>
    <p:sldId id="262" r:id="rId7"/>
    <p:sldId id="264" r:id="rId8"/>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8" name="7 - Τίτλος"/>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l-GR" smtClean="0"/>
              <a:t>Kλικ για επεξεργασία του τίτλου</a:t>
            </a:r>
            <a:endParaRPr kumimoji="0" lang="en-US"/>
          </a:p>
        </p:txBody>
      </p:sp>
      <p:sp>
        <p:nvSpPr>
          <p:cNvPr id="28" name="27 - Θέση ημερομηνίας"/>
          <p:cNvSpPr>
            <a:spLocks noGrp="1"/>
          </p:cNvSpPr>
          <p:nvPr>
            <p:ph type="dt" sz="half" idx="10"/>
          </p:nvPr>
        </p:nvSpPr>
        <p:spPr/>
        <p:txBody>
          <a:bodyPr/>
          <a:lstStyle/>
          <a:p>
            <a:fld id="{4EC8B0AE-A41D-400C-9676-8CF8D5AB35BF}" type="datetimeFigureOut">
              <a:rPr lang="el-GR" smtClean="0"/>
              <a:pPr/>
              <a:t>26/2/2017</a:t>
            </a:fld>
            <a:endParaRPr lang="el-GR"/>
          </a:p>
        </p:txBody>
      </p:sp>
      <p:sp>
        <p:nvSpPr>
          <p:cNvPr id="17" name="16 - Θέση υποσέλιδου"/>
          <p:cNvSpPr>
            <a:spLocks noGrp="1"/>
          </p:cNvSpPr>
          <p:nvPr>
            <p:ph type="ftr" sz="quarter" idx="11"/>
          </p:nvPr>
        </p:nvSpPr>
        <p:spPr/>
        <p:txBody>
          <a:bodyPr/>
          <a:lstStyle/>
          <a:p>
            <a:endParaRPr lang="el-GR"/>
          </a:p>
        </p:txBody>
      </p:sp>
      <p:sp>
        <p:nvSpPr>
          <p:cNvPr id="29" name="28 - Θέση αριθμού διαφάνειας"/>
          <p:cNvSpPr>
            <a:spLocks noGrp="1"/>
          </p:cNvSpPr>
          <p:nvPr>
            <p:ph type="sldNum" sz="quarter" idx="12"/>
          </p:nvPr>
        </p:nvSpPr>
        <p:spPr/>
        <p:txBody>
          <a:bodyPr/>
          <a:lstStyle/>
          <a:p>
            <a:fld id="{ECA3D48C-3919-4D6F-976D-7EC64F148D47}" type="slidenum">
              <a:rPr lang="el-GR" smtClean="0"/>
              <a:pPr/>
              <a:t>‹#›</a:t>
            </a:fld>
            <a:endParaRPr lang="el-GR"/>
          </a:p>
        </p:txBody>
      </p:sp>
      <p:sp>
        <p:nvSpPr>
          <p:cNvPr id="9" name="8 - Υπότιτλος"/>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Tree>
  </p:cSld>
  <p:clrMapOvr>
    <a:masterClrMapping/>
  </p:clrMapOvr>
  <p:transition spd="med" advClick="0" advTm="6000">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4EC8B0AE-A41D-400C-9676-8CF8D5AB35BF}" type="datetimeFigureOut">
              <a:rPr lang="el-GR" smtClean="0"/>
              <a:pPr/>
              <a:t>26/2/2017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ECA3D48C-3919-4D6F-976D-7EC64F148D47}" type="slidenum">
              <a:rPr lang="el-GR" smtClean="0"/>
              <a:pPr/>
              <a:t>‹#›</a:t>
            </a:fld>
            <a:endParaRPr lang="el-GR"/>
          </a:p>
        </p:txBody>
      </p:sp>
    </p:spTree>
  </p:cSld>
  <p:clrMapOvr>
    <a:masterClrMapping/>
  </p:clrMapOvr>
  <p:transition spd="med" advClick="0" advTm="6000">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4EC8B0AE-A41D-400C-9676-8CF8D5AB35BF}" type="datetimeFigureOut">
              <a:rPr lang="el-GR" smtClean="0"/>
              <a:pPr/>
              <a:t>26/2/2017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ECA3D48C-3919-4D6F-976D-7EC64F148D47}" type="slidenum">
              <a:rPr lang="el-GR" smtClean="0"/>
              <a:pPr/>
              <a:t>‹#›</a:t>
            </a:fld>
            <a:endParaRPr lang="el-GR"/>
          </a:p>
        </p:txBody>
      </p:sp>
    </p:spTree>
  </p:cSld>
  <p:clrMapOvr>
    <a:masterClrMapping/>
  </p:clrMapOvr>
  <p:transition spd="med" advClick="0" advTm="6000">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4EC8B0AE-A41D-400C-9676-8CF8D5AB35BF}" type="datetimeFigureOut">
              <a:rPr lang="el-GR" smtClean="0"/>
              <a:pPr/>
              <a:t>26/2/2017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ECA3D48C-3919-4D6F-976D-7EC64F148D47}" type="slidenum">
              <a:rPr lang="el-GR" smtClean="0"/>
              <a:pPr/>
              <a:t>‹#›</a:t>
            </a:fld>
            <a:endParaRPr lang="el-GR"/>
          </a:p>
        </p:txBody>
      </p:sp>
    </p:spTree>
  </p:cSld>
  <p:clrMapOvr>
    <a:masterClrMapping/>
  </p:clrMapOvr>
  <p:transition spd="med" advClick="0" advTm="6000">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3">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4EC8B0AE-A41D-400C-9676-8CF8D5AB35BF}" type="datetimeFigureOut">
              <a:rPr lang="el-GR" smtClean="0"/>
              <a:pPr/>
              <a:t>26/2/2017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a:xfrm>
            <a:off x="7924800" y="6416675"/>
            <a:ext cx="762000" cy="365125"/>
          </a:xfrm>
        </p:spPr>
        <p:txBody>
          <a:bodyPr/>
          <a:lstStyle/>
          <a:p>
            <a:fld id="{ECA3D48C-3919-4D6F-976D-7EC64F148D47}"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transition spd="med" advClick="0" advTm="6000">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4EC8B0AE-A41D-400C-9676-8CF8D5AB35BF}" type="datetimeFigureOut">
              <a:rPr lang="el-GR" smtClean="0"/>
              <a:pPr/>
              <a:t>26/2/2017</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ECA3D48C-3919-4D6F-976D-7EC64F148D47}" type="slidenum">
              <a:rPr lang="el-GR" smtClean="0"/>
              <a:pPr/>
              <a:t>‹#›</a:t>
            </a:fld>
            <a:endParaRPr lang="el-GR"/>
          </a:p>
        </p:txBody>
      </p:sp>
    </p:spTree>
  </p:cSld>
  <p:clrMapOvr>
    <a:masterClrMapping/>
  </p:clrMapOvr>
  <p:transition spd="med" advClick="0" advTm="6000">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8229600" cy="1143000"/>
          </a:xfrm>
        </p:spPr>
        <p:txBody>
          <a:bodyPr anchor="ctr"/>
          <a:lstStyle>
            <a:lvl1pPr>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p>
            <a:fld id="{4EC8B0AE-A41D-400C-9676-8CF8D5AB35BF}" type="datetimeFigureOut">
              <a:rPr lang="el-GR" smtClean="0"/>
              <a:pPr/>
              <a:t>26/2/2017</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ECA3D48C-3919-4D6F-976D-7EC64F148D47}" type="slidenum">
              <a:rPr lang="el-GR" smtClean="0"/>
              <a:pPr/>
              <a:t>‹#›</a:t>
            </a:fld>
            <a:endParaRPr lang="el-GR"/>
          </a:p>
        </p:txBody>
      </p:sp>
    </p:spTree>
  </p:cSld>
  <p:clrMapOvr>
    <a:masterClrMapping/>
  </p:clrMapOvr>
  <p:transition spd="med" advClick="0" advTm="6000">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4EC8B0AE-A41D-400C-9676-8CF8D5AB35BF}" type="datetimeFigureOut">
              <a:rPr lang="el-GR" smtClean="0"/>
              <a:pPr/>
              <a:t>26/2/2017</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ECA3D48C-3919-4D6F-976D-7EC64F148D47}" type="slidenum">
              <a:rPr lang="el-GR" smtClean="0"/>
              <a:pPr/>
              <a:t>‹#›</a:t>
            </a:fld>
            <a:endParaRPr lang="el-GR"/>
          </a:p>
        </p:txBody>
      </p:sp>
    </p:spTree>
  </p:cSld>
  <p:clrMapOvr>
    <a:masterClrMapping/>
  </p:clrMapOvr>
  <p:transition spd="med" advClick="0" advTm="6000">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4EC8B0AE-A41D-400C-9676-8CF8D5AB35BF}" type="datetimeFigureOut">
              <a:rPr lang="el-GR" smtClean="0"/>
              <a:pPr/>
              <a:t>26/2/2017</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ECA3D48C-3919-4D6F-976D-7EC64F148D47}" type="slidenum">
              <a:rPr lang="el-GR" smtClean="0"/>
              <a:pPr/>
              <a:t>‹#›</a:t>
            </a:fld>
            <a:endParaRPr lang="el-GR"/>
          </a:p>
        </p:txBody>
      </p:sp>
    </p:spTree>
  </p:cSld>
  <p:clrMapOvr>
    <a:masterClrMapping/>
  </p:clrMapOvr>
  <p:transition spd="med" advClick="0" advTm="6000">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4EC8B0AE-A41D-400C-9676-8CF8D5AB35BF}" type="datetimeFigureOut">
              <a:rPr lang="el-GR" smtClean="0"/>
              <a:pPr/>
              <a:t>26/2/2017</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ECA3D48C-3919-4D6F-976D-7EC64F148D47}" type="slidenum">
              <a:rPr lang="el-GR" smtClean="0"/>
              <a:pPr/>
              <a:t>‹#›</a:t>
            </a:fld>
            <a:endParaRPr lang="el-GR"/>
          </a:p>
        </p:txBody>
      </p:sp>
    </p:spTree>
  </p:cSld>
  <p:clrMapOvr>
    <a:masterClrMapping/>
  </p:clrMapOvr>
  <p:transition spd="med" advClick="0" advTm="6000">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l-GR" smtClean="0">
                <a:solidFill>
                  <a:schemeClr val="lt1"/>
                </a:solidFill>
                <a:latin typeface="+mn-lt"/>
                <a:ea typeface="+mn-ea"/>
                <a:cs typeface="+mn-cs"/>
              </a:rPr>
              <a:t>Κάντε κλικ στο εικονίδιο για να προσθέσετε μια εικόνα</a:t>
            </a:r>
            <a:endParaRPr kumimoji="0" lang="en-US" dirty="0">
              <a:solidFill>
                <a:schemeClr val="lt1"/>
              </a:solidFill>
              <a:latin typeface="+mn-lt"/>
              <a:ea typeface="+mn-ea"/>
              <a:cs typeface="+mn-cs"/>
            </a:endParaRPr>
          </a:p>
        </p:txBody>
      </p:sp>
      <p:sp>
        <p:nvSpPr>
          <p:cNvPr id="4" name="3 - Θέση κειμένου"/>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4EC8B0AE-A41D-400C-9676-8CF8D5AB35BF}" type="datetimeFigureOut">
              <a:rPr lang="el-GR" smtClean="0"/>
              <a:pPr/>
              <a:t>26/2/2017</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ECA3D48C-3919-4D6F-976D-7EC64F148D47}" type="slidenum">
              <a:rPr lang="el-GR" smtClean="0"/>
              <a:pPr/>
              <a:t>‹#›</a:t>
            </a:fld>
            <a:endParaRPr lang="el-GR"/>
          </a:p>
        </p:txBody>
      </p:sp>
    </p:spTree>
  </p:cSld>
  <p:clrMapOvr>
    <a:masterClrMapping/>
  </p:clrMapOvr>
  <p:transition spd="med" advClick="0" advTm="6000">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21 - Θέση τίτλου"/>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4EC8B0AE-A41D-400C-9676-8CF8D5AB35BF}" type="datetimeFigureOut">
              <a:rPr lang="el-GR" smtClean="0"/>
              <a:pPr/>
              <a:t>26/2/2017</a:t>
            </a:fld>
            <a:endParaRPr lang="el-GR"/>
          </a:p>
        </p:txBody>
      </p:sp>
      <p:sp>
        <p:nvSpPr>
          <p:cNvPr id="3" name="2 - Θέση υποσέλιδου"/>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l-GR"/>
          </a:p>
        </p:txBody>
      </p:sp>
      <p:sp>
        <p:nvSpPr>
          <p:cNvPr id="23" name="22 - Θέση αριθμού διαφάνειας"/>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ECA3D48C-3919-4D6F-976D-7EC64F148D47}" type="slidenum">
              <a:rPr lang="el-GR" smtClean="0"/>
              <a:pPr/>
              <a:t>‹#›</a:t>
            </a:fld>
            <a:endParaRPr lang="el-G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med" advClick="0" advTm="6000">
    <p:fade/>
  </p:transition>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6.xml"/><Relationship Id="rId1" Type="http://schemas.openxmlformats.org/officeDocument/2006/relationships/video" Target="file:///C:\Users\Vaso\Desktop\2013-04-19%20&#919;%20&#963;&#965;&#957;&#941;&#955;&#949;&#965;&#963;&#951;%20&#964;&#969;&#957;%20&#960;&#959;&#957;&#964;&#953;&#954;&#974;&#957;%20-%20&#935;&#928;%20&#922;&#945;&#964;&#963;&#953;&#956;&#953;&#967;&#945;&#962;.mp4"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noAutofit/>
          </a:bodyPr>
          <a:lstStyle/>
          <a:p>
            <a:r>
              <a:rPr lang="en-US" b="1" dirty="0" smtClean="0"/>
              <a:t>‘’WE ALL SPEAK THE SAME LANGUAGE- ONLINE MAGAZINE’’</a:t>
            </a:r>
            <a:br>
              <a:rPr lang="en-US" b="1" dirty="0" smtClean="0"/>
            </a:br>
            <a:endParaRPr lang="el-GR" b="1" dirty="0"/>
          </a:p>
        </p:txBody>
      </p:sp>
      <p:sp>
        <p:nvSpPr>
          <p:cNvPr id="3" name="2 - Υπότιτλος"/>
          <p:cNvSpPr>
            <a:spLocks noGrp="1"/>
          </p:cNvSpPr>
          <p:nvPr>
            <p:ph type="subTitle" idx="1"/>
          </p:nvPr>
        </p:nvSpPr>
        <p:spPr/>
        <p:txBody>
          <a:bodyPr>
            <a:normAutofit fontScale="92500" lnSpcReduction="10000"/>
          </a:bodyPr>
          <a:lstStyle/>
          <a:p>
            <a:r>
              <a:rPr lang="en-US" sz="3600" i="1" dirty="0" smtClean="0">
                <a:solidFill>
                  <a:schemeClr val="accent4">
                    <a:lumMod val="40000"/>
                    <a:lumOff val="60000"/>
                  </a:schemeClr>
                </a:solidFill>
              </a:rPr>
              <a:t>I LOVE READING</a:t>
            </a:r>
          </a:p>
          <a:p>
            <a:r>
              <a:rPr lang="en-US" sz="3600" dirty="0" smtClean="0">
                <a:solidFill>
                  <a:schemeClr val="accent6">
                    <a:lumMod val="75000"/>
                  </a:schemeClr>
                </a:solidFill>
              </a:rPr>
              <a:t>Our folk tale</a:t>
            </a:r>
          </a:p>
          <a:p>
            <a:r>
              <a:rPr lang="en-US" sz="3600" dirty="0" smtClean="0">
                <a:solidFill>
                  <a:srgbClr val="FFC000"/>
                </a:solidFill>
              </a:rPr>
              <a:t>SKIATHOS TEAM</a:t>
            </a:r>
            <a:endParaRPr lang="el-GR" sz="3600" dirty="0">
              <a:solidFill>
                <a:srgbClr val="FFC000"/>
              </a:solidFill>
            </a:endParaRPr>
          </a:p>
        </p:txBody>
      </p:sp>
    </p:spTree>
  </p:cSld>
  <p:clrMapOvr>
    <a:masterClrMapping/>
  </p:clrMapOvr>
  <p:transition spd="med" advClick="0" advTm="6000">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8219256" cy="851694"/>
          </a:xfrm>
        </p:spPr>
        <p:txBody>
          <a:bodyPr/>
          <a:lstStyle/>
          <a:p>
            <a:r>
              <a:rPr lang="en-US" dirty="0" smtClean="0"/>
              <a:t>                                 Aesop’s fables</a:t>
            </a:r>
            <a:br>
              <a:rPr lang="en-US" dirty="0" smtClean="0"/>
            </a:br>
            <a:r>
              <a:rPr lang="en-US" dirty="0" smtClean="0"/>
              <a:t>                               ‘’Belling the cat’’</a:t>
            </a:r>
            <a:endParaRPr lang="el-GR" dirty="0"/>
          </a:p>
        </p:txBody>
      </p:sp>
      <p:sp>
        <p:nvSpPr>
          <p:cNvPr id="4" name="3 - Θέση κειμένου"/>
          <p:cNvSpPr>
            <a:spLocks noGrp="1"/>
          </p:cNvSpPr>
          <p:nvPr>
            <p:ph type="body" idx="2"/>
          </p:nvPr>
        </p:nvSpPr>
        <p:spPr>
          <a:xfrm>
            <a:off x="395536" y="1484784"/>
            <a:ext cx="3240360" cy="4536504"/>
          </a:xfrm>
        </p:spPr>
        <p:txBody>
          <a:bodyPr/>
          <a:lstStyle/>
          <a:p>
            <a:endParaRPr lang="el-GR" dirty="0"/>
          </a:p>
        </p:txBody>
      </p:sp>
      <p:pic>
        <p:nvPicPr>
          <p:cNvPr id="5" name="4 - Θέση περιεχομένου" descr="tumblr_mb447nrY651r61ztt.jpg"/>
          <p:cNvPicPr>
            <a:picLocks noGrp="1" noChangeAspect="1"/>
          </p:cNvPicPr>
          <p:nvPr>
            <p:ph sz="half" idx="1"/>
          </p:nvPr>
        </p:nvPicPr>
        <p:blipFill>
          <a:blip r:embed="rId2" cstate="print"/>
          <a:stretch>
            <a:fillRect/>
          </a:stretch>
        </p:blipFill>
        <p:spPr>
          <a:xfrm>
            <a:off x="395537" y="1484784"/>
            <a:ext cx="3240360" cy="4524375"/>
          </a:xfrm>
        </p:spPr>
      </p:pic>
      <p:sp>
        <p:nvSpPr>
          <p:cNvPr id="6" name="5 - Ορθογώνιο"/>
          <p:cNvSpPr/>
          <p:nvPr/>
        </p:nvSpPr>
        <p:spPr>
          <a:xfrm>
            <a:off x="3995936" y="2204864"/>
            <a:ext cx="4824536" cy="4339650"/>
          </a:xfrm>
          <a:prstGeom prst="rect">
            <a:avLst/>
          </a:prstGeom>
        </p:spPr>
        <p:txBody>
          <a:bodyPr wrap="square">
            <a:spAutoFit/>
          </a:bodyPr>
          <a:lstStyle/>
          <a:p>
            <a:pPr algn="just"/>
            <a:r>
              <a:rPr lang="en-US" sz="2400" b="1" dirty="0" smtClean="0"/>
              <a:t>The mice once called a meeting to decide on a plan to free themselves of their enemy, the cat. At least they wished to find some way of knowing when she was coming, so they might have time to run away. Indeed, something had to be done, for they lived in such constant fear of her claws that they hardly dared stir from their dens by night or day.</a:t>
            </a:r>
          </a:p>
          <a:p>
            <a:endParaRPr lang="en-US" dirty="0" smtClean="0"/>
          </a:p>
          <a:p>
            <a:endParaRPr lang="en-US" dirty="0"/>
          </a:p>
        </p:txBody>
      </p:sp>
    </p:spTree>
  </p:cSld>
  <p:clrMapOvr>
    <a:masterClrMapping/>
  </p:clrMapOvr>
  <p:transition spd="med" advClick="0" advTm="6000">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sz="half" idx="1"/>
          </p:nvPr>
        </p:nvSpPr>
        <p:spPr>
          <a:xfrm>
            <a:off x="3575050" y="1340768"/>
            <a:ext cx="5111750" cy="4785395"/>
          </a:xfrm>
        </p:spPr>
        <p:txBody>
          <a:bodyPr>
            <a:normAutofit lnSpcReduction="10000"/>
          </a:bodyPr>
          <a:lstStyle/>
          <a:p>
            <a:pPr algn="just">
              <a:buNone/>
            </a:pPr>
            <a:r>
              <a:rPr lang="en-US" sz="2600" b="1" dirty="0" smtClean="0"/>
              <a:t>Many plans were discussed, but none of them was thought good enough. At last a very young mouse got up and said:"I have a plan that seems very simple, but I know it will be successful. All we have to do is to hang a bell about the cat's </a:t>
            </a:r>
            <a:r>
              <a:rPr lang="en-US" b="1" dirty="0" smtClean="0"/>
              <a:t>tail</a:t>
            </a:r>
            <a:r>
              <a:rPr lang="en-US" sz="2600" b="1" dirty="0" smtClean="0"/>
              <a:t>. When we hear the bell ringing </a:t>
            </a:r>
            <a:r>
              <a:rPr lang="en-US" sz="2400" b="1" dirty="0" smtClean="0"/>
              <a:t>we will know immediately that our enemy is coming.</a:t>
            </a:r>
            <a:endParaRPr lang="el-GR" sz="2400" b="1" dirty="0"/>
          </a:p>
        </p:txBody>
      </p:sp>
      <p:pic>
        <p:nvPicPr>
          <p:cNvPr id="5" name="4 - Εικόνα" descr="hqdefault.jpg"/>
          <p:cNvPicPr>
            <a:picLocks noChangeAspect="1"/>
          </p:cNvPicPr>
          <p:nvPr/>
        </p:nvPicPr>
        <p:blipFill>
          <a:blip r:embed="rId2" cstate="print"/>
          <a:stretch>
            <a:fillRect/>
          </a:stretch>
        </p:blipFill>
        <p:spPr>
          <a:xfrm>
            <a:off x="467544" y="1556792"/>
            <a:ext cx="2952328" cy="3312368"/>
          </a:xfrm>
          <a:prstGeom prst="rect">
            <a:avLst/>
          </a:prstGeom>
        </p:spPr>
      </p:pic>
    </p:spTree>
  </p:cSld>
  <p:clrMapOvr>
    <a:masterClrMapping/>
  </p:clrMapOvr>
  <p:transition spd="med" advClick="0" advTm="6000">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 Ορθογώνιο"/>
          <p:cNvSpPr/>
          <p:nvPr/>
        </p:nvSpPr>
        <p:spPr>
          <a:xfrm>
            <a:off x="467544" y="908721"/>
            <a:ext cx="7560840" cy="3416320"/>
          </a:xfrm>
          <a:prstGeom prst="rect">
            <a:avLst/>
          </a:prstGeom>
        </p:spPr>
        <p:txBody>
          <a:bodyPr wrap="square">
            <a:spAutoFit/>
          </a:bodyPr>
          <a:lstStyle/>
          <a:p>
            <a:pPr algn="just"/>
            <a:r>
              <a:rPr lang="en-US" sz="2400" b="1" dirty="0" smtClean="0"/>
              <a:t>All the mice were much surprised that they had not thought of such a plan before. But in the midst of the rejoicing over their good fortune, an old mouse arose and said:"I will say that the plan of the young mouse is very good. But let me ask one question: Who will bell the cat?“</a:t>
            </a:r>
          </a:p>
          <a:p>
            <a:pPr algn="just"/>
            <a:endParaRPr lang="en-US" sz="2400" b="1" dirty="0" smtClean="0"/>
          </a:p>
          <a:p>
            <a:pPr algn="just"/>
            <a:r>
              <a:rPr lang="en-US" sz="2400" b="1" i="1" dirty="0" smtClean="0"/>
              <a:t>It is one thing to say that </a:t>
            </a:r>
            <a:r>
              <a:rPr lang="en-US" sz="2400" b="1" i="1" dirty="0" err="1" smtClean="0"/>
              <a:t>someting</a:t>
            </a:r>
            <a:r>
              <a:rPr lang="en-US" sz="2400" b="1" i="1" dirty="0" smtClean="0"/>
              <a:t> should be done, but quite a different matter to do it.</a:t>
            </a:r>
            <a:endParaRPr lang="en-US" sz="2400" b="1" dirty="0" smtClean="0"/>
          </a:p>
        </p:txBody>
      </p:sp>
    </p:spTree>
  </p:cSld>
  <p:clrMapOvr>
    <a:masterClrMapping/>
  </p:clrMapOvr>
  <p:transition spd="med" advClick="0" advTm="6000">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‘’Το συμβούλιο των ποντικών’’</a:t>
            </a:r>
            <a:br>
              <a:rPr lang="el-GR" dirty="0" smtClean="0"/>
            </a:br>
            <a:r>
              <a:rPr lang="el-GR" dirty="0" smtClean="0"/>
              <a:t>Αισώπου μύθοι</a:t>
            </a:r>
            <a:endParaRPr lang="el-GR" dirty="0"/>
          </a:p>
        </p:txBody>
      </p:sp>
      <p:pic>
        <p:nvPicPr>
          <p:cNvPr id="7" name="6 - Θέση περιεχομένου" descr="unnamed.jpg"/>
          <p:cNvPicPr>
            <a:picLocks noGrp="1" noChangeAspect="1"/>
          </p:cNvPicPr>
          <p:nvPr>
            <p:ph sz="quarter" idx="2"/>
          </p:nvPr>
        </p:nvPicPr>
        <p:blipFill>
          <a:blip r:embed="rId2" cstate="print"/>
          <a:stretch>
            <a:fillRect/>
          </a:stretch>
        </p:blipFill>
        <p:spPr>
          <a:xfrm>
            <a:off x="572294" y="2815431"/>
            <a:ext cx="3810000" cy="2857500"/>
          </a:xfrm>
        </p:spPr>
      </p:pic>
      <p:pic>
        <p:nvPicPr>
          <p:cNvPr id="8" name="7 - Θέση περιεχομένου" descr="b5233c56-6ef4-4cd0-8338-b432b1e4b1eb_10.jpg"/>
          <p:cNvPicPr>
            <a:picLocks noGrp="1" noChangeAspect="1"/>
          </p:cNvPicPr>
          <p:nvPr>
            <p:ph sz="quarter" idx="4"/>
          </p:nvPr>
        </p:nvPicPr>
        <p:blipFill>
          <a:blip r:embed="rId3" cstate="print"/>
          <a:stretch>
            <a:fillRect/>
          </a:stretch>
        </p:blipFill>
        <p:spPr>
          <a:xfrm>
            <a:off x="5328258" y="2362200"/>
            <a:ext cx="2675309" cy="3763963"/>
          </a:xfrm>
        </p:spPr>
      </p:pic>
    </p:spTree>
  </p:cSld>
  <p:clrMapOvr>
    <a:masterClrMapping/>
  </p:clrMapOvr>
  <p:transition spd="med" advClick="0" advTm="6000">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395536" y="404665"/>
            <a:ext cx="8208912" cy="5970865"/>
          </a:xfrm>
          <a:prstGeom prst="rect">
            <a:avLst/>
          </a:prstGeom>
        </p:spPr>
        <p:txBody>
          <a:bodyPr wrap="square">
            <a:spAutoFit/>
          </a:bodyPr>
          <a:lstStyle/>
          <a:p>
            <a:pPr algn="just"/>
            <a:r>
              <a:rPr lang="el-GR" sz="2000" dirty="0" smtClean="0">
                <a:solidFill>
                  <a:schemeClr val="accent1">
                    <a:lumMod val="60000"/>
                    <a:lumOff val="40000"/>
                  </a:schemeClr>
                </a:solidFill>
              </a:rPr>
              <a:t>Κάποτε τα ποντίκια συγκάλεσαν συμβούλιο για να αποφασίσουν ποιο σχέδιο θα ακολουθήσουν για να απαλλαγούν από τον αιώνιο εχθρό τους , τη γάτα. Τουλάχιστον , εύχονταν να βρουν έναν τρόπο για να καταλαβαίνουν πότε έρχεται, έτσι ώστε να έχουν χρόνο να φύγουν μακριά.</a:t>
            </a:r>
          </a:p>
          <a:p>
            <a:pPr algn="just"/>
            <a:r>
              <a:rPr lang="el-GR" sz="2000" dirty="0" smtClean="0">
                <a:solidFill>
                  <a:schemeClr val="accent1">
                    <a:lumMod val="60000"/>
                    <a:lumOff val="40000"/>
                  </a:schemeClr>
                </a:solidFill>
              </a:rPr>
              <a:t> Πράγματι, κάτι έπρεπε να γίνει γιατί ζούσαν συνεχώς με τον φόβο των νυχιών της και σχεδόν ποτέ δεν τολμούσαν να βγουν από τις φωλιές τους, μέρα ή νύχτα. Πολλά σχέδια συζητήθηκαν, αλλά κανένα απ’ αυτά δεν ήταν αρκετά καλό.</a:t>
            </a:r>
          </a:p>
          <a:p>
            <a:pPr algn="just"/>
            <a:r>
              <a:rPr lang="el-GR" sz="2000" dirty="0" smtClean="0">
                <a:solidFill>
                  <a:schemeClr val="accent1">
                    <a:lumMod val="60000"/>
                    <a:lumOff val="40000"/>
                  </a:schemeClr>
                </a:solidFill>
              </a:rPr>
              <a:t> Στο τέλος ένα νεαρό ποντίκι σηκώθηκε είπε : « Έχω ένα σχέδιο που μπορεί να φαίνεται πολύ απλό, αλλά ξέρω  ότι θα πετύχει. Το μόνο που έχουμε να κάνουμε είναι να κρεμάσουμε ένα κουδουνάκι στην ουρά της γάτας. Όταν ακούμε το κουδουνάκι, θα ξέρουμε αμέσως ότι ο εχθρός μας</a:t>
            </a:r>
            <a:r>
              <a:rPr lang="en-US" sz="2000" dirty="0" smtClean="0">
                <a:solidFill>
                  <a:schemeClr val="accent1">
                    <a:lumMod val="60000"/>
                    <a:lumOff val="40000"/>
                  </a:schemeClr>
                </a:solidFill>
              </a:rPr>
              <a:t> </a:t>
            </a:r>
            <a:r>
              <a:rPr lang="el-GR" sz="2000" dirty="0" smtClean="0">
                <a:solidFill>
                  <a:schemeClr val="accent1">
                    <a:lumMod val="60000"/>
                    <a:lumOff val="40000"/>
                  </a:schemeClr>
                </a:solidFill>
              </a:rPr>
              <a:t>πλησιάζει.»</a:t>
            </a:r>
          </a:p>
          <a:p>
            <a:pPr algn="just"/>
            <a:r>
              <a:rPr lang="el-GR" sz="2000" dirty="0" smtClean="0">
                <a:solidFill>
                  <a:schemeClr val="accent1">
                    <a:lumMod val="60000"/>
                    <a:lumOff val="40000"/>
                  </a:schemeClr>
                </a:solidFill>
              </a:rPr>
              <a:t> Όλα τα ποντίκια έμειναν κατάπληκτα που δεν το είχαν σκεφτεί τόσο καιρό. Αλλά στη μέση των πανηγυρισμών για την καλή τους τύχη, ένα γέρικο ποντίκι σηκώθηκε και είπε: «Θα πω ότι το σχέδιο του νεαρού είναι πολύ καλό. Αλλά επιτρέψτε μου να σας κάνω μια ερώτηση: Ποιος από σας τολμάει να πλησιάσει τη γάτα για να της κρεμάσει το κουδουνάκι;»</a:t>
            </a:r>
          </a:p>
          <a:p>
            <a:r>
              <a:rPr lang="el-GR" sz="2400" b="1" dirty="0" smtClean="0">
                <a:solidFill>
                  <a:schemeClr val="accent1">
                    <a:lumMod val="60000"/>
                    <a:lumOff val="40000"/>
                  </a:schemeClr>
                </a:solidFill>
              </a:rPr>
              <a:t>«Είναι εύκολα τα λόγια μα δύσκολες οι πράξεις.»</a:t>
            </a:r>
          </a:p>
          <a:p>
            <a:endParaRPr lang="el-GR" dirty="0"/>
          </a:p>
        </p:txBody>
      </p:sp>
    </p:spTree>
  </p:cSld>
  <p:clrMapOvr>
    <a:masterClrMapping/>
  </p:clrMapOvr>
  <p:transition spd="med" advClick="0" advTm="6000">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980728"/>
            <a:ext cx="8229600" cy="436910"/>
          </a:xfrm>
        </p:spPr>
        <p:txBody>
          <a:bodyPr>
            <a:normAutofit fontScale="90000"/>
          </a:bodyPr>
          <a:lstStyle/>
          <a:p>
            <a:r>
              <a:rPr lang="en-US" dirty="0" smtClean="0"/>
              <a:t>A song based on this fable, written by two beloved Greek songwriters.</a:t>
            </a:r>
            <a:endParaRPr lang="el-GR" dirty="0"/>
          </a:p>
        </p:txBody>
      </p:sp>
      <p:pic>
        <p:nvPicPr>
          <p:cNvPr id="3" name="2013-04-19 Η συνέλευση των ποντικών - ΧΠ Κατσιμιχας.mp4">
            <a:hlinkClick r:id="" action="ppaction://media"/>
          </p:cNvPr>
          <p:cNvPicPr>
            <a:picLocks noRot="1" noChangeAspect="1"/>
          </p:cNvPicPr>
          <p:nvPr>
            <a:videoFile r:link="rId1"/>
          </p:nvPr>
        </p:nvPicPr>
        <p:blipFill>
          <a:blip r:embed="rId3" cstate="print"/>
          <a:stretch>
            <a:fillRect/>
          </a:stretch>
        </p:blipFill>
        <p:spPr>
          <a:xfrm>
            <a:off x="3048000" y="2286000"/>
            <a:ext cx="3048000" cy="2286000"/>
          </a:xfrm>
          <a:prstGeom prst="rect">
            <a:avLst/>
          </a:prstGeom>
        </p:spPr>
      </p:pic>
    </p:spTree>
  </p:cSld>
  <p:clrMapOvr>
    <a:masterClrMapping/>
  </p:clrMapOvr>
  <p:transition spd="med" advClick="0" advTm="600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3"/>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p:cTn id="7" fill="hold" display="0">
                  <p:stCondLst>
                    <p:cond delay="indefinite"/>
                  </p:stCondLst>
                  <p:endCondLst>
                    <p:cond evt="onNext" delay="0">
                      <p:tgtEl>
                        <p:sldTgt/>
                      </p:tgtEl>
                    </p:cond>
                    <p:cond evt="onPrev" delay="0">
                      <p:tgtEl>
                        <p:sldTgt/>
                      </p:tgtEl>
                    </p:cond>
                  </p:endCondLst>
                </p:cTn>
                <p:tgtEl>
                  <p:spTgt spid="3"/>
                </p:tgtEl>
              </p:cMediaNode>
            </p:video>
            <p:seq concurrent="1" nextAc="seek">
              <p:cTn id="8" restart="whenNotActive" fill="hold" evtFilter="cancelBubble" nodeType="interactiveSeq">
                <p:stCondLst>
                  <p:cond evt="onClick" delay="0">
                    <p:tgtEl>
                      <p:spTgt spid="3"/>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3"/>
                                        </p:tgtEl>
                                      </p:cBhvr>
                                    </p:cmd>
                                  </p:childTnLst>
                                </p:cTn>
                              </p:par>
                            </p:childTnLst>
                          </p:cTn>
                        </p:par>
                      </p:childTnLst>
                    </p:cTn>
                  </p:par>
                </p:childTnLst>
              </p:cTn>
              <p:nextCondLst>
                <p:cond evt="onClick" delay="0">
                  <p:tgtEl>
                    <p:spTgt spid="3"/>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Αποκορύφωμα">
  <a:themeElements>
    <a:clrScheme name="Αποκορύφωμα">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Αποκορύφωμα">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Αποκορύφωμα">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65</TotalTime>
  <Words>500</Words>
  <Application>Microsoft Office PowerPoint</Application>
  <PresentationFormat>Προβολή στην οθόνη (4:3)</PresentationFormat>
  <Paragraphs>17</Paragraphs>
  <Slides>7</Slides>
  <Notes>0</Notes>
  <HiddenSlides>0</HiddenSlides>
  <MMClips>1</MMClips>
  <ScaleCrop>false</ScaleCrop>
  <HeadingPairs>
    <vt:vector size="4" baseType="variant">
      <vt:variant>
        <vt:lpstr>Θέμα</vt:lpstr>
      </vt:variant>
      <vt:variant>
        <vt:i4>1</vt:i4>
      </vt:variant>
      <vt:variant>
        <vt:lpstr>Τίτλοι διαφανειών</vt:lpstr>
      </vt:variant>
      <vt:variant>
        <vt:i4>7</vt:i4>
      </vt:variant>
    </vt:vector>
  </HeadingPairs>
  <TitlesOfParts>
    <vt:vector size="8" baseType="lpstr">
      <vt:lpstr>Αποκορύφωμα</vt:lpstr>
      <vt:lpstr>‘’WE ALL SPEAK THE SAME LANGUAGE- ONLINE MAGAZINE’’ </vt:lpstr>
      <vt:lpstr>                                 Aesop’s fables                                ‘’Belling the cat’’</vt:lpstr>
      <vt:lpstr>Διαφάνεια 3</vt:lpstr>
      <vt:lpstr>Διαφάνεια 4</vt:lpstr>
      <vt:lpstr>‘’Το συμβούλιο των ποντικών’’ Αισώπου μύθοι</vt:lpstr>
      <vt:lpstr>Διαφάνεια 6</vt:lpstr>
      <vt:lpstr>A song based on this fable, written by two beloved Greek songwriters.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 ALL SPEAK THE SAME LANGUAGE- ONLINE MAGAZINE</dc:title>
  <dc:creator>Vaso</dc:creator>
  <cp:lastModifiedBy>Vaso</cp:lastModifiedBy>
  <cp:revision>20</cp:revision>
  <dcterms:created xsi:type="dcterms:W3CDTF">2017-02-26T16:54:45Z</dcterms:created>
  <dcterms:modified xsi:type="dcterms:W3CDTF">2017-02-26T20:01:56Z</dcterms:modified>
</cp:coreProperties>
</file>