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5" r:id="rId2"/>
    <p:sldId id="276" r:id="rId3"/>
    <p:sldId id="277" r:id="rId4"/>
    <p:sldId id="278" r:id="rId5"/>
    <p:sldId id="279" r:id="rId6"/>
    <p:sldId id="280" r:id="rId7"/>
    <p:sldId id="262" r:id="rId8"/>
    <p:sldId id="263" r:id="rId9"/>
    <p:sldId id="266" r:id="rId10"/>
    <p:sldId id="264" r:id="rId11"/>
    <p:sldId id="267" r:id="rId12"/>
    <p:sldId id="265" r:id="rId13"/>
    <p:sldId id="271" r:id="rId14"/>
    <p:sldId id="256" r:id="rId15"/>
    <p:sldId id="258" r:id="rId16"/>
    <p:sldId id="259" r:id="rId17"/>
    <p:sldId id="260" r:id="rId18"/>
    <p:sldId id="261" r:id="rId19"/>
    <p:sldId id="268" r:id="rId20"/>
    <p:sldId id="269" r:id="rId21"/>
    <p:sldId id="270" r:id="rId22"/>
    <p:sldId id="272" r:id="rId23"/>
    <p:sldId id="273" r:id="rId24"/>
    <p:sldId id="274"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4" autoAdjust="0"/>
    <p:restoredTop sz="94660"/>
  </p:normalViewPr>
  <p:slideViewPr>
    <p:cSldViewPr snapToGrid="0">
      <p:cViewPr varScale="1">
        <p:scale>
          <a:sx n="78" d="100"/>
          <a:sy n="78" d="100"/>
        </p:scale>
        <p:origin x="-108" y="-600"/>
      </p:cViewPr>
      <p:guideLst>
        <p:guide orient="horz" pos="2160"/>
        <p:guide pos="3840"/>
      </p:guideLst>
    </p:cSldViewPr>
  </p:slideViewPr>
  <p:notesTextViewPr>
    <p:cViewPr>
      <p:scale>
        <a:sx n="1" d="1"/>
        <a:sy n="1" d="1"/>
      </p:scale>
      <p:origin x="0" y="3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8FFE4-BAC6-4060-8039-03FC08F55CEE}" type="datetimeFigureOut">
              <a:rPr lang="el-GR" smtClean="0"/>
              <a:pPr/>
              <a:t>20/02/16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D0883-63D3-4CE4-9829-336BFA802764}" type="slidenum">
              <a:rPr lang="el-GR" smtClean="0"/>
              <a:pPr/>
              <a:t>‹#›</a:t>
            </a:fld>
            <a:endParaRPr lang="el-GR"/>
          </a:p>
        </p:txBody>
      </p:sp>
    </p:spTree>
    <p:extLst>
      <p:ext uri="{BB962C8B-B14F-4D97-AF65-F5344CB8AC3E}">
        <p14:creationId xmlns="" xmlns:p14="http://schemas.microsoft.com/office/powerpoint/2010/main" val="293347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1" dirty="0" smtClean="0"/>
              <a:t>Thessaloniki</a:t>
            </a:r>
            <a:r>
              <a:rPr lang="en-US" sz="1200" dirty="0" smtClean="0"/>
              <a:t> was founded in 315 BC by King </a:t>
            </a:r>
            <a:r>
              <a:rPr lang="en-US" sz="1200" dirty="0" err="1" smtClean="0"/>
              <a:t>Cassander</a:t>
            </a:r>
            <a:r>
              <a:rPr lang="en-US" sz="1200" dirty="0" smtClean="0"/>
              <a:t> of Macedonia.</a:t>
            </a:r>
            <a:br>
              <a:rPr lang="en-US" sz="1200" dirty="0" smtClean="0"/>
            </a:br>
            <a:r>
              <a:rPr lang="en-US" sz="1200" dirty="0" smtClean="0"/>
              <a:t>After the fall of the Kingdom of Macedon in 168 BC it became part of the Roman republic and was further developed into an important trade center actually connecting Europe with Asia. Many of the most imposing and well decorated structures were built during the Roman period of its history.</a:t>
            </a:r>
            <a:br>
              <a:rPr lang="en-US" sz="1200" dirty="0" smtClean="0"/>
            </a:br>
            <a:r>
              <a:rPr lang="en-US" sz="1200" dirty="0" smtClean="0"/>
              <a:t>During the first century AD and afterwards, the city became one of the first early Christian centers after Paul the Apostle preached here and laid the foundations for a new religion.</a:t>
            </a:r>
            <a:endParaRPr lang="el-GR" dirty="0"/>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3</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F1D0883-63D3-4CE4-9829-336BFA802764}" type="slidenum">
              <a:rPr lang="el-GR" smtClean="0"/>
              <a:pPr/>
              <a:t>17</a:t>
            </a:fld>
            <a:endParaRPr lang="el-GR"/>
          </a:p>
        </p:txBody>
      </p:sp>
    </p:spTree>
    <p:extLst>
      <p:ext uri="{BB962C8B-B14F-4D97-AF65-F5344CB8AC3E}">
        <p14:creationId xmlns="" xmlns:p14="http://schemas.microsoft.com/office/powerpoint/2010/main" val="8227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tried to find the best ways to accomplish our goal of promoting the monuments of historical and cultural significance located in the center of Thessaloniki. We came up with two that suit our needs.</a:t>
            </a:r>
            <a:endParaRPr lang="el-GR"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have come to contact with a travel agency that provides package tours that combine the monuments we have mentioned with visits to recreation areas of historical and cultural importance around Thessaloniki. Those include :</a:t>
            </a:r>
            <a:endParaRPr lang="el-GR" sz="1200" kern="1200" dirty="0" smtClean="0">
              <a:solidFill>
                <a:schemeClr val="tx1"/>
              </a:solidFill>
              <a:latin typeface="+mn-lt"/>
              <a:ea typeface="+mn-ea"/>
              <a:cs typeface="+mn-cs"/>
            </a:endParaRPr>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18</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Religious tourism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That includes visits to the aforementioned monument plus a visit to Mount Athos «</a:t>
            </a:r>
            <a:r>
              <a:rPr lang="el-GR" sz="1200" kern="1200" dirty="0" err="1" smtClean="0">
                <a:solidFill>
                  <a:schemeClr val="tx1"/>
                </a:solidFill>
                <a:latin typeface="+mn-lt"/>
                <a:ea typeface="+mn-ea"/>
                <a:cs typeface="+mn-cs"/>
              </a:rPr>
              <a:t>Αγιον</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Ορος</a:t>
            </a:r>
            <a:r>
              <a:rPr lang="en-US" sz="1200" kern="1200" dirty="0" smtClean="0">
                <a:solidFill>
                  <a:schemeClr val="tx1"/>
                </a:solidFill>
                <a:latin typeface="+mn-lt"/>
                <a:ea typeface="+mn-ea"/>
                <a:cs typeface="+mn-cs"/>
              </a:rPr>
              <a:t>»</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Mount Athos is located in the peninsula of Khalkidhiki. It is an autonomous state within the Hellenic Republic and it is considered one of the holiest places in the Orthodox Church. Over 2000 monks from Greece and other orthodox countries inhabit Mount Athos and it has over 20 monasteries. Since 1988, it is considered a World Heritage Site.</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package aims mostly to orthodox Christians of Slavic descent since they have similar monasteries</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19</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Recreational  Tourism</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That also includes the monument, however this packages includes visits to the beautiful beaches of Khalkidhiki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mostly caters to people who like the sun and the sea</a:t>
            </a:r>
            <a:endParaRPr lang="el-GR" sz="1200" kern="1200" dirty="0" smtClean="0">
              <a:solidFill>
                <a:schemeClr val="tx1"/>
              </a:solidFill>
              <a:latin typeface="+mn-lt"/>
              <a:ea typeface="+mn-ea"/>
              <a:cs typeface="+mn-cs"/>
            </a:endParaRPr>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20</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Alternative Tourism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package includes visits to the monuments as well however it also includes a visit to Mount Olympus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Mount Olympus is the highest mountain in Greece. Mount Olympus has 52 peaks, deep gorges, and exceptional biodiversity. The highest peak «</a:t>
            </a:r>
            <a:r>
              <a:rPr lang="en-US" sz="1200" kern="1200" dirty="0" err="1" smtClean="0">
                <a:solidFill>
                  <a:schemeClr val="tx1"/>
                </a:solidFill>
                <a:latin typeface="+mn-lt"/>
                <a:ea typeface="+mn-ea"/>
                <a:cs typeface="+mn-cs"/>
              </a:rPr>
              <a:t>Mytikas</a:t>
            </a:r>
            <a:r>
              <a:rPr lang="en-US" sz="1200" kern="1200" dirty="0" smtClean="0">
                <a:solidFill>
                  <a:schemeClr val="tx1"/>
                </a:solidFill>
                <a:latin typeface="+mn-lt"/>
                <a:ea typeface="+mn-ea"/>
                <a:cs typeface="+mn-cs"/>
              </a:rPr>
              <a:t>», meaning "nose", rises to 2,918 meters. In Ancient Greek mythology Olympus was the home of the Twelve Olympians with the Palace of Zeus on top.</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package caters to people who like hiking, mountains and wildlife in general</a:t>
            </a:r>
            <a:endParaRPr lang="el-GR" sz="1200" kern="1200" dirty="0" smtClean="0">
              <a:solidFill>
                <a:schemeClr val="tx1"/>
              </a:solidFill>
              <a:latin typeface="+mn-lt"/>
              <a:ea typeface="+mn-ea"/>
              <a:cs typeface="+mn-cs"/>
            </a:endParaRPr>
          </a:p>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21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dirty="0" smtClean="0"/>
              <a:t>During the Byzantine period the city was further developed and became even bigger, being the second most important city of the empire after Constantinople itself. Wonderful churches and other buildings were built in several areas while extended defensive constructions took place.</a:t>
            </a:r>
            <a:br>
              <a:rPr lang="en-US" sz="1200" dirty="0" smtClean="0"/>
            </a:br>
            <a:r>
              <a:rPr lang="en-US" sz="1200" dirty="0" smtClean="0"/>
              <a:t>In 1204 AD during the fourth crusade the city fell into the hands of the Crusaders and thus the “Kingdom Of Thessalonica” was created. In 1246 though, the Byzantines managed to recover the entire area.</a:t>
            </a:r>
            <a:br>
              <a:rPr lang="en-US" sz="1200" dirty="0" smtClean="0"/>
            </a:br>
            <a:r>
              <a:rPr lang="en-US" sz="1200" dirty="0" smtClean="0"/>
              <a:t> After 1430 the ottomans conquered </a:t>
            </a:r>
            <a:r>
              <a:rPr lang="en-US" sz="1200" b="1" dirty="0" smtClean="0"/>
              <a:t>Thessaloniki</a:t>
            </a:r>
            <a:r>
              <a:rPr lang="en-US" sz="1200" dirty="0" smtClean="0"/>
              <a:t>, under the commands of </a:t>
            </a:r>
            <a:r>
              <a:rPr lang="en-US" sz="1200" dirty="0" err="1" smtClean="0"/>
              <a:t>Mourad</a:t>
            </a:r>
            <a:r>
              <a:rPr lang="en-US" sz="1200" dirty="0" smtClean="0"/>
              <a:t> II. During the Ottoman occupation period the city once again became the most important commercial and trade center of the area and was considered of great strategic importance due to the trade routes established</a:t>
            </a:r>
            <a:endParaRPr lang="el-GR" dirty="0"/>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1492 AD thousands of persecuted Jews from the Iberian Peninsula and Central Europe settled in Thessaloniki. In 1941 the Germans invade Thessaloniki and in 1943 all Jews of the city were dislodged (1940 numbered 49000 people) from the Nazi Germans and transported to concentration camps. An estimated 45000 of them perished there.</a:t>
            </a:r>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 </a:t>
            </a:r>
            <a:r>
              <a:rPr lang="en-US" sz="1200" dirty="0" smtClean="0"/>
              <a:t> In October 27, 1912 during the first Balkan War the Greek army liberated the city, while in 1917 the city faced what was perhaps its greatest disaster ever, as a huge fire destroyed almost three quarters of the center.</a:t>
            </a:r>
          </a:p>
          <a:p>
            <a:r>
              <a:rPr lang="en-US" sz="1200" dirty="0" smtClean="0"/>
              <a:t>Serious efforts and proposals were made by famous architects in order for the city center to be rebuilt like a modern European capital.</a:t>
            </a:r>
            <a:br>
              <a:rPr lang="en-US" sz="1200" dirty="0" smtClean="0"/>
            </a:br>
            <a:r>
              <a:rPr lang="en-US" sz="1200" dirty="0" smtClean="0"/>
              <a:t/>
            </a:r>
            <a:br>
              <a:rPr lang="en-US" sz="1200" dirty="0" smtClean="0"/>
            </a:br>
            <a:r>
              <a:rPr lang="en-US" sz="1200" dirty="0" smtClean="0"/>
              <a:t>Today </a:t>
            </a:r>
            <a:r>
              <a:rPr lang="en-US" sz="1200" b="1" dirty="0" smtClean="0"/>
              <a:t>Thessaloniki</a:t>
            </a:r>
            <a:r>
              <a:rPr lang="en-US" sz="1200" dirty="0" smtClean="0"/>
              <a:t> is a modern European city, as always an important trade and transportation center connected to all the Balkan Countries, while it was nominated as the Cultural Capital of Europe in 1997. It is one of the largest student centers in South-Eastern Europe while many of its monuments are included on the UNESCO World Heritage List. In 2004 during the Athens Olympics, the city hosted a number of athletic events while being one of the Greek Olympic Cities. Finally the city was selected in 2011 as the European Youth Capital of 2014</a:t>
            </a:r>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Arch of Galerius or </a:t>
            </a:r>
            <a:r>
              <a:rPr lang="en-US" sz="1200" b="0" i="0" kern="1200" dirty="0" err="1" smtClean="0">
                <a:solidFill>
                  <a:schemeClr val="tx1"/>
                </a:solidFill>
                <a:latin typeface="+mn-lt"/>
                <a:ea typeface="+mn-ea"/>
                <a:cs typeface="+mn-cs"/>
              </a:rPr>
              <a:t>Kamara</a:t>
            </a:r>
            <a:r>
              <a:rPr lang="en-US" sz="1200" b="0" i="0" kern="1200" dirty="0" smtClean="0">
                <a:solidFill>
                  <a:schemeClr val="tx1"/>
                </a:solidFill>
                <a:latin typeface="+mn-lt"/>
                <a:ea typeface="+mn-ea"/>
                <a:cs typeface="+mn-cs"/>
              </a:rPr>
              <a:t> is a monument from the Roman era in the beginning of the 4th century and it is a part of an arcade, that was constructed from arches. It was built to honor the Roman emperor, when he came back winner from the Persian wars. The victorious arch was placed vertically to ancient </a:t>
            </a:r>
            <a:r>
              <a:rPr lang="en-US" sz="1200" b="0" i="0" kern="1200" dirty="0" err="1" smtClean="0">
                <a:solidFill>
                  <a:schemeClr val="tx1"/>
                </a:solidFill>
                <a:latin typeface="+mn-lt"/>
                <a:ea typeface="+mn-ea"/>
                <a:cs typeface="+mn-cs"/>
              </a:rPr>
              <a:t>Egnatia</a:t>
            </a:r>
            <a:r>
              <a:rPr lang="en-US" sz="1200" b="0" i="0" kern="1200" dirty="0" smtClean="0">
                <a:solidFill>
                  <a:schemeClr val="tx1"/>
                </a:solidFill>
                <a:latin typeface="+mn-lt"/>
                <a:ea typeface="+mn-ea"/>
                <a:cs typeface="+mn-cs"/>
              </a:rPr>
              <a:t> street. The art of </a:t>
            </a:r>
            <a:r>
              <a:rPr lang="en-US" sz="1200" b="0" i="0" kern="1200" dirty="0" err="1" smtClean="0">
                <a:solidFill>
                  <a:schemeClr val="tx1"/>
                </a:solidFill>
                <a:latin typeface="+mn-lt"/>
                <a:ea typeface="+mn-ea"/>
                <a:cs typeface="+mn-cs"/>
              </a:rPr>
              <a:t>Kamara's</a:t>
            </a:r>
            <a:r>
              <a:rPr lang="en-US" sz="1200" b="0" i="0" kern="1200" dirty="0" smtClean="0">
                <a:solidFill>
                  <a:schemeClr val="tx1"/>
                </a:solidFill>
                <a:latin typeface="+mn-lt"/>
                <a:ea typeface="+mn-ea"/>
                <a:cs typeface="+mn-cs"/>
              </a:rPr>
              <a:t> sculptures is mostly story-telling as well as decorations. The most eye-attracting thing it is the great variety of individual sculptures and full scenes of action, which still have a beautiful Greek comeliness.</a:t>
            </a:r>
            <a:endParaRPr lang="el-GR" dirty="0"/>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8</a:t>
            </a:fld>
            <a:endParaRPr lang="el-GR"/>
          </a:p>
        </p:txBody>
      </p:sp>
    </p:spTree>
    <p:extLst>
      <p:ext uri="{BB962C8B-B14F-4D97-AF65-F5344CB8AC3E}">
        <p14:creationId xmlns="" xmlns:p14="http://schemas.microsoft.com/office/powerpoint/2010/main" val="371441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Rotunda was also built in the years of the emperor Galerius around 306 AD as a temple of Zeus. It was also connected to the </a:t>
            </a:r>
            <a:r>
              <a:rPr lang="en-US" sz="1200" b="0" i="0" kern="1200" dirty="0" err="1" smtClean="0">
                <a:solidFill>
                  <a:schemeClr val="tx1"/>
                </a:solidFill>
                <a:latin typeface="+mn-lt"/>
                <a:ea typeface="+mn-ea"/>
                <a:cs typeface="+mn-cs"/>
              </a:rPr>
              <a:t>Kamara</a:t>
            </a:r>
            <a:r>
              <a:rPr lang="en-US" sz="1200" b="0" i="0" kern="1200" dirty="0" smtClean="0">
                <a:solidFill>
                  <a:schemeClr val="tx1"/>
                </a:solidFill>
                <a:latin typeface="+mn-lt"/>
                <a:ea typeface="+mn-ea"/>
                <a:cs typeface="+mn-cs"/>
              </a:rPr>
              <a:t>. The cylindrical structure was build from the emperor, who was thought to have intended it to be his mausoleum. The monument was used in the early Christian years as a church. The church was embellished with very high quality, breathtaking mosaics. Only fragments have survived of the original decoration, for example, a band depicting saints with hands raised in prayer. The Rotunda has a diameter of 24.5 m. Its walls are more than 6 m thick. The walls are interrupted by eight rectangular bays, with the south bay forming the entrance. A flat brick dome, 30 m high at the peak, crowns the cylindrical structure. It was used as a mosque until 1912, when the Greeks captured the city during the Balkan War. Greek Orthodox officials </a:t>
            </a:r>
            <a:r>
              <a:rPr lang="en-US" sz="1200" b="0" i="0" kern="1200" dirty="0" err="1" smtClean="0">
                <a:solidFill>
                  <a:schemeClr val="tx1"/>
                </a:solidFill>
                <a:latin typeface="+mn-lt"/>
                <a:ea typeface="+mn-ea"/>
                <a:cs typeface="+mn-cs"/>
              </a:rPr>
              <a:t>reconsecrated</a:t>
            </a:r>
            <a:r>
              <a:rPr lang="en-US" sz="1200" b="0" i="0" kern="1200" dirty="0" smtClean="0">
                <a:solidFill>
                  <a:schemeClr val="tx1"/>
                </a:solidFill>
                <a:latin typeface="+mn-lt"/>
                <a:ea typeface="+mn-ea"/>
                <a:cs typeface="+mn-cs"/>
              </a:rPr>
              <a:t> the structure as a church, and they left the minaret.</a:t>
            </a:r>
            <a:endParaRPr lang="el-GR" dirty="0"/>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10</a:t>
            </a:fld>
            <a:endParaRPr lang="el-GR"/>
          </a:p>
        </p:txBody>
      </p:sp>
    </p:spTree>
    <p:extLst>
      <p:ext uri="{BB962C8B-B14F-4D97-AF65-F5344CB8AC3E}">
        <p14:creationId xmlns="" xmlns:p14="http://schemas.microsoft.com/office/powerpoint/2010/main" val="284231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11</a:t>
            </a:fld>
            <a:endParaRPr lang="el-GR"/>
          </a:p>
        </p:txBody>
      </p:sp>
    </p:spTree>
    <p:extLst>
      <p:ext uri="{BB962C8B-B14F-4D97-AF65-F5344CB8AC3E}">
        <p14:creationId xmlns="" xmlns:p14="http://schemas.microsoft.com/office/powerpoint/2010/main" val="243247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F1D0883-63D3-4CE4-9829-336BFA802764}" type="slidenum">
              <a:rPr lang="el-GR" smtClean="0"/>
              <a:pPr/>
              <a:t>14</a:t>
            </a:fld>
            <a:endParaRPr lang="el-GR"/>
          </a:p>
        </p:txBody>
      </p:sp>
    </p:spTree>
    <p:extLst>
      <p:ext uri="{BB962C8B-B14F-4D97-AF65-F5344CB8AC3E}">
        <p14:creationId xmlns="" xmlns:p14="http://schemas.microsoft.com/office/powerpoint/2010/main" val="4065048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exact date the White Tower was built is not known but it’s almost sure it was built in the end of the 15th century, after Thessaloniki was captured by the Turk Sultan </a:t>
            </a:r>
            <a:r>
              <a:rPr lang="en-US" sz="1200" kern="1200" dirty="0" err="1" smtClean="0">
                <a:solidFill>
                  <a:schemeClr val="tx1"/>
                </a:solidFill>
                <a:latin typeface="+mn-lt"/>
                <a:ea typeface="+mn-ea"/>
                <a:cs typeface="+mn-cs"/>
              </a:rPr>
              <a:t>Murad</a:t>
            </a:r>
            <a:r>
              <a:rPr lang="en-US" sz="1200" kern="1200" dirty="0" smtClean="0">
                <a:solidFill>
                  <a:schemeClr val="tx1"/>
                </a:solidFill>
                <a:latin typeface="+mn-lt"/>
                <a:ea typeface="+mn-ea"/>
                <a:cs typeface="+mn-cs"/>
              </a:rPr>
              <a:t> II in 1430.The Tower has gone through many names over the years. Originally it was named </a:t>
            </a:r>
            <a:r>
              <a:rPr lang="el-GR" sz="1200" kern="1200" dirty="0" smtClean="0">
                <a:solidFill>
                  <a:schemeClr val="tx1"/>
                </a:solidFill>
                <a:latin typeface="+mn-lt"/>
                <a:ea typeface="+mn-ea"/>
                <a:cs typeface="+mn-cs"/>
              </a:rPr>
              <a:t>Πύργος του Λέοντος</a:t>
            </a:r>
            <a:r>
              <a:rPr lang="en-US" sz="1200" kern="1200" dirty="0" smtClean="0">
                <a:solidFill>
                  <a:schemeClr val="tx1"/>
                </a:solidFill>
                <a:latin typeface="+mn-lt"/>
                <a:ea typeface="+mn-ea"/>
                <a:cs typeface="+mn-cs"/>
              </a:rPr>
              <a:t> (Lion’s Tower), as stated in an inscription from 1535 or 1536.From the 17th century onwards it is unofficially called the Fortress of </a:t>
            </a:r>
            <a:r>
              <a:rPr lang="en-US" sz="1200" kern="1200" dirty="0" err="1" smtClean="0">
                <a:solidFill>
                  <a:schemeClr val="tx1"/>
                </a:solidFill>
                <a:latin typeface="+mn-lt"/>
                <a:ea typeface="+mn-ea"/>
                <a:cs typeface="+mn-cs"/>
              </a:rPr>
              <a:t>Kalamaria</a:t>
            </a:r>
            <a:r>
              <a:rPr lang="en-US" sz="1200" kern="1200" dirty="0" smtClean="0">
                <a:solidFill>
                  <a:schemeClr val="tx1"/>
                </a:solidFill>
                <a:latin typeface="+mn-lt"/>
                <a:ea typeface="+mn-ea"/>
                <a:cs typeface="+mn-cs"/>
              </a:rPr>
              <a:t> and the Tower of the Janissaries. In 1826, at the order of the Sultan Mahmud II, there was a massacre of some rebellious Janissaries imprisoned there. That along with the countless victims whose blood was spilled at the hand of the Ottoman tortures and executioners caused the Tower’s name to change to </a:t>
            </a:r>
            <a:r>
              <a:rPr lang="en-US" sz="1200" kern="1200" dirty="0" err="1" smtClean="0">
                <a:solidFill>
                  <a:schemeClr val="tx1"/>
                </a:solidFill>
                <a:latin typeface="+mn-lt"/>
                <a:ea typeface="+mn-ea"/>
                <a:cs typeface="+mn-cs"/>
              </a:rPr>
              <a:t>Kanli-Kule</a:t>
            </a:r>
            <a:r>
              <a:rPr lang="en-US" sz="1200" kern="1200" dirty="0" smtClean="0">
                <a:solidFill>
                  <a:schemeClr val="tx1"/>
                </a:solidFill>
                <a:latin typeface="+mn-lt"/>
                <a:ea typeface="+mn-ea"/>
                <a:cs typeface="+mn-cs"/>
              </a:rPr>
              <a:t>, the Tower of Blood. A name it kept until the end of the 19th century.</a:t>
            </a:r>
            <a:r>
              <a:rPr lang="el-GR" sz="1200" kern="1200" dirty="0" smtClean="0">
                <a:solidFill>
                  <a:schemeClr val="tx1"/>
                </a:solidFill>
                <a:latin typeface="+mn-lt"/>
                <a:ea typeface="+mn-ea"/>
                <a:cs typeface="+mn-cs"/>
              </a:rPr>
              <a:t>Τ</a:t>
            </a:r>
            <a:r>
              <a:rPr lang="en-US" sz="1200" kern="1200" dirty="0" smtClean="0">
                <a:solidFill>
                  <a:schemeClr val="tx1"/>
                </a:solidFill>
                <a:latin typeface="+mn-lt"/>
                <a:ea typeface="+mn-ea"/>
                <a:cs typeface="+mn-cs"/>
              </a:rPr>
              <a:t>he tower seems to have gotten its current name after a Jewish prisoner, Nathan </a:t>
            </a:r>
            <a:r>
              <a:rPr lang="en-US" sz="1200" kern="1200" dirty="0" err="1" smtClean="0">
                <a:solidFill>
                  <a:schemeClr val="tx1"/>
                </a:solidFill>
                <a:latin typeface="+mn-lt"/>
                <a:ea typeface="+mn-ea"/>
                <a:cs typeface="+mn-cs"/>
              </a:rPr>
              <a:t>Guidili</a:t>
            </a:r>
            <a:r>
              <a:rPr lang="en-US" sz="1200" kern="1200" dirty="0" smtClean="0">
                <a:solidFill>
                  <a:schemeClr val="tx1"/>
                </a:solidFill>
                <a:latin typeface="+mn-lt"/>
                <a:ea typeface="+mn-ea"/>
                <a:cs typeface="+mn-cs"/>
              </a:rPr>
              <a:t>, offered to coat it with lime in exchange for his freedom in 1892. It currently functions as a museum and gallery</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8F1D0883-63D3-4CE4-9829-336BFA802764}" type="slidenum">
              <a:rPr lang="el-GR" smtClean="0"/>
              <a:pPr/>
              <a:t>15</a:t>
            </a:fld>
            <a:endParaRPr lang="el-GR"/>
          </a:p>
        </p:txBody>
      </p:sp>
    </p:spTree>
    <p:extLst>
      <p:ext uri="{BB962C8B-B14F-4D97-AF65-F5344CB8AC3E}">
        <p14:creationId xmlns="" xmlns:p14="http://schemas.microsoft.com/office/powerpoint/2010/main" val="363009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39A23AC-47D8-4683-9FC3-D60618A9B3FF}" type="datetimeFigureOut">
              <a:rPr lang="el-GR" smtClean="0"/>
              <a:pPr/>
              <a:t>20/02/16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366867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39A23AC-47D8-4683-9FC3-D60618A9B3FF}" type="datetimeFigureOut">
              <a:rPr lang="el-GR" smtClean="0"/>
              <a:pPr/>
              <a:t>20/02/16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205110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39A23AC-47D8-4683-9FC3-D60618A9B3FF}" type="datetimeFigureOut">
              <a:rPr lang="el-GR" smtClean="0"/>
              <a:pPr/>
              <a:t>20/02/16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244532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39A23AC-47D8-4683-9FC3-D60618A9B3FF}" type="datetimeFigureOut">
              <a:rPr lang="el-GR" smtClean="0"/>
              <a:pPr/>
              <a:t>20/02/16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258834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A23AC-47D8-4683-9FC3-D60618A9B3FF}" type="datetimeFigureOut">
              <a:rPr lang="el-GR" smtClean="0"/>
              <a:pPr/>
              <a:t>20/02/16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3007878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39A23AC-47D8-4683-9FC3-D60618A9B3FF}" type="datetimeFigureOut">
              <a:rPr lang="el-GR" smtClean="0"/>
              <a:pPr/>
              <a:t>20/02/16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192487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639A23AC-47D8-4683-9FC3-D60618A9B3FF}" type="datetimeFigureOut">
              <a:rPr lang="el-GR" smtClean="0"/>
              <a:pPr/>
              <a:t>20/02/16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110361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39A23AC-47D8-4683-9FC3-D60618A9B3FF}" type="datetimeFigureOut">
              <a:rPr lang="el-GR" smtClean="0"/>
              <a:pPr/>
              <a:t>20/02/16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90048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A23AC-47D8-4683-9FC3-D60618A9B3FF}" type="datetimeFigureOut">
              <a:rPr lang="el-GR" smtClean="0"/>
              <a:pPr/>
              <a:t>20/02/16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12774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A23AC-47D8-4683-9FC3-D60618A9B3FF}" type="datetimeFigureOut">
              <a:rPr lang="el-GR" smtClean="0"/>
              <a:pPr/>
              <a:t>20/02/16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96895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A23AC-47D8-4683-9FC3-D60618A9B3FF}" type="datetimeFigureOut">
              <a:rPr lang="el-GR" smtClean="0"/>
              <a:pPr/>
              <a:t>20/02/16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230773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A23AC-47D8-4683-9FC3-D60618A9B3FF}" type="datetimeFigureOut">
              <a:rPr lang="el-GR" smtClean="0"/>
              <a:pPr/>
              <a:t>20/02/16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544A7-F946-43D6-B3D5-E503A32F52C0}" type="slidenum">
              <a:rPr lang="el-GR" smtClean="0"/>
              <a:pPr/>
              <a:t>‹#›</a:t>
            </a:fld>
            <a:endParaRPr lang="el-GR"/>
          </a:p>
        </p:txBody>
      </p:sp>
    </p:spTree>
    <p:extLst>
      <p:ext uri="{BB962C8B-B14F-4D97-AF65-F5344CB8AC3E}">
        <p14:creationId xmlns="" xmlns:p14="http://schemas.microsoft.com/office/powerpoint/2010/main" val="24573530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The%20Palace%20Complex%20of%20Galerius.%20Thessaloniki.%204th%20century%20AD..mp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t>Project</a:t>
            </a:r>
            <a:endParaRPr lang="el-GR" dirty="0"/>
          </a:p>
        </p:txBody>
      </p:sp>
      <p:sp>
        <p:nvSpPr>
          <p:cNvPr id="3" name="2 - Θέση περιεχομένου"/>
          <p:cNvSpPr>
            <a:spLocks noGrp="1"/>
          </p:cNvSpPr>
          <p:nvPr>
            <p:ph idx="1"/>
          </p:nvPr>
        </p:nvSpPr>
        <p:spPr/>
        <p:txBody>
          <a:bodyPr/>
          <a:lstStyle/>
          <a:p>
            <a:pPr algn="ctr">
              <a:buNone/>
            </a:pPr>
            <a:r>
              <a:rPr lang="en-US" dirty="0" smtClean="0"/>
              <a:t>Of </a:t>
            </a:r>
          </a:p>
          <a:p>
            <a:pPr algn="ctr">
              <a:buNone/>
            </a:pPr>
            <a:r>
              <a:rPr lang="en-US" sz="4800" dirty="0" smtClean="0"/>
              <a:t>3</a:t>
            </a:r>
            <a:r>
              <a:rPr lang="en-US" sz="4800" baseline="30000" dirty="0" smtClean="0"/>
              <a:t>rd</a:t>
            </a:r>
            <a:r>
              <a:rPr lang="en-US" sz="4800" dirty="0" smtClean="0"/>
              <a:t>  High School </a:t>
            </a:r>
          </a:p>
          <a:p>
            <a:pPr algn="ctr">
              <a:buNone/>
            </a:pPr>
            <a:r>
              <a:rPr lang="en-US" sz="4800" dirty="0" smtClean="0"/>
              <a:t>Polichni </a:t>
            </a:r>
          </a:p>
          <a:p>
            <a:pPr algn="ctr">
              <a:buNone/>
            </a:pPr>
            <a:r>
              <a:rPr lang="en-US" sz="4800" dirty="0" smtClean="0"/>
              <a:t>Thessaloniki </a:t>
            </a:r>
          </a:p>
          <a:p>
            <a:pPr algn="ctr">
              <a:buNone/>
            </a:pPr>
            <a:r>
              <a:rPr lang="en-US" sz="4800" dirty="0" smtClean="0"/>
              <a:t>GREECE</a:t>
            </a:r>
            <a:endParaRPr lang="el-GR"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48989" y="3996600"/>
            <a:ext cx="10515600" cy="1325563"/>
          </a:xfrm>
        </p:spPr>
        <p:txBody>
          <a:bodyPr>
            <a:normAutofit/>
          </a:bodyPr>
          <a:lstStyle/>
          <a:p>
            <a:r>
              <a:rPr lang="en-US" sz="2800" b="1" dirty="0" smtClean="0"/>
              <a:t>The Rotunda </a:t>
            </a:r>
            <a:endParaRPr lang="el-GR" sz="2800" b="1" dirty="0"/>
          </a:p>
        </p:txBody>
      </p:sp>
      <p:sp>
        <p:nvSpPr>
          <p:cNvPr id="3" name="2 - Θέση περιεχομένου"/>
          <p:cNvSpPr>
            <a:spLocks noGrp="1"/>
          </p:cNvSpPr>
          <p:nvPr>
            <p:ph idx="1"/>
          </p:nvPr>
        </p:nvSpPr>
        <p:spPr>
          <a:xfrm>
            <a:off x="2272937" y="5096283"/>
            <a:ext cx="8584474" cy="1761717"/>
          </a:xfrm>
        </p:spPr>
        <p:txBody>
          <a:bodyPr>
            <a:normAutofit/>
          </a:bodyPr>
          <a:lstStyle/>
          <a:p>
            <a:r>
              <a:rPr lang="en-US" sz="2400" dirty="0" smtClean="0"/>
              <a:t>Built in 306 AD </a:t>
            </a:r>
          </a:p>
          <a:p>
            <a:r>
              <a:rPr lang="en-US" sz="2400" dirty="0" smtClean="0"/>
              <a:t>Many functions through the years </a:t>
            </a:r>
          </a:p>
          <a:p>
            <a:r>
              <a:rPr lang="en-US" sz="2400" dirty="0" smtClean="0"/>
              <a:t>Currently used as a museum </a:t>
            </a:r>
            <a:endParaRPr lang="el-GR" sz="2400" dirty="0"/>
          </a:p>
        </p:txBody>
      </p:sp>
      <p:pic>
        <p:nvPicPr>
          <p:cNvPr id="4" name="3 - Εικόνα" descr="assets_LARGE_t_420_54525799_type12128.jpg"/>
          <p:cNvPicPr>
            <a:picLocks noChangeAspect="1"/>
          </p:cNvPicPr>
          <p:nvPr/>
        </p:nvPicPr>
        <p:blipFill>
          <a:blip r:embed="rId3" cstate="print"/>
          <a:stretch>
            <a:fillRect/>
          </a:stretch>
        </p:blipFill>
        <p:spPr>
          <a:xfrm>
            <a:off x="1907176" y="0"/>
            <a:ext cx="7014755" cy="438422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7s11f10-thumb-large.jpg"/>
          <p:cNvPicPr>
            <a:picLocks noChangeAspect="1"/>
          </p:cNvPicPr>
          <p:nvPr/>
        </p:nvPicPr>
        <p:blipFill>
          <a:blip r:embed="rId3" cstate="print"/>
          <a:stretch>
            <a:fillRect/>
          </a:stretch>
        </p:blipFill>
        <p:spPr>
          <a:xfrm>
            <a:off x="0" y="0"/>
            <a:ext cx="7921225" cy="4944564"/>
          </a:xfrm>
          <a:prstGeom prst="rect">
            <a:avLst/>
          </a:prstGeom>
        </p:spPr>
      </p:pic>
      <p:pic>
        <p:nvPicPr>
          <p:cNvPr id="6" name="5 - Εικόνα" descr="image.jpg"/>
          <p:cNvPicPr>
            <a:picLocks noChangeAspect="1"/>
          </p:cNvPicPr>
          <p:nvPr/>
        </p:nvPicPr>
        <p:blipFill>
          <a:blip r:embed="rId4" cstate="print"/>
          <a:stretch>
            <a:fillRect/>
          </a:stretch>
        </p:blipFill>
        <p:spPr>
          <a:xfrm>
            <a:off x="6810375" y="2857500"/>
            <a:ext cx="5381625" cy="4000500"/>
          </a:xfrm>
          <a:prstGeom prst="rect">
            <a:avLst/>
          </a:prstGeom>
        </p:spPr>
      </p:pic>
      <p:pic>
        <p:nvPicPr>
          <p:cNvPr id="7" name="6 - Εικόνα" descr="Rotonda_thessaloniki_roman_mosaic.jpg"/>
          <p:cNvPicPr>
            <a:picLocks noChangeAspect="1"/>
          </p:cNvPicPr>
          <p:nvPr/>
        </p:nvPicPr>
        <p:blipFill>
          <a:blip r:embed="rId5" cstate="print"/>
          <a:stretch>
            <a:fillRect/>
          </a:stretch>
        </p:blipFill>
        <p:spPr>
          <a:xfrm>
            <a:off x="840375" y="4843866"/>
            <a:ext cx="5377543" cy="2014134"/>
          </a:xfrm>
          <a:prstGeom prst="rect">
            <a:avLst/>
          </a:prstGeom>
        </p:spPr>
      </p:pic>
      <p:pic>
        <p:nvPicPr>
          <p:cNvPr id="8" name="7 - Εικόνα" descr="ροτοντα.jpg"/>
          <p:cNvPicPr>
            <a:picLocks noChangeAspect="1"/>
          </p:cNvPicPr>
          <p:nvPr/>
        </p:nvPicPr>
        <p:blipFill>
          <a:blip r:embed="rId6" cstate="print"/>
          <a:stretch>
            <a:fillRect/>
          </a:stretch>
        </p:blipFill>
        <p:spPr>
          <a:xfrm>
            <a:off x="7584894" y="0"/>
            <a:ext cx="4607106" cy="34593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Εικόνα" descr="28.jpg"/>
          <p:cNvPicPr>
            <a:picLocks noChangeAspect="1"/>
          </p:cNvPicPr>
          <p:nvPr/>
        </p:nvPicPr>
        <p:blipFill>
          <a:blip r:embed="rId2" cstate="print"/>
          <a:stretch>
            <a:fillRect/>
          </a:stretch>
        </p:blipFill>
        <p:spPr>
          <a:xfrm>
            <a:off x="4950823" y="-724991"/>
            <a:ext cx="7241177" cy="5430883"/>
          </a:xfrm>
          <a:prstGeom prst="rect">
            <a:avLst/>
          </a:prstGeom>
        </p:spPr>
      </p:pic>
      <p:pic>
        <p:nvPicPr>
          <p:cNvPr id="10" name="9 - Εικόνα" descr="thessaloniki-hippodrome-1.jpg"/>
          <p:cNvPicPr>
            <a:picLocks noChangeAspect="1"/>
          </p:cNvPicPr>
          <p:nvPr/>
        </p:nvPicPr>
        <p:blipFill>
          <a:blip r:embed="rId3" cstate="print"/>
          <a:stretch>
            <a:fillRect/>
          </a:stretch>
        </p:blipFill>
        <p:spPr>
          <a:xfrm>
            <a:off x="0" y="0"/>
            <a:ext cx="6427651" cy="3524841"/>
          </a:xfrm>
          <a:prstGeom prst="rect">
            <a:avLst/>
          </a:prstGeom>
        </p:spPr>
      </p:pic>
      <p:pic>
        <p:nvPicPr>
          <p:cNvPr id="8" name="7 - Εικόνα" descr="0f848bc584d7cdbdfb5a6b23bac907b3_XL.jpg"/>
          <p:cNvPicPr>
            <a:picLocks noChangeAspect="1"/>
          </p:cNvPicPr>
          <p:nvPr/>
        </p:nvPicPr>
        <p:blipFill>
          <a:blip r:embed="rId4" cstate="print"/>
          <a:stretch>
            <a:fillRect/>
          </a:stretch>
        </p:blipFill>
        <p:spPr>
          <a:xfrm>
            <a:off x="3931376" y="2769327"/>
            <a:ext cx="7123112" cy="4493623"/>
          </a:xfrm>
          <a:prstGeom prst="rect">
            <a:avLst/>
          </a:prstGeom>
        </p:spPr>
      </p:pic>
      <p:pic>
        <p:nvPicPr>
          <p:cNvPr id="11" name="10 - Εικόνα" descr="Ωδείο-Πλατεία-Ρωμαϊκής-Αγοράς-Θεσσαλονίκης.jpg"/>
          <p:cNvPicPr>
            <a:picLocks noChangeAspect="1"/>
          </p:cNvPicPr>
          <p:nvPr/>
        </p:nvPicPr>
        <p:blipFill>
          <a:blip r:embed="rId5" cstate="print"/>
          <a:stretch>
            <a:fillRect/>
          </a:stretch>
        </p:blipFill>
        <p:spPr>
          <a:xfrm>
            <a:off x="257583" y="3029445"/>
            <a:ext cx="5790519" cy="382855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t>Byzantine Period </a:t>
            </a:r>
            <a:endParaRPr lang="el-GR" dirty="0"/>
          </a:p>
        </p:txBody>
      </p:sp>
      <p:sp>
        <p:nvSpPr>
          <p:cNvPr id="3" name="2 - Θέση περιεχομένου"/>
          <p:cNvSpPr>
            <a:spLocks noGrp="1"/>
          </p:cNvSpPr>
          <p:nvPr>
            <p:ph idx="1"/>
          </p:nvPr>
        </p:nvSpPr>
        <p:spPr/>
        <p:txBody>
          <a:bodyPr/>
          <a:lstStyle/>
          <a:p>
            <a:r>
              <a:rPr lang="en-US" dirty="0" smtClean="0"/>
              <a:t>Throughout this period Thessaloniki was treated as a great city and a religious center. As a result lot of churches were built over the years.</a:t>
            </a:r>
            <a:endParaRPr lang="el-GR" dirty="0"/>
          </a:p>
        </p:txBody>
      </p:sp>
      <p:pic>
        <p:nvPicPr>
          <p:cNvPr id="4" name="3 - Εικόνα" descr="1224484828_210_min_image092.jpg"/>
          <p:cNvPicPr>
            <a:picLocks noChangeAspect="1"/>
          </p:cNvPicPr>
          <p:nvPr/>
        </p:nvPicPr>
        <p:blipFill>
          <a:blip r:embed="rId2" cstate="print"/>
          <a:stretch>
            <a:fillRect/>
          </a:stretch>
        </p:blipFill>
        <p:spPr>
          <a:xfrm>
            <a:off x="282349" y="3862065"/>
            <a:ext cx="4202566" cy="2797271"/>
          </a:xfrm>
          <a:prstGeom prst="rect">
            <a:avLst/>
          </a:prstGeom>
        </p:spPr>
      </p:pic>
      <p:pic>
        <p:nvPicPr>
          <p:cNvPr id="5" name="4 - Εικόνα" descr="Church-Of-Agia-Sophia-80940.jpg"/>
          <p:cNvPicPr>
            <a:picLocks noChangeAspect="1"/>
          </p:cNvPicPr>
          <p:nvPr/>
        </p:nvPicPr>
        <p:blipFill>
          <a:blip r:embed="rId3" cstate="print"/>
          <a:stretch>
            <a:fillRect/>
          </a:stretch>
        </p:blipFill>
        <p:spPr>
          <a:xfrm>
            <a:off x="7993222" y="4201887"/>
            <a:ext cx="3948407" cy="2218870"/>
          </a:xfrm>
          <a:prstGeom prst="rect">
            <a:avLst/>
          </a:prstGeom>
        </p:spPr>
      </p:pic>
      <p:pic>
        <p:nvPicPr>
          <p:cNvPr id="6" name="5 - Εικόνα" descr="painting-of-vergin-mary.jpg"/>
          <p:cNvPicPr>
            <a:picLocks noChangeAspect="1"/>
          </p:cNvPicPr>
          <p:nvPr/>
        </p:nvPicPr>
        <p:blipFill>
          <a:blip r:embed="rId4" cstate="print"/>
          <a:stretch>
            <a:fillRect/>
          </a:stretch>
        </p:blipFill>
        <p:spPr>
          <a:xfrm>
            <a:off x="4564352" y="3962399"/>
            <a:ext cx="3316907" cy="2484665"/>
          </a:xfrm>
          <a:prstGeom prst="rect">
            <a:avLst/>
          </a:prstGeom>
        </p:spPr>
      </p:pic>
      <p:sp>
        <p:nvSpPr>
          <p:cNvPr id="7" name="6 - TextBox"/>
          <p:cNvSpPr txBox="1"/>
          <p:nvPr/>
        </p:nvSpPr>
        <p:spPr>
          <a:xfrm>
            <a:off x="729343" y="3298372"/>
            <a:ext cx="2827441" cy="523220"/>
          </a:xfrm>
          <a:prstGeom prst="rect">
            <a:avLst/>
          </a:prstGeom>
          <a:noFill/>
        </p:spPr>
        <p:txBody>
          <a:bodyPr wrap="none" rtlCol="0">
            <a:spAutoFit/>
          </a:bodyPr>
          <a:lstStyle/>
          <a:p>
            <a:r>
              <a:rPr lang="en-US" sz="2800" dirty="0" smtClean="0"/>
              <a:t>Saint </a:t>
            </a:r>
            <a:r>
              <a:rPr lang="en-US" sz="2800" dirty="0" err="1" smtClean="0"/>
              <a:t>Panteleimon</a:t>
            </a:r>
            <a:endParaRPr lang="el-GR" sz="2800" dirty="0"/>
          </a:p>
        </p:txBody>
      </p:sp>
      <p:sp>
        <p:nvSpPr>
          <p:cNvPr id="8" name="7 - TextBox"/>
          <p:cNvSpPr txBox="1"/>
          <p:nvPr/>
        </p:nvSpPr>
        <p:spPr>
          <a:xfrm>
            <a:off x="8885930" y="3436168"/>
            <a:ext cx="1976695" cy="523220"/>
          </a:xfrm>
          <a:prstGeom prst="rect">
            <a:avLst/>
          </a:prstGeom>
          <a:noFill/>
        </p:spPr>
        <p:txBody>
          <a:bodyPr wrap="none" rtlCol="0">
            <a:spAutoFit/>
          </a:bodyPr>
          <a:lstStyle/>
          <a:p>
            <a:r>
              <a:rPr lang="en-US" sz="2800" dirty="0" smtClean="0"/>
              <a:t>Saint Sophia</a:t>
            </a:r>
            <a:endParaRPr lang="el-GR"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Ottoman Period</a:t>
            </a:r>
            <a:endParaRPr lang="el-GR" dirty="0"/>
          </a:p>
        </p:txBody>
      </p:sp>
      <p:sp>
        <p:nvSpPr>
          <p:cNvPr id="3" name="Subtitle 2"/>
          <p:cNvSpPr>
            <a:spLocks noGrp="1"/>
          </p:cNvSpPr>
          <p:nvPr>
            <p:ph idx="1"/>
          </p:nvPr>
        </p:nvSpPr>
        <p:spPr/>
        <p:txBody>
          <a:bodyPr>
            <a:normAutofit/>
          </a:bodyPr>
          <a:lstStyle/>
          <a:p>
            <a:r>
              <a:rPr lang="en-US" dirty="0" smtClean="0"/>
              <a:t>During the Ottoman period a lot of the monuments changed. Most notably a lot of Byzantine churches were converted to mosques</a:t>
            </a:r>
            <a:endParaRPr lang="el-GR" dirty="0" smtClean="0"/>
          </a:p>
          <a:p>
            <a:endParaRPr lang="el-GR" dirty="0"/>
          </a:p>
          <a:p>
            <a:pPr marL="0" indent="0">
              <a:buNone/>
            </a:pPr>
            <a:r>
              <a:rPr lang="en-US" dirty="0" smtClean="0"/>
              <a:t>Agia Sophia                         Saint Panteleimon             Rotunda                        Rotunda </a:t>
            </a:r>
            <a:endParaRPr lang="el-GR" dirty="0" smtClean="0"/>
          </a:p>
          <a:p>
            <a:endParaRPr lang="el-GR"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1755" y="3744541"/>
            <a:ext cx="2572278" cy="3113459"/>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2990" y="3744541"/>
            <a:ext cx="2222843" cy="2967610"/>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959824" y="3953523"/>
            <a:ext cx="3422912" cy="2349305"/>
          </a:xfrm>
          <a:prstGeom prst="rect">
            <a:avLst/>
          </a:prstGeom>
        </p:spPr>
      </p:pic>
    </p:spTree>
    <p:extLst>
      <p:ext uri="{BB962C8B-B14F-4D97-AF65-F5344CB8AC3E}">
        <p14:creationId xmlns="" xmlns:p14="http://schemas.microsoft.com/office/powerpoint/2010/main" val="2095323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61213" y="3187336"/>
            <a:ext cx="3932237" cy="1600200"/>
          </a:xfrm>
        </p:spPr>
        <p:txBody>
          <a:bodyPr/>
          <a:lstStyle/>
          <a:p>
            <a:r>
              <a:rPr lang="en-US" dirty="0" smtClean="0"/>
              <a:t>The White Tower</a:t>
            </a:r>
            <a:endParaRPr lang="el-GR" dirty="0"/>
          </a:p>
        </p:txBody>
      </p:sp>
      <p:pic>
        <p:nvPicPr>
          <p:cNvPr id="7" name="Picture Placeholder 6"/>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t="23783" b="23783"/>
          <a:stretch>
            <a:fillRect/>
          </a:stretch>
        </p:blipFill>
        <p:spPr>
          <a:xfrm>
            <a:off x="7281260" y="0"/>
            <a:ext cx="4910740" cy="4284617"/>
          </a:xfrm>
        </p:spPr>
      </p:pic>
      <p:sp>
        <p:nvSpPr>
          <p:cNvPr id="6" name="Text Placeholder 5"/>
          <p:cNvSpPr>
            <a:spLocks noGrp="1"/>
          </p:cNvSpPr>
          <p:nvPr>
            <p:ph type="body" sz="half" idx="2"/>
          </p:nvPr>
        </p:nvSpPr>
        <p:spPr>
          <a:xfrm>
            <a:off x="3025638" y="4807131"/>
            <a:ext cx="9166362" cy="3622177"/>
          </a:xfrm>
        </p:spPr>
        <p:txBody>
          <a:bodyPr/>
          <a:lstStyle/>
          <a:p>
            <a:pPr marL="285750" indent="-285750">
              <a:buFont typeface="Arial" panose="020B0604020202020204" pitchFamily="34" charset="0"/>
              <a:buChar char="•"/>
            </a:pPr>
            <a:r>
              <a:rPr lang="en-US" sz="2400" dirty="0" smtClean="0"/>
              <a:t>Symbol of  Thessaloniki</a:t>
            </a:r>
            <a:r>
              <a:rPr lang="en-US" dirty="0" smtClean="0"/>
              <a:t> </a:t>
            </a:r>
          </a:p>
          <a:p>
            <a:pPr marL="342900" indent="-342900">
              <a:buFont typeface="Arial" panose="020B0604020202020204" pitchFamily="34" charset="0"/>
              <a:buChar char="•"/>
            </a:pPr>
            <a:r>
              <a:rPr lang="en-US" sz="2400" dirty="0" smtClean="0"/>
              <a:t>Built</a:t>
            </a:r>
            <a:r>
              <a:rPr lang="en-US" dirty="0" smtClean="0"/>
              <a:t> </a:t>
            </a:r>
            <a:r>
              <a:rPr lang="en-US" sz="2400" dirty="0" smtClean="0"/>
              <a:t>in the end of the 15</a:t>
            </a:r>
            <a:r>
              <a:rPr lang="en-US" sz="2400" baseline="30000" dirty="0" smtClean="0"/>
              <a:t>th</a:t>
            </a:r>
            <a:r>
              <a:rPr lang="en-US" sz="2400" dirty="0" smtClean="0"/>
              <a:t> century</a:t>
            </a:r>
          </a:p>
          <a:p>
            <a:pPr marL="342900" indent="-342900">
              <a:buFont typeface="Arial" panose="020B0604020202020204" pitchFamily="34" charset="0"/>
              <a:buChar char="•"/>
            </a:pPr>
            <a:r>
              <a:rPr lang="en-US" sz="2400" dirty="0" smtClean="0"/>
              <a:t>Originally used as a fortress</a:t>
            </a:r>
          </a:p>
          <a:p>
            <a:pPr marL="342900" indent="-342900">
              <a:buFont typeface="Arial" panose="020B0604020202020204" pitchFamily="34" charset="0"/>
              <a:buChar char="•"/>
            </a:pPr>
            <a:r>
              <a:rPr lang="en-US" sz="2400" dirty="0" smtClean="0"/>
              <a:t>Now used as a museum</a:t>
            </a:r>
            <a:endParaRPr lang="el-GR" dirty="0"/>
          </a:p>
        </p:txBody>
      </p:sp>
      <p:pic>
        <p:nvPicPr>
          <p:cNvPr id="9"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75657" y="237811"/>
            <a:ext cx="5715000" cy="3810000"/>
          </a:xfrm>
          <a:prstGeom prst="rect">
            <a:avLst/>
          </a:prstGeom>
        </p:spPr>
      </p:pic>
    </p:spTree>
    <p:extLst>
      <p:ext uri="{BB962C8B-B14F-4D97-AF65-F5344CB8AC3E}">
        <p14:creationId xmlns="" xmlns:p14="http://schemas.microsoft.com/office/powerpoint/2010/main" val="1435314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24748"/>
            <a:ext cx="5715000" cy="3810000"/>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23049" y="611871"/>
            <a:ext cx="5429250" cy="2905125"/>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0968" y="4529797"/>
            <a:ext cx="2987335" cy="1694497"/>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741859" y="4545183"/>
            <a:ext cx="2781300" cy="1647825"/>
          </a:xfrm>
          <a:prstGeom prst="rect">
            <a:avLst/>
          </a:prstGeom>
        </p:spPr>
      </p:pic>
      <p:pic>
        <p:nvPicPr>
          <p:cNvPr id="11" name="Picture 1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29937" y="4445170"/>
            <a:ext cx="2476500" cy="1847850"/>
          </a:xfrm>
          <a:prstGeom prst="rect">
            <a:avLst/>
          </a:prstGeom>
        </p:spPr>
      </p:pic>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444404" y="4545183"/>
            <a:ext cx="2619375" cy="1743075"/>
          </a:xfrm>
          <a:prstGeom prst="rect">
            <a:avLst/>
          </a:prstGeom>
        </p:spPr>
      </p:pic>
    </p:spTree>
    <p:extLst>
      <p:ext uri="{BB962C8B-B14F-4D97-AF65-F5344CB8AC3E}">
        <p14:creationId xmlns="" xmlns:p14="http://schemas.microsoft.com/office/powerpoint/2010/main" val="10591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5" name="4 - TextBox"/>
          <p:cNvSpPr txBox="1"/>
          <p:nvPr/>
        </p:nvSpPr>
        <p:spPr>
          <a:xfrm>
            <a:off x="243840" y="621792"/>
            <a:ext cx="11453777" cy="1077218"/>
          </a:xfrm>
          <a:prstGeom prst="rect">
            <a:avLst/>
          </a:prstGeom>
          <a:noFill/>
        </p:spPr>
        <p:txBody>
          <a:bodyPr wrap="none" rtlCol="0">
            <a:spAutoFit/>
          </a:bodyPr>
          <a:lstStyle/>
          <a:p>
            <a:r>
              <a:rPr lang="en-US" sz="3200" dirty="0" smtClean="0">
                <a:latin typeface="+mj-lt"/>
              </a:rPr>
              <a:t>After the Great Fire of 1917 the city transformed from a city of </a:t>
            </a:r>
          </a:p>
          <a:p>
            <a:r>
              <a:rPr lang="en-US" sz="3200" dirty="0" smtClean="0">
                <a:latin typeface="+mj-lt"/>
              </a:rPr>
              <a:t>mostly eastern style ,to a city with a mostly western style</a:t>
            </a:r>
            <a:endParaRPr lang="el-GR" sz="3200" dirty="0">
              <a:latin typeface="+mj-lt"/>
            </a:endParaRPr>
          </a:p>
        </p:txBody>
      </p:sp>
      <p:pic>
        <p:nvPicPr>
          <p:cNvPr id="6" name="Picture 5" descr="C:\Users\User01\Pictures\2012-04-25\lydia\after_the_rain1b.jpg"/>
          <p:cNvPicPr>
            <a:picLocks noChangeAspect="1" noChangeArrowheads="1"/>
          </p:cNvPicPr>
          <p:nvPr/>
        </p:nvPicPr>
        <p:blipFill>
          <a:blip r:embed="rId3" cstate="print"/>
          <a:srcRect/>
          <a:stretch>
            <a:fillRect/>
          </a:stretch>
        </p:blipFill>
        <p:spPr bwMode="auto">
          <a:xfrm>
            <a:off x="256032" y="2772136"/>
            <a:ext cx="5926380" cy="3762776"/>
          </a:xfrm>
          <a:prstGeom prst="rect">
            <a:avLst/>
          </a:prstGeom>
          <a:noFill/>
        </p:spPr>
      </p:pic>
      <p:pic>
        <p:nvPicPr>
          <p:cNvPr id="7" name="Picture 6" descr="C:\Users\User01\Pictures\2012-04-25\lydia\paralia_thessalonikis_71378.jpg"/>
          <p:cNvPicPr>
            <a:picLocks noChangeAspect="1" noChangeArrowheads="1"/>
          </p:cNvPicPr>
          <p:nvPr/>
        </p:nvPicPr>
        <p:blipFill>
          <a:blip r:embed="rId4" cstate="print"/>
          <a:srcRect/>
          <a:stretch>
            <a:fillRect/>
          </a:stretch>
        </p:blipFill>
        <p:spPr bwMode="auto">
          <a:xfrm>
            <a:off x="6519292" y="2781305"/>
            <a:ext cx="5453252" cy="3518222"/>
          </a:xfrm>
          <a:prstGeom prst="rect">
            <a:avLst/>
          </a:prstGeom>
          <a:noFill/>
        </p:spPr>
      </p:pic>
    </p:spTree>
    <p:extLst>
      <p:ext uri="{BB962C8B-B14F-4D97-AF65-F5344CB8AC3E}">
        <p14:creationId xmlns="" xmlns:p14="http://schemas.microsoft.com/office/powerpoint/2010/main" val="2815338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t>Promotion through a travel agency</a:t>
            </a:r>
            <a:endParaRPr lang="el-GR" dirty="0"/>
          </a:p>
        </p:txBody>
      </p:sp>
      <p:sp>
        <p:nvSpPr>
          <p:cNvPr id="4" name="Content Placeholder 3"/>
          <p:cNvSpPr>
            <a:spLocks noGrp="1"/>
          </p:cNvSpPr>
          <p:nvPr>
            <p:ph idx="1"/>
          </p:nvPr>
        </p:nvSpPr>
        <p:spPr>
          <a:noFill/>
        </p:spPr>
        <p:txBody>
          <a:bodyPr/>
          <a:lstStyle/>
          <a:p>
            <a:r>
              <a:rPr lang="en-US" dirty="0" smtClean="0"/>
              <a:t>The travel agency provides packages that include a tour of the monuments plus :</a:t>
            </a:r>
          </a:p>
          <a:p>
            <a:pPr>
              <a:buFont typeface="Wingdings" panose="05000000000000000000" pitchFamily="2" charset="2"/>
              <a:buChar char="q"/>
            </a:pPr>
            <a:r>
              <a:rPr lang="en-US" dirty="0" smtClean="0"/>
              <a:t> Religious Tourism: The package includes a trip to </a:t>
            </a:r>
            <a:r>
              <a:rPr lang="en-US" dirty="0"/>
              <a:t>M</a:t>
            </a:r>
            <a:r>
              <a:rPr lang="en-US" dirty="0" smtClean="0"/>
              <a:t>ount Athos</a:t>
            </a:r>
            <a:endParaRPr lang="en-US" dirty="0"/>
          </a:p>
          <a:p>
            <a:pPr>
              <a:buFont typeface="Wingdings" panose="05000000000000000000" pitchFamily="2" charset="2"/>
              <a:buChar char="q"/>
            </a:pPr>
            <a:endParaRPr lang="en-US" dirty="0" smtClean="0"/>
          </a:p>
          <a:p>
            <a:pPr>
              <a:buFont typeface="Wingdings" panose="05000000000000000000" pitchFamily="2" charset="2"/>
              <a:buChar char="q"/>
            </a:pPr>
            <a:r>
              <a:rPr lang="en-US" dirty="0"/>
              <a:t> </a:t>
            </a:r>
            <a:r>
              <a:rPr lang="en-US" dirty="0" smtClean="0"/>
              <a:t>Recreational Tourism :The package includes visits to the beaches of Khalkidhiki </a:t>
            </a:r>
          </a:p>
          <a:p>
            <a:pPr>
              <a:buFont typeface="Wingdings" panose="05000000000000000000" pitchFamily="2" charset="2"/>
              <a:buChar char="q"/>
            </a:pPr>
            <a:endParaRPr lang="en-US" dirty="0"/>
          </a:p>
          <a:p>
            <a:pPr>
              <a:buFont typeface="Wingdings" panose="05000000000000000000" pitchFamily="2" charset="2"/>
              <a:buChar char="q"/>
            </a:pPr>
            <a:r>
              <a:rPr lang="en-US" dirty="0"/>
              <a:t> </a:t>
            </a:r>
            <a:r>
              <a:rPr lang="en-US" dirty="0" smtClean="0"/>
              <a:t>Mountain Tourism : This package includes a visit to Mount Olympus </a:t>
            </a:r>
            <a:endParaRPr lang="el-GR" dirty="0"/>
          </a:p>
        </p:txBody>
      </p:sp>
    </p:spTree>
    <p:extLst>
      <p:ext uri="{BB962C8B-B14F-4D97-AF65-F5344CB8AC3E}">
        <p14:creationId xmlns="" xmlns:p14="http://schemas.microsoft.com/office/powerpoint/2010/main" val="1884213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75560" y="4088038"/>
            <a:ext cx="10515600" cy="1325563"/>
          </a:xfrm>
        </p:spPr>
        <p:txBody>
          <a:bodyPr>
            <a:normAutofit/>
          </a:bodyPr>
          <a:lstStyle/>
          <a:p>
            <a:r>
              <a:rPr lang="en-US" sz="2800" b="1" dirty="0" smtClean="0"/>
              <a:t>Religious Tourism</a:t>
            </a:r>
            <a:endParaRPr lang="el-GR" sz="2800" b="1" dirty="0"/>
          </a:p>
        </p:txBody>
      </p:sp>
      <p:sp>
        <p:nvSpPr>
          <p:cNvPr id="3" name="2 - Θέση περιεχομένου"/>
          <p:cNvSpPr>
            <a:spLocks noGrp="1"/>
          </p:cNvSpPr>
          <p:nvPr>
            <p:ph idx="1"/>
          </p:nvPr>
        </p:nvSpPr>
        <p:spPr>
          <a:xfrm>
            <a:off x="2573383" y="5083220"/>
            <a:ext cx="8545286" cy="1774780"/>
          </a:xfrm>
        </p:spPr>
        <p:txBody>
          <a:bodyPr>
            <a:normAutofit/>
          </a:bodyPr>
          <a:lstStyle/>
          <a:p>
            <a:r>
              <a:rPr lang="en-US" sz="2400" dirty="0" smtClean="0"/>
              <a:t>Visits to mount Athos </a:t>
            </a:r>
          </a:p>
          <a:p>
            <a:r>
              <a:rPr lang="en-US" sz="2400" dirty="0" smtClean="0"/>
              <a:t>It has over monasteries </a:t>
            </a:r>
          </a:p>
          <a:p>
            <a:r>
              <a:rPr lang="en-US" sz="2400" dirty="0" smtClean="0"/>
              <a:t>Caters to Orthodox Christians with similar monasteries </a:t>
            </a:r>
            <a:endParaRPr lang="el-GR" sz="2400" dirty="0"/>
          </a:p>
        </p:txBody>
      </p:sp>
      <p:pic>
        <p:nvPicPr>
          <p:cNvPr id="4" name="3 - Εικόνα" descr="agion_oros.jpg"/>
          <p:cNvPicPr>
            <a:picLocks noChangeAspect="1"/>
          </p:cNvPicPr>
          <p:nvPr/>
        </p:nvPicPr>
        <p:blipFill>
          <a:blip r:embed="rId3" cstate="print"/>
          <a:stretch>
            <a:fillRect/>
          </a:stretch>
        </p:blipFill>
        <p:spPr>
          <a:xfrm>
            <a:off x="0" y="0"/>
            <a:ext cx="5995851" cy="3997234"/>
          </a:xfrm>
          <a:prstGeom prst="rect">
            <a:avLst/>
          </a:prstGeom>
        </p:spPr>
      </p:pic>
      <p:pic>
        <p:nvPicPr>
          <p:cNvPr id="6" name="5 - Εικόνα" descr="12746423_1574111006248130_1555162063_n (1).jpg"/>
          <p:cNvPicPr>
            <a:picLocks noChangeAspect="1"/>
          </p:cNvPicPr>
          <p:nvPr/>
        </p:nvPicPr>
        <p:blipFill>
          <a:blip r:embed="rId4" cstate="print"/>
          <a:stretch>
            <a:fillRect/>
          </a:stretch>
        </p:blipFill>
        <p:spPr>
          <a:xfrm>
            <a:off x="5687784" y="0"/>
            <a:ext cx="5193576" cy="3757473"/>
          </a:xfrm>
          <a:prstGeom prst="rect">
            <a:avLst/>
          </a:prstGeom>
        </p:spPr>
      </p:pic>
      <p:pic>
        <p:nvPicPr>
          <p:cNvPr id="7" name="6 - Εικόνα" descr="12735567_1574111086248122_2099436529_n.jpg"/>
          <p:cNvPicPr>
            <a:picLocks noChangeAspect="1"/>
          </p:cNvPicPr>
          <p:nvPr/>
        </p:nvPicPr>
        <p:blipFill>
          <a:blip r:embed="rId5" cstate="print"/>
          <a:stretch>
            <a:fillRect/>
          </a:stretch>
        </p:blipFill>
        <p:spPr>
          <a:xfrm>
            <a:off x="8077200" y="3177289"/>
            <a:ext cx="4114800" cy="273821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0"/>
            <a:ext cx="10515600" cy="1325563"/>
          </a:xfrm>
        </p:spPr>
        <p:txBody>
          <a:bodyPr/>
          <a:lstStyle/>
          <a:p>
            <a:pPr algn="ctr"/>
            <a:r>
              <a:rPr lang="en-US" dirty="0" smtClean="0"/>
              <a:t>Subject </a:t>
            </a:r>
            <a:endParaRPr lang="el-GR" dirty="0"/>
          </a:p>
        </p:txBody>
      </p:sp>
      <p:sp>
        <p:nvSpPr>
          <p:cNvPr id="3" name="2 - Θέση περιεχομένου"/>
          <p:cNvSpPr>
            <a:spLocks noGrp="1"/>
          </p:cNvSpPr>
          <p:nvPr>
            <p:ph idx="1"/>
          </p:nvPr>
        </p:nvSpPr>
        <p:spPr>
          <a:xfrm>
            <a:off x="838200" y="1240409"/>
            <a:ext cx="10515600" cy="4351338"/>
          </a:xfrm>
        </p:spPr>
        <p:txBody>
          <a:bodyPr/>
          <a:lstStyle/>
          <a:p>
            <a:pPr algn="ctr"/>
            <a:r>
              <a:rPr lang="en-US" dirty="0" smtClean="0"/>
              <a:t>Promotion of the cultural heritage of Thessaloniki’s historical center </a:t>
            </a:r>
            <a:endParaRPr lang="el-GR" dirty="0"/>
          </a:p>
        </p:txBody>
      </p:sp>
      <p:pic>
        <p:nvPicPr>
          <p:cNvPr id="4" name="3 - Εικόνα"/>
          <p:cNvPicPr/>
          <p:nvPr/>
        </p:nvPicPr>
        <p:blipFill>
          <a:blip r:embed="rId2" cstate="print"/>
          <a:srcRect t="23251" r="35529" b="27765"/>
          <a:stretch>
            <a:fillRect/>
          </a:stretch>
        </p:blipFill>
        <p:spPr bwMode="auto">
          <a:xfrm>
            <a:off x="1887572" y="1964436"/>
            <a:ext cx="7709719"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44932" y="4140290"/>
            <a:ext cx="10515600" cy="1325563"/>
          </a:xfrm>
        </p:spPr>
        <p:txBody>
          <a:bodyPr>
            <a:normAutofit/>
          </a:bodyPr>
          <a:lstStyle/>
          <a:p>
            <a:r>
              <a:rPr lang="en-US" sz="2800" b="1" dirty="0" smtClean="0"/>
              <a:t>Recreational  Tourism</a:t>
            </a:r>
            <a:endParaRPr lang="el-GR" sz="2800" b="1" dirty="0"/>
          </a:p>
        </p:txBody>
      </p:sp>
      <p:sp>
        <p:nvSpPr>
          <p:cNvPr id="3" name="2 - Θέση περιεχομένου"/>
          <p:cNvSpPr>
            <a:spLocks noGrp="1"/>
          </p:cNvSpPr>
          <p:nvPr>
            <p:ph idx="1"/>
          </p:nvPr>
        </p:nvSpPr>
        <p:spPr>
          <a:xfrm>
            <a:off x="2353491" y="5113406"/>
            <a:ext cx="10515600" cy="4351338"/>
          </a:xfrm>
        </p:spPr>
        <p:txBody>
          <a:bodyPr/>
          <a:lstStyle/>
          <a:p>
            <a:r>
              <a:rPr lang="en-US" sz="2400" dirty="0" smtClean="0"/>
              <a:t>Visits to the beautiful beaches of Khalkidhiki</a:t>
            </a:r>
          </a:p>
          <a:p>
            <a:r>
              <a:rPr lang="en-US" sz="2400" dirty="0" smtClean="0"/>
              <a:t>Getting to know the Greek hospitality </a:t>
            </a:r>
          </a:p>
          <a:p>
            <a:r>
              <a:rPr lang="en-US" sz="2400" dirty="0" smtClean="0"/>
              <a:t>Caters to the lovers of the sun and sea  </a:t>
            </a:r>
          </a:p>
          <a:p>
            <a:endParaRPr lang="el-GR" dirty="0"/>
          </a:p>
        </p:txBody>
      </p:sp>
      <p:pic>
        <p:nvPicPr>
          <p:cNvPr id="4" name="3 - Εικόνα" descr="12659772_1574111549581409_1672557189_n.jpg"/>
          <p:cNvPicPr>
            <a:picLocks noChangeAspect="1"/>
          </p:cNvPicPr>
          <p:nvPr/>
        </p:nvPicPr>
        <p:blipFill>
          <a:blip r:embed="rId3" cstate="print"/>
          <a:stretch>
            <a:fillRect/>
          </a:stretch>
        </p:blipFill>
        <p:spPr>
          <a:xfrm>
            <a:off x="0" y="0"/>
            <a:ext cx="5664923" cy="4248693"/>
          </a:xfrm>
          <a:prstGeom prst="rect">
            <a:avLst/>
          </a:prstGeom>
        </p:spPr>
      </p:pic>
      <p:pic>
        <p:nvPicPr>
          <p:cNvPr id="5" name="4 - Εικόνα" descr="12442788_1574111312914766_2017800078_n.jpg"/>
          <p:cNvPicPr>
            <a:picLocks noChangeAspect="1"/>
          </p:cNvPicPr>
          <p:nvPr/>
        </p:nvPicPr>
        <p:blipFill>
          <a:blip r:embed="rId4" cstate="print"/>
          <a:stretch>
            <a:fillRect/>
          </a:stretch>
        </p:blipFill>
        <p:spPr>
          <a:xfrm>
            <a:off x="5846035" y="219618"/>
            <a:ext cx="5531713" cy="2476887"/>
          </a:xfrm>
          <a:prstGeom prst="rect">
            <a:avLst/>
          </a:prstGeom>
        </p:spPr>
      </p:pic>
      <p:pic>
        <p:nvPicPr>
          <p:cNvPr id="6" name="5 - Εικόνα" descr="12746604_1574111236248107_784531584_n.jpg"/>
          <p:cNvPicPr>
            <a:picLocks noChangeAspect="1"/>
          </p:cNvPicPr>
          <p:nvPr/>
        </p:nvPicPr>
        <p:blipFill>
          <a:blip r:embed="rId5" cstate="print"/>
          <a:stretch>
            <a:fillRect/>
          </a:stretch>
        </p:blipFill>
        <p:spPr>
          <a:xfrm>
            <a:off x="6101714" y="2885940"/>
            <a:ext cx="5422369" cy="16860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40430" y="3696153"/>
            <a:ext cx="10515600" cy="1325563"/>
          </a:xfrm>
        </p:spPr>
        <p:txBody>
          <a:bodyPr>
            <a:normAutofit/>
          </a:bodyPr>
          <a:lstStyle/>
          <a:p>
            <a:r>
              <a:rPr lang="en-US" sz="2800" b="1" dirty="0" smtClean="0"/>
              <a:t>Alternative Tourism</a:t>
            </a:r>
            <a:endParaRPr lang="el-GR" sz="2800" b="1" dirty="0"/>
          </a:p>
        </p:txBody>
      </p:sp>
      <p:sp>
        <p:nvSpPr>
          <p:cNvPr id="3" name="2 - Θέση περιεχομένου"/>
          <p:cNvSpPr>
            <a:spLocks noGrp="1"/>
          </p:cNvSpPr>
          <p:nvPr>
            <p:ph idx="1"/>
          </p:nvPr>
        </p:nvSpPr>
        <p:spPr>
          <a:xfrm>
            <a:off x="2198915" y="4682331"/>
            <a:ext cx="10515600" cy="4351338"/>
          </a:xfrm>
        </p:spPr>
        <p:txBody>
          <a:bodyPr/>
          <a:lstStyle/>
          <a:p>
            <a:r>
              <a:rPr lang="en-US" sz="2400" dirty="0" smtClean="0"/>
              <a:t>Visits to Mount Olympus </a:t>
            </a:r>
          </a:p>
          <a:p>
            <a:r>
              <a:rPr lang="en-US" sz="2400" dirty="0" smtClean="0"/>
              <a:t>The highest mountain in Greece (20918 m)</a:t>
            </a:r>
          </a:p>
          <a:p>
            <a:r>
              <a:rPr lang="en-US" sz="2400" dirty="0" smtClean="0"/>
              <a:t>Believed to be the home of the 12 Olympians</a:t>
            </a:r>
          </a:p>
          <a:p>
            <a:r>
              <a:rPr lang="en-US" sz="2400" dirty="0" smtClean="0"/>
              <a:t>Caters to people who like hiking and wildlife</a:t>
            </a:r>
          </a:p>
          <a:p>
            <a:endParaRPr lang="el-GR" dirty="0"/>
          </a:p>
        </p:txBody>
      </p:sp>
      <p:pic>
        <p:nvPicPr>
          <p:cNvPr id="4" name="3 - Εικόνα" descr="12714502_1574114692914428_702883230_n.jpg"/>
          <p:cNvPicPr>
            <a:picLocks noChangeAspect="1"/>
          </p:cNvPicPr>
          <p:nvPr/>
        </p:nvPicPr>
        <p:blipFill>
          <a:blip r:embed="rId3" cstate="print"/>
          <a:stretch>
            <a:fillRect/>
          </a:stretch>
        </p:blipFill>
        <p:spPr>
          <a:xfrm>
            <a:off x="0" y="0"/>
            <a:ext cx="5037009" cy="3370217"/>
          </a:xfrm>
          <a:prstGeom prst="rect">
            <a:avLst/>
          </a:prstGeom>
        </p:spPr>
      </p:pic>
      <p:pic>
        <p:nvPicPr>
          <p:cNvPr id="5" name="4 - Εικόνα" descr="12735965_1574114802914417_1176557902_n.jpg"/>
          <p:cNvPicPr>
            <a:picLocks noChangeAspect="1"/>
          </p:cNvPicPr>
          <p:nvPr/>
        </p:nvPicPr>
        <p:blipFill>
          <a:blip r:embed="rId4" cstate="print"/>
          <a:stretch>
            <a:fillRect/>
          </a:stretch>
        </p:blipFill>
        <p:spPr>
          <a:xfrm>
            <a:off x="5037009" y="-39644"/>
            <a:ext cx="4375034" cy="2884986"/>
          </a:xfrm>
          <a:prstGeom prst="rect">
            <a:avLst/>
          </a:prstGeom>
        </p:spPr>
      </p:pic>
      <p:pic>
        <p:nvPicPr>
          <p:cNvPr id="6" name="5 - Εικόνα" descr="12421511_1574114916247739_32122851_n.jpg"/>
          <p:cNvPicPr>
            <a:picLocks noChangeAspect="1"/>
          </p:cNvPicPr>
          <p:nvPr/>
        </p:nvPicPr>
        <p:blipFill>
          <a:blip r:embed="rId5" cstate="print"/>
          <a:stretch>
            <a:fillRect/>
          </a:stretch>
        </p:blipFill>
        <p:spPr>
          <a:xfrm>
            <a:off x="8530661" y="0"/>
            <a:ext cx="3718149" cy="2474259"/>
          </a:xfrm>
          <a:prstGeom prst="rect">
            <a:avLst/>
          </a:prstGeom>
        </p:spPr>
      </p:pic>
      <p:pic>
        <p:nvPicPr>
          <p:cNvPr id="7" name="6 - Εικόνα" descr="12735576_1574115222914375_539804765_n.jpg"/>
          <p:cNvPicPr>
            <a:picLocks noChangeAspect="1"/>
          </p:cNvPicPr>
          <p:nvPr/>
        </p:nvPicPr>
        <p:blipFill>
          <a:blip r:embed="rId6" cstate="print"/>
          <a:stretch>
            <a:fillRect/>
          </a:stretch>
        </p:blipFill>
        <p:spPr>
          <a:xfrm>
            <a:off x="8058430" y="2894510"/>
            <a:ext cx="3954276" cy="263139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n-US" sz="4800" dirty="0" smtClean="0"/>
              <a:t>Potential for the city</a:t>
            </a:r>
            <a:endParaRPr lang="el-GR" sz="4800" dirty="0"/>
          </a:p>
        </p:txBody>
      </p:sp>
      <p:sp>
        <p:nvSpPr>
          <p:cNvPr id="3" name="2 - Θέση περιεχομένου"/>
          <p:cNvSpPr>
            <a:spLocks noGrp="1"/>
          </p:cNvSpPr>
          <p:nvPr>
            <p:ph idx="1"/>
          </p:nvPr>
        </p:nvSpPr>
        <p:spPr/>
        <p:txBody>
          <a:bodyPr/>
          <a:lstStyle/>
          <a:p>
            <a:pPr>
              <a:lnSpc>
                <a:spcPct val="200000"/>
              </a:lnSpc>
            </a:pPr>
            <a:r>
              <a:rPr lang="en-US" sz="3200" dirty="0" smtClean="0"/>
              <a:t>Increase of tourists from the formerly soviet countries </a:t>
            </a:r>
          </a:p>
          <a:p>
            <a:pPr>
              <a:lnSpc>
                <a:spcPct val="200000"/>
              </a:lnSpc>
            </a:pPr>
            <a:r>
              <a:rPr lang="en-US" sz="3200" dirty="0" smtClean="0"/>
              <a:t>One of the most politically stable countries  in the Balkan region </a:t>
            </a:r>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t>Problems we might face </a:t>
            </a:r>
            <a:endParaRPr lang="el-GR" dirty="0"/>
          </a:p>
        </p:txBody>
      </p:sp>
      <p:sp>
        <p:nvSpPr>
          <p:cNvPr id="3" name="2 - Θέση περιεχομένου"/>
          <p:cNvSpPr>
            <a:spLocks noGrp="1"/>
          </p:cNvSpPr>
          <p:nvPr>
            <p:ph idx="1"/>
          </p:nvPr>
        </p:nvSpPr>
        <p:spPr/>
        <p:txBody>
          <a:bodyPr/>
          <a:lstStyle/>
          <a:p>
            <a:r>
              <a:rPr lang="en-US" dirty="0" smtClean="0"/>
              <a:t>Unsatisfactory facilities  (few and small hotels, unsatisfactory city transport)</a:t>
            </a:r>
          </a:p>
          <a:p>
            <a:r>
              <a:rPr lang="en-US" dirty="0" smtClean="0"/>
              <a:t>Problems of protection and lack of supervision over the monuments</a:t>
            </a:r>
          </a:p>
          <a:p>
            <a:r>
              <a:rPr lang="en-US" dirty="0" smtClean="0"/>
              <a:t>Potential problems in travelling due to increased measures against illegal immigration </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t>Potential solutions</a:t>
            </a:r>
            <a:endParaRPr lang="el-GR" dirty="0"/>
          </a:p>
        </p:txBody>
      </p:sp>
      <p:sp>
        <p:nvSpPr>
          <p:cNvPr id="3" name="2 - Θέση περιεχομένου"/>
          <p:cNvSpPr>
            <a:spLocks noGrp="1"/>
          </p:cNvSpPr>
          <p:nvPr>
            <p:ph idx="1"/>
          </p:nvPr>
        </p:nvSpPr>
        <p:spPr/>
        <p:txBody>
          <a:bodyPr/>
          <a:lstStyle/>
          <a:p>
            <a:r>
              <a:rPr lang="en-US" dirty="0" smtClean="0"/>
              <a:t>Upgrade of already existing facilities </a:t>
            </a:r>
          </a:p>
          <a:p>
            <a:endParaRPr lang="en-US" dirty="0" smtClean="0"/>
          </a:p>
          <a:p>
            <a:r>
              <a:rPr lang="en-US" dirty="0" smtClean="0"/>
              <a:t>Elimination of these ways of thinking through education</a:t>
            </a:r>
          </a:p>
          <a:p>
            <a:endParaRPr lang="en-US" dirty="0" smtClean="0"/>
          </a:p>
          <a:p>
            <a:r>
              <a:rPr lang="en-US" dirty="0" smtClean="0"/>
              <a:t> Raise awareness to younger generations of </a:t>
            </a:r>
            <a:r>
              <a:rPr lang="en-US" smtClean="0"/>
              <a:t>politicall</a:t>
            </a:r>
            <a:r>
              <a:rPr lang="en-US" dirty="0" smtClean="0"/>
              <a:t> matters</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t>Brief history of Thessaloniki</a:t>
            </a:r>
            <a:endParaRPr lang="el-GR" dirty="0"/>
          </a:p>
        </p:txBody>
      </p:sp>
      <p:sp>
        <p:nvSpPr>
          <p:cNvPr id="3" name="2 - Θέση περιεχομένου"/>
          <p:cNvSpPr>
            <a:spLocks noGrp="1"/>
          </p:cNvSpPr>
          <p:nvPr>
            <p:ph idx="1"/>
          </p:nvPr>
        </p:nvSpPr>
        <p:spPr>
          <a:xfrm>
            <a:off x="813816" y="1789049"/>
            <a:ext cx="10515600" cy="4351338"/>
          </a:xfrm>
        </p:spPr>
        <p:txBody>
          <a:bodyPr/>
          <a:lstStyle/>
          <a:p>
            <a:r>
              <a:rPr lang="en-US" b="1" dirty="0" smtClean="0"/>
              <a:t>Foundation by King </a:t>
            </a:r>
            <a:r>
              <a:rPr lang="en-US" b="1" dirty="0" err="1" smtClean="0"/>
              <a:t>Cassander</a:t>
            </a:r>
            <a:r>
              <a:rPr lang="en-US" b="1" dirty="0" smtClean="0"/>
              <a:t> Of Macedonia in 315 BC </a:t>
            </a:r>
            <a:endParaRPr lang="el-GR" b="1" dirty="0" smtClean="0"/>
          </a:p>
          <a:p>
            <a:r>
              <a:rPr lang="en-US" b="1" dirty="0" smtClean="0"/>
              <a:t>The Roman Period</a:t>
            </a:r>
          </a:p>
          <a:p>
            <a:endParaRPr lang="el-GR" dirty="0"/>
          </a:p>
        </p:txBody>
      </p:sp>
      <p:pic>
        <p:nvPicPr>
          <p:cNvPr id="6" name="Picture 3" descr="C:\Users\User01\Pictures\2012-04-25\lydia\assets_LARGE_t_420_54525797.JPG">
            <a:hlinkClick r:id="rId3" action="ppaction://hlinkfile"/>
          </p:cNvPr>
          <p:cNvPicPr>
            <a:picLocks noChangeAspect="1" noChangeArrowheads="1"/>
          </p:cNvPicPr>
          <p:nvPr/>
        </p:nvPicPr>
        <p:blipFill>
          <a:blip r:embed="rId4" cstate="print"/>
          <a:srcRect/>
          <a:stretch>
            <a:fillRect/>
          </a:stretch>
        </p:blipFill>
        <p:spPr bwMode="auto">
          <a:xfrm>
            <a:off x="2489044" y="3029982"/>
            <a:ext cx="5240684" cy="343026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48512" y="1097280"/>
            <a:ext cx="4393767" cy="738664"/>
          </a:xfrm>
          <a:prstGeom prst="rect">
            <a:avLst/>
          </a:prstGeom>
          <a:noFill/>
        </p:spPr>
        <p:txBody>
          <a:bodyPr wrap="none" rtlCol="0">
            <a:spAutoFit/>
          </a:bodyPr>
          <a:lstStyle/>
          <a:p>
            <a:r>
              <a:rPr lang="en-US" sz="2400" b="1" dirty="0" smtClean="0"/>
              <a:t>The Byzantine period (313-1430) </a:t>
            </a:r>
            <a:endParaRPr lang="el-GR" sz="2400" dirty="0" smtClean="0"/>
          </a:p>
          <a:p>
            <a:endParaRPr lang="el-GR" dirty="0"/>
          </a:p>
        </p:txBody>
      </p:sp>
      <p:pic>
        <p:nvPicPr>
          <p:cNvPr id="5" name="Picture 2" descr="http://ebooks.edu.gr/modules/ebook/show.php/DSGL-C132/638/4103,18814/images/image074.jpg"/>
          <p:cNvPicPr>
            <a:picLocks noGrp="1" noChangeAspect="1" noChangeArrowheads="1"/>
          </p:cNvPicPr>
          <p:nvPr>
            <p:ph idx="1"/>
          </p:nvPr>
        </p:nvPicPr>
        <p:blipFill>
          <a:blip r:embed="rId3" cstate="print"/>
          <a:srcRect/>
          <a:stretch>
            <a:fillRect/>
          </a:stretch>
        </p:blipFill>
        <p:spPr bwMode="auto">
          <a:xfrm>
            <a:off x="1111377" y="2666079"/>
            <a:ext cx="3409950" cy="2524125"/>
          </a:xfrm>
          <a:prstGeom prst="rect">
            <a:avLst/>
          </a:prstGeom>
          <a:noFill/>
        </p:spPr>
      </p:pic>
      <p:sp>
        <p:nvSpPr>
          <p:cNvPr id="6" name="5 - TextBox"/>
          <p:cNvSpPr txBox="1"/>
          <p:nvPr/>
        </p:nvSpPr>
        <p:spPr>
          <a:xfrm>
            <a:off x="6522720" y="1207008"/>
            <a:ext cx="4673202" cy="461665"/>
          </a:xfrm>
          <a:prstGeom prst="rect">
            <a:avLst/>
          </a:prstGeom>
          <a:noFill/>
        </p:spPr>
        <p:txBody>
          <a:bodyPr wrap="none" rtlCol="0">
            <a:spAutoFit/>
          </a:bodyPr>
          <a:lstStyle/>
          <a:p>
            <a:r>
              <a:rPr lang="en-US" sz="2400" b="1" dirty="0" smtClean="0"/>
              <a:t> Ottoman occupation period (1430)</a:t>
            </a:r>
            <a:endParaRPr lang="el-GR" sz="2400" dirty="0"/>
          </a:p>
        </p:txBody>
      </p:sp>
      <p:pic>
        <p:nvPicPr>
          <p:cNvPr id="9" name="8 - Εικόνα" descr="Δυση 48.gif"/>
          <p:cNvPicPr>
            <a:picLocks noChangeAspect="1"/>
          </p:cNvPicPr>
          <p:nvPr/>
        </p:nvPicPr>
        <p:blipFill>
          <a:blip r:embed="rId4" cstate="print"/>
          <a:stretch>
            <a:fillRect/>
          </a:stretch>
        </p:blipFill>
        <p:spPr>
          <a:xfrm>
            <a:off x="6851904" y="2571206"/>
            <a:ext cx="4340352" cy="27902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12065" y="487680"/>
            <a:ext cx="11180064" cy="1477328"/>
          </a:xfrm>
          <a:prstGeom prst="rect">
            <a:avLst/>
          </a:prstGeom>
          <a:noFill/>
        </p:spPr>
        <p:txBody>
          <a:bodyPr wrap="square" rtlCol="0">
            <a:spAutoFit/>
          </a:bodyPr>
          <a:lstStyle/>
          <a:p>
            <a:r>
              <a:rPr lang="en-US" b="1" dirty="0" smtClean="0"/>
              <a:t>In 1492</a:t>
            </a:r>
            <a:r>
              <a:rPr lang="el-GR" b="1" dirty="0" smtClean="0"/>
              <a:t/>
            </a:r>
            <a:br>
              <a:rPr lang="el-GR" b="1" dirty="0" smtClean="0"/>
            </a:br>
            <a:r>
              <a:rPr lang="en-US" b="1" dirty="0" smtClean="0"/>
              <a:t>Jews from the Iberian Peninsula and </a:t>
            </a:r>
          </a:p>
          <a:p>
            <a:r>
              <a:rPr lang="en-US" b="1" dirty="0" smtClean="0"/>
              <a:t>Central Europe settled in Thessaloniki and </a:t>
            </a:r>
          </a:p>
          <a:p>
            <a:r>
              <a:rPr lang="en-US" b="1" dirty="0" smtClean="0"/>
              <a:t>were dislodged by the Germans(1943)</a:t>
            </a:r>
            <a:br>
              <a:rPr lang="en-US" b="1" dirty="0" smtClean="0"/>
            </a:br>
            <a:endParaRPr lang="el-GR" dirty="0"/>
          </a:p>
        </p:txBody>
      </p:sp>
      <p:pic>
        <p:nvPicPr>
          <p:cNvPr id="5" name="Picture 2" descr="C:\Users\User01\Pictures\2012-04-25\lydia\maxresdefault.jpg"/>
          <p:cNvPicPr>
            <a:picLocks noChangeAspect="1" noChangeArrowheads="1"/>
          </p:cNvPicPr>
          <p:nvPr/>
        </p:nvPicPr>
        <p:blipFill>
          <a:blip r:embed="rId3" cstate="print"/>
          <a:srcRect/>
          <a:stretch>
            <a:fillRect/>
          </a:stretch>
        </p:blipFill>
        <p:spPr bwMode="auto">
          <a:xfrm>
            <a:off x="372778" y="2160256"/>
            <a:ext cx="4500594" cy="3227234"/>
          </a:xfrm>
          <a:prstGeom prst="rect">
            <a:avLst/>
          </a:prstGeom>
          <a:noFill/>
        </p:spPr>
      </p:pic>
      <p:sp>
        <p:nvSpPr>
          <p:cNvPr id="6" name="5 - TextBox"/>
          <p:cNvSpPr txBox="1"/>
          <p:nvPr/>
        </p:nvSpPr>
        <p:spPr>
          <a:xfrm>
            <a:off x="6961632" y="938784"/>
            <a:ext cx="3173497" cy="369332"/>
          </a:xfrm>
          <a:prstGeom prst="rect">
            <a:avLst/>
          </a:prstGeom>
          <a:noFill/>
        </p:spPr>
        <p:txBody>
          <a:bodyPr wrap="none" rtlCol="0">
            <a:spAutoFit/>
          </a:bodyPr>
          <a:lstStyle/>
          <a:p>
            <a:r>
              <a:rPr lang="en-US" b="1" dirty="0" smtClean="0"/>
              <a:t>1917: the city faced a huge fire </a:t>
            </a:r>
            <a:endParaRPr lang="el-GR" b="1" dirty="0"/>
          </a:p>
        </p:txBody>
      </p:sp>
      <p:pic>
        <p:nvPicPr>
          <p:cNvPr id="7" name="Picture 3" descr="C:\Users\User01\Pictures\2012-04-25\lydia\pirkagia.jpg"/>
          <p:cNvPicPr>
            <a:picLocks noChangeAspect="1" noChangeArrowheads="1"/>
          </p:cNvPicPr>
          <p:nvPr/>
        </p:nvPicPr>
        <p:blipFill>
          <a:blip r:embed="rId4" cstate="print"/>
          <a:srcRect/>
          <a:stretch>
            <a:fillRect/>
          </a:stretch>
        </p:blipFill>
        <p:spPr bwMode="auto">
          <a:xfrm>
            <a:off x="6369560" y="1792587"/>
            <a:ext cx="4071966" cy="388734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40664" y="1035685"/>
            <a:ext cx="10515600" cy="1325563"/>
          </a:xfrm>
        </p:spPr>
        <p:txBody>
          <a:bodyPr>
            <a:normAutofit fontScale="90000"/>
          </a:bodyPr>
          <a:lstStyle/>
          <a:p>
            <a:r>
              <a:rPr lang="en-US" dirty="0" smtClean="0">
                <a:latin typeface="+mn-lt"/>
              </a:rPr>
              <a:t>MODERN HISTORY OF THE CITY</a:t>
            </a:r>
            <a:r>
              <a:rPr lang="en-US" sz="7200" dirty="0" smtClean="0">
                <a:latin typeface="+mn-lt"/>
              </a:rPr>
              <a:t/>
            </a:r>
            <a:br>
              <a:rPr lang="en-US" sz="7200" dirty="0" smtClean="0">
                <a:latin typeface="+mn-lt"/>
              </a:rPr>
            </a:br>
            <a:r>
              <a:rPr lang="en-US" dirty="0" smtClean="0">
                <a:latin typeface="+mn-lt"/>
              </a:rPr>
              <a:t/>
            </a:r>
            <a:br>
              <a:rPr lang="en-US" dirty="0" smtClean="0">
                <a:latin typeface="+mn-lt"/>
              </a:rPr>
            </a:br>
            <a:r>
              <a:rPr lang="en-US" dirty="0" smtClean="0">
                <a:latin typeface="+mn-lt"/>
              </a:rPr>
              <a:t>2016: Today </a:t>
            </a:r>
            <a:r>
              <a:rPr lang="en-US" b="1" dirty="0" smtClean="0">
                <a:latin typeface="+mn-lt"/>
              </a:rPr>
              <a:t>Thessaloniki</a:t>
            </a:r>
            <a:r>
              <a:rPr lang="en-US" dirty="0" smtClean="0">
                <a:latin typeface="+mn-lt"/>
              </a:rPr>
              <a:t> is a modern European city </a:t>
            </a:r>
            <a:br>
              <a:rPr lang="en-US" dirty="0" smtClean="0">
                <a:latin typeface="+mn-lt"/>
              </a:rPr>
            </a:br>
            <a:endParaRPr lang="el-GR" dirty="0">
              <a:latin typeface="+mn-lt"/>
            </a:endParaRPr>
          </a:p>
        </p:txBody>
      </p:sp>
      <p:pic>
        <p:nvPicPr>
          <p:cNvPr id="4" name="Picture 6" descr="C:\Users\User01\Pictures\2012-04-25\lydia\paralia_thessalonikis_71378.jpg"/>
          <p:cNvPicPr>
            <a:picLocks noGrp="1" noChangeAspect="1" noChangeArrowheads="1"/>
          </p:cNvPicPr>
          <p:nvPr>
            <p:ph idx="1"/>
          </p:nvPr>
        </p:nvPicPr>
        <p:blipFill>
          <a:blip r:embed="rId3" cstate="print"/>
          <a:srcRect/>
          <a:stretch>
            <a:fillRect/>
          </a:stretch>
        </p:blipFill>
        <p:spPr>
          <a:xfrm>
            <a:off x="597408" y="2772882"/>
            <a:ext cx="4429124" cy="3865662"/>
          </a:xfrm>
        </p:spPr>
      </p:pic>
      <p:pic>
        <p:nvPicPr>
          <p:cNvPr id="5" name="Picture 2" descr="C:\Users\User01\Pictures\2012-04-25\lydia\thessaloniki.jpg"/>
          <p:cNvPicPr>
            <a:picLocks noChangeAspect="1" noChangeArrowheads="1"/>
          </p:cNvPicPr>
          <p:nvPr/>
        </p:nvPicPr>
        <p:blipFill>
          <a:blip r:embed="rId4" cstate="print"/>
          <a:srcRect/>
          <a:stretch>
            <a:fillRect/>
          </a:stretch>
        </p:blipFill>
        <p:spPr bwMode="auto">
          <a:xfrm>
            <a:off x="6388608" y="2840736"/>
            <a:ext cx="4315968" cy="362675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29640" y="1"/>
            <a:ext cx="10252166" cy="1280160"/>
          </a:xfrm>
        </p:spPr>
        <p:txBody>
          <a:bodyPr/>
          <a:lstStyle/>
          <a:p>
            <a:pPr algn="ctr"/>
            <a:r>
              <a:rPr lang="en-US" dirty="0" smtClean="0"/>
              <a:t>Roman Period</a:t>
            </a:r>
            <a:endParaRPr lang="el-GR" dirty="0"/>
          </a:p>
        </p:txBody>
      </p:sp>
      <p:sp>
        <p:nvSpPr>
          <p:cNvPr id="3" name="2 - Θέση περιεχομένου"/>
          <p:cNvSpPr>
            <a:spLocks noGrp="1"/>
          </p:cNvSpPr>
          <p:nvPr>
            <p:ph idx="1"/>
          </p:nvPr>
        </p:nvSpPr>
        <p:spPr>
          <a:xfrm>
            <a:off x="415193" y="1401851"/>
            <a:ext cx="11550384" cy="4351338"/>
          </a:xfrm>
        </p:spPr>
        <p:txBody>
          <a:bodyPr>
            <a:normAutofit/>
          </a:bodyPr>
          <a:lstStyle/>
          <a:p>
            <a:r>
              <a:rPr lang="en-US" sz="2000" dirty="0" smtClean="0"/>
              <a:t>The Roman emperor Galerius </a:t>
            </a:r>
            <a:r>
              <a:rPr lang="el-GR" sz="2000" dirty="0" smtClean="0"/>
              <a:t>(250-311</a:t>
            </a:r>
            <a:r>
              <a:rPr lang="en-US" sz="2000" dirty="0" smtClean="0"/>
              <a:t> AD) played a very important role in the city of Thessaloniki by leaving a lot of monuments behind after his death. Such monuments are:</a:t>
            </a:r>
            <a:endParaRPr lang="el-GR" sz="2000" dirty="0"/>
          </a:p>
        </p:txBody>
      </p:sp>
      <p:pic>
        <p:nvPicPr>
          <p:cNvPr id="7" name="6 - Εικόνα" descr="myth5.jpg"/>
          <p:cNvPicPr>
            <a:picLocks noChangeAspect="1"/>
          </p:cNvPicPr>
          <p:nvPr/>
        </p:nvPicPr>
        <p:blipFill>
          <a:blip r:embed="rId2" cstate="print"/>
          <a:stretch>
            <a:fillRect/>
          </a:stretch>
        </p:blipFill>
        <p:spPr>
          <a:xfrm>
            <a:off x="542926" y="4155140"/>
            <a:ext cx="3580930" cy="2373125"/>
          </a:xfrm>
          <a:prstGeom prst="rect">
            <a:avLst/>
          </a:prstGeom>
        </p:spPr>
      </p:pic>
      <p:pic>
        <p:nvPicPr>
          <p:cNvPr id="10" name="9 - Εικόνα" descr="ροτοντα.jpg"/>
          <p:cNvPicPr>
            <a:picLocks noChangeAspect="1"/>
          </p:cNvPicPr>
          <p:nvPr/>
        </p:nvPicPr>
        <p:blipFill>
          <a:blip r:embed="rId3" cstate="print"/>
          <a:stretch>
            <a:fillRect/>
          </a:stretch>
        </p:blipFill>
        <p:spPr>
          <a:xfrm>
            <a:off x="4276166" y="3704568"/>
            <a:ext cx="3913094" cy="2938277"/>
          </a:xfrm>
          <a:prstGeom prst="rect">
            <a:avLst/>
          </a:prstGeom>
        </p:spPr>
      </p:pic>
      <p:pic>
        <p:nvPicPr>
          <p:cNvPr id="11" name="10 - Εικόνα" descr="203f83f4596cd9394e907b66b96237fe_XL.jpg"/>
          <p:cNvPicPr>
            <a:picLocks noChangeAspect="1"/>
          </p:cNvPicPr>
          <p:nvPr/>
        </p:nvPicPr>
        <p:blipFill>
          <a:blip r:embed="rId4" cstate="print"/>
          <a:stretch>
            <a:fillRect/>
          </a:stretch>
        </p:blipFill>
        <p:spPr>
          <a:xfrm>
            <a:off x="8341570" y="3801925"/>
            <a:ext cx="4558554" cy="2875768"/>
          </a:xfrm>
          <a:prstGeom prst="rect">
            <a:avLst/>
          </a:prstGeom>
        </p:spPr>
      </p:pic>
      <p:sp>
        <p:nvSpPr>
          <p:cNvPr id="12" name="11 - TextBox"/>
          <p:cNvSpPr txBox="1"/>
          <p:nvPr/>
        </p:nvSpPr>
        <p:spPr>
          <a:xfrm>
            <a:off x="766482" y="3617259"/>
            <a:ext cx="2084032" cy="369332"/>
          </a:xfrm>
          <a:prstGeom prst="rect">
            <a:avLst/>
          </a:prstGeom>
          <a:noFill/>
        </p:spPr>
        <p:txBody>
          <a:bodyPr wrap="none" rtlCol="0">
            <a:spAutoFit/>
          </a:bodyPr>
          <a:lstStyle/>
          <a:p>
            <a:r>
              <a:rPr lang="en-US" dirty="0" smtClean="0"/>
              <a:t>The Arch of Galerius</a:t>
            </a:r>
            <a:endParaRPr lang="el-GR" dirty="0"/>
          </a:p>
        </p:txBody>
      </p:sp>
      <p:sp>
        <p:nvSpPr>
          <p:cNvPr id="13" name="12 - TextBox"/>
          <p:cNvSpPr txBox="1"/>
          <p:nvPr/>
        </p:nvSpPr>
        <p:spPr>
          <a:xfrm>
            <a:off x="4854388" y="3348318"/>
            <a:ext cx="1382173" cy="369332"/>
          </a:xfrm>
          <a:prstGeom prst="rect">
            <a:avLst/>
          </a:prstGeom>
          <a:noFill/>
        </p:spPr>
        <p:txBody>
          <a:bodyPr wrap="none" rtlCol="0">
            <a:spAutoFit/>
          </a:bodyPr>
          <a:lstStyle/>
          <a:p>
            <a:r>
              <a:rPr lang="en-US" dirty="0" smtClean="0"/>
              <a:t>The Rotunda</a:t>
            </a:r>
            <a:endParaRPr lang="el-GR" dirty="0"/>
          </a:p>
        </p:txBody>
      </p:sp>
      <p:sp>
        <p:nvSpPr>
          <p:cNvPr id="14" name="13 - TextBox"/>
          <p:cNvSpPr txBox="1"/>
          <p:nvPr/>
        </p:nvSpPr>
        <p:spPr>
          <a:xfrm>
            <a:off x="9009529" y="3550024"/>
            <a:ext cx="1747081" cy="369332"/>
          </a:xfrm>
          <a:prstGeom prst="rect">
            <a:avLst/>
          </a:prstGeom>
          <a:noFill/>
        </p:spPr>
        <p:txBody>
          <a:bodyPr wrap="none" rtlCol="0">
            <a:spAutoFit/>
          </a:bodyPr>
          <a:lstStyle/>
          <a:p>
            <a:r>
              <a:rPr lang="en-US" dirty="0" smtClean="0"/>
              <a:t>The hippodrome</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01255" y="4035404"/>
            <a:ext cx="10515600" cy="1325563"/>
          </a:xfrm>
        </p:spPr>
        <p:txBody>
          <a:bodyPr>
            <a:normAutofit/>
          </a:bodyPr>
          <a:lstStyle/>
          <a:p>
            <a:r>
              <a:rPr lang="en-US" sz="2800" b="1" dirty="0" smtClean="0"/>
              <a:t>the Arch of Galerius</a:t>
            </a:r>
            <a:endParaRPr lang="el-GR" sz="2800" b="1" dirty="0"/>
          </a:p>
        </p:txBody>
      </p:sp>
      <p:sp>
        <p:nvSpPr>
          <p:cNvPr id="5" name="4 - Θέση περιεχομένου"/>
          <p:cNvSpPr>
            <a:spLocks noGrp="1"/>
          </p:cNvSpPr>
          <p:nvPr>
            <p:ph idx="1"/>
          </p:nvPr>
        </p:nvSpPr>
        <p:spPr>
          <a:xfrm>
            <a:off x="2991393" y="5043147"/>
            <a:ext cx="9642566" cy="3629705"/>
          </a:xfrm>
        </p:spPr>
        <p:txBody>
          <a:bodyPr>
            <a:normAutofit/>
          </a:bodyPr>
          <a:lstStyle/>
          <a:p>
            <a:r>
              <a:rPr lang="en-US" sz="2400" dirty="0" smtClean="0"/>
              <a:t>Built by Galerius in the early 4</a:t>
            </a:r>
            <a:r>
              <a:rPr lang="en-US" sz="2400" baseline="30000" dirty="0" smtClean="0"/>
              <a:t>th</a:t>
            </a:r>
            <a:r>
              <a:rPr lang="en-US" sz="2400" dirty="0" smtClean="0"/>
              <a:t> century </a:t>
            </a:r>
          </a:p>
          <a:p>
            <a:r>
              <a:rPr lang="en-US" sz="2400" dirty="0" smtClean="0"/>
              <a:t>A symbol of Victory</a:t>
            </a:r>
          </a:p>
          <a:p>
            <a:r>
              <a:rPr lang="en-US" sz="2400" dirty="0" smtClean="0"/>
              <a:t>Impressive sculptures </a:t>
            </a:r>
            <a:endParaRPr lang="el-GR" sz="2400" dirty="0"/>
          </a:p>
        </p:txBody>
      </p:sp>
      <p:pic>
        <p:nvPicPr>
          <p:cNvPr id="6" name="5 - Εικόνα" descr="Χαλκογραφία του 1745.jpg"/>
          <p:cNvPicPr>
            <a:picLocks noChangeAspect="1"/>
          </p:cNvPicPr>
          <p:nvPr/>
        </p:nvPicPr>
        <p:blipFill>
          <a:blip r:embed="rId3" cstate="print"/>
          <a:stretch>
            <a:fillRect/>
          </a:stretch>
        </p:blipFill>
        <p:spPr>
          <a:xfrm>
            <a:off x="264796" y="403411"/>
            <a:ext cx="6725320" cy="3254187"/>
          </a:xfrm>
          <a:prstGeom prst="rect">
            <a:avLst/>
          </a:prstGeom>
        </p:spPr>
      </p:pic>
      <p:pic>
        <p:nvPicPr>
          <p:cNvPr id="8" name="7 - Εικόνα" descr="800px-Thessaloniki-Arch_of_Galerius.jpg"/>
          <p:cNvPicPr>
            <a:picLocks noChangeAspect="1"/>
          </p:cNvPicPr>
          <p:nvPr/>
        </p:nvPicPr>
        <p:blipFill>
          <a:blip r:embed="rId4" cstate="print"/>
          <a:stretch>
            <a:fillRect/>
          </a:stretch>
        </p:blipFill>
        <p:spPr>
          <a:xfrm>
            <a:off x="7799295" y="0"/>
            <a:ext cx="3375212" cy="450168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800px-Thessaloniki-Arch_of_Galerius_(detail).jpg"/>
          <p:cNvPicPr>
            <a:picLocks noChangeAspect="1"/>
          </p:cNvPicPr>
          <p:nvPr/>
        </p:nvPicPr>
        <p:blipFill>
          <a:blip r:embed="rId2" cstate="print"/>
          <a:stretch>
            <a:fillRect/>
          </a:stretch>
        </p:blipFill>
        <p:spPr>
          <a:xfrm>
            <a:off x="0" y="352697"/>
            <a:ext cx="7611292" cy="5708469"/>
          </a:xfrm>
          <a:prstGeom prst="rect">
            <a:avLst/>
          </a:prstGeom>
        </p:spPr>
      </p:pic>
      <p:pic>
        <p:nvPicPr>
          <p:cNvPr id="5" name="4 - Εικόνα" descr="1024px-Arch_of_Galerius_(sacrifice).jpg"/>
          <p:cNvPicPr>
            <a:picLocks noChangeAspect="1"/>
          </p:cNvPicPr>
          <p:nvPr/>
        </p:nvPicPr>
        <p:blipFill>
          <a:blip r:embed="rId3" cstate="print"/>
          <a:stretch>
            <a:fillRect/>
          </a:stretch>
        </p:blipFill>
        <p:spPr>
          <a:xfrm>
            <a:off x="7770431" y="195942"/>
            <a:ext cx="4238689" cy="2599509"/>
          </a:xfrm>
          <a:prstGeom prst="rect">
            <a:avLst/>
          </a:prstGeom>
        </p:spPr>
      </p:pic>
      <p:pic>
        <p:nvPicPr>
          <p:cNvPr id="6" name="5 - Εικόνα" descr="Arch-of-Galerius-1.jpg"/>
          <p:cNvPicPr>
            <a:picLocks noChangeAspect="1"/>
          </p:cNvPicPr>
          <p:nvPr/>
        </p:nvPicPr>
        <p:blipFill>
          <a:blip r:embed="rId4" cstate="print"/>
          <a:stretch>
            <a:fillRect/>
          </a:stretch>
        </p:blipFill>
        <p:spPr>
          <a:xfrm>
            <a:off x="7868195" y="3391488"/>
            <a:ext cx="3966754" cy="263789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1170</Words>
  <Application>Microsoft Office PowerPoint</Application>
  <PresentationFormat>Προσαρμογή</PresentationFormat>
  <Paragraphs>120</Paragraphs>
  <Slides>24</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Office Theme</vt:lpstr>
      <vt:lpstr>Project</vt:lpstr>
      <vt:lpstr>Subject </vt:lpstr>
      <vt:lpstr>Brief history of Thessaloniki</vt:lpstr>
      <vt:lpstr>Διαφάνεια 4</vt:lpstr>
      <vt:lpstr>Διαφάνεια 5</vt:lpstr>
      <vt:lpstr>MODERN HISTORY OF THE CITY  2016: Today Thessaloniki is a modern European city  </vt:lpstr>
      <vt:lpstr>Roman Period</vt:lpstr>
      <vt:lpstr>the Arch of Galerius</vt:lpstr>
      <vt:lpstr>Διαφάνεια 9</vt:lpstr>
      <vt:lpstr>The Rotunda </vt:lpstr>
      <vt:lpstr>Διαφάνεια 11</vt:lpstr>
      <vt:lpstr>Διαφάνεια 12</vt:lpstr>
      <vt:lpstr>Byzantine Period </vt:lpstr>
      <vt:lpstr>                     Ottoman Period</vt:lpstr>
      <vt:lpstr>The White Tower</vt:lpstr>
      <vt:lpstr>Διαφάνεια 16</vt:lpstr>
      <vt:lpstr>Διαφάνεια 17</vt:lpstr>
      <vt:lpstr>Promotion through a travel agency</vt:lpstr>
      <vt:lpstr>Religious Tourism</vt:lpstr>
      <vt:lpstr>Recreational  Tourism</vt:lpstr>
      <vt:lpstr>Alternative Tourism</vt:lpstr>
      <vt:lpstr>Potential for the city</vt:lpstr>
      <vt:lpstr>Problems we might face </vt:lpstr>
      <vt:lpstr>Potential solutions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OTTOMAN PERIOD</dc:title>
  <dc:creator>DDDDDDD GGGGGGG</dc:creator>
  <cp:lastModifiedBy>Quest User</cp:lastModifiedBy>
  <cp:revision>33</cp:revision>
  <dcterms:created xsi:type="dcterms:W3CDTF">2016-02-17T16:32:04Z</dcterms:created>
  <dcterms:modified xsi:type="dcterms:W3CDTF">2016-02-20T08:38:55Z</dcterms:modified>
</cp:coreProperties>
</file>