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7" r:id="rId4"/>
    <p:sldId id="268" r:id="rId5"/>
    <p:sldId id="269" r:id="rId6"/>
    <p:sldId id="270" r:id="rId7"/>
    <p:sldId id="271" r:id="rId8"/>
    <p:sldId id="272" r:id="rId9"/>
    <p:sldId id="273" r:id="rId10"/>
    <p:sldId id="265" r:id="rId11"/>
    <p:sldId id="257" r:id="rId12"/>
    <p:sldId id="259" r:id="rId13"/>
    <p:sldId id="263" r:id="rId14"/>
    <p:sldId id="264" r:id="rId15"/>
    <p:sldId id="262" r:id="rId1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B2822F7B-473A-432C-9ED0-3BF26B9813D4}" type="datetimeFigureOut">
              <a:rPr lang="el-GR" smtClean="0"/>
              <a:pPr/>
              <a:t>29/6/2016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F0AF6F4-AFAE-479E-A569-B350855E863A}"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B2822F7B-473A-432C-9ED0-3BF26B9813D4}" type="datetimeFigureOut">
              <a:rPr lang="el-GR" smtClean="0"/>
              <a:pPr/>
              <a:t>29/6/2016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F0AF6F4-AFAE-479E-A569-B350855E863A}"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B2822F7B-473A-432C-9ED0-3BF26B9813D4}" type="datetimeFigureOut">
              <a:rPr lang="el-GR" smtClean="0"/>
              <a:pPr/>
              <a:t>29/6/2016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F0AF6F4-AFAE-479E-A569-B350855E863A}"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B2822F7B-473A-432C-9ED0-3BF26B9813D4}" type="datetimeFigureOut">
              <a:rPr lang="el-GR" smtClean="0"/>
              <a:pPr/>
              <a:t>29/6/2016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F0AF6F4-AFAE-479E-A569-B350855E863A}"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B2822F7B-473A-432C-9ED0-3BF26B9813D4}" type="datetimeFigureOut">
              <a:rPr lang="el-GR" smtClean="0"/>
              <a:pPr/>
              <a:t>29/6/2016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F0AF6F4-AFAE-479E-A569-B350855E863A}"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B2822F7B-473A-432C-9ED0-3BF26B9813D4}" type="datetimeFigureOut">
              <a:rPr lang="el-GR" smtClean="0"/>
              <a:pPr/>
              <a:t>29/6/2016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F0AF6F4-AFAE-479E-A569-B350855E863A}"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B2822F7B-473A-432C-9ED0-3BF26B9813D4}" type="datetimeFigureOut">
              <a:rPr lang="el-GR" smtClean="0"/>
              <a:pPr/>
              <a:t>29/6/2016</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F0AF6F4-AFAE-479E-A569-B350855E863A}"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B2822F7B-473A-432C-9ED0-3BF26B9813D4}" type="datetimeFigureOut">
              <a:rPr lang="el-GR" smtClean="0"/>
              <a:pPr/>
              <a:t>29/6/2016</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F0AF6F4-AFAE-479E-A569-B350855E863A}"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B2822F7B-473A-432C-9ED0-3BF26B9813D4}" type="datetimeFigureOut">
              <a:rPr lang="el-GR" smtClean="0"/>
              <a:pPr/>
              <a:t>29/6/2016</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F0AF6F4-AFAE-479E-A569-B350855E863A}"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2822F7B-473A-432C-9ED0-3BF26B9813D4}" type="datetimeFigureOut">
              <a:rPr lang="el-GR" smtClean="0"/>
              <a:pPr/>
              <a:t>29/6/2016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F0AF6F4-AFAE-479E-A569-B350855E863A}"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2822F7B-473A-432C-9ED0-3BF26B9813D4}" type="datetimeFigureOut">
              <a:rPr lang="el-GR" smtClean="0"/>
              <a:pPr/>
              <a:t>29/6/2016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F0AF6F4-AFAE-479E-A569-B350855E863A}"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36000"/>
            <a:lum/>
          </a:blip>
          <a:srcRect/>
          <a:stretch>
            <a:fillRect t="-2000" b="-2000"/>
          </a:stretch>
        </a:blip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822F7B-473A-432C-9ED0-3BF26B9813D4}" type="datetimeFigureOut">
              <a:rPr lang="el-GR" smtClean="0"/>
              <a:pPr/>
              <a:t>29/6/2016</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0AF6F4-AFAE-479E-A569-B350855E863A}"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slideshare.net/dbatsi/ss-41229287" TargetMode="External"/><Relationship Id="rId2" Type="http://schemas.openxmlformats.org/officeDocument/2006/relationships/hyperlink" Target="http://travellers.ekt.gr/index.php?item=headerpage" TargetMode="External"/><Relationship Id="rId1" Type="http://schemas.openxmlformats.org/officeDocument/2006/relationships/slideLayout" Target="../slideLayouts/slideLayout2.xml"/><Relationship Id="rId5" Type="http://schemas.openxmlformats.org/officeDocument/2006/relationships/hyperlink" Target="http://blacksea.ehw.gr/forms/fLemmaBodyExtended.aspx?lemmaID=12232" TargetMode="External"/><Relationship Id="rId4" Type="http://schemas.openxmlformats.org/officeDocument/2006/relationships/hyperlink" Target="http://www.egnatia.eu/page/default.asp?la=1&amp;id=23"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55576" y="5229200"/>
            <a:ext cx="7772400" cy="1470025"/>
          </a:xfrm>
        </p:spPr>
        <p:txBody>
          <a:bodyPr/>
          <a:lstStyle/>
          <a:p>
            <a:r>
              <a:rPr lang="en-US" dirty="0" smtClean="0"/>
              <a:t>Mediterranean maritime trade routes</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Roman era</a:t>
            </a:r>
            <a:endParaRPr lang="el-GR" dirty="0"/>
          </a:p>
        </p:txBody>
      </p:sp>
      <p:sp>
        <p:nvSpPr>
          <p:cNvPr id="3" name="2 - Θέση περιεχομένου"/>
          <p:cNvSpPr>
            <a:spLocks noGrp="1"/>
          </p:cNvSpPr>
          <p:nvPr>
            <p:ph idx="1"/>
          </p:nvPr>
        </p:nvSpPr>
        <p:spPr>
          <a:xfrm>
            <a:off x="214282" y="1600200"/>
            <a:ext cx="8358246" cy="4525963"/>
          </a:xfrm>
        </p:spPr>
        <p:txBody>
          <a:bodyPr>
            <a:normAutofit fontScale="62500" lnSpcReduction="20000"/>
          </a:bodyPr>
          <a:lstStyle/>
          <a:p>
            <a:pPr indent="342900" algn="just">
              <a:buNone/>
            </a:pPr>
            <a:r>
              <a:rPr lang="en-US" dirty="0" smtClean="0"/>
              <a:t>In the Roman Empire, one of the two most important trade routes leading to the capital Rome was via </a:t>
            </a:r>
            <a:r>
              <a:rPr lang="en-US" dirty="0" err="1" smtClean="0"/>
              <a:t>Egnatia</a:t>
            </a:r>
            <a:r>
              <a:rPr lang="en-US" dirty="0" smtClean="0"/>
              <a:t>, </a:t>
            </a:r>
            <a:r>
              <a:rPr lang="en-US" dirty="0" smtClean="0"/>
              <a:t>an oversea </a:t>
            </a:r>
            <a:r>
              <a:rPr lang="en-US" dirty="0" smtClean="0"/>
              <a:t>extension of via </a:t>
            </a:r>
            <a:r>
              <a:rPr lang="en-US" dirty="0" smtClean="0"/>
              <a:t>trail </a:t>
            </a:r>
            <a:r>
              <a:rPr lang="en-US" dirty="0" smtClean="0"/>
              <a:t>through the port of </a:t>
            </a:r>
            <a:r>
              <a:rPr lang="en-US" dirty="0" err="1" smtClean="0"/>
              <a:t>Gnafias</a:t>
            </a:r>
            <a:r>
              <a:rPr lang="en-US" dirty="0" smtClean="0"/>
              <a:t> that crossed the Greece to the </a:t>
            </a:r>
            <a:r>
              <a:rPr lang="en-US" dirty="0" err="1" smtClean="0"/>
              <a:t>Evros</a:t>
            </a:r>
            <a:r>
              <a:rPr lang="en-US" dirty="0" smtClean="0"/>
              <a:t> river. </a:t>
            </a:r>
            <a:r>
              <a:rPr lang="en-US" dirty="0" err="1" smtClean="0"/>
              <a:t>Egnatia</a:t>
            </a:r>
            <a:r>
              <a:rPr lang="en-US" dirty="0" smtClean="0"/>
              <a:t> </a:t>
            </a:r>
            <a:r>
              <a:rPr lang="en-US" dirty="0" smtClean="0"/>
              <a:t>passed </a:t>
            </a:r>
            <a:r>
              <a:rPr lang="en-US" dirty="0" smtClean="0"/>
              <a:t>through Durres, </a:t>
            </a:r>
            <a:r>
              <a:rPr lang="en-US" dirty="0" err="1" smtClean="0"/>
              <a:t>Lychnidos</a:t>
            </a:r>
            <a:r>
              <a:rPr lang="en-US" dirty="0" smtClean="0"/>
              <a:t>, Heraclea, Pella, Thessaloniki, </a:t>
            </a:r>
            <a:r>
              <a:rPr lang="en-US" dirty="0" err="1" smtClean="0"/>
              <a:t>Amphipolis</a:t>
            </a:r>
            <a:r>
              <a:rPr lang="en-US" dirty="0" smtClean="0"/>
              <a:t>, Philippi, </a:t>
            </a:r>
            <a:r>
              <a:rPr lang="en-US" dirty="0" err="1" smtClean="0"/>
              <a:t>Topeiro</a:t>
            </a:r>
            <a:r>
              <a:rPr lang="en-US" dirty="0" smtClean="0"/>
              <a:t>, </a:t>
            </a:r>
            <a:r>
              <a:rPr lang="en-US" dirty="0" err="1" smtClean="0"/>
              <a:t>Maximianoupolis</a:t>
            </a:r>
            <a:r>
              <a:rPr lang="en-US" dirty="0" smtClean="0"/>
              <a:t> and </a:t>
            </a:r>
            <a:r>
              <a:rPr lang="en-US" dirty="0" err="1" smtClean="0"/>
              <a:t>Traianoupolis</a:t>
            </a:r>
            <a:r>
              <a:rPr lang="en-US" dirty="0" smtClean="0"/>
              <a:t>.</a:t>
            </a:r>
          </a:p>
          <a:p>
            <a:pPr indent="342900" algn="just">
              <a:buNone/>
            </a:pPr>
            <a:r>
              <a:rPr lang="en-US" dirty="0" err="1" smtClean="0"/>
              <a:t>Egnatia</a:t>
            </a:r>
            <a:r>
              <a:rPr lang="en-US" dirty="0" smtClean="0"/>
              <a:t> </a:t>
            </a:r>
            <a:r>
              <a:rPr lang="en-US" dirty="0" smtClean="0"/>
              <a:t>was built </a:t>
            </a:r>
            <a:r>
              <a:rPr lang="en-US" dirty="0" smtClean="0"/>
              <a:t>between 146-120 BC, on the traces of an ancient, pre-Roman road that stretched from the Adriatic and the Aegean. Later, it was extended from </a:t>
            </a:r>
            <a:r>
              <a:rPr lang="en-US" dirty="0" err="1" smtClean="0"/>
              <a:t>Evros</a:t>
            </a:r>
            <a:r>
              <a:rPr lang="en-US" dirty="0" smtClean="0"/>
              <a:t> </a:t>
            </a:r>
            <a:r>
              <a:rPr lang="en-US" dirty="0" smtClean="0"/>
              <a:t>river to </a:t>
            </a:r>
            <a:r>
              <a:rPr lang="en-US" dirty="0" smtClean="0"/>
              <a:t>Byzantium and finally the name </a:t>
            </a:r>
            <a:r>
              <a:rPr lang="en-US" dirty="0" err="1" smtClean="0"/>
              <a:t>Egnatia</a:t>
            </a:r>
            <a:r>
              <a:rPr lang="en-US" dirty="0" smtClean="0"/>
              <a:t> was all the way from Rome to Constantinople, in honor of the Roman proconsul </a:t>
            </a:r>
            <a:r>
              <a:rPr lang="en-US" dirty="0" err="1" smtClean="0"/>
              <a:t>Gnaeus</a:t>
            </a:r>
            <a:r>
              <a:rPr lang="en-US" dirty="0" smtClean="0"/>
              <a:t> </a:t>
            </a:r>
            <a:r>
              <a:rPr lang="en-US" dirty="0" err="1" smtClean="0"/>
              <a:t>Egnatius</a:t>
            </a:r>
            <a:r>
              <a:rPr lang="en-US" dirty="0" smtClean="0"/>
              <a:t> who built it.</a:t>
            </a:r>
          </a:p>
          <a:p>
            <a:pPr indent="342900" algn="just">
              <a:buNone/>
            </a:pPr>
            <a:r>
              <a:rPr lang="en-US" dirty="0" smtClean="0"/>
              <a:t>The first explicit mention of the via </a:t>
            </a:r>
            <a:r>
              <a:rPr lang="en-US" dirty="0" err="1" smtClean="0"/>
              <a:t>Egnatia</a:t>
            </a:r>
            <a:r>
              <a:rPr lang="en-US" dirty="0" smtClean="0"/>
              <a:t> is located in the geographer Strabo work.</a:t>
            </a:r>
          </a:p>
          <a:p>
            <a:pPr indent="342900" algn="just">
              <a:buNone/>
            </a:pPr>
            <a:r>
              <a:rPr lang="en-US" dirty="0" smtClean="0"/>
              <a:t>In 1270 AD the via </a:t>
            </a:r>
            <a:r>
              <a:rPr lang="en-US" dirty="0" err="1" smtClean="0"/>
              <a:t>Egnatia</a:t>
            </a:r>
            <a:r>
              <a:rPr lang="en-US" dirty="0" smtClean="0"/>
              <a:t> referred to as connecting highways between Durres and Istanbul and by the 16th century used basically as a commercial road trafficked races, religions, social classes, ideologies, customs, economies, cultures, beliefs.</a:t>
            </a: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16</a:t>
            </a:r>
            <a:r>
              <a:rPr lang="en-US" baseline="30000" dirty="0" smtClean="0"/>
              <a:t>th</a:t>
            </a:r>
            <a:r>
              <a:rPr lang="en-US" dirty="0" smtClean="0"/>
              <a:t> Century</a:t>
            </a:r>
            <a:endParaRPr lang="el-GR" dirty="0"/>
          </a:p>
        </p:txBody>
      </p:sp>
      <p:sp>
        <p:nvSpPr>
          <p:cNvPr id="3" name="2 - Θέση περιεχομένου"/>
          <p:cNvSpPr>
            <a:spLocks noGrp="1"/>
          </p:cNvSpPr>
          <p:nvPr>
            <p:ph idx="1"/>
          </p:nvPr>
        </p:nvSpPr>
        <p:spPr>
          <a:xfrm>
            <a:off x="457200" y="1214422"/>
            <a:ext cx="8229600" cy="5286412"/>
          </a:xfrm>
        </p:spPr>
        <p:txBody>
          <a:bodyPr>
            <a:noAutofit/>
          </a:bodyPr>
          <a:lstStyle/>
          <a:p>
            <a:pPr indent="342900" algn="just">
              <a:buNone/>
            </a:pPr>
            <a:r>
              <a:rPr lang="en-US" sz="1600" dirty="0" smtClean="0"/>
              <a:t>The routes that European travelers followed to go to </a:t>
            </a:r>
            <a:r>
              <a:rPr lang="en-US" sz="1600" dirty="0" smtClean="0"/>
              <a:t>Constantinople or Jerusalem was preferably through Venice, which had possessions throughout the eastern Mediterranean, secured necessary provisions and it was </a:t>
            </a:r>
            <a:r>
              <a:rPr lang="en-US" sz="1600" dirty="0" smtClean="0"/>
              <a:t>Venice that </a:t>
            </a:r>
            <a:r>
              <a:rPr lang="en-US" sz="1600" dirty="0" smtClean="0"/>
              <a:t>handled and organized the pilgrimage. The Venice dominates the seas to the entire eastern Mediterranean and continues the next centuries to be the economic, commercial, diplomatic and driving factor for the balance of forces in the Mediterranean, remaining the privileged shipping commerce power. </a:t>
            </a:r>
            <a:endParaRPr lang="en-US" sz="1600" dirty="0" smtClean="0"/>
          </a:p>
          <a:p>
            <a:pPr indent="342900" algn="just">
              <a:buNone/>
            </a:pPr>
            <a:r>
              <a:rPr lang="en-US" sz="1600" dirty="0" smtClean="0"/>
              <a:t>Corfu, </a:t>
            </a:r>
            <a:r>
              <a:rPr lang="en-US" sz="1600" dirty="0" err="1" smtClean="0"/>
              <a:t>Zakynthos</a:t>
            </a:r>
            <a:r>
              <a:rPr lang="en-US" sz="1600" dirty="0" smtClean="0"/>
              <a:t>, </a:t>
            </a:r>
            <a:r>
              <a:rPr lang="en-US" sz="1600" dirty="0" err="1" smtClean="0"/>
              <a:t>Kythira</a:t>
            </a:r>
            <a:r>
              <a:rPr lang="en-US" sz="1600" dirty="0" smtClean="0"/>
              <a:t> </a:t>
            </a:r>
            <a:r>
              <a:rPr lang="en-US" sz="1600" dirty="0" smtClean="0"/>
              <a:t>and </a:t>
            </a:r>
            <a:r>
              <a:rPr lang="en-US" sz="1600" dirty="0" err="1" smtClean="0"/>
              <a:t>Kefallonia</a:t>
            </a:r>
            <a:r>
              <a:rPr lang="en-US" sz="1600" dirty="0" smtClean="0"/>
              <a:t> </a:t>
            </a:r>
            <a:r>
              <a:rPr lang="en-US" sz="1600" dirty="0" smtClean="0"/>
              <a:t>were necessary station for vessels before </a:t>
            </a:r>
            <a:r>
              <a:rPr lang="en-US" sz="1600" dirty="0" smtClean="0"/>
              <a:t>reaching  </a:t>
            </a:r>
            <a:r>
              <a:rPr lang="en-US" sz="1600" dirty="0" smtClean="0"/>
              <a:t>Crete and the Middle East. From </a:t>
            </a:r>
            <a:r>
              <a:rPr lang="en-US" sz="1600" dirty="0" smtClean="0"/>
              <a:t>Venice and through </a:t>
            </a:r>
            <a:r>
              <a:rPr lang="en-US" sz="1600" dirty="0" err="1" smtClean="0"/>
              <a:t>Pagousa</a:t>
            </a:r>
            <a:r>
              <a:rPr lang="en-US" sz="1600" dirty="0" smtClean="0"/>
              <a:t>, the Ionian Islands, Crete and Cyprus, as necessary </a:t>
            </a:r>
            <a:r>
              <a:rPr lang="en-US" sz="1600" dirty="0" smtClean="0"/>
              <a:t>stations, they </a:t>
            </a:r>
            <a:r>
              <a:rPr lang="en-US" sz="1600" dirty="0" smtClean="0"/>
              <a:t>arrived in the Holy Land in 1566 and headed to the capital of the Empire. From Constantinople again, with stops in Chios and Rhodes, travelers were bound for Alexandria and of course Palestine. The terrestrial roads crossing the Balkan peninsula and from Belgrade, through Sofia and Adrianople ended again in the Ottoman capital with stations in Novi-</a:t>
            </a:r>
            <a:r>
              <a:rPr lang="en-US" sz="1600" dirty="0" err="1" smtClean="0"/>
              <a:t>Pazar</a:t>
            </a:r>
            <a:r>
              <a:rPr lang="en-US" sz="1600" dirty="0" smtClean="0"/>
              <a:t> and Sofia, follow the rest of the way to Istanbul. Few voyages were made as the 17th century in Asia Minor.</a:t>
            </a:r>
            <a:r>
              <a:rPr lang="el-GR" sz="1600" dirty="0" smtClean="0"/>
              <a:t/>
            </a:r>
            <a:br>
              <a:rPr lang="el-GR" sz="1600" dirty="0" smtClean="0"/>
            </a:br>
            <a:endParaRPr lang="el-GR" sz="1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18</a:t>
            </a:r>
            <a:r>
              <a:rPr lang="en-US" baseline="30000" dirty="0" smtClean="0"/>
              <a:t>th</a:t>
            </a:r>
            <a:r>
              <a:rPr lang="en-US" dirty="0" smtClean="0"/>
              <a:t> Century</a:t>
            </a:r>
            <a:endParaRPr lang="el-GR" dirty="0"/>
          </a:p>
        </p:txBody>
      </p:sp>
      <p:sp>
        <p:nvSpPr>
          <p:cNvPr id="3" name="2 - Θέση περιεχομένου"/>
          <p:cNvSpPr>
            <a:spLocks noGrp="1"/>
          </p:cNvSpPr>
          <p:nvPr>
            <p:ph idx="1"/>
          </p:nvPr>
        </p:nvSpPr>
        <p:spPr/>
        <p:txBody>
          <a:bodyPr>
            <a:noAutofit/>
          </a:bodyPr>
          <a:lstStyle/>
          <a:p>
            <a:pPr>
              <a:buNone/>
            </a:pPr>
            <a:r>
              <a:rPr lang="en-US" sz="1600" dirty="0" smtClean="0"/>
              <a:t>	With </a:t>
            </a:r>
            <a:r>
              <a:rPr lang="en-US" sz="1600" dirty="0" smtClean="0"/>
              <a:t>the entry of the 18th century some trips toppled not only the hitherto knowledge of readers on the islands predominantly Archipelago, but </a:t>
            </a:r>
            <a:r>
              <a:rPr lang="en-US" sz="1600" dirty="0" smtClean="0"/>
              <a:t> also opened new </a:t>
            </a:r>
            <a:r>
              <a:rPr lang="en-US" sz="1600" dirty="0" smtClean="0"/>
              <a:t>and attractive travel routes. These services are broken down in all directions, they cut off the beaten track, although most ended or started to and from the capital of the Ottoman Empire. </a:t>
            </a:r>
            <a:r>
              <a:rPr lang="en-US" sz="1600" dirty="0" smtClean="0"/>
              <a:t>Athens </a:t>
            </a:r>
            <a:r>
              <a:rPr lang="en-US" sz="1600" dirty="0" smtClean="0"/>
              <a:t>is simultaneously </a:t>
            </a:r>
            <a:r>
              <a:rPr lang="en-US" sz="1600" dirty="0" smtClean="0"/>
              <a:t> a visiting </a:t>
            </a:r>
            <a:r>
              <a:rPr lang="en-US" sz="1600" dirty="0" smtClean="0"/>
              <a:t>goal and </a:t>
            </a:r>
            <a:r>
              <a:rPr lang="en-US" sz="1600" dirty="0" smtClean="0"/>
              <a:t>is reached </a:t>
            </a:r>
            <a:r>
              <a:rPr lang="en-US" sz="1600" dirty="0" smtClean="0"/>
              <a:t>either by roads of mainland or Peloponnese or </a:t>
            </a:r>
            <a:r>
              <a:rPr lang="en-US" sz="1600" dirty="0" smtClean="0"/>
              <a:t>by the </a:t>
            </a:r>
            <a:r>
              <a:rPr lang="en-US" sz="1600" dirty="0" smtClean="0"/>
              <a:t>sea.</a:t>
            </a:r>
          </a:p>
          <a:p>
            <a:pPr>
              <a:buNone/>
            </a:pPr>
            <a:r>
              <a:rPr lang="en-US" sz="1600" dirty="0" smtClean="0"/>
              <a:t>	The </a:t>
            </a:r>
            <a:r>
              <a:rPr lang="en-US" sz="1600" dirty="0" smtClean="0"/>
              <a:t>first quarter of the 19th century, </a:t>
            </a:r>
            <a:r>
              <a:rPr lang="en-US" sz="1600" dirty="0" smtClean="0"/>
              <a:t>the </a:t>
            </a:r>
            <a:r>
              <a:rPr lang="en-US" sz="1600" dirty="0" smtClean="0"/>
              <a:t>travelers </a:t>
            </a:r>
            <a:r>
              <a:rPr lang="en-US" sz="1600" dirty="0" smtClean="0"/>
              <a:t>reflect </a:t>
            </a:r>
            <a:r>
              <a:rPr lang="en-US" sz="1600" dirty="0" smtClean="0"/>
              <a:t>the many faces of </a:t>
            </a:r>
            <a:r>
              <a:rPr lang="en-US" sz="1600" dirty="0" smtClean="0"/>
              <a:t>the traveling. From Epirus of </a:t>
            </a:r>
            <a:r>
              <a:rPr lang="en-US" sz="1600" dirty="0" smtClean="0"/>
              <a:t>Ali Pasha </a:t>
            </a:r>
            <a:r>
              <a:rPr lang="en-US" sz="1600" dirty="0" smtClean="0"/>
              <a:t>to </a:t>
            </a:r>
            <a:r>
              <a:rPr lang="en-US" sz="1600" dirty="0" smtClean="0"/>
              <a:t>the Aegean Archipelago, the Ithaca of Odysseus </a:t>
            </a:r>
            <a:r>
              <a:rPr lang="en-US" sz="1600" dirty="0" smtClean="0"/>
              <a:t>to </a:t>
            </a:r>
            <a:r>
              <a:rPr lang="en-US" sz="1600" dirty="0" err="1" smtClean="0"/>
              <a:t>Kydonies</a:t>
            </a:r>
            <a:r>
              <a:rPr lang="en-US" sz="1600" dirty="0" smtClean="0"/>
              <a:t> </a:t>
            </a:r>
            <a:r>
              <a:rPr lang="en-US" sz="1600" dirty="0" smtClean="0"/>
              <a:t>and Chios, from bustling Istanbul </a:t>
            </a:r>
            <a:r>
              <a:rPr lang="en-US" sz="1600" dirty="0" smtClean="0"/>
              <a:t>to Crete </a:t>
            </a:r>
            <a:r>
              <a:rPr lang="en-US" sz="1600" dirty="0" smtClean="0"/>
              <a:t>and commercial Smyrna </a:t>
            </a:r>
            <a:r>
              <a:rPr lang="en-US" sz="1600" dirty="0" smtClean="0"/>
              <a:t>to western </a:t>
            </a:r>
            <a:r>
              <a:rPr lang="en-US" sz="1600" dirty="0" smtClean="0"/>
              <a:t>Peloponnese, by the oracle of Delphi </a:t>
            </a:r>
            <a:r>
              <a:rPr lang="en-US" sz="1600" dirty="0" smtClean="0"/>
              <a:t>to the </a:t>
            </a:r>
            <a:r>
              <a:rPr lang="en-US" sz="1600" dirty="0" smtClean="0"/>
              <a:t>port of Thessaloniki and </a:t>
            </a:r>
            <a:r>
              <a:rPr lang="en-US" sz="1600" dirty="0" smtClean="0"/>
              <a:t>from the </a:t>
            </a:r>
            <a:r>
              <a:rPr lang="en-US" sz="1600" dirty="0" smtClean="0"/>
              <a:t>salt marshes of Cyprus </a:t>
            </a:r>
            <a:r>
              <a:rPr lang="en-US" sz="1600" dirty="0" smtClean="0"/>
              <a:t>to </a:t>
            </a:r>
            <a:r>
              <a:rPr lang="en-US" sz="1600" dirty="0" err="1" smtClean="0"/>
              <a:t>Zakynthos</a:t>
            </a:r>
            <a:r>
              <a:rPr lang="en-US" sz="1600" dirty="0" smtClean="0"/>
              <a:t>, roads, paths, seas and mountains </a:t>
            </a:r>
            <a:r>
              <a:rPr lang="en-US" sz="1600" dirty="0" smtClean="0"/>
              <a:t> was crossed </a:t>
            </a:r>
            <a:r>
              <a:rPr lang="en-US" sz="1600" dirty="0" smtClean="0"/>
              <a:t>by </a:t>
            </a:r>
            <a:r>
              <a:rPr lang="en-US" sz="1600" dirty="0" smtClean="0"/>
              <a:t>travelers</a:t>
            </a:r>
            <a:r>
              <a:rPr lang="en-US" sz="1600" dirty="0" smtClean="0"/>
              <a:t>, lovers of the past and surprised "readers" of the modern Greek reality.</a:t>
            </a:r>
            <a:endParaRPr lang="el-GR" sz="1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67544" y="1268760"/>
            <a:ext cx="8229600" cy="4525963"/>
          </a:xfrm>
        </p:spPr>
        <p:txBody>
          <a:bodyPr>
            <a:normAutofit fontScale="85000" lnSpcReduction="20000"/>
          </a:bodyPr>
          <a:lstStyle/>
          <a:p>
            <a:pPr indent="342900" algn="just">
              <a:buNone/>
            </a:pPr>
            <a:r>
              <a:rPr lang="en-US" dirty="0" smtClean="0"/>
              <a:t>The most important and frequently used roads connecting the major port cities of the Black Sea to Istanbul. Such a sea route linking the Byzantine capital with Heraclea </a:t>
            </a:r>
            <a:r>
              <a:rPr lang="en-US" dirty="0" err="1" smtClean="0"/>
              <a:t>Pontica</a:t>
            </a:r>
            <a:r>
              <a:rPr lang="en-US" dirty="0" smtClean="0"/>
              <a:t> and with </a:t>
            </a:r>
            <a:r>
              <a:rPr lang="en-US" dirty="0" err="1" smtClean="0"/>
              <a:t>Sinope</a:t>
            </a:r>
            <a:r>
              <a:rPr lang="en-US" dirty="0" smtClean="0"/>
              <a:t> and </a:t>
            </a:r>
            <a:r>
              <a:rPr lang="en-US" dirty="0" err="1" smtClean="0"/>
              <a:t>Amisos</a:t>
            </a:r>
            <a:r>
              <a:rPr lang="en-US" dirty="0" smtClean="0"/>
              <a:t> and end by Trebizond on the southern coast of the Black Sea. Another coastal sea route hugs the west coast of the Black Sea and connecting Constantinople to </a:t>
            </a:r>
            <a:r>
              <a:rPr lang="en-US" dirty="0" err="1" smtClean="0"/>
              <a:t>Nessebar</a:t>
            </a:r>
            <a:r>
              <a:rPr lang="en-US" dirty="0" smtClean="0"/>
              <a:t>, </a:t>
            </a:r>
            <a:r>
              <a:rPr lang="en-US" dirty="0" err="1" smtClean="0"/>
              <a:t>Anchialos</a:t>
            </a:r>
            <a:r>
              <a:rPr lang="en-US" dirty="0" smtClean="0"/>
              <a:t> and ports in the Danube delta. From there, the road </a:t>
            </a:r>
            <a:r>
              <a:rPr lang="en-US" dirty="0" smtClean="0"/>
              <a:t>followed </a:t>
            </a:r>
            <a:r>
              <a:rPr lang="en-US" dirty="0" smtClean="0"/>
              <a:t>the northwestern coastline and along the estuary of the Dniester River and Dnieper went to the northern coast of the Black Sea, reaching up to </a:t>
            </a:r>
            <a:r>
              <a:rPr lang="en-US" dirty="0" err="1" smtClean="0"/>
              <a:t>Cherson</a:t>
            </a:r>
            <a:r>
              <a:rPr lang="en-US" dirty="0" smtClean="0"/>
              <a:t>, where along the Crimean coast, the road went to the Cimmerian Bosporus Azov.</a:t>
            </a:r>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51520" y="1268760"/>
            <a:ext cx="8286808" cy="4525963"/>
          </a:xfrm>
        </p:spPr>
        <p:txBody>
          <a:bodyPr>
            <a:normAutofit fontScale="70000" lnSpcReduction="20000"/>
          </a:bodyPr>
          <a:lstStyle/>
          <a:p>
            <a:pPr indent="342900" algn="just">
              <a:buNone/>
            </a:pPr>
            <a:r>
              <a:rPr lang="en-US" dirty="0" smtClean="0"/>
              <a:t>The period of the Latin Empire, the Venetians annexed territories such as three-eighths of Constantinople, </a:t>
            </a:r>
            <a:r>
              <a:rPr lang="en-US" dirty="0" err="1" smtClean="0"/>
              <a:t>Methoni</a:t>
            </a:r>
            <a:r>
              <a:rPr lang="en-US" dirty="0" smtClean="0"/>
              <a:t> and </a:t>
            </a:r>
            <a:r>
              <a:rPr lang="en-US" dirty="0" err="1" smtClean="0"/>
              <a:t>Koroni</a:t>
            </a:r>
            <a:r>
              <a:rPr lang="en-US" dirty="0" smtClean="0"/>
              <a:t>, </a:t>
            </a:r>
            <a:r>
              <a:rPr lang="en-US" dirty="0" err="1" smtClean="0"/>
              <a:t>Evia</a:t>
            </a:r>
            <a:r>
              <a:rPr lang="en-US" dirty="0" smtClean="0"/>
              <a:t>, Aegean islands, in order to control the sea routes. Later, Genoa managed to acquire Byzantine territories and granted, after treaty, </a:t>
            </a:r>
            <a:r>
              <a:rPr lang="en-US" dirty="0" err="1" smtClean="0"/>
              <a:t>Galatas</a:t>
            </a:r>
            <a:r>
              <a:rPr lang="en-US" dirty="0" smtClean="0"/>
              <a:t>, a district outside of Istanbul to reside.</a:t>
            </a:r>
          </a:p>
          <a:p>
            <a:pPr indent="342900" algn="just">
              <a:buNone/>
            </a:pPr>
            <a:r>
              <a:rPr lang="en-US" dirty="0" smtClean="0"/>
              <a:t>The development of Venice and Genoa as trading powers had the effect of creating "world market" in the eastern Mediterranean, </a:t>
            </a:r>
            <a:r>
              <a:rPr lang="en-US" dirty="0" err="1" smtClean="0"/>
              <a:t>ie</a:t>
            </a:r>
            <a:r>
              <a:rPr lang="en-US" dirty="0" smtClean="0"/>
              <a:t> Greece, the islands of the Aegean and Ionian Sea, Crete, Constantinople and the Black Sea. The ports were transit countries for products of Central Asia and the Far and Middle East. At the same time these areas </a:t>
            </a:r>
            <a:r>
              <a:rPr lang="en-US" dirty="0" smtClean="0"/>
              <a:t>sent </a:t>
            </a:r>
            <a:r>
              <a:rPr lang="en-US" dirty="0" smtClean="0"/>
              <a:t>to Western Europe raw materials and foodstuffs. The main export products were: wheat, flax, olive oil, wine, sugar, cheese, skins, wool, cotton and wax. However, glassware imported from Western Europe were textiles and craft products, such as metallurgical objects and weapons.</a:t>
            </a:r>
            <a:endParaRPr lang="el-GR"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Sources:</a:t>
            </a:r>
            <a:endParaRPr lang="el-GR" dirty="0"/>
          </a:p>
        </p:txBody>
      </p:sp>
      <p:sp>
        <p:nvSpPr>
          <p:cNvPr id="3" name="2 - Θέση περιεχομένου"/>
          <p:cNvSpPr>
            <a:spLocks noGrp="1"/>
          </p:cNvSpPr>
          <p:nvPr>
            <p:ph idx="1"/>
          </p:nvPr>
        </p:nvSpPr>
        <p:spPr/>
        <p:txBody>
          <a:bodyPr>
            <a:normAutofit/>
          </a:bodyPr>
          <a:lstStyle/>
          <a:p>
            <a:r>
              <a:rPr lang="en-US" sz="2400" dirty="0" smtClean="0">
                <a:hlinkClick r:id="rId2"/>
              </a:rPr>
              <a:t>http://travellers.ekt.gr/index.php?item=headerpage</a:t>
            </a:r>
            <a:endParaRPr lang="el-GR" sz="2400" dirty="0" smtClean="0"/>
          </a:p>
          <a:p>
            <a:r>
              <a:rPr lang="en-US" sz="2400" dirty="0" smtClean="0">
                <a:hlinkClick r:id="rId3"/>
              </a:rPr>
              <a:t>http://www.slideshare.net/dbatsi/ss-41229287</a:t>
            </a:r>
            <a:endParaRPr lang="el-GR" sz="2400" dirty="0" smtClean="0"/>
          </a:p>
          <a:p>
            <a:r>
              <a:rPr lang="en-US" sz="2400" dirty="0" smtClean="0">
                <a:hlinkClick r:id="rId4"/>
              </a:rPr>
              <a:t>http://www.egnatia.eu/page/default.asp?la=1&amp;id=23</a:t>
            </a:r>
            <a:endParaRPr lang="el-GR" sz="2400" dirty="0"/>
          </a:p>
          <a:p>
            <a:r>
              <a:rPr lang="en-US" sz="2400" dirty="0" smtClean="0">
                <a:hlinkClick r:id="rId5"/>
              </a:rPr>
              <a:t>http://blacksea.ehw.gr/forms/fLemmaBodyExtended.aspx?lemmaID=12232</a:t>
            </a:r>
            <a:endParaRPr lang="el-GR" sz="2400" dirty="0" smtClean="0"/>
          </a:p>
          <a:p>
            <a:endParaRPr lang="el-GR"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r>
              <a:rPr lang="en-US" dirty="0" smtClean="0"/>
              <a:t>Antiquity: second colonization</a:t>
            </a:r>
          </a:p>
          <a:p>
            <a:r>
              <a:rPr lang="en-US" dirty="0" smtClean="0"/>
              <a:t>Hellenistic period</a:t>
            </a:r>
          </a:p>
          <a:p>
            <a:r>
              <a:rPr lang="en-US" dirty="0" smtClean="0"/>
              <a:t>Roman era</a:t>
            </a:r>
          </a:p>
          <a:p>
            <a:r>
              <a:rPr lang="en-US" dirty="0" smtClean="0"/>
              <a:t>Latin empire - Venetian</a:t>
            </a:r>
          </a:p>
          <a:p>
            <a:r>
              <a:rPr lang="en-US" dirty="0" smtClean="0"/>
              <a:t>Discoveries of new countries </a:t>
            </a:r>
            <a:endParaRPr lang="el-GR" dirty="0" smtClean="0"/>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Second </a:t>
            </a:r>
            <a:r>
              <a:rPr lang="en-US" dirty="0" smtClean="0"/>
              <a:t>colonization</a:t>
            </a:r>
            <a:endParaRPr lang="el-GR" dirty="0"/>
          </a:p>
        </p:txBody>
      </p:sp>
      <p:sp>
        <p:nvSpPr>
          <p:cNvPr id="3" name="2 - Θέση περιεχομένου"/>
          <p:cNvSpPr>
            <a:spLocks noGrp="1"/>
          </p:cNvSpPr>
          <p:nvPr>
            <p:ph idx="1"/>
          </p:nvPr>
        </p:nvSpPr>
        <p:spPr/>
        <p:txBody>
          <a:bodyPr>
            <a:noAutofit/>
          </a:bodyPr>
          <a:lstStyle/>
          <a:p>
            <a:pPr indent="342900" algn="just">
              <a:spcBef>
                <a:spcPts val="600"/>
              </a:spcBef>
              <a:buNone/>
            </a:pPr>
            <a:r>
              <a:rPr lang="en-US" sz="1600" dirty="0" smtClean="0"/>
              <a:t>During the Second colonization (8th to 6th century BC.) </a:t>
            </a:r>
            <a:r>
              <a:rPr lang="en-US" sz="1600" dirty="0" smtClean="0"/>
              <a:t>were </a:t>
            </a:r>
            <a:r>
              <a:rPr lang="en-US" sz="1600" dirty="0" smtClean="0"/>
              <a:t>founded Greek cities in a broad geographic area from the Black Sea to today's Spain and the north coast of the Aegean </a:t>
            </a:r>
            <a:r>
              <a:rPr lang="en-US" sz="1600" dirty="0" smtClean="0"/>
              <a:t>to </a:t>
            </a:r>
            <a:r>
              <a:rPr lang="en-US" sz="1600" dirty="0" smtClean="0"/>
              <a:t>the North African coast. S</a:t>
            </a:r>
            <a:r>
              <a:rPr lang="en-US" sz="1600" dirty="0" smtClean="0"/>
              <a:t>pecifically</a:t>
            </a:r>
            <a:r>
              <a:rPr lang="en-US" sz="1600" dirty="0" smtClean="0"/>
              <a:t>:</a:t>
            </a:r>
          </a:p>
          <a:p>
            <a:pPr indent="342900" algn="just">
              <a:spcBef>
                <a:spcPts val="600"/>
              </a:spcBef>
              <a:buNone/>
            </a:pPr>
            <a:r>
              <a:rPr lang="en-US" sz="1600" dirty="0" smtClean="0"/>
              <a:t>To the north and northeast founded colonies in </a:t>
            </a:r>
            <a:r>
              <a:rPr lang="en-US" sz="1600" dirty="0" err="1" smtClean="0"/>
              <a:t>Chalkidiki</a:t>
            </a:r>
            <a:r>
              <a:rPr lang="en-US" sz="1600" dirty="0" smtClean="0"/>
              <a:t>, on the coast of Thrace, the Hellespont, the </a:t>
            </a:r>
            <a:r>
              <a:rPr lang="en-US" sz="1600" dirty="0" err="1" smtClean="0"/>
              <a:t>Propontis</a:t>
            </a:r>
            <a:r>
              <a:rPr lang="en-US" sz="1600" dirty="0" smtClean="0"/>
              <a:t>, the Bosporus and the Black Sea coast. The first to found colonies in </a:t>
            </a:r>
            <a:r>
              <a:rPr lang="en-US" sz="1600" dirty="0" err="1" smtClean="0"/>
              <a:t>Chalkidiki</a:t>
            </a:r>
            <a:r>
              <a:rPr lang="en-US" sz="1600" dirty="0" smtClean="0"/>
              <a:t> were </a:t>
            </a:r>
            <a:r>
              <a:rPr lang="en-US" sz="1600" dirty="0" err="1" smtClean="0"/>
              <a:t>Chalcedeans</a:t>
            </a:r>
            <a:r>
              <a:rPr lang="en-US" sz="1600" dirty="0" smtClean="0"/>
              <a:t> </a:t>
            </a:r>
            <a:r>
              <a:rPr lang="en-US" sz="1600" dirty="0" smtClean="0"/>
              <a:t>that gave the name </a:t>
            </a:r>
            <a:r>
              <a:rPr lang="en-US" sz="1600" dirty="0" smtClean="0"/>
              <a:t>to the region. </a:t>
            </a:r>
            <a:r>
              <a:rPr lang="en-US" sz="1600" dirty="0" err="1" smtClean="0"/>
              <a:t>Chalkidean</a:t>
            </a:r>
            <a:r>
              <a:rPr lang="en-US" sz="1600" dirty="0" smtClean="0"/>
              <a:t> important colony in the region was </a:t>
            </a:r>
            <a:r>
              <a:rPr lang="en-US" sz="1600" dirty="0" err="1" smtClean="0"/>
              <a:t>Olynthos</a:t>
            </a:r>
            <a:r>
              <a:rPr lang="en-US" sz="1600" dirty="0" smtClean="0"/>
              <a:t>. Remarkable was also </a:t>
            </a:r>
            <a:r>
              <a:rPr lang="en-US" sz="1600" dirty="0" err="1" smtClean="0"/>
              <a:t>Potidea</a:t>
            </a:r>
            <a:r>
              <a:rPr lang="en-US" sz="1600" dirty="0" smtClean="0"/>
              <a:t>, colony of Corinth. The area gave timber and minerals while </a:t>
            </a:r>
            <a:r>
              <a:rPr lang="en-US" sz="1600" dirty="0" err="1" smtClean="0"/>
              <a:t>Paggeo</a:t>
            </a:r>
            <a:r>
              <a:rPr lang="en-US" sz="1600" dirty="0" smtClean="0"/>
              <a:t> region, further east, </a:t>
            </a:r>
            <a:r>
              <a:rPr lang="en-US" sz="1600" dirty="0" smtClean="0"/>
              <a:t>gave gold</a:t>
            </a:r>
            <a:r>
              <a:rPr lang="en-US" sz="1600" dirty="0" smtClean="0"/>
              <a:t>.</a:t>
            </a:r>
          </a:p>
          <a:p>
            <a:pPr indent="342900" algn="just">
              <a:spcBef>
                <a:spcPts val="600"/>
              </a:spcBef>
              <a:buNone/>
            </a:pPr>
            <a:r>
              <a:rPr lang="en-US" sz="1600" dirty="0" smtClean="0"/>
              <a:t>In the region of the Straits (Hellespont, Marmara, </a:t>
            </a:r>
            <a:r>
              <a:rPr lang="en-US" sz="1600" dirty="0" err="1" smtClean="0"/>
              <a:t>Bosphorus</a:t>
            </a:r>
            <a:r>
              <a:rPr lang="en-US" sz="1600" dirty="0" smtClean="0"/>
              <a:t>), cities that lead the way in the colonial movement was Miletus and Megara. Important colony of Megara on the European shore of the Bosporus was Byzantium. The </a:t>
            </a:r>
            <a:r>
              <a:rPr lang="en-US" sz="1600" dirty="0" err="1" smtClean="0"/>
              <a:t>Milesians</a:t>
            </a:r>
            <a:r>
              <a:rPr lang="en-US" sz="1600" dirty="0" smtClean="0"/>
              <a:t> </a:t>
            </a:r>
            <a:r>
              <a:rPr lang="en-US" sz="1600" dirty="0" smtClean="0"/>
              <a:t>founded </a:t>
            </a:r>
            <a:r>
              <a:rPr lang="en-US" sz="1600" dirty="0" smtClean="0"/>
              <a:t>many colonies in the Black Sea ensuring control of trade in the region. </a:t>
            </a:r>
            <a:r>
              <a:rPr lang="en-US" sz="1600" dirty="0" smtClean="0"/>
              <a:t>They bought </a:t>
            </a:r>
            <a:r>
              <a:rPr lang="en-US" sz="1600" dirty="0" smtClean="0"/>
              <a:t>from indigenous cereals, wood, leather and slaves and selling oil, wine and various craft products such as vases, weapons and jewelry.</a:t>
            </a:r>
            <a:endParaRPr lang="el-GR"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23528" y="1268760"/>
            <a:ext cx="8229600" cy="4525963"/>
          </a:xfrm>
        </p:spPr>
        <p:txBody>
          <a:bodyPr>
            <a:noAutofit/>
          </a:bodyPr>
          <a:lstStyle/>
          <a:p>
            <a:pPr indent="342900" algn="just">
              <a:buNone/>
            </a:pPr>
            <a:r>
              <a:rPr lang="en-US" sz="1800" dirty="0" smtClean="0"/>
              <a:t>In central and western Mediterranean, </a:t>
            </a:r>
            <a:r>
              <a:rPr lang="en-US" sz="1800" dirty="0" smtClean="0"/>
              <a:t>was also </a:t>
            </a:r>
            <a:r>
              <a:rPr lang="en-US" sz="1800" dirty="0" smtClean="0"/>
              <a:t>developed important colonial movement. The Greek colonies founded in southern Italy (South Italy) and Sicily were so many and such acne knew that the area was named Great Greece. Among them stood out </a:t>
            </a:r>
            <a:r>
              <a:rPr lang="en-US" sz="1800" dirty="0" err="1" smtClean="0"/>
              <a:t>Taras</a:t>
            </a:r>
            <a:r>
              <a:rPr lang="en-US" sz="1800" dirty="0" smtClean="0"/>
              <a:t>, a colony of Sparta, the Crotone and Sybaris Achaean colonies of the Peloponnese, </a:t>
            </a:r>
            <a:r>
              <a:rPr lang="en-US" sz="1800" dirty="0" err="1" smtClean="0"/>
              <a:t>Kimi</a:t>
            </a:r>
            <a:r>
              <a:rPr lang="en-US" sz="1800" dirty="0" smtClean="0"/>
              <a:t>, colony of </a:t>
            </a:r>
            <a:r>
              <a:rPr lang="en-US" sz="1800" dirty="0" err="1" smtClean="0"/>
              <a:t>Evia</a:t>
            </a:r>
            <a:r>
              <a:rPr lang="en-US" sz="1800" dirty="0" smtClean="0"/>
              <a:t> and </a:t>
            </a:r>
            <a:r>
              <a:rPr lang="en-US" sz="1800" dirty="0" smtClean="0"/>
              <a:t>Syracuse</a:t>
            </a:r>
            <a:r>
              <a:rPr lang="en-US" sz="1800" dirty="0" smtClean="0"/>
              <a:t>, a Corinthian colony in Sicily.</a:t>
            </a:r>
          </a:p>
          <a:p>
            <a:pPr indent="342900" algn="just">
              <a:buNone/>
            </a:pPr>
            <a:r>
              <a:rPr lang="en-US" sz="1800" dirty="0" smtClean="0"/>
              <a:t>Even further west, the </a:t>
            </a:r>
            <a:r>
              <a:rPr lang="en-US" sz="1800" dirty="0" err="1" smtClean="0"/>
              <a:t>Phocaeans</a:t>
            </a:r>
            <a:r>
              <a:rPr lang="en-US" sz="1800" dirty="0" smtClean="0"/>
              <a:t> from Phocaea in Asia Minor founded on the southern coast of France in Marseille today. Then the inhabitants of Marseille founded colonies even further west, on the coast of today's Spain.</a:t>
            </a:r>
          </a:p>
          <a:p>
            <a:pPr indent="342900" algn="just">
              <a:buNone/>
            </a:pPr>
            <a:r>
              <a:rPr lang="en-US" sz="1800" dirty="0" smtClean="0"/>
              <a:t>In Egypt, </a:t>
            </a:r>
            <a:r>
              <a:rPr lang="en-US" sz="1800" dirty="0" smtClean="0"/>
              <a:t>at the </a:t>
            </a:r>
            <a:r>
              <a:rPr lang="en-US" sz="1800" dirty="0" smtClean="0"/>
              <a:t>delta of the Nile River, Greek traders created </a:t>
            </a:r>
            <a:r>
              <a:rPr lang="en-US" sz="1800" dirty="0" smtClean="0"/>
              <a:t>Naucratis as </a:t>
            </a:r>
            <a:r>
              <a:rPr lang="en-US" sz="1800" dirty="0" smtClean="0"/>
              <a:t>a commercial </a:t>
            </a:r>
            <a:r>
              <a:rPr lang="en-US" sz="1800" dirty="0" smtClean="0"/>
              <a:t>station, </a:t>
            </a:r>
            <a:r>
              <a:rPr lang="en-US" sz="1800" dirty="0" smtClean="0"/>
              <a:t>which quickly developed into an important city. In the west, the region of Cyrenaica (modern Libya), settlers from </a:t>
            </a:r>
            <a:r>
              <a:rPr lang="en-US" sz="1800" dirty="0" err="1" smtClean="0"/>
              <a:t>Thera</a:t>
            </a:r>
            <a:r>
              <a:rPr lang="en-US" sz="1800" dirty="0" smtClean="0"/>
              <a:t> (</a:t>
            </a:r>
            <a:r>
              <a:rPr lang="en-US" sz="1800" dirty="0" err="1" smtClean="0"/>
              <a:t>Santorini</a:t>
            </a:r>
            <a:r>
              <a:rPr lang="en-US" sz="1800" dirty="0" smtClean="0"/>
              <a:t>) founded Cyrene that became an important commercial center.</a:t>
            </a:r>
            <a:endParaRPr lang="el-GR"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αρχείο λήψης.jpg"/>
          <p:cNvPicPr>
            <a:picLocks noGrp="1" noChangeAspect="1"/>
          </p:cNvPicPr>
          <p:nvPr>
            <p:ph idx="1"/>
          </p:nvPr>
        </p:nvPicPr>
        <p:blipFill>
          <a:blip r:embed="rId2" cstate="print"/>
          <a:stretch>
            <a:fillRect/>
          </a:stretch>
        </p:blipFill>
        <p:spPr>
          <a:xfrm>
            <a:off x="827584" y="1268760"/>
            <a:ext cx="7358114" cy="4178358"/>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4" name="3 - Θέση περιεχομένου" descr="2221831_orig.jpg"/>
          <p:cNvPicPr>
            <a:picLocks noGrp="1" noChangeAspect="1"/>
          </p:cNvPicPr>
          <p:nvPr>
            <p:ph idx="1"/>
          </p:nvPr>
        </p:nvPicPr>
        <p:blipFill>
          <a:blip r:embed="rId2" cstate="print"/>
          <a:stretch>
            <a:fillRect/>
          </a:stretch>
        </p:blipFill>
        <p:spPr>
          <a:xfrm>
            <a:off x="107504" y="548680"/>
            <a:ext cx="8891858" cy="5715040"/>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Hellenistic period</a:t>
            </a:r>
            <a:endParaRPr lang="el-GR" dirty="0"/>
          </a:p>
        </p:txBody>
      </p:sp>
      <p:sp>
        <p:nvSpPr>
          <p:cNvPr id="3" name="2 - Θέση περιεχομένου"/>
          <p:cNvSpPr>
            <a:spLocks noGrp="1"/>
          </p:cNvSpPr>
          <p:nvPr>
            <p:ph idx="1"/>
          </p:nvPr>
        </p:nvSpPr>
        <p:spPr>
          <a:xfrm>
            <a:off x="214282" y="1214422"/>
            <a:ext cx="8358246" cy="5429288"/>
          </a:xfrm>
        </p:spPr>
        <p:txBody>
          <a:bodyPr>
            <a:normAutofit fontScale="47500" lnSpcReduction="20000"/>
          </a:bodyPr>
          <a:lstStyle/>
          <a:p>
            <a:pPr>
              <a:buNone/>
            </a:pPr>
            <a:r>
              <a:rPr lang="en-US" sz="4000" dirty="0" smtClean="0"/>
              <a:t>         </a:t>
            </a:r>
            <a:r>
              <a:rPr lang="en-US" sz="4000" b="1" u="sng" dirty="0" smtClean="0"/>
              <a:t>Economic globalization</a:t>
            </a:r>
            <a:endParaRPr lang="en-US" sz="4000" b="1" u="sng" dirty="0" smtClean="0"/>
          </a:p>
          <a:p>
            <a:pPr>
              <a:buNone/>
            </a:pPr>
            <a:r>
              <a:rPr lang="en-US" sz="4000" dirty="0" smtClean="0"/>
              <a:t>	In </a:t>
            </a:r>
            <a:r>
              <a:rPr lang="en-US" sz="4000" dirty="0" smtClean="0"/>
              <a:t>economic life there is a real revolution. </a:t>
            </a:r>
            <a:r>
              <a:rPr lang="en-US" sz="4000" dirty="0" smtClean="0"/>
              <a:t>There are no longer national </a:t>
            </a:r>
            <a:r>
              <a:rPr lang="en-US" sz="4000" dirty="0" smtClean="0"/>
              <a:t>currencies, but only the golden Greek, which facilitates trade. In fertile countries of the East </a:t>
            </a:r>
            <a:r>
              <a:rPr lang="en-US" sz="4000" dirty="0" smtClean="0"/>
              <a:t>are implemented </a:t>
            </a:r>
            <a:r>
              <a:rPr lang="en-US" sz="4000" dirty="0" smtClean="0"/>
              <a:t>new crops and thriving </a:t>
            </a:r>
            <a:r>
              <a:rPr lang="en-US" sz="4000" dirty="0" smtClean="0"/>
              <a:t>agriculture.</a:t>
            </a:r>
            <a:endParaRPr lang="en-US" sz="4000" dirty="0" smtClean="0"/>
          </a:p>
          <a:p>
            <a:pPr>
              <a:buNone/>
            </a:pPr>
            <a:r>
              <a:rPr lang="en-US" sz="4000" dirty="0" smtClean="0"/>
              <a:t>	The </a:t>
            </a:r>
            <a:r>
              <a:rPr lang="en-US" sz="4000" dirty="0" smtClean="0"/>
              <a:t>new knowledge acquired in geography, navigation, construction of ports, lighthouses and various other projects, promote commercial shipping. </a:t>
            </a:r>
            <a:r>
              <a:rPr lang="en-US" sz="4000" dirty="0" smtClean="0"/>
              <a:t>From several </a:t>
            </a:r>
            <a:r>
              <a:rPr lang="en-US" sz="4000" dirty="0" smtClean="0"/>
              <a:t>new countries, </a:t>
            </a:r>
            <a:r>
              <a:rPr lang="en-US" sz="4000" dirty="0" smtClean="0"/>
              <a:t>that Alexander the Great arrived, </a:t>
            </a:r>
            <a:r>
              <a:rPr lang="en-US" sz="4000" dirty="0" smtClean="0"/>
              <a:t>unknown materials are </a:t>
            </a:r>
            <a:r>
              <a:rPr lang="en-US" sz="4000" dirty="0" smtClean="0"/>
              <a:t>now known </a:t>
            </a:r>
            <a:r>
              <a:rPr lang="en-US" sz="4000" dirty="0" smtClean="0"/>
              <a:t>and </a:t>
            </a:r>
            <a:r>
              <a:rPr lang="en-US" sz="4000" dirty="0" smtClean="0"/>
              <a:t>reach </a:t>
            </a:r>
            <a:r>
              <a:rPr lang="en-US" sz="4000" dirty="0" smtClean="0"/>
              <a:t>everywhere thanks to trade, affecting the nature of the industry.</a:t>
            </a:r>
          </a:p>
          <a:p>
            <a:pPr>
              <a:buNone/>
            </a:pPr>
            <a:r>
              <a:rPr lang="en-US" sz="4000" dirty="0" smtClean="0"/>
              <a:t>	The </a:t>
            </a:r>
            <a:r>
              <a:rPr lang="en-US" sz="4000" dirty="0" smtClean="0"/>
              <a:t>rich class of merchants </a:t>
            </a:r>
            <a:r>
              <a:rPr lang="en-US" sz="4000" dirty="0" smtClean="0"/>
              <a:t>and bankers are  created while </a:t>
            </a:r>
            <a:r>
              <a:rPr lang="en-US" sz="4000" dirty="0" smtClean="0"/>
              <a:t>big groups of people </a:t>
            </a:r>
            <a:r>
              <a:rPr lang="en-US" sz="4000" dirty="0" smtClean="0"/>
              <a:t>move to the big cities</a:t>
            </a:r>
            <a:r>
              <a:rPr lang="en-US" sz="4000" dirty="0" smtClean="0"/>
              <a:t>. Because of urbanization, </a:t>
            </a:r>
            <a:r>
              <a:rPr lang="en-US" sz="4000" dirty="0" smtClean="0"/>
              <a:t>the </a:t>
            </a:r>
            <a:r>
              <a:rPr lang="en-US" sz="4000" dirty="0" smtClean="0"/>
              <a:t>countryside </a:t>
            </a:r>
            <a:r>
              <a:rPr lang="en-US" sz="4000" dirty="0" smtClean="0"/>
              <a:t>is ravaged and </a:t>
            </a:r>
            <a:r>
              <a:rPr lang="en-US" sz="4000" dirty="0" smtClean="0"/>
              <a:t>small farmers are unhappy that </a:t>
            </a:r>
            <a:r>
              <a:rPr lang="en-US" sz="4000" dirty="0" smtClean="0"/>
              <a:t>they are </a:t>
            </a:r>
            <a:r>
              <a:rPr lang="en-US" sz="4000" dirty="0" smtClean="0"/>
              <a:t>obliged to give to the </a:t>
            </a:r>
            <a:r>
              <a:rPr lang="en-US" sz="4000" dirty="0" smtClean="0"/>
              <a:t>king the </a:t>
            </a:r>
            <a:r>
              <a:rPr lang="en-US" sz="4000" dirty="0" smtClean="0"/>
              <a:t>bulk of their </a:t>
            </a:r>
            <a:r>
              <a:rPr lang="en-US" sz="4000" dirty="0" smtClean="0"/>
              <a:t>harvest.</a:t>
            </a:r>
            <a:endParaRPr lang="en-US" sz="4000" dirty="0" smtClean="0"/>
          </a:p>
          <a:p>
            <a:pPr>
              <a:buNone/>
            </a:pPr>
            <a:r>
              <a:rPr lang="en-US" sz="4000" dirty="0" smtClean="0"/>
              <a:t>	</a:t>
            </a:r>
            <a:r>
              <a:rPr lang="en-US" sz="4000" dirty="0" smtClean="0"/>
              <a:t>A</a:t>
            </a:r>
            <a:r>
              <a:rPr lang="en-US" sz="4000" dirty="0" smtClean="0"/>
              <a:t>bout </a:t>
            </a:r>
            <a:r>
              <a:rPr lang="en-US" sz="4000" dirty="0" smtClean="0"/>
              <a:t>160 new cities </a:t>
            </a:r>
            <a:r>
              <a:rPr lang="en-US" sz="4000" dirty="0" smtClean="0"/>
              <a:t>are created, among them</a:t>
            </a:r>
            <a:r>
              <a:rPr lang="en-US" sz="4000" dirty="0" smtClean="0"/>
              <a:t>, Antioch, Pergamum, Laodicea, Seleucia on the Tigris and </a:t>
            </a:r>
            <a:r>
              <a:rPr lang="en-US" sz="4000" dirty="0" smtClean="0"/>
              <a:t> Alexandria, which become enormous cultural and trade centers. With </a:t>
            </a:r>
            <a:r>
              <a:rPr lang="en-US" sz="4000" dirty="0" smtClean="0"/>
              <a:t>wonderfully organized urban system, with wide roads, market arcades around, temples, theaters, music schools, gymnasiums, </a:t>
            </a:r>
            <a:r>
              <a:rPr lang="en-US" sz="4000" dirty="0" err="1" smtClean="0"/>
              <a:t>palaestrae</a:t>
            </a:r>
            <a:r>
              <a:rPr lang="en-US" sz="4000" dirty="0" smtClean="0"/>
              <a:t> baths and stadiums with rich libraries and </a:t>
            </a:r>
            <a:r>
              <a:rPr lang="en-US" sz="4000" dirty="0" err="1" smtClean="0"/>
              <a:t>museums,they</a:t>
            </a:r>
            <a:r>
              <a:rPr lang="en-US" sz="4000" dirty="0" smtClean="0"/>
              <a:t>  </a:t>
            </a:r>
            <a:r>
              <a:rPr lang="en-US" sz="4000" dirty="0" smtClean="0"/>
              <a:t>gather large crowds of artists and scientists from all parts of the known world.</a:t>
            </a:r>
            <a:endParaRPr lang="el-GR" sz="40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571480"/>
            <a:ext cx="8229600" cy="6000792"/>
          </a:xfrm>
        </p:spPr>
        <p:txBody>
          <a:bodyPr>
            <a:noAutofit/>
          </a:bodyPr>
          <a:lstStyle/>
          <a:p>
            <a:pPr indent="342900">
              <a:buNone/>
            </a:pPr>
            <a:r>
              <a:rPr lang="en-US" sz="1400" dirty="0" smtClean="0"/>
              <a:t>According to researchers, the trade of this period can be divided into internal and international. The first was </a:t>
            </a:r>
            <a:r>
              <a:rPr lang="en-US" sz="1400" dirty="0" smtClean="0"/>
              <a:t>between </a:t>
            </a:r>
            <a:r>
              <a:rPr lang="en-US" sz="1400" dirty="0" smtClean="0"/>
              <a:t>the kingdoms and countries belonging to the Hellenistic "system", irrespective whether it is local or to trade between parts of the same kingdom or between different states. The second was conducted between the Hellenistic world and countries outside it, for example with India, Parthia, the southern Arab states, Italy, the countries of the Illyrians, the Thracians, the Celts, the </a:t>
            </a:r>
            <a:r>
              <a:rPr lang="en-US" sz="1400" dirty="0" err="1" smtClean="0"/>
              <a:t>Sarmatians</a:t>
            </a:r>
            <a:r>
              <a:rPr lang="en-US" sz="1400" dirty="0" smtClean="0"/>
              <a:t> and Scythians.</a:t>
            </a:r>
          </a:p>
          <a:p>
            <a:pPr indent="342900">
              <a:buNone/>
            </a:pPr>
            <a:r>
              <a:rPr lang="en-US" sz="1400" dirty="0" smtClean="0"/>
              <a:t>Also, trade, depending on the nature, organization and manner of conduct can be characterized terrestrial, marine and river trade.</a:t>
            </a:r>
          </a:p>
          <a:p>
            <a:pPr indent="342900">
              <a:buNone/>
            </a:pPr>
            <a:r>
              <a:rPr lang="en-US" sz="1400" dirty="0" smtClean="0"/>
              <a:t>The most important was the maritime trade conducted in the Mediterranean, the Black Sea, the Persian Gulf and the Red Sea, which is however difficult the lack of progress in navigation. While playing a crucial role in the economies of the Hellenistic states, the only useful achievement observed during this period in this respect seems to be the use of the triangular sail. Based on a long axis forming an angle of 45 degrees with the main sail, which allow better navigation in adverse weather conditions.</a:t>
            </a:r>
          </a:p>
          <a:p>
            <a:pPr indent="342900">
              <a:buNone/>
            </a:pPr>
            <a:r>
              <a:rPr lang="en-US" sz="1400" dirty="0" smtClean="0"/>
              <a:t>But the profession of merchant seamen concealed great dangers and anxieties, as they had to face off against pirates and the various wars between kingdoms, the elements of nature and ignorance. Possibly even the </a:t>
            </a:r>
            <a:r>
              <a:rPr lang="en-US" sz="1400" dirty="0" smtClean="0"/>
              <a:t>most </a:t>
            </a:r>
            <a:r>
              <a:rPr lang="en-US" sz="1400" dirty="0" smtClean="0"/>
              <a:t>ships have been lost to powerful storms, or because of the difficulties in shipping and the lack of maps than from pirate attacks.</a:t>
            </a:r>
          </a:p>
          <a:p>
            <a:pPr indent="342900">
              <a:buNone/>
            </a:pPr>
            <a:r>
              <a:rPr lang="en-US" sz="1400" dirty="0" smtClean="0"/>
              <a:t>The </a:t>
            </a:r>
            <a:r>
              <a:rPr lang="en-US" sz="1400" dirty="0" smtClean="0"/>
              <a:t>terrestrial </a:t>
            </a:r>
            <a:r>
              <a:rPr lang="en-US" sz="1400" dirty="0" smtClean="0"/>
              <a:t>trade </a:t>
            </a:r>
            <a:r>
              <a:rPr lang="en-US" sz="1400" dirty="0" smtClean="0"/>
              <a:t>was not </a:t>
            </a:r>
            <a:r>
              <a:rPr lang="en-US" sz="1400" dirty="0" smtClean="0"/>
              <a:t>very developed and the most interesting shopping street was </a:t>
            </a:r>
            <a:r>
              <a:rPr lang="en-US" sz="1400" dirty="0" smtClean="0"/>
              <a:t>the </a:t>
            </a:r>
            <a:r>
              <a:rPr lang="en-US" sz="1400" dirty="0" smtClean="0"/>
              <a:t>caravans from Syria, Mesopotamia, Arabia and the land of Persia.</a:t>
            </a:r>
          </a:p>
          <a:p>
            <a:pPr indent="342900">
              <a:buNone/>
            </a:pPr>
            <a:r>
              <a:rPr lang="en-US" sz="1400" dirty="0" smtClean="0"/>
              <a:t>The trade through </a:t>
            </a:r>
            <a:r>
              <a:rPr lang="en-US" sz="1400" dirty="0" smtClean="0"/>
              <a:t>rivers was limited and only local. The most important river </a:t>
            </a:r>
            <a:r>
              <a:rPr lang="en-US" sz="1400" dirty="0" smtClean="0"/>
              <a:t>was </a:t>
            </a:r>
            <a:r>
              <a:rPr lang="en-US" sz="1400" dirty="0" smtClean="0"/>
              <a:t>Nile, as it was the main route of internal trade of Egypt, and used for the transport of goods from India, Arabia and East Africa to the Mediterranean</a:t>
            </a:r>
            <a:r>
              <a:rPr lang="en-US" sz="1400" dirty="0" smtClean="0"/>
              <a:t>.</a:t>
            </a:r>
            <a:endParaRPr lang="el-GR" sz="1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images-23-2yhtrdo1ddwupqllqafm68.jpg"/>
          <p:cNvPicPr>
            <a:picLocks noGrp="1" noChangeAspect="1"/>
          </p:cNvPicPr>
          <p:nvPr>
            <p:ph idx="1"/>
          </p:nvPr>
        </p:nvPicPr>
        <p:blipFill>
          <a:blip r:embed="rId2" cstate="print"/>
          <a:stretch>
            <a:fillRect/>
          </a:stretch>
        </p:blipFill>
        <p:spPr>
          <a:xfrm>
            <a:off x="142844" y="500042"/>
            <a:ext cx="5857916" cy="2895136"/>
          </a:xfrm>
        </p:spPr>
      </p:pic>
      <p:pic>
        <p:nvPicPr>
          <p:cNvPr id="5" name="3 - Θέση περιεχομένου" descr="ploiatrereme-31e23udpn3bozls0a7xgcg.jpg"/>
          <p:cNvPicPr>
            <a:picLocks noChangeAspect="1"/>
          </p:cNvPicPr>
          <p:nvPr/>
        </p:nvPicPr>
        <p:blipFill>
          <a:blip r:embed="rId3" cstate="print"/>
          <a:stretch>
            <a:fillRect/>
          </a:stretch>
        </p:blipFill>
        <p:spPr>
          <a:xfrm>
            <a:off x="214282" y="3929066"/>
            <a:ext cx="5549014" cy="2742469"/>
          </a:xfrm>
          <a:prstGeom prst="rect">
            <a:avLst/>
          </a:prstGeom>
        </p:spPr>
      </p:pic>
      <p:sp>
        <p:nvSpPr>
          <p:cNvPr id="2050" name="AutoShape 2" descr="Αποτέλεσμα εικόνας για ελληνιστικά νομίσματα"/>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2052" name="AutoShape 4" descr="Αποτέλεσμα εικόνας για ελληνιστικά νομίσματα"/>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8" name="3 - Θέση περιεχομένου" descr="αρχείο λήψης (1).jpg"/>
          <p:cNvPicPr>
            <a:picLocks noGrp="1" noChangeAspect="1"/>
          </p:cNvPicPr>
          <p:nvPr>
            <p:ph idx="1"/>
          </p:nvPr>
        </p:nvPicPr>
        <p:blipFill>
          <a:blip r:embed="rId4" cstate="print"/>
          <a:stretch>
            <a:fillRect/>
          </a:stretch>
        </p:blipFill>
        <p:spPr>
          <a:xfrm>
            <a:off x="6143636" y="714356"/>
            <a:ext cx="2705020" cy="2000264"/>
          </a:xfrm>
        </p:spPr>
      </p:pic>
      <p:pic>
        <p:nvPicPr>
          <p:cNvPr id="9" name="3 - Θέση περιεχομένου" descr="ΝΟΜΙΣΜΑΤΑ 3.jpg"/>
          <p:cNvPicPr>
            <a:picLocks noChangeAspect="1"/>
          </p:cNvPicPr>
          <p:nvPr/>
        </p:nvPicPr>
        <p:blipFill>
          <a:blip r:embed="rId5" cstate="print"/>
          <a:stretch>
            <a:fillRect/>
          </a:stretch>
        </p:blipFill>
        <p:spPr>
          <a:xfrm>
            <a:off x="6072198" y="3714752"/>
            <a:ext cx="2557791" cy="2571768"/>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305</TotalTime>
  <Words>1473</Words>
  <Application>Microsoft Office PowerPoint</Application>
  <PresentationFormat>Προβολή στην οθόνη (4:3)</PresentationFormat>
  <Paragraphs>44</Paragraphs>
  <Slides>15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15</vt:i4>
      </vt:variant>
    </vt:vector>
  </HeadingPairs>
  <TitlesOfParts>
    <vt:vector size="16" baseType="lpstr">
      <vt:lpstr>Θέμα του Office</vt:lpstr>
      <vt:lpstr>Mediterranean maritime trade routes</vt:lpstr>
      <vt:lpstr>Διαφάνεια 2</vt:lpstr>
      <vt:lpstr>Second colonization</vt:lpstr>
      <vt:lpstr>Διαφάνεια 4</vt:lpstr>
      <vt:lpstr>Διαφάνεια 5</vt:lpstr>
      <vt:lpstr>Διαφάνεια 6</vt:lpstr>
      <vt:lpstr>Hellenistic period</vt:lpstr>
      <vt:lpstr>Διαφάνεια 8</vt:lpstr>
      <vt:lpstr>Διαφάνεια 9</vt:lpstr>
      <vt:lpstr>Roman era</vt:lpstr>
      <vt:lpstr>16th Century</vt:lpstr>
      <vt:lpstr>18th Century</vt:lpstr>
      <vt:lpstr>Διαφάνεια 13</vt:lpstr>
      <vt:lpstr>Διαφάνεια 14</vt:lpstr>
      <vt:lpstr>Sources:</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dc:creator>
  <cp:lastModifiedBy>user</cp:lastModifiedBy>
  <cp:revision>63</cp:revision>
  <dcterms:created xsi:type="dcterms:W3CDTF">2016-06-27T06:41:57Z</dcterms:created>
  <dcterms:modified xsi:type="dcterms:W3CDTF">2016-06-29T20:54:35Z</dcterms:modified>
</cp:coreProperties>
</file>