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65" r:id="rId11"/>
    <p:sldId id="257" r:id="rId12"/>
    <p:sldId id="259" r:id="rId13"/>
    <p:sldId id="263" r:id="rId14"/>
    <p:sldId id="264" r:id="rId15"/>
    <p:sldId id="262"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6000"/>
            <a:lum/>
          </a:blip>
          <a:srcRect/>
          <a:stretch>
            <a:fillRect t="-2000" b="-2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AF6F4-AFAE-479E-A569-B350855E863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lideshare.net/dbatsi/ss-41229287" TargetMode="External"/><Relationship Id="rId2" Type="http://schemas.openxmlformats.org/officeDocument/2006/relationships/hyperlink" Target="http://travellers.ekt.gr/index.php?item=headerpage" TargetMode="External"/><Relationship Id="rId1" Type="http://schemas.openxmlformats.org/officeDocument/2006/relationships/slideLayout" Target="../slideLayouts/slideLayout2.xml"/><Relationship Id="rId5" Type="http://schemas.openxmlformats.org/officeDocument/2006/relationships/hyperlink" Target="http://blacksea.ehw.gr/forms/fLemmaBodyExtended.aspx?lemmaID=12232" TargetMode="External"/><Relationship Id="rId4" Type="http://schemas.openxmlformats.org/officeDocument/2006/relationships/hyperlink" Target="http://www.egnatia.eu/page/default.asp?la=1&amp;id=2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5229200"/>
            <a:ext cx="7772400" cy="1470025"/>
          </a:xfrm>
        </p:spPr>
        <p:txBody>
          <a:bodyPr/>
          <a:lstStyle/>
          <a:p>
            <a:r>
              <a:rPr lang="el-GR" dirty="0" smtClean="0"/>
              <a:t>Θαλάσσιοι εμπορικοί δρόμοι της Μεσογείου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Ρωμαϊκή Εποχή </a:t>
            </a:r>
            <a:endParaRPr lang="el-GR" dirty="0"/>
          </a:p>
        </p:txBody>
      </p:sp>
      <p:sp>
        <p:nvSpPr>
          <p:cNvPr id="3" name="2 - Θέση περιεχομένου"/>
          <p:cNvSpPr>
            <a:spLocks noGrp="1"/>
          </p:cNvSpPr>
          <p:nvPr>
            <p:ph idx="1"/>
          </p:nvPr>
        </p:nvSpPr>
        <p:spPr>
          <a:xfrm>
            <a:off x="214282" y="1600200"/>
            <a:ext cx="8358246" cy="4525963"/>
          </a:xfrm>
        </p:spPr>
        <p:txBody>
          <a:bodyPr>
            <a:normAutofit fontScale="70000" lnSpcReduction="20000"/>
          </a:bodyPr>
          <a:lstStyle/>
          <a:p>
            <a:pPr indent="342900" algn="just">
              <a:buNone/>
            </a:pPr>
            <a:r>
              <a:rPr lang="el-GR" sz="2600" dirty="0" smtClean="0"/>
              <a:t>Στη </a:t>
            </a:r>
            <a:r>
              <a:rPr lang="el-GR" sz="2600" dirty="0"/>
              <a:t>Ρωμαϊκή Αυτοκρατορία ένας από τους δύο σημαντικότερους </a:t>
            </a:r>
            <a:r>
              <a:rPr lang="el-GR" sz="2600" dirty="0" smtClean="0"/>
              <a:t> εμπορικούς δρόμους </a:t>
            </a:r>
            <a:r>
              <a:rPr lang="el-GR" sz="2600" dirty="0"/>
              <a:t>που κατέληγαν στην πρωτεύουσα Ρώμη ήταν </a:t>
            </a:r>
            <a:r>
              <a:rPr lang="el-GR" sz="2600" dirty="0" smtClean="0"/>
              <a:t>η </a:t>
            </a:r>
            <a:r>
              <a:rPr lang="en-US" sz="2600" dirty="0" smtClean="0"/>
              <a:t>via </a:t>
            </a:r>
            <a:r>
              <a:rPr lang="el-GR" sz="2600" dirty="0" smtClean="0"/>
              <a:t>Εγνατία</a:t>
            </a:r>
            <a:r>
              <a:rPr lang="el-GR" sz="2600" dirty="0"/>
              <a:t>, υπερπόντια προέκταση της </a:t>
            </a:r>
            <a:r>
              <a:rPr lang="en-US" sz="2600" dirty="0" smtClean="0"/>
              <a:t>via </a:t>
            </a:r>
            <a:r>
              <a:rPr lang="el-GR" sz="2600" dirty="0" err="1" smtClean="0"/>
              <a:t>Τραϊόνα</a:t>
            </a:r>
            <a:r>
              <a:rPr lang="el-GR" sz="2600" dirty="0" smtClean="0"/>
              <a:t> </a:t>
            </a:r>
            <a:r>
              <a:rPr lang="el-GR" sz="2600" dirty="0"/>
              <a:t>διαμέσου του λιμένα της </a:t>
            </a:r>
            <a:r>
              <a:rPr lang="el-GR" sz="2600" dirty="0" err="1"/>
              <a:t>Γναφιάς</a:t>
            </a:r>
            <a:r>
              <a:rPr lang="el-GR" sz="2600" dirty="0"/>
              <a:t>, που διέσχιζε την Ελλάδα μέχρι τον ποταμό Έβρο. Η Εγνατία περνούσε από το Δυρράχιο, το </a:t>
            </a:r>
            <a:r>
              <a:rPr lang="el-GR" sz="2600" dirty="0" err="1"/>
              <a:t>Λυχνιδό</a:t>
            </a:r>
            <a:r>
              <a:rPr lang="el-GR" sz="2600" dirty="0"/>
              <a:t>, την Ηράκλεια, την Πέλλα, τη </a:t>
            </a:r>
            <a:r>
              <a:rPr lang="el-GR" sz="2600" dirty="0" smtClean="0"/>
              <a:t>Θεσσαλονίκη</a:t>
            </a:r>
            <a:r>
              <a:rPr lang="el-GR" sz="2600" dirty="0"/>
              <a:t>, την Αμφίπολη, τους Φιλίππους, το </a:t>
            </a:r>
            <a:r>
              <a:rPr lang="el-GR" sz="2600" dirty="0" err="1"/>
              <a:t>Τόπειρο</a:t>
            </a:r>
            <a:r>
              <a:rPr lang="el-GR" sz="2600" dirty="0"/>
              <a:t>, την </a:t>
            </a:r>
            <a:r>
              <a:rPr lang="el-GR" sz="2600" dirty="0" err="1"/>
              <a:t>Μαξιμιανούπολη</a:t>
            </a:r>
            <a:r>
              <a:rPr lang="el-GR" sz="2600" dirty="0"/>
              <a:t> και την </a:t>
            </a:r>
            <a:r>
              <a:rPr lang="el-GR" sz="2600" dirty="0" err="1" smtClean="0"/>
              <a:t>Τραϊανούπολη</a:t>
            </a:r>
            <a:r>
              <a:rPr lang="el-GR" sz="2600" dirty="0" smtClean="0"/>
              <a:t>.</a:t>
            </a:r>
            <a:endParaRPr lang="en-US" sz="2600" dirty="0" smtClean="0"/>
          </a:p>
          <a:p>
            <a:pPr indent="342900" algn="just">
              <a:buNone/>
            </a:pPr>
            <a:r>
              <a:rPr lang="el-GR" sz="2600" dirty="0" smtClean="0"/>
              <a:t>Η </a:t>
            </a:r>
            <a:r>
              <a:rPr lang="el-GR" sz="2600" dirty="0"/>
              <a:t>Εγνατία κατασκευάστηκε μεταξύ του 146-120 </a:t>
            </a:r>
            <a:r>
              <a:rPr lang="el-GR" sz="2600" dirty="0" err="1"/>
              <a:t>π.Χ.</a:t>
            </a:r>
            <a:r>
              <a:rPr lang="el-GR" sz="2600" dirty="0"/>
              <a:t>, πάνω στα ίχνη ενός αρχαίου, </a:t>
            </a:r>
            <a:r>
              <a:rPr lang="el-GR" sz="2600" dirty="0" smtClean="0"/>
              <a:t>προ-Ρωμαϊκού </a:t>
            </a:r>
            <a:r>
              <a:rPr lang="el-GR" sz="2600" dirty="0"/>
              <a:t>δρόμου που εκτείνονταν ανάμεσα στις </a:t>
            </a:r>
            <a:r>
              <a:rPr lang="el-GR" sz="2600" dirty="0" err="1"/>
              <a:t>Αδριατικές</a:t>
            </a:r>
            <a:r>
              <a:rPr lang="el-GR" sz="2600" dirty="0"/>
              <a:t> χώρες και στο Αιγαίο. Αργότερα, κατασκευάστηκε η επέκτασή της από τον Έβρο στο Βυζάντιο και τελικά το όνομα </a:t>
            </a:r>
            <a:r>
              <a:rPr lang="el-GR" sz="2600" dirty="0" smtClean="0"/>
              <a:t>Εγνατία δόθηκε </a:t>
            </a:r>
            <a:r>
              <a:rPr lang="el-GR" sz="2600" dirty="0"/>
              <a:t>σε όλο το δρόμο, από </a:t>
            </a:r>
            <a:r>
              <a:rPr lang="el-GR" sz="2600" dirty="0" smtClean="0"/>
              <a:t>τη </a:t>
            </a:r>
            <a:r>
              <a:rPr lang="el-GR" sz="2600" dirty="0"/>
              <a:t>Ρώμη μέχρι την Κωνσταντινούπολη, προς τιμή του Ρωμαίου ανθύπατου </a:t>
            </a:r>
            <a:r>
              <a:rPr lang="el-GR" sz="2600" dirty="0" err="1"/>
              <a:t>Γναίου</a:t>
            </a:r>
            <a:r>
              <a:rPr lang="el-GR" sz="2600" dirty="0"/>
              <a:t> </a:t>
            </a:r>
            <a:r>
              <a:rPr lang="el-GR" sz="2600" dirty="0" err="1"/>
              <a:t>Εγνάτιου</a:t>
            </a:r>
            <a:r>
              <a:rPr lang="el-GR" sz="2600" dirty="0"/>
              <a:t> που την </a:t>
            </a:r>
            <a:r>
              <a:rPr lang="el-GR" sz="2600" dirty="0" smtClean="0"/>
              <a:t>κατασκεύασε.</a:t>
            </a:r>
            <a:endParaRPr lang="en-US" sz="2600" dirty="0" smtClean="0"/>
          </a:p>
          <a:p>
            <a:pPr indent="342900" algn="just">
              <a:buNone/>
            </a:pPr>
            <a:r>
              <a:rPr lang="el-GR" sz="2600" dirty="0" smtClean="0"/>
              <a:t>Η </a:t>
            </a:r>
            <a:r>
              <a:rPr lang="el-GR" sz="2600" dirty="0"/>
              <a:t>πρώτη ρητή μνεία για την </a:t>
            </a:r>
            <a:r>
              <a:rPr lang="el-GR" sz="2600" dirty="0" err="1"/>
              <a:t>via</a:t>
            </a:r>
            <a:r>
              <a:rPr lang="el-GR" sz="2600" dirty="0"/>
              <a:t> Εγνατία βρίσκεται στο έργο του γεωγράφου </a:t>
            </a:r>
            <a:r>
              <a:rPr lang="el-GR" sz="2600" dirty="0" smtClean="0"/>
              <a:t>Στράβωνα.</a:t>
            </a:r>
            <a:endParaRPr lang="en-US" sz="2600" dirty="0" smtClean="0"/>
          </a:p>
          <a:p>
            <a:pPr indent="342900" algn="just">
              <a:buNone/>
            </a:pPr>
            <a:r>
              <a:rPr lang="el-GR" sz="2600" dirty="0" smtClean="0"/>
              <a:t>Το </a:t>
            </a:r>
            <a:r>
              <a:rPr lang="el-GR" sz="2600" dirty="0"/>
              <a:t>1270 </a:t>
            </a:r>
            <a:r>
              <a:rPr lang="el-GR" sz="2600" dirty="0" err="1" smtClean="0"/>
              <a:t>μ.Χ</a:t>
            </a:r>
            <a:r>
              <a:rPr lang="el-GR" sz="2600" dirty="0" smtClean="0"/>
              <a:t>. </a:t>
            </a:r>
            <a:r>
              <a:rPr lang="el-GR" sz="2600" dirty="0"/>
              <a:t>η </a:t>
            </a:r>
            <a:r>
              <a:rPr lang="el-GR" sz="2600" dirty="0" err="1"/>
              <a:t>via</a:t>
            </a:r>
            <a:r>
              <a:rPr lang="el-GR" sz="2600" dirty="0"/>
              <a:t> Εγνατία αναφέρεται ως συνδετικός οδικός άξονας ανάμεσα στο Δυρράχιο και στην Κωνσταντινούπολη και μέχρι το 16ο αιώνα χρησιμοποιείται βασικά ως εμπορικός δρόμος που διακινούσε φυλές, θρησκεύματα, κοινωνικές τάξεις, ιδεολογίες, ήθη, έθιμα, οικονομίες, νοοτροπίες, αντιλήψεις</a:t>
            </a:r>
            <a:r>
              <a:rPr lang="el-GR" sz="2600" dirty="0" smtClean="0"/>
              <a:t>.</a:t>
            </a:r>
            <a:endParaRPr lang="en-US" sz="2600" dirty="0" smtClean="0"/>
          </a:p>
          <a:p>
            <a:pPr indent="342900" algn="just">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16</a:t>
            </a:r>
            <a:r>
              <a:rPr lang="el-GR" baseline="30000" dirty="0" smtClean="0"/>
              <a:t>ος</a:t>
            </a:r>
            <a:r>
              <a:rPr lang="el-GR" dirty="0" smtClean="0"/>
              <a:t> αιώνας</a:t>
            </a:r>
            <a:endParaRPr lang="el-GR" dirty="0"/>
          </a:p>
        </p:txBody>
      </p:sp>
      <p:sp>
        <p:nvSpPr>
          <p:cNvPr id="3" name="2 - Θέση περιεχομένου"/>
          <p:cNvSpPr>
            <a:spLocks noGrp="1"/>
          </p:cNvSpPr>
          <p:nvPr>
            <p:ph idx="1"/>
          </p:nvPr>
        </p:nvSpPr>
        <p:spPr>
          <a:xfrm>
            <a:off x="457200" y="1214422"/>
            <a:ext cx="8229600" cy="5286412"/>
          </a:xfrm>
        </p:spPr>
        <p:txBody>
          <a:bodyPr>
            <a:noAutofit/>
          </a:bodyPr>
          <a:lstStyle/>
          <a:p>
            <a:pPr indent="342900" algn="just">
              <a:buNone/>
            </a:pPr>
            <a:r>
              <a:rPr lang="el-GR" sz="1600" dirty="0" smtClean="0"/>
              <a:t>Τα </a:t>
            </a:r>
            <a:r>
              <a:rPr lang="el-GR" sz="1600" dirty="0"/>
              <a:t>δρομολόγια που ακολουθούσαν οι Ευρωπαίοι ταξιδιώτες με προορισμό την </a:t>
            </a:r>
            <a:r>
              <a:rPr lang="el-GR" sz="1600" dirty="0" smtClean="0"/>
              <a:t>Κωνσταντινούπολη </a:t>
            </a:r>
            <a:r>
              <a:rPr lang="el-GR" sz="1600" dirty="0"/>
              <a:t>ή τα </a:t>
            </a:r>
            <a:r>
              <a:rPr lang="el-GR" sz="1600" dirty="0" smtClean="0"/>
              <a:t>Ιεροσόλυμα </a:t>
            </a:r>
            <a:r>
              <a:rPr lang="el-GR" sz="1600" dirty="0"/>
              <a:t>ήταν κατά προτίμηση μέσω της Bενετίας, η οποία είχε κτήσεις σε όλη την ανατολική Mεσόγειο, εξασφάλιζε τον αναγκαίο ανεφοδιασμό και ήταν εκείνη που διακινούσε και οργάνωνε το προσκυνηματικό ταξίδι. </a:t>
            </a:r>
            <a:r>
              <a:rPr lang="el-GR" sz="1600" dirty="0" smtClean="0"/>
              <a:t>Η Bενετία </a:t>
            </a:r>
            <a:r>
              <a:rPr lang="el-GR" sz="1600" dirty="0"/>
              <a:t>διαφεντεύει τις θάλασσες προς όλη την ανατολική Mεσόγειο και συνεχίζει τους επόμενους αιώνες να είναι ο οικονομικός, εμπορικός, διπλωματικός και καθοδηγητικός </a:t>
            </a:r>
            <a:r>
              <a:rPr lang="el-GR" sz="1600" dirty="0" smtClean="0"/>
              <a:t>παράγοντας </a:t>
            </a:r>
            <a:r>
              <a:rPr lang="el-GR" sz="1600" dirty="0"/>
              <a:t>για την ισορροπία των δυνάμεων της Mεσογείου, παραμένοντας η προνομιούχος εμποροναυτική </a:t>
            </a:r>
            <a:r>
              <a:rPr lang="el-GR" sz="1600" dirty="0" smtClean="0"/>
              <a:t>δύναμη. Από </a:t>
            </a:r>
            <a:r>
              <a:rPr lang="el-GR" sz="1600" dirty="0"/>
              <a:t>το λιμάνι της απέπλεαν αλλεπάλληλα δρομολόγια πλοίων εμπορικών ή προσκυνηματικών, τα οποία ανεφοδιάζονταν, στάθμευαν και διακινούσαν ταξιδιώτες στα μεγάλα λιμάνια της </a:t>
            </a:r>
            <a:r>
              <a:rPr lang="el-GR" sz="1600" dirty="0" smtClean="0"/>
              <a:t>Αδριατικής </a:t>
            </a:r>
            <a:r>
              <a:rPr lang="el-GR" sz="1600" dirty="0"/>
              <a:t>και στα νησιά του </a:t>
            </a:r>
            <a:r>
              <a:rPr lang="el-GR" sz="1600" dirty="0" smtClean="0"/>
              <a:t>Ιονίου πελάγους.</a:t>
            </a:r>
            <a:endParaRPr lang="en-US" sz="1600" dirty="0" smtClean="0"/>
          </a:p>
          <a:p>
            <a:pPr indent="342900" algn="just">
              <a:buNone/>
            </a:pPr>
            <a:r>
              <a:rPr lang="el-GR" sz="1600" dirty="0" smtClean="0"/>
              <a:t> Έτσι, </a:t>
            </a:r>
            <a:r>
              <a:rPr lang="el-GR" sz="1600" dirty="0"/>
              <a:t>η </a:t>
            </a:r>
            <a:r>
              <a:rPr lang="el-GR" sz="1600" dirty="0" smtClean="0"/>
              <a:t>Κέρκυρα </a:t>
            </a:r>
            <a:r>
              <a:rPr lang="el-GR" sz="1600" dirty="0"/>
              <a:t>και αμέσως μετά η Zάκυνθος, τα Kύθηρα νοτιότερα και λιγότερο η Kεφαλλονιά αποτελούσαν αναγκαίο σταθμό για τα πλοία πριν ανοιχτούν στο πέλαγος προς την Kρήτη και τη Mέση </a:t>
            </a:r>
            <a:r>
              <a:rPr lang="el-GR" sz="1600" dirty="0" smtClean="0"/>
              <a:t>Ανατολή. Από </a:t>
            </a:r>
            <a:r>
              <a:rPr lang="el-GR" sz="1600" dirty="0"/>
              <a:t>τη Bενετία λοιπόν, τη Pαγούσα, τα </a:t>
            </a:r>
            <a:r>
              <a:rPr lang="el-GR" sz="1600" dirty="0" smtClean="0"/>
              <a:t>Ιόνια </a:t>
            </a:r>
            <a:r>
              <a:rPr lang="el-GR" sz="1600" dirty="0"/>
              <a:t>νησιά, την Kρήτη και την Kύπρο, ως απαραίτητους σταθμούς, έφταναν στους Αγίους </a:t>
            </a:r>
            <a:r>
              <a:rPr lang="el-GR" sz="1600" dirty="0" smtClean="0"/>
              <a:t>Τόπους ως </a:t>
            </a:r>
            <a:r>
              <a:rPr lang="el-GR" sz="1600" dirty="0"/>
              <a:t>το </a:t>
            </a:r>
            <a:r>
              <a:rPr lang="el-GR" sz="1600" dirty="0" smtClean="0"/>
              <a:t>1566 και κατευθύνονταν </a:t>
            </a:r>
            <a:r>
              <a:rPr lang="el-GR" sz="1600" dirty="0"/>
              <a:t>στην πρωτεύουσα της Αυτοκρατορίας. </a:t>
            </a:r>
            <a:r>
              <a:rPr lang="el-GR" sz="1600" dirty="0" smtClean="0"/>
              <a:t>Από </a:t>
            </a:r>
            <a:r>
              <a:rPr lang="el-GR" sz="1600" dirty="0"/>
              <a:t>την </a:t>
            </a:r>
            <a:r>
              <a:rPr lang="el-GR" sz="1600" dirty="0" smtClean="0"/>
              <a:t>Κωνσταντινούπολη </a:t>
            </a:r>
            <a:r>
              <a:rPr lang="el-GR" sz="1600" dirty="0"/>
              <a:t>πάλι, με στάσεις στη Xίο και σ</a:t>
            </a:r>
            <a:r>
              <a:rPr lang="el-GR" sz="1600" dirty="0" smtClean="0"/>
              <a:t>τη Ρόδο, </a:t>
            </a:r>
            <a:r>
              <a:rPr lang="el-GR" sz="1600" dirty="0"/>
              <a:t>οι ταξιδιώτες είχαν προορισμό την </a:t>
            </a:r>
            <a:r>
              <a:rPr lang="el-GR" sz="1600" dirty="0" smtClean="0"/>
              <a:t>Αλεξάνδρεια </a:t>
            </a:r>
            <a:r>
              <a:rPr lang="el-GR" sz="1600" dirty="0"/>
              <a:t>και φυσικά την Παλαιστίνη. Oι χερσαίοι δρόμοι διέσχιζαν τη Βαλκανική χερσόνησο και από το </a:t>
            </a:r>
            <a:r>
              <a:rPr lang="el-GR" sz="1600" dirty="0" smtClean="0"/>
              <a:t>Βελιγράδι, </a:t>
            </a:r>
            <a:r>
              <a:rPr lang="el-GR" sz="1600" dirty="0"/>
              <a:t>μέσω Σόφιας και </a:t>
            </a:r>
            <a:r>
              <a:rPr lang="el-GR" sz="1600" dirty="0" smtClean="0"/>
              <a:t>Αδριανούπολης, κατέληγαν </a:t>
            </a:r>
            <a:r>
              <a:rPr lang="el-GR" sz="1600" dirty="0"/>
              <a:t>πάλι στην οθωμανική </a:t>
            </a:r>
            <a:r>
              <a:rPr lang="el-GR" sz="1600" dirty="0" smtClean="0"/>
              <a:t>πρωτεύουσα με </a:t>
            </a:r>
            <a:r>
              <a:rPr lang="el-GR" sz="1600" dirty="0"/>
              <a:t>σταθμούς το Nόβι-Παζάρ και τη Σόφια, ακολουθούσαν την υπόλοιπη διαδρομή έως την </a:t>
            </a:r>
            <a:r>
              <a:rPr lang="el-GR" sz="1600" dirty="0" smtClean="0"/>
              <a:t>Κωνσταντινούπολη. Ελάχιστα </a:t>
            </a:r>
            <a:r>
              <a:rPr lang="el-GR" sz="1600" dirty="0"/>
              <a:t>δρομολόγια έγιναν ως τον 17ο αιώνα στη Mικρά </a:t>
            </a:r>
            <a:r>
              <a:rPr lang="el-GR" sz="1600" dirty="0" smtClean="0"/>
              <a:t>Ασία.</a:t>
            </a:r>
            <a:br>
              <a:rPr lang="el-GR" sz="1600" dirty="0" smtClean="0"/>
            </a:br>
            <a:r>
              <a:rPr lang="el-GR" sz="1400" dirty="0" smtClean="0"/>
              <a:t/>
            </a:r>
            <a:br>
              <a:rPr lang="el-GR" sz="1400" dirty="0" smtClean="0"/>
            </a:br>
            <a:endParaRPr lang="el-G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18</a:t>
            </a:r>
            <a:r>
              <a:rPr lang="el-GR" baseline="30000" dirty="0" smtClean="0"/>
              <a:t>ος</a:t>
            </a:r>
            <a:r>
              <a:rPr lang="el-GR" dirty="0" smtClean="0"/>
              <a:t> </a:t>
            </a:r>
            <a:r>
              <a:rPr lang="el-GR" dirty="0" err="1" smtClean="0"/>
              <a:t>αιωνας</a:t>
            </a:r>
            <a:endParaRPr lang="el-GR" dirty="0"/>
          </a:p>
        </p:txBody>
      </p:sp>
      <p:sp>
        <p:nvSpPr>
          <p:cNvPr id="3" name="2 - Θέση περιεχομένου"/>
          <p:cNvSpPr>
            <a:spLocks noGrp="1"/>
          </p:cNvSpPr>
          <p:nvPr>
            <p:ph idx="1"/>
          </p:nvPr>
        </p:nvSpPr>
        <p:spPr/>
        <p:txBody>
          <a:bodyPr>
            <a:noAutofit/>
          </a:bodyPr>
          <a:lstStyle/>
          <a:p>
            <a:r>
              <a:rPr lang="el-GR" sz="1600" dirty="0"/>
              <a:t>Mε την είσοδο του 18ου αιώνα κάποια ταξίδια ανέτρεψαν όχι μόνο τη μέχρι τότε γνώση του αναγνωστικού κοινού για τα νησιά κυρίως του </a:t>
            </a:r>
            <a:r>
              <a:rPr lang="el-GR" sz="1600" dirty="0" smtClean="0"/>
              <a:t>Αρχιπελάγους, </a:t>
            </a:r>
            <a:r>
              <a:rPr lang="el-GR" sz="1600" dirty="0"/>
              <a:t>αλλά </a:t>
            </a:r>
            <a:r>
              <a:rPr lang="el-GR" sz="1600" dirty="0" smtClean="0"/>
              <a:t>άνοιξαν και νέους </a:t>
            </a:r>
            <a:r>
              <a:rPr lang="el-GR" sz="1600" dirty="0"/>
              <a:t>και ελκυστικούς ταξιδιωτικούς </a:t>
            </a:r>
            <a:r>
              <a:rPr lang="el-GR" sz="1600" dirty="0" smtClean="0"/>
              <a:t>δρόμους. Tα </a:t>
            </a:r>
            <a:r>
              <a:rPr lang="el-GR" sz="1600" dirty="0"/>
              <a:t>δρομολόγια διασπώνται προς όλες τις κατευθύνσεις, αποκόπτονται από την πεπατημένη, παρόλο που τα περισσότερα κατέληγαν ή ξεκινούσαν προς και από την πρωτεύουσα της </a:t>
            </a:r>
            <a:r>
              <a:rPr lang="el-GR" sz="1600" dirty="0" smtClean="0"/>
              <a:t>Οθωμανικής Αυτοκρατορίας. </a:t>
            </a:r>
            <a:r>
              <a:rPr lang="el-GR" sz="1600" dirty="0"/>
              <a:t>H </a:t>
            </a:r>
            <a:r>
              <a:rPr lang="el-GR" sz="1600" dirty="0" smtClean="0"/>
              <a:t>Αθήνα </a:t>
            </a:r>
            <a:r>
              <a:rPr lang="el-GR" sz="1600" dirty="0"/>
              <a:t>ταυτόχρονα γίνεται </a:t>
            </a:r>
            <a:r>
              <a:rPr lang="el-GR" sz="1600" dirty="0" smtClean="0"/>
              <a:t>στόχος </a:t>
            </a:r>
            <a:r>
              <a:rPr lang="el-GR" sz="1600" dirty="0"/>
              <a:t>επίσκεψης και την προσεγγίζουν είτε από δρόμους της Στερεάς είτε από την Πελοπόννησο είτε από τη θάλασσα. </a:t>
            </a:r>
          </a:p>
          <a:p>
            <a:pPr>
              <a:buNone/>
            </a:pPr>
            <a:r>
              <a:rPr lang="el-GR" sz="1600" dirty="0" smtClean="0"/>
              <a:t>        Το πρώτο τέταρτο του 19</a:t>
            </a:r>
            <a:r>
              <a:rPr lang="el-GR" sz="1600" baseline="30000" dirty="0" smtClean="0"/>
              <a:t>ου</a:t>
            </a:r>
            <a:r>
              <a:rPr lang="el-GR" sz="1600" dirty="0" smtClean="0"/>
              <a:t> αιώνα οι δραστήριοι ταξιδιώτες φαίνεται να αντικατοπτρίζουν και  τα πολλαπλά πρόσωπα του ταξιδιωτισμού. Από </a:t>
            </a:r>
            <a:r>
              <a:rPr lang="el-GR" sz="1600" dirty="0"/>
              <a:t>την Ήπειρο του </a:t>
            </a:r>
            <a:r>
              <a:rPr lang="el-GR" sz="1600" dirty="0" smtClean="0"/>
              <a:t>Αλή </a:t>
            </a:r>
            <a:r>
              <a:rPr lang="el-GR" sz="1600" dirty="0"/>
              <a:t>πασά ως </a:t>
            </a:r>
            <a:r>
              <a:rPr lang="el-GR" sz="1600" dirty="0" smtClean="0"/>
              <a:t>το </a:t>
            </a:r>
            <a:r>
              <a:rPr lang="el-GR" sz="1600" dirty="0" err="1" smtClean="0"/>
              <a:t>αιγαιακό</a:t>
            </a:r>
            <a:r>
              <a:rPr lang="el-GR" sz="1600" dirty="0" smtClean="0"/>
              <a:t> Αρχιπέλαγος, </a:t>
            </a:r>
            <a:r>
              <a:rPr lang="el-GR" sz="1600" dirty="0"/>
              <a:t>από την </a:t>
            </a:r>
            <a:r>
              <a:rPr lang="el-GR" sz="1600" dirty="0" smtClean="0"/>
              <a:t>Ιθάκη </a:t>
            </a:r>
            <a:r>
              <a:rPr lang="el-GR" sz="1600" dirty="0"/>
              <a:t>του </a:t>
            </a:r>
            <a:r>
              <a:rPr lang="el-GR" sz="1600" dirty="0" smtClean="0"/>
              <a:t>Οδυσσέα </a:t>
            </a:r>
            <a:r>
              <a:rPr lang="el-GR" sz="1600" dirty="0"/>
              <a:t>ως τις </a:t>
            </a:r>
            <a:r>
              <a:rPr lang="el-GR" sz="1600" dirty="0" err="1"/>
              <a:t>Kυδωνίες</a:t>
            </a:r>
            <a:r>
              <a:rPr lang="el-GR" sz="1600" dirty="0"/>
              <a:t> και τη </a:t>
            </a:r>
            <a:r>
              <a:rPr lang="el-GR" sz="1600" dirty="0" err="1" smtClean="0"/>
              <a:t>Xίο</a:t>
            </a:r>
            <a:r>
              <a:rPr lang="el-GR" sz="1600" dirty="0" smtClean="0"/>
              <a:t>, </a:t>
            </a:r>
            <a:r>
              <a:rPr lang="el-GR" sz="1600" dirty="0"/>
              <a:t>από την πολύβουη </a:t>
            </a:r>
            <a:r>
              <a:rPr lang="el-GR" sz="1600" dirty="0" smtClean="0"/>
              <a:t>Κωνσταντινούπολη </a:t>
            </a:r>
            <a:r>
              <a:rPr lang="el-GR" sz="1600" dirty="0"/>
              <a:t>ως την </a:t>
            </a:r>
            <a:r>
              <a:rPr lang="el-GR" sz="1600" dirty="0" err="1"/>
              <a:t>Kρήτη</a:t>
            </a:r>
            <a:r>
              <a:rPr lang="el-GR" sz="1600" dirty="0"/>
              <a:t> και από την εμπορική Σμύρνη ως τη δυτική Πελοπόννησο, από το μαντείο των Δελφών ως το λιμάνι της Θεσσαλονίκης και από τις αλυκές της Kύπρου ως τη </a:t>
            </a:r>
            <a:r>
              <a:rPr lang="el-GR" sz="1600" dirty="0" smtClean="0"/>
              <a:t>Zάκυνθο, δρόμοι</a:t>
            </a:r>
            <a:r>
              <a:rPr lang="el-GR" sz="1600" dirty="0"/>
              <a:t>, μονοπάτια, θάλασσες και όρη διασχίζονται από φανατικούς ταξιδιώτες, λάτρεις του παρελθόντος και έκπληκτους «αναγνώστες» της νεοελληνικής πραγματικότητας.</a:t>
            </a:r>
            <a:r>
              <a:rPr lang="el-GR" sz="1600" dirty="0" smtClean="0"/>
              <a:t/>
            </a:r>
            <a:br>
              <a:rPr lang="el-GR" sz="1600" dirty="0" smtClean="0"/>
            </a:b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29600" cy="4525963"/>
          </a:xfrm>
        </p:spPr>
        <p:txBody>
          <a:bodyPr>
            <a:normAutofit fontScale="70000" lnSpcReduction="20000"/>
          </a:bodyPr>
          <a:lstStyle/>
          <a:p>
            <a:pPr indent="342900" algn="just">
              <a:buNone/>
            </a:pPr>
            <a:r>
              <a:rPr lang="el-GR" dirty="0" smtClean="0"/>
              <a:t>Οι </a:t>
            </a:r>
            <a:r>
              <a:rPr lang="el-GR" dirty="0"/>
              <a:t>πιο σημαντικοί και </a:t>
            </a:r>
            <a:r>
              <a:rPr lang="el-GR" dirty="0" smtClean="0"/>
              <a:t>συχνά χρησιμοποιούμενοι δρόμοι </a:t>
            </a:r>
            <a:r>
              <a:rPr lang="el-GR" dirty="0"/>
              <a:t>συνέδεαν τις μεγαλύτερες πόλεις-λιμάνια του Ευξείνου με την Κωνσταντινούπολη. Ένας τέτοιος θαλάσσιος δρόμος συνέδεε τη βυζαντινή πρωτεύουσα με </a:t>
            </a:r>
            <a:r>
              <a:rPr lang="el-GR" dirty="0" smtClean="0"/>
              <a:t>την Ηράκλεια </a:t>
            </a:r>
            <a:r>
              <a:rPr lang="el-GR" dirty="0"/>
              <a:t>Ποντική, καθώς και με τη Σινώπη και την </a:t>
            </a:r>
            <a:r>
              <a:rPr lang="el-GR" dirty="0" smtClean="0"/>
              <a:t>Αμισό</a:t>
            </a:r>
            <a:r>
              <a:rPr lang="el-GR" dirty="0"/>
              <a:t> </a:t>
            </a:r>
            <a:r>
              <a:rPr lang="el-GR" dirty="0" smtClean="0"/>
              <a:t>και </a:t>
            </a:r>
            <a:r>
              <a:rPr lang="el-GR" dirty="0"/>
              <a:t>τέλος με την Τραπεζούντα στη νότια ακτή του Ευξείνου. Ένας άλλος παράκτιος θαλάσσιος δρόμος αγκάλιαζε τη δυτική ακτή της Μαύρης θάλασσας και συνέδεε την Κωνσταντινούπολη με τη Μεσημβρία, την </a:t>
            </a:r>
            <a:r>
              <a:rPr lang="el-GR" dirty="0" smtClean="0"/>
              <a:t>Αγχίαλο και </a:t>
            </a:r>
            <a:r>
              <a:rPr lang="el-GR" dirty="0"/>
              <a:t>τα λιμάνια στο δέλτα του Δούναβη. Από εκεί, ο δρόμος αυτός ακολουθούσε τη βορειοδυτική ακτογραμμή και κατά μήκος των εκβολών των ποταμών Δνείστερου και Δνείπερου προχωρούσε προς τη βόρεια ακτή της Μαύρης θάλασσας, φθάνοντας μέχρι και τη Χερσώνα, από όπου κατά μήκος της Κριμαϊκής ακτής ο δρόμος προχωρούσε προς τον Κιμμέριο Βόσπορο </a:t>
            </a:r>
            <a:r>
              <a:rPr lang="el-GR" dirty="0" smtClean="0"/>
              <a:t>και </a:t>
            </a:r>
            <a:r>
              <a:rPr lang="el-GR" dirty="0"/>
              <a:t>την </a:t>
            </a:r>
            <a:r>
              <a:rPr lang="el-GR" dirty="0" smtClean="0"/>
              <a:t>Αζοφική.</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268760"/>
            <a:ext cx="8286808" cy="4525963"/>
          </a:xfrm>
        </p:spPr>
        <p:txBody>
          <a:bodyPr>
            <a:normAutofit fontScale="62500" lnSpcReduction="20000"/>
          </a:bodyPr>
          <a:lstStyle/>
          <a:p>
            <a:pPr indent="342900" algn="just">
              <a:buNone/>
            </a:pPr>
            <a:r>
              <a:rPr lang="el-GR" dirty="0" smtClean="0"/>
              <a:t>Την περίοδο της λατινικής αυτοκρατορίας οι Βενετοί προσάρτησαν εδάφη, όπως τα τρία όγδοα της Κωνσταντινούπολης, τη Μεθώνη και την Κορώνη, την Εύβοια, νησιά του Αιγαίου, με σκοπό τον έλεγχο των θαλάσσιων δρόμων. Αργότερα, η Γένουα κατορθώνει να αποκτήσει βυζαντινά εδάφη και τους παραχωρείται, μετά από συνθήκη, ο Γαλατάς, μια συνοικία έξω από την Κωνσταντινούπολη, για να κατοικούν. </a:t>
            </a:r>
          </a:p>
          <a:p>
            <a:pPr indent="342900" algn="just">
              <a:buNone/>
            </a:pPr>
            <a:r>
              <a:rPr lang="el-GR" dirty="0" smtClean="0"/>
              <a:t>Η ανάπτυξη της Βενετίας και την Γένουας ως εμπορικών δυνάμεων είχαν ως αποτέλεσμα τη δημιουργία «διεθνούς αγοράς» στην Ανατολική Μεσόγειο, δηλαδή στην Ελλάδα, στα νησιά του Αιγαίου και του Ιονίου, στην Κρήτη, την Κωνσταντινούπολη και τη Μαύρη Θάλασσα. Τα λιμάνια της ήταν διαμετακομιστικοί σταθμοί για τα προϊόντα της κεντρικής Ασίας και της Άπω και Μέσης Ανατολής. Συγχρόνως οι περιοχές αυτές έστελναν στη δυτική Ευρώπη πρώτες ύλες και είδη διατροφής. Τα κύρια εξαγωγικά προϊόντα ήταν</a:t>
            </a:r>
            <a:r>
              <a:rPr lang="en-US" dirty="0" smtClean="0"/>
              <a:t>: </a:t>
            </a:r>
            <a:r>
              <a:rPr lang="el-GR" dirty="0" smtClean="0"/>
              <a:t>σιτάρι, λινάρι, λάδι, κρασί, ζάχαρη, τυριά, δέρματα, μαλλί, βαμβάκι και κερί. Αντίθετα, τα είδη που εισάγονταν από τη δυτική Ευρώπη ήταν υφάσματα και βιοτεχνικά προϊόντα, όπως μεταλλουργικά αντικείμενα και όπλα.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a:t>
            </a:r>
            <a:endParaRPr lang="el-GR" dirty="0"/>
          </a:p>
        </p:txBody>
      </p:sp>
      <p:sp>
        <p:nvSpPr>
          <p:cNvPr id="3" name="2 - Θέση περιεχομένου"/>
          <p:cNvSpPr>
            <a:spLocks noGrp="1"/>
          </p:cNvSpPr>
          <p:nvPr>
            <p:ph idx="1"/>
          </p:nvPr>
        </p:nvSpPr>
        <p:spPr/>
        <p:txBody>
          <a:bodyPr>
            <a:normAutofit/>
          </a:bodyPr>
          <a:lstStyle/>
          <a:p>
            <a:r>
              <a:rPr lang="en-US" sz="2400" dirty="0" smtClean="0">
                <a:hlinkClick r:id="rId2"/>
              </a:rPr>
              <a:t>http://travellers.ekt.gr/index.php?item=headerpage</a:t>
            </a:r>
            <a:endParaRPr lang="el-GR" sz="2400" dirty="0" smtClean="0"/>
          </a:p>
          <a:p>
            <a:r>
              <a:rPr lang="en-US" sz="2400" dirty="0" smtClean="0">
                <a:hlinkClick r:id="rId3"/>
              </a:rPr>
              <a:t>http://www.slideshare.net/dbatsi/ss-41229287</a:t>
            </a:r>
            <a:endParaRPr lang="el-GR" sz="2400" dirty="0" smtClean="0"/>
          </a:p>
          <a:p>
            <a:r>
              <a:rPr lang="en-US" sz="2400" dirty="0" smtClean="0">
                <a:hlinkClick r:id="rId4"/>
              </a:rPr>
              <a:t>http://</a:t>
            </a:r>
            <a:r>
              <a:rPr lang="en-US" sz="2400" dirty="0" smtClean="0">
                <a:hlinkClick r:id="rId4"/>
              </a:rPr>
              <a:t>www.egnatia.eu/page/default.asp?la=1&amp;id=23</a:t>
            </a:r>
            <a:endParaRPr lang="el-GR" sz="2400" dirty="0"/>
          </a:p>
          <a:p>
            <a:r>
              <a:rPr lang="en-US" sz="2400" dirty="0" smtClean="0">
                <a:hlinkClick r:id="rId5"/>
              </a:rPr>
              <a:t>http://blacksea.ehw.gr/forms/fLemmaBodyExtended.aspx?lemmaID=12232</a:t>
            </a:r>
            <a:endParaRPr lang="el-GR" sz="2400" dirty="0" smtClean="0"/>
          </a:p>
          <a:p>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Αρχαιότητα</a:t>
            </a:r>
            <a:r>
              <a:rPr lang="en-US" dirty="0" smtClean="0"/>
              <a:t>:</a:t>
            </a:r>
            <a:r>
              <a:rPr lang="el-GR" dirty="0" smtClean="0"/>
              <a:t> β’ αποικισμός</a:t>
            </a:r>
          </a:p>
          <a:p>
            <a:r>
              <a:rPr lang="el-GR" dirty="0" smtClean="0"/>
              <a:t>Ελληνιστική περίοδος</a:t>
            </a:r>
          </a:p>
          <a:p>
            <a:r>
              <a:rPr lang="el-GR" dirty="0" smtClean="0"/>
              <a:t>Ρωμαϊκή εποχή</a:t>
            </a:r>
          </a:p>
          <a:p>
            <a:r>
              <a:rPr lang="el-GR" dirty="0" smtClean="0"/>
              <a:t>Λατινική αυτοκρατορία - Βενετοί</a:t>
            </a:r>
          </a:p>
          <a:p>
            <a:r>
              <a:rPr lang="el-GR" dirty="0" smtClean="0"/>
              <a:t>Ανακαλύψεις νέων χωρών (περιληπτικά)</a:t>
            </a:r>
          </a:p>
          <a:p>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Αποικισμός</a:t>
            </a:r>
            <a:endParaRPr lang="el-GR" dirty="0"/>
          </a:p>
        </p:txBody>
      </p:sp>
      <p:sp>
        <p:nvSpPr>
          <p:cNvPr id="3" name="2 - Θέση περιεχομένου"/>
          <p:cNvSpPr>
            <a:spLocks noGrp="1"/>
          </p:cNvSpPr>
          <p:nvPr>
            <p:ph idx="1"/>
          </p:nvPr>
        </p:nvSpPr>
        <p:spPr/>
        <p:txBody>
          <a:bodyPr>
            <a:noAutofit/>
          </a:bodyPr>
          <a:lstStyle/>
          <a:p>
            <a:pPr indent="342900" algn="just">
              <a:spcBef>
                <a:spcPts val="600"/>
              </a:spcBef>
              <a:buNone/>
            </a:pPr>
            <a:r>
              <a:rPr lang="el-GR" sz="1600" dirty="0" smtClean="0"/>
              <a:t>Κατά τη διάρκεια του Β΄ αποικισμού (8ος-6ος αι. </a:t>
            </a:r>
            <a:r>
              <a:rPr lang="el-GR" sz="1600" dirty="0" err="1" smtClean="0"/>
              <a:t>π.Χ.</a:t>
            </a:r>
            <a:r>
              <a:rPr lang="el-GR" sz="1600" dirty="0" smtClean="0"/>
              <a:t>) ιδρύθηκαν ελληνικές πόλεις σ’ έναν ευρύτατο γεωγραφικό χώρο από τον Εύξεινο Πόντο ως τη σημερινή Ισπανία και από τα βόρεια παράλια του Αιγαίου ως τις ακτές της βόρειας Αφρικής. Πιο συγκεκριμένα:</a:t>
            </a:r>
            <a:endParaRPr lang="en-US" sz="1600" dirty="0" smtClean="0"/>
          </a:p>
          <a:p>
            <a:pPr indent="342900" algn="just">
              <a:spcBef>
                <a:spcPts val="600"/>
              </a:spcBef>
              <a:buNone/>
            </a:pPr>
            <a:r>
              <a:rPr lang="el-GR" sz="1600" dirty="0" smtClean="0"/>
              <a:t>Στα βόρεια και βορειοανατολικά ιδρύθηκαν αποικίες στη Χαλκιδική, στα παράλια της Θράκης, τον Ελλήσποντο, την Προποντίδα, το Βόσπορο και τα παράλια του Εύξεινου Πόντου. Οι πρώτοι που ίδρυσαν αποικίες στη Χαλκιδική ήταν οι </a:t>
            </a:r>
            <a:r>
              <a:rPr lang="el-GR" sz="1600" dirty="0" err="1" smtClean="0"/>
              <a:t>Χαλκιδείς</a:t>
            </a:r>
            <a:r>
              <a:rPr lang="el-GR" sz="1600" dirty="0" smtClean="0"/>
              <a:t> στους οποίους οφείλει και το όνομά της η περιοχή. Σημαντικότερη αποικία των </a:t>
            </a:r>
            <a:r>
              <a:rPr lang="el-GR" sz="1600" dirty="0" err="1" smtClean="0"/>
              <a:t>Χαλκιδέων</a:t>
            </a:r>
            <a:r>
              <a:rPr lang="el-GR" sz="1600" dirty="0" smtClean="0"/>
              <a:t> στην περιοχή ήταν η Όλυνθος. Αξιόλογη ήταν, επίσης, η Ποτίδαια, αποικία της Κορίνθου. Η περιοχή έδινε ξυλεία και μεταλλεύματα ενώ από την περιοχή του Παγγαίου, πιο ανατολικά, οι άποικοι εξασφάλιζαν χρυσό.</a:t>
            </a:r>
            <a:endParaRPr lang="en-US" sz="1600" dirty="0" smtClean="0"/>
          </a:p>
          <a:p>
            <a:pPr indent="342900" algn="just">
              <a:spcBef>
                <a:spcPts val="600"/>
              </a:spcBef>
              <a:buNone/>
            </a:pPr>
            <a:r>
              <a:rPr lang="el-GR" sz="1600" dirty="0" smtClean="0"/>
              <a:t>Στην ευρύτερη περιοχή των Στενών (Ελλήσποντος, Προποντίδα, Βόσπορος), οι πόλεις που προπορεύτηκαν στην αποικιακή κίνηση ήταν η Μίλητος και τα Μέγαρα. Σημαντική αποικία των Μεγαρέων στην ευρωπαϊκή ακτή του Βοσπόρου ήταν το Βυζάντιο. Οι </a:t>
            </a:r>
            <a:r>
              <a:rPr lang="el-GR" sz="1600" dirty="0" err="1" smtClean="0"/>
              <a:t>Μιλήσιοι</a:t>
            </a:r>
            <a:r>
              <a:rPr lang="el-GR" sz="1600" dirty="0" smtClean="0"/>
              <a:t> στη συνέχεια ίδρυσαν πολλές αποικίες στον Εύξεινο Πόντο εξασφαλίζοντας έτσι τον έλεγχο του εμπορίου της περιοχής. Αγόραζαν από τους αυτόχθονες δημητριακά, ξυλεία, δέρματα και δούλους και τους πουλούσαν λάδι, κρασί και διάφορα βιοτεχνικά προϊόντα όπως αγγεία, όπλα και κοσμήματα.</a:t>
            </a:r>
            <a:endParaRPr lang="en-US" sz="1600" dirty="0" smtClean="0"/>
          </a:p>
          <a:p>
            <a:pPr indent="342900" algn="just">
              <a:spcBef>
                <a:spcPts val="600"/>
              </a:spcBef>
              <a:buNone/>
            </a:pPr>
            <a:r>
              <a:rPr lang="el-GR" sz="1600" dirty="0" smtClean="0"/>
              <a:t>   </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268760"/>
            <a:ext cx="8229600" cy="4525963"/>
          </a:xfrm>
        </p:spPr>
        <p:txBody>
          <a:bodyPr>
            <a:noAutofit/>
          </a:bodyPr>
          <a:lstStyle/>
          <a:p>
            <a:pPr indent="342900" algn="just">
              <a:buNone/>
            </a:pPr>
            <a:r>
              <a:rPr lang="el-GR" sz="1800" dirty="0" smtClean="0"/>
              <a:t>Στην κεντρική και δυτική Μεσόγειο αναπτύχθηκε, επίσης, σημαντική αποικιακή κίνηση. Οι ελληνικές αποικίες που ιδρύθηκαν στη νότια Ιταλία (Κάτω Ιταλία) και τη Σικελία ήταν τόσες πολλές και γνώριζαν τέτοια ακμή ώστε η περιοχή ονομάστηκε Μεγάλη Ελλάδα. Ανάμεσά τους ξεχώρισαν ο Τάρας, αποικία της Σπάρτης, ο Κρότωνας και η Σύβαρη, αποικίες των Αχαιών της Πελοποννήσου, η Κύμη, αποικία των </a:t>
            </a:r>
            <a:r>
              <a:rPr lang="el-GR" sz="1800" dirty="0" err="1" smtClean="0"/>
              <a:t>Ευβοέων</a:t>
            </a:r>
            <a:r>
              <a:rPr lang="el-GR" sz="1800" dirty="0" smtClean="0"/>
              <a:t> και οι Συρακούσες, αποικία των Κορινθίων στη Σικελία.</a:t>
            </a:r>
            <a:endParaRPr lang="en-US" sz="1800" dirty="0" smtClean="0"/>
          </a:p>
          <a:p>
            <a:pPr indent="342900" algn="just">
              <a:buNone/>
            </a:pPr>
            <a:r>
              <a:rPr lang="el-GR" sz="1800" dirty="0" smtClean="0"/>
              <a:t>Ακόμη πιο δυτικά, οι </a:t>
            </a:r>
            <a:r>
              <a:rPr lang="el-GR" sz="1800" dirty="0" err="1" smtClean="0"/>
              <a:t>Φωκαείς</a:t>
            </a:r>
            <a:r>
              <a:rPr lang="el-GR" sz="1800" dirty="0" smtClean="0"/>
              <a:t>, από τη Φώκαια της Μικράς Ασίας, ίδρυσαν στις νότιες ακτές της σημερινής Γαλλίας τη Μασσαλία. Στη συνέχεια οι κάτοικοι της Μασσαλίας ίδρυσαν αποικίες ακόμη πιο δυτικά, στις ακτές της σημερινής Ισπανίας.</a:t>
            </a:r>
            <a:endParaRPr lang="en-US" sz="1800" dirty="0" smtClean="0"/>
          </a:p>
          <a:p>
            <a:pPr indent="342900" algn="just">
              <a:buNone/>
            </a:pPr>
            <a:r>
              <a:rPr lang="el-GR" sz="1800" dirty="0" smtClean="0"/>
              <a:t>Στην Αίγυπτο, στο δέλτα του ποταμού Νείλου, Έλληνες εμπορευόμενοι δημιούργησαν ως εμπορικό σταθμό τη </a:t>
            </a:r>
            <a:r>
              <a:rPr lang="el-GR" sz="1800" dirty="0" err="1" smtClean="0"/>
              <a:t>Ναύκρατη</a:t>
            </a:r>
            <a:r>
              <a:rPr lang="el-GR" sz="1800" dirty="0" smtClean="0"/>
              <a:t>, η οποία γρήγορα εξελίχθηκε σε σημαντική πόλη. Πιο δυτικά, στην περιοχή της Κυρηναϊκής (σημερινή Λιβύη), άποικοι από τη Θήρα (Σαντορίνη) ίδρυσαν την Κυρήνη που έγινε σημαντικό εμπορικό κέντρο της περιοχής. </a:t>
            </a:r>
            <a:endParaRPr lang="el-G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1"/>
          </p:nvPr>
        </p:nvPicPr>
        <p:blipFill>
          <a:blip r:embed="rId2" cstate="print"/>
          <a:stretch>
            <a:fillRect/>
          </a:stretch>
        </p:blipFill>
        <p:spPr>
          <a:xfrm>
            <a:off x="827584" y="1268760"/>
            <a:ext cx="7358114" cy="417835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2221831_orig.jpg"/>
          <p:cNvPicPr>
            <a:picLocks noGrp="1" noChangeAspect="1"/>
          </p:cNvPicPr>
          <p:nvPr>
            <p:ph idx="1"/>
          </p:nvPr>
        </p:nvPicPr>
        <p:blipFill>
          <a:blip r:embed="rId2" cstate="print"/>
          <a:stretch>
            <a:fillRect/>
          </a:stretch>
        </p:blipFill>
        <p:spPr>
          <a:xfrm>
            <a:off x="107504" y="548680"/>
            <a:ext cx="8891858" cy="571504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Ελληνιστική περίοδος</a:t>
            </a:r>
            <a:endParaRPr lang="el-GR" dirty="0"/>
          </a:p>
        </p:txBody>
      </p:sp>
      <p:sp>
        <p:nvSpPr>
          <p:cNvPr id="3" name="2 - Θέση περιεχομένου"/>
          <p:cNvSpPr>
            <a:spLocks noGrp="1"/>
          </p:cNvSpPr>
          <p:nvPr>
            <p:ph idx="1"/>
          </p:nvPr>
        </p:nvSpPr>
        <p:spPr>
          <a:xfrm>
            <a:off x="214282" y="1214422"/>
            <a:ext cx="8358246" cy="5429288"/>
          </a:xfrm>
        </p:spPr>
        <p:txBody>
          <a:bodyPr>
            <a:normAutofit fontScale="40000" lnSpcReduction="20000"/>
          </a:bodyPr>
          <a:lstStyle/>
          <a:p>
            <a:pPr>
              <a:buNone/>
            </a:pPr>
            <a:r>
              <a:rPr lang="en-US" sz="4000" dirty="0" smtClean="0"/>
              <a:t>         </a:t>
            </a:r>
            <a:r>
              <a:rPr lang="el-GR" sz="4000" b="1" u="sng" dirty="0" smtClean="0"/>
              <a:t>Οικονομική παγκοσμιοποίηση</a:t>
            </a:r>
            <a:endParaRPr lang="en-US" sz="4000" b="1" u="sng" dirty="0" smtClean="0"/>
          </a:p>
          <a:p>
            <a:pPr>
              <a:buNone/>
            </a:pPr>
            <a:endParaRPr lang="el-GR" sz="4000" b="1" u="sng" dirty="0" smtClean="0"/>
          </a:p>
          <a:p>
            <a:pPr indent="342900" algn="just">
              <a:buNone/>
            </a:pPr>
            <a:r>
              <a:rPr lang="el-GR" sz="4000" dirty="0" smtClean="0"/>
              <a:t>Στην οικονομική ζωή παρατηρείται πραγματική επανάσταση. Παύουν πια να κυκλοφορούν διάφορα εθνικά νομίσματα, αλλά μόνο τα χρυσά ελληνικά, πράγμα που διευκολύνει τις συναλλαγές. Στις εύφορες χώρες της Ανατολής εφαρμόζονται νέες καλλιέργειες και ανθεί η γεωργία και η κτηνοτροφία, ενώ στο εμπόριο σημειώνεται μια τεράστια άνθηση.</a:t>
            </a:r>
          </a:p>
          <a:p>
            <a:pPr indent="342900" algn="just">
              <a:buNone/>
            </a:pPr>
            <a:r>
              <a:rPr lang="el-GR" sz="4000" dirty="0" smtClean="0"/>
              <a:t>Οι νέες γνώσεις, που αποκτήθηκαν στη γεωγραφία, στη ναυσιπλοΐα, στην κατασκευή λιμανιών, φάρων, και διαφόρων άλλων έργων, ευνοούν την εμπορική ναυτιλία. Από τις διάφορες νέες χώρες, όπου έφτασε στην εκστρατεία του ο Μ. Αλέξανδρος, άγνωστες πρώτες ύλες γίνονται γνωστές και φτάνουν τώρα παντού χάρη στο εμπόριο, επηρεάζοντας το χαρακτήρα της βιομηχανίας.</a:t>
            </a:r>
          </a:p>
          <a:p>
            <a:pPr indent="342900" algn="just">
              <a:buNone/>
            </a:pPr>
            <a:r>
              <a:rPr lang="el-GR" sz="4000" dirty="0" smtClean="0"/>
              <a:t>Δημιουργείται η πλούσια τάξη των εμπόρων και των τραπεζιτών που αποκτούν τεράστιες περιουσίες και μεγάλες μάζες ανθρώπων στις πόλεις που ζουν με μεγάλη δυσκολία. Εξαιτίας της αστυφιλίας, της συγκέντρωσης δηλαδή στις πόλεις του μεγαλύτερου μέρους του πληθυσμού, ερημώνεται η ύπαιθρος και οι μικροκαλλιεργητές είναι δυσαρεστημένοι, που το μεγαλύτερο μέρος της συγκομιδής τους υποχρεώνονται να το δίνουν στο βασιλιά.</a:t>
            </a:r>
          </a:p>
          <a:p>
            <a:pPr indent="342900" algn="just">
              <a:buNone/>
            </a:pPr>
            <a:r>
              <a:rPr lang="el-GR" sz="4000" dirty="0" smtClean="0"/>
              <a:t>Δημιουργούνται 160 περίπου καινούριες πόλεις που απ' αυτές, η Αντιόχεια, η Πέργαμος, η Λαοδίκεια, η Σελεύκεια στον Τίγρη και πρώτη απ' όλες η Αλεξάνδρεια, γίνονται τεράστια πνευματικά και εμπορικά κέντρα. Έχοντας θαυμάσια οργανωμένο πολεοδομικό σύστημα, με φαρδιούς δρόμους, αγορά με στοές, ολόγυρα, ναούς, θέατρα, ωδεία, γυμνάσια, παλαίστρες λουτρά και στάδια, με πλούσιες βιβλιοθήκες και μουσεία συγκέντρωναν μεγάλα πλήθη καλλιτεχνών και επιστημόνων από όλα τα μέρη του γνωστού τότε κόσμου.</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6000792"/>
          </a:xfrm>
        </p:spPr>
        <p:txBody>
          <a:bodyPr>
            <a:noAutofit/>
          </a:bodyPr>
          <a:lstStyle/>
          <a:p>
            <a:pPr indent="342900" algn="just">
              <a:buNone/>
            </a:pPr>
            <a:r>
              <a:rPr lang="el-GR" sz="1400" dirty="0" smtClean="0"/>
              <a:t>Σύμφωνα με τους μελετητές το εμπόριο αυτής της περιόδου μπορεί να διαχωριστεί σε εσωτερικό και σε διεθνές. Το πρώτο γινόταν στα βασίλεια και τα κράτη που ανήκαν στο ελληνιστικό "σύστημα", -ανεξάρτητα εάν πρόκειται για τοπικό ή για εμπόριο ανάμεσα σε περιοχές του ίδιου βασιλείου ή μεταξύ διαφορετικών κρατών. Το δεύτερο διεξαγόταν μεταξύ του ελληνιστικού κόσμου και κρατών έξω από αυτόν, όπως για παράδειγμα με την Ινδία, την </a:t>
            </a:r>
            <a:r>
              <a:rPr lang="el-GR" sz="1400" dirty="0" err="1" smtClean="0"/>
              <a:t>Παρθία</a:t>
            </a:r>
            <a:r>
              <a:rPr lang="el-GR" sz="1400" dirty="0" smtClean="0"/>
              <a:t>, τα νότια αραβικά κράτη, την Ιταλία, τις χώρες των </a:t>
            </a:r>
            <a:r>
              <a:rPr lang="el-GR" sz="1400" dirty="0" err="1" smtClean="0"/>
              <a:t>Ιλλυρίων</a:t>
            </a:r>
            <a:r>
              <a:rPr lang="el-GR" sz="1400" dirty="0" smtClean="0"/>
              <a:t>, των Θρακών, των Κελτών, των </a:t>
            </a:r>
            <a:r>
              <a:rPr lang="el-GR" sz="1400" dirty="0" err="1" smtClean="0"/>
              <a:t>Σαρμάτων</a:t>
            </a:r>
            <a:r>
              <a:rPr lang="el-GR" sz="1400" dirty="0" smtClean="0"/>
              <a:t> και των </a:t>
            </a:r>
            <a:r>
              <a:rPr lang="el-GR" sz="1400" dirty="0" err="1" smtClean="0"/>
              <a:t>Σκυθών</a:t>
            </a:r>
            <a:r>
              <a:rPr lang="el-GR" sz="1400" dirty="0" smtClean="0"/>
              <a:t>. </a:t>
            </a:r>
            <a:endParaRPr lang="en-US" sz="1400" dirty="0" smtClean="0"/>
          </a:p>
          <a:p>
            <a:pPr indent="342900" algn="just">
              <a:buNone/>
            </a:pPr>
            <a:r>
              <a:rPr lang="el-GR" sz="1400" dirty="0" smtClean="0"/>
              <a:t>Επίσης, το εμπόριο, ανάλογα με το χαρακτήρα, την οργάνωση και τον τρόπο διεξαγωγής του, μπορεί να χαρακτηριστεί χερσαίο, θαλάσσιο και εμπόριο των ποταμών.</a:t>
            </a:r>
            <a:endParaRPr lang="en-US" sz="1400" dirty="0" smtClean="0"/>
          </a:p>
          <a:p>
            <a:pPr indent="342900" algn="just">
              <a:buNone/>
            </a:pPr>
            <a:r>
              <a:rPr lang="el-GR" sz="1400" dirty="0" smtClean="0"/>
              <a:t>Το πιο σημαντικό ήταν το θαλάσσιο εμπόριο που διεξαγόταν στη Μεσόγειο, τη Μαύρη θάλασσα, τον Περσικό κόλπο και την Ερυθρά θάλασσα, το οποίο ωστόσο δυσχέραινε η έλλειψη προόδου στη ναυσιπλοΐα. Ενώ έπαιζε καθοριστικό ρόλο στις οικονομίες των ελληνιστικών κρατών, το μόνο χρήσιμο επίτευγμα που παρατηρείται αυτή την περίοδο αναφορικά με αυτό φαίνεται να είναι η χρήση του τριγωνικού ιστίου. Στηριζόταν σε ένα μακρύ άξονα σχηματίζοντας γωνία 45 μοιρών με το κεντρικό ιστίο, γεγονός που επέτρεπε την καλύτερη πλεύση σε αντίξοες καιρικές συνθήκες.</a:t>
            </a:r>
            <a:endParaRPr lang="en-US" sz="1400" dirty="0" smtClean="0"/>
          </a:p>
          <a:p>
            <a:pPr indent="342900" algn="just">
              <a:buNone/>
            </a:pPr>
            <a:r>
              <a:rPr lang="el-GR" sz="1400" dirty="0" smtClean="0"/>
              <a:t>Το επάγγελμα όμως των ναυτικών εμπόρων έκρυβε μεγάλους κινδύνους και αγωνίες, καθώς είχαν να αντιμετωπίσουν εκτός από τους πειρατές και τους διάφορους πολέμους ανάμεσα στα βασίλεια, τα στοιχεία της φύσης και την άγνοια. Πιθανότατα μάλιστα τα περισσότερα πλοία να χάθηκαν σε δυνατές καταιγίδες, ή εξαιτίας των δυσκολιών στη ναυσιπλοΐα και της έλλειψης χαρτών, παρά από πειρατικές επιθέσεις.</a:t>
            </a:r>
            <a:endParaRPr lang="en-US" sz="1400" dirty="0" smtClean="0"/>
          </a:p>
          <a:p>
            <a:pPr indent="342900" algn="just">
              <a:buNone/>
            </a:pPr>
            <a:r>
              <a:rPr lang="el-GR" sz="1400" dirty="0" smtClean="0"/>
              <a:t>Το χερσαίο εμπόριο αντίθετα δεν αναπτύχθηκε πολύ και η πιο ενδιαφέρουσα εμπορική οδός ήταν εκείνη των καραβανιών από τη Συρία, τη Μεσοποταμία, την Αραβία και τις εκτάσεις της Περσίας.</a:t>
            </a:r>
            <a:endParaRPr lang="en-US" sz="1400" dirty="0" smtClean="0"/>
          </a:p>
          <a:p>
            <a:pPr indent="342900" algn="just">
              <a:buNone/>
            </a:pPr>
            <a:r>
              <a:rPr lang="el-GR" sz="1400" dirty="0" smtClean="0"/>
              <a:t>Όσον αφορά εκείνο μέσω των ποταμών είχε περιορισμένη έκταση και αποκλειστικά τοπικό χαρακτήρα. Ο πλέον σημαντικός ποταμός ήταν ο Νείλος, καθώς αποτελούσε την κύρια οδό του εσωτερικού εμπορίου της Αιγύπτου, αλλά και χρησιμοποιούνταν για τη μεταφορά των αγαθών από την Ινδία, την Αραβία και την ανατολική Αφρική προς τη Μεσόγειο. Αντίστοιχο εμπορικό ρόλο, σε μικρότερη όμως έκταση, έπαιζε και ο Ευφράτης.</a:t>
            </a:r>
          </a:p>
          <a:p>
            <a:pPr indent="342900"/>
            <a:endParaRPr lang="el-GR"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23-2yhtrdo1ddwupqllqafm68.jpg"/>
          <p:cNvPicPr>
            <a:picLocks noGrp="1" noChangeAspect="1"/>
          </p:cNvPicPr>
          <p:nvPr>
            <p:ph idx="1"/>
          </p:nvPr>
        </p:nvPicPr>
        <p:blipFill>
          <a:blip r:embed="rId2" cstate="print"/>
          <a:stretch>
            <a:fillRect/>
          </a:stretch>
        </p:blipFill>
        <p:spPr>
          <a:xfrm>
            <a:off x="142844" y="500042"/>
            <a:ext cx="5857916" cy="2895136"/>
          </a:xfrm>
        </p:spPr>
      </p:pic>
      <p:pic>
        <p:nvPicPr>
          <p:cNvPr id="5" name="3 - Θέση περιεχομένου" descr="ploiatrereme-31e23udpn3bozls0a7xgcg.jpg"/>
          <p:cNvPicPr>
            <a:picLocks noChangeAspect="1"/>
          </p:cNvPicPr>
          <p:nvPr/>
        </p:nvPicPr>
        <p:blipFill>
          <a:blip r:embed="rId3" cstate="print"/>
          <a:stretch>
            <a:fillRect/>
          </a:stretch>
        </p:blipFill>
        <p:spPr>
          <a:xfrm>
            <a:off x="214282" y="3929066"/>
            <a:ext cx="5549014" cy="2742469"/>
          </a:xfrm>
          <a:prstGeom prst="rect">
            <a:avLst/>
          </a:prstGeom>
        </p:spPr>
      </p:pic>
      <p:sp>
        <p:nvSpPr>
          <p:cNvPr id="2050" name="AutoShape 2" descr="Αποτέλεσμα εικόνας για ελληνιστικά νομίσματ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Αποτέλεσμα εικόνας για ελληνιστικά νομίσματ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3 - Θέση περιεχομένου" descr="αρχείο λήψης (1).jpg"/>
          <p:cNvPicPr>
            <a:picLocks noGrp="1" noChangeAspect="1"/>
          </p:cNvPicPr>
          <p:nvPr>
            <p:ph idx="1"/>
          </p:nvPr>
        </p:nvPicPr>
        <p:blipFill>
          <a:blip r:embed="rId4" cstate="print"/>
          <a:stretch>
            <a:fillRect/>
          </a:stretch>
        </p:blipFill>
        <p:spPr>
          <a:xfrm>
            <a:off x="6143636" y="714356"/>
            <a:ext cx="2705020" cy="2000264"/>
          </a:xfrm>
        </p:spPr>
      </p:pic>
      <p:pic>
        <p:nvPicPr>
          <p:cNvPr id="9" name="3 - Θέση περιεχομένου" descr="ΝΟΜΙΣΜΑΤΑ 3.jpg"/>
          <p:cNvPicPr>
            <a:picLocks noChangeAspect="1"/>
          </p:cNvPicPr>
          <p:nvPr/>
        </p:nvPicPr>
        <p:blipFill>
          <a:blip r:embed="rId5" cstate="print"/>
          <a:stretch>
            <a:fillRect/>
          </a:stretch>
        </p:blipFill>
        <p:spPr>
          <a:xfrm>
            <a:off x="6072198" y="3714752"/>
            <a:ext cx="2557791" cy="257176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971</Words>
  <Application>Microsoft Office PowerPoint</Application>
  <PresentationFormat>Προβολή στην οθόνη (4:3)</PresentationFormat>
  <Paragraphs>46</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Θαλάσσιοι εμπορικοί δρόμοι της Μεσογείου</vt:lpstr>
      <vt:lpstr>Διαφάνεια 2</vt:lpstr>
      <vt:lpstr>Β΄ Αποικισμός</vt:lpstr>
      <vt:lpstr>Διαφάνεια 4</vt:lpstr>
      <vt:lpstr>Διαφάνεια 5</vt:lpstr>
      <vt:lpstr>Διαφάνεια 6</vt:lpstr>
      <vt:lpstr>Ελληνιστική περίοδος</vt:lpstr>
      <vt:lpstr>Διαφάνεια 8</vt:lpstr>
      <vt:lpstr>Διαφάνεια 9</vt:lpstr>
      <vt:lpstr>Ρωμαϊκή Εποχή </vt:lpstr>
      <vt:lpstr>16ος αιώνας</vt:lpstr>
      <vt:lpstr>18ος αιωνας</vt:lpstr>
      <vt:lpstr>Διαφάνεια 13</vt:lpstr>
      <vt:lpstr>Διαφάνεια 14</vt:lpstr>
      <vt:lpstr>Πηγές</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c:creator>
  <cp:lastModifiedBy>user</cp:lastModifiedBy>
  <cp:revision>45</cp:revision>
  <dcterms:created xsi:type="dcterms:W3CDTF">2016-06-27T06:41:57Z</dcterms:created>
  <dcterms:modified xsi:type="dcterms:W3CDTF">2016-06-29T12:07:50Z</dcterms:modified>
</cp:coreProperties>
</file>