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77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6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2281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41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07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3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66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15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53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86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53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08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56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63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229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00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08B04-489C-4EA7-8122-E75BD1D9368F}" type="datetimeFigureOut">
              <a:rPr lang="it-IT" smtClean="0"/>
              <a:pPr/>
              <a:t>20/09/2016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9993AA-230D-46D7-814B-1B73CD66506D}" type="slidenum">
              <a:rPr lang="it-IT" smtClean="0"/>
              <a:pPr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391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0892" y="0"/>
            <a:ext cx="1187484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200" u="sng" dirty="0">
                <a:solidFill>
                  <a:schemeClr val="accent3">
                    <a:lumMod val="75000"/>
                  </a:schemeClr>
                </a:solidFill>
                <a:latin typeface="GungsuhChe" panose="02030609000101010101" pitchFamily="49" charset="-127"/>
                <a:ea typeface="GungsuhChe" panose="02030609000101010101" pitchFamily="49" charset="-127"/>
              </a:rPr>
              <a:t>ERASMUS+</a:t>
            </a:r>
          </a:p>
          <a:p>
            <a:endParaRPr lang="it-IT" dirty="0">
              <a:solidFill>
                <a:schemeClr val="accent3">
                  <a:lumMod val="75000"/>
                </a:schemeClr>
              </a:solidFill>
              <a:latin typeface="Cooper Black" panose="0208090404030B020404" pitchFamily="18" charset="0"/>
            </a:endParaRPr>
          </a:p>
          <a:p>
            <a:r>
              <a:rPr lang="it-IT" sz="3200" i="1" dirty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MEETING  IN   MAZZARINO (ITALY)</a:t>
            </a:r>
          </a:p>
          <a:p>
            <a:r>
              <a:rPr lang="it-IT" sz="3200" i="1" dirty="0" err="1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I.I.S.S</a:t>
            </a:r>
            <a:r>
              <a:rPr lang="it-IT" sz="3200" i="1" dirty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“ CARLO MARIA CARAFA “</a:t>
            </a:r>
          </a:p>
          <a:p>
            <a:r>
              <a:rPr lang="it-IT" sz="3200" i="1" dirty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2016 FEBBRAIO  22- 27 </a:t>
            </a:r>
          </a:p>
          <a:p>
            <a:r>
              <a:rPr lang="it-IT" sz="3200" i="1" dirty="0">
                <a:solidFill>
                  <a:schemeClr val="accent3">
                    <a:lumMod val="75000"/>
                  </a:schemeClr>
                </a:solidFill>
                <a:latin typeface="Gungsuh" panose="02030600000101010101" pitchFamily="18" charset="-127"/>
                <a:ea typeface="Gungsuh" panose="02030600000101010101" pitchFamily="18" charset="-127"/>
              </a:rPr>
              <a:t>Grecia – Spagna – Francia – Italia</a:t>
            </a:r>
          </a:p>
          <a:p>
            <a:endParaRPr lang="it-IT" sz="4000" dirty="0">
              <a:solidFill>
                <a:schemeClr val="accent2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 rot="5400000">
            <a:off x="6412060" y="1531676"/>
            <a:ext cx="6635577" cy="3785652"/>
          </a:xfrm>
          <a:prstGeom prst="rect">
            <a:avLst/>
          </a:prstGeom>
          <a:noFill/>
          <a:effectLst>
            <a:glow>
              <a:schemeClr val="accent1"/>
            </a:glow>
            <a:outerShdw dist="50800" sx="1000" sy="1000" algn="ctr" rotWithShape="0">
              <a:srgbClr val="000000"/>
            </a:outerShdw>
            <a:reflection endPos="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69850"/>
          </a:sp3d>
        </p:spPr>
        <p:txBody>
          <a:bodyPr wrap="square" rtlCol="0">
            <a:spAutoFit/>
          </a:bodyPr>
          <a:lstStyle/>
          <a:p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</a:t>
            </a:r>
            <a:r>
              <a:rPr lang="it-IT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ymbol" panose="05050102010706020507" pitchFamily="18" charset="2"/>
                <a:sym typeface="Symbol" panose="05050102010706020507" pitchFamily="18" charset="2"/>
              </a:rPr>
              <a:t>essalon</a:t>
            </a:r>
            <a:r>
              <a:rPr lang="el-GR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ook Antiqua" panose="02040602050305030304" pitchFamily="18" charset="0"/>
              </a:rPr>
              <a:t>ί</a:t>
            </a:r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ymbol" panose="05050102010706020507" pitchFamily="18" charset="2"/>
              </a:rPr>
              <a:t>k</a:t>
            </a:r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ymbol" panose="05050102010706020507" pitchFamily="18" charset="2"/>
                <a:sym typeface="Symbol" panose="05050102010706020507" pitchFamily="18" charset="2"/>
              </a:rPr>
              <a:t></a:t>
            </a:r>
          </a:p>
          <a:p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Albacete</a:t>
            </a:r>
          </a:p>
          <a:p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La </a:t>
            </a:r>
            <a:r>
              <a:rPr lang="it-IT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Seyne</a:t>
            </a:r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it-IT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sur</a:t>
            </a:r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 </a:t>
            </a:r>
            <a:r>
              <a:rPr lang="it-IT" sz="6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Mer</a:t>
            </a:r>
            <a:endParaRPr lang="it-IT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Baskerville Old Face" panose="02020602080505020303" pitchFamily="18" charset="0"/>
              <a:sym typeface="Symbol" panose="05050102010706020507" pitchFamily="18" charset="2"/>
            </a:endParaRPr>
          </a:p>
          <a:p>
            <a:r>
              <a:rPr lang="it-IT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Baskerville Old Face" panose="02020602080505020303" pitchFamily="18" charset="0"/>
                <a:sym typeface="Symbol" panose="05050102010706020507" pitchFamily="18" charset="2"/>
              </a:rPr>
              <a:t>Mazzarino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3761749"/>
            <a:ext cx="86918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²"/>
            </a:pPr>
            <a:r>
              <a:rPr lang="it-IT" sz="4800" b="1" i="1" u="sng" dirty="0" err="1">
                <a:solidFill>
                  <a:schemeClr val="accent6"/>
                </a:solidFill>
                <a:latin typeface="Book Antiqua" panose="02040602050305030304" pitchFamily="18" charset="0"/>
              </a:rPr>
              <a:t>Travel</a:t>
            </a:r>
            <a:r>
              <a:rPr lang="it-IT" sz="4800" b="1" i="1" u="sng" dirty="0">
                <a:solidFill>
                  <a:schemeClr val="accent6"/>
                </a:solidFill>
                <a:latin typeface="Book Antiqua" panose="02040602050305030304" pitchFamily="18" charset="0"/>
              </a:rPr>
              <a:t> </a:t>
            </a:r>
            <a:r>
              <a:rPr lang="it-IT" sz="4800" b="1" i="1" u="sng" dirty="0" err="1">
                <a:solidFill>
                  <a:schemeClr val="accent6"/>
                </a:solidFill>
                <a:latin typeface="Book Antiqua" panose="02040602050305030304" pitchFamily="18" charset="0"/>
              </a:rPr>
              <a:t>as</a:t>
            </a:r>
            <a:r>
              <a:rPr lang="it-IT" sz="4800" b="1" i="1" u="sng" dirty="0">
                <a:solidFill>
                  <a:schemeClr val="accent6"/>
                </a:solidFill>
                <a:latin typeface="Book Antiqua" panose="02040602050305030304" pitchFamily="18" charset="0"/>
              </a:rPr>
              <a:t> an </a:t>
            </a:r>
            <a:r>
              <a:rPr lang="it-IT" sz="4800" b="1" i="1" u="sng" dirty="0" err="1">
                <a:solidFill>
                  <a:schemeClr val="accent6"/>
                </a:solidFill>
                <a:latin typeface="Book Antiqua" panose="02040602050305030304" pitchFamily="18" charset="0"/>
              </a:rPr>
              <a:t>element</a:t>
            </a:r>
            <a:r>
              <a:rPr lang="it-IT" sz="4800" b="1" i="1" u="sng" dirty="0">
                <a:solidFill>
                  <a:schemeClr val="accent6"/>
                </a:solidFill>
                <a:latin typeface="Book Antiqua" panose="02040602050305030304" pitchFamily="18" charset="0"/>
              </a:rPr>
              <a:t> of </a:t>
            </a:r>
            <a:r>
              <a:rPr lang="it-IT" sz="4800" b="1" i="1" u="sng" dirty="0" err="1">
                <a:solidFill>
                  <a:schemeClr val="accent6"/>
                </a:solidFill>
                <a:latin typeface="Book Antiqua" panose="02040602050305030304" pitchFamily="18" charset="0"/>
              </a:rPr>
              <a:t>European</a:t>
            </a:r>
            <a:r>
              <a:rPr lang="it-IT" sz="4800" b="1" i="1" u="sng" dirty="0">
                <a:solidFill>
                  <a:schemeClr val="accent6"/>
                </a:solidFill>
                <a:latin typeface="Book Antiqua" panose="02040602050305030304" pitchFamily="18" charset="0"/>
              </a:rPr>
              <a:t> </a:t>
            </a:r>
            <a:r>
              <a:rPr lang="it-IT" sz="4800" b="1" i="1" u="sng" dirty="0" err="1">
                <a:solidFill>
                  <a:schemeClr val="accent6"/>
                </a:solidFill>
                <a:latin typeface="Book Antiqua" panose="02040602050305030304" pitchFamily="18" charset="0"/>
              </a:rPr>
              <a:t>Cohesion</a:t>
            </a:r>
            <a:r>
              <a:rPr lang="it-IT" sz="4800" b="1" i="1" u="sng" dirty="0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</a:t>
            </a:r>
          </a:p>
          <a:p>
            <a:pPr>
              <a:buFont typeface="Symbol"/>
              <a:buChar char="²"/>
            </a:pPr>
            <a:r>
              <a:rPr lang="it-IT" sz="2000" b="1" i="1" u="sng" dirty="0" err="1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Mazzarino</a:t>
            </a:r>
            <a:r>
              <a:rPr lang="it-IT" sz="2000" b="1" i="1" u="sng" dirty="0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(</a:t>
            </a:r>
            <a:r>
              <a:rPr lang="it-IT" sz="2000" b="1" i="1" u="sng" dirty="0" err="1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CL</a:t>
            </a:r>
            <a:r>
              <a:rPr lang="it-IT" sz="2000" b="1" i="1" u="sng" dirty="0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 </a:t>
            </a:r>
            <a:r>
              <a:rPr lang="it-IT" sz="2000" b="1" i="1" u="sng" dirty="0" err="1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Sicily</a:t>
            </a:r>
            <a:endParaRPr lang="it-IT" sz="2000" b="1" i="1" u="sng" dirty="0">
              <a:solidFill>
                <a:schemeClr val="accent6"/>
              </a:solidFill>
              <a:latin typeface="Book Antiqua" panose="02040602050305030304" pitchFamily="18" charset="0"/>
              <a:sym typeface="Symbol" panose="05050102010706020507" pitchFamily="18" charset="2"/>
            </a:endParaRPr>
          </a:p>
          <a:p>
            <a:r>
              <a:rPr lang="it-IT" sz="2000" b="1" i="1" u="sng" dirty="0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Dirigente Scolastico</a:t>
            </a:r>
          </a:p>
          <a:p>
            <a:r>
              <a:rPr lang="it-IT" sz="2000" b="1" i="1" u="sng" dirty="0">
                <a:solidFill>
                  <a:schemeClr val="accent6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Dott.ssa Adriana Quattrocchi</a:t>
            </a:r>
            <a:endParaRPr lang="it-IT" sz="2000" b="1" i="1" u="sng" dirty="0">
              <a:solidFill>
                <a:schemeClr val="accent6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1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97708" y="87410"/>
            <a:ext cx="454728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22 FEBBRAIO</a:t>
            </a:r>
          </a:p>
          <a:p>
            <a:pPr marL="285750" indent="-285750"/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Riunione dei professori  ed alunni a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Mazzarino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 davanti Istituto ,trasporto in  B &amp;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B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 e trasferimento in famiglie   </a:t>
            </a:r>
          </a:p>
          <a:p>
            <a:endParaRPr lang="it-IT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21:00 Cena /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Dinner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per docenti 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65544" y="1586204"/>
            <a:ext cx="4460790" cy="5946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23 FEBBRAIO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8:10  Accoglienza nell’istituto e visita della struttura con benvenuto da parte delle classi interessate Progetto Erasmus+ presentazione del programma da parte dei 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Proff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.: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Scarlata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S. – Pepi  A. -  Fiorenza F. –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Riccobene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C.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Presentazione  su Cefalù alunne 3B 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Presentazione su Taormina alunne 3B Art.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Presentazione su Siracusa alunne 3BArt.</a:t>
            </a:r>
            <a:endParaRPr lang="it-IT" sz="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Presentazione dei lavori   delegazioni estere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9:45  Delegazione  Albacete;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10:00  Delegazione  La  </a:t>
            </a:r>
            <a:r>
              <a:rPr lang="it-IT" sz="1400" b="1" dirty="0" err="1">
                <a:solidFill>
                  <a:schemeClr val="accent2">
                    <a:lumMod val="75000"/>
                  </a:schemeClr>
                </a:solidFill>
              </a:rPr>
              <a:t>Seyne</a:t>
            </a: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400" b="1" dirty="0" err="1">
                <a:solidFill>
                  <a:schemeClr val="accent2">
                    <a:lumMod val="75000"/>
                  </a:schemeClr>
                </a:solidFill>
              </a:rPr>
              <a:t>sur</a:t>
            </a: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400" b="1" dirty="0" err="1">
                <a:solidFill>
                  <a:schemeClr val="accent2">
                    <a:lumMod val="75000"/>
                  </a:schemeClr>
                </a:solidFill>
              </a:rPr>
              <a:t>Mer</a:t>
            </a:r>
            <a:endParaRPr lang="it-IT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10:15 Delegazione  Salonicco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10:30 buffet di benvenuto</a:t>
            </a:r>
          </a:p>
          <a:p>
            <a:endParaRPr lang="it-IT" sz="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10:50 partenza per Cefalù</a:t>
            </a:r>
          </a:p>
          <a:p>
            <a:endParaRPr lang="it-IT" sz="8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Ore 13:00 pranzo (locale caratteristico del borgo per  i docenti, colazione a sacco per gli studenti.</a:t>
            </a:r>
            <a:endParaRPr lang="it-IT" sz="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15:00 visita del Duomo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Escursione  per il centro storico medievale di Cefalù,antico  lavatoio , porto. Tempo libero </a:t>
            </a:r>
          </a:p>
          <a:p>
            <a:endParaRPr lang="it-IT" sz="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Ore 17:30 partenza per Mazzarino</a:t>
            </a:r>
          </a:p>
          <a:p>
            <a:endParaRPr lang="it-IT" sz="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744995" y="87410"/>
            <a:ext cx="31386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24 FEBBRAIO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8:00 Partenza per Taormina, </a:t>
            </a:r>
          </a:p>
          <a:p>
            <a:pPr marL="285750" indent="-285750"/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11:00 Visita del belvedere,Teatro Greco/Romano; Corso Umberto   Via delle Naumachie;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(guida in inglese alunne 3BArt.)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Ore 13:30 Pranzo a sacco per studenti - Locali del centro per   i docenti. Tempo libero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16:30  Giardini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Naxos</a:t>
            </a:r>
            <a:endParaRPr lang="it-IT" sz="1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>
                <a:solidFill>
                  <a:schemeClr val="bg2">
                    <a:lumMod val="50000"/>
                  </a:schemeClr>
                </a:solidFill>
              </a:rPr>
              <a:t> Passeggiata sul 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lungomare</a:t>
            </a:r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Ore 17:50 partenza per Mazzarino </a:t>
            </a:r>
          </a:p>
          <a:p>
            <a:endParaRPr lang="it-IT" sz="800" b="1" dirty="0"/>
          </a:p>
          <a:p>
            <a:pPr marL="285750" indent="-285750"/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744995" y="3904735"/>
            <a:ext cx="37317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25 FEBBRAIO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8:00 Partenza per Siracusa,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11:00 Visita  del parco archeologico, Teatro greco, Orecchio di Dionisio, Catacombe – </a:t>
            </a:r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13:30 Pranzo ad </a:t>
            </a:r>
            <a:r>
              <a:rPr lang="it-IT" sz="1400" b="1" dirty="0" err="1">
                <a:solidFill>
                  <a:schemeClr val="accent2">
                    <a:lumMod val="75000"/>
                  </a:schemeClr>
                </a:solidFill>
              </a:rPr>
              <a:t>Ortigia</a:t>
            </a: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 , visita del Duomo di Siracusa, il porto.    </a:t>
            </a:r>
          </a:p>
          <a:p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       Fonte </a:t>
            </a:r>
            <a:r>
              <a:rPr lang="it-IT" sz="1400" b="1" dirty="0" err="1">
                <a:solidFill>
                  <a:schemeClr val="accent2">
                    <a:lumMod val="75000"/>
                  </a:schemeClr>
                </a:solidFill>
              </a:rPr>
              <a:t>Aretusea</a:t>
            </a:r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, - tempo </a:t>
            </a:r>
          </a:p>
          <a:p>
            <a:r>
              <a:rPr lang="it-IT" sz="1400" b="1" dirty="0">
                <a:solidFill>
                  <a:schemeClr val="accent2">
                    <a:lumMod val="75000"/>
                  </a:schemeClr>
                </a:solidFill>
              </a:rPr>
              <a:t>       libero</a:t>
            </a:r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17:00 partenza per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Mazzarino</a:t>
            </a:r>
            <a:endParaRPr lang="it-IT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053874" y="485192"/>
            <a:ext cx="375645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C00000"/>
                </a:solidFill>
              </a:rPr>
              <a:t>26 FEBBRAIO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Ore 8:30  Presentazione dei lavori da parte della delegazione italiana 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Proff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.: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Scarlata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S. – Pepi  A. -  Fiorenza F. –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Riccobene</a:t>
            </a: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 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Il viaggio di Platone a  Siracusa 4A </a:t>
            </a:r>
            <a:r>
              <a:rPr lang="it-IT" sz="1400" b="1" dirty="0" err="1">
                <a:solidFill>
                  <a:schemeClr val="bg2">
                    <a:lumMod val="50000"/>
                  </a:schemeClr>
                </a:solidFill>
              </a:rPr>
              <a:t>CL</a:t>
            </a:r>
            <a:endParaRPr lang="it-IT" sz="1400" b="1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Il Porto  di Siracusa e il Pireo  3Bart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50000"/>
                  </a:schemeClr>
                </a:solidFill>
              </a:rPr>
              <a:t>Le navi greche  3Bart.</a:t>
            </a:r>
          </a:p>
          <a:p>
            <a:endParaRPr lang="it-IT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25000"/>
                  </a:schemeClr>
                </a:solidFill>
              </a:rPr>
              <a:t>Ore 10:15 Momento di coesione con balli, canti  in Istituto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b="1" dirty="0">
                <a:solidFill>
                  <a:schemeClr val="bg2">
                    <a:lumMod val="25000"/>
                  </a:schemeClr>
                </a:solidFill>
              </a:rPr>
              <a:t>Ore 11:00 Caccia al tesoro  nella Piazza del centro storico di </a:t>
            </a:r>
            <a:r>
              <a:rPr lang="it-IT" sz="1400" b="1" dirty="0" err="1">
                <a:solidFill>
                  <a:schemeClr val="bg2">
                    <a:lumMod val="25000"/>
                  </a:schemeClr>
                </a:solidFill>
              </a:rPr>
              <a:t>Mazzarino</a:t>
            </a:r>
            <a:r>
              <a:rPr lang="it-IT" sz="1400" b="1" dirty="0">
                <a:solidFill>
                  <a:schemeClr val="bg2">
                    <a:lumMod val="25000"/>
                  </a:schemeClr>
                </a:solidFill>
              </a:rPr>
              <a:t> .</a:t>
            </a:r>
          </a:p>
          <a:p>
            <a:endParaRPr lang="it-IT" sz="800" b="1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2">
                    <a:lumMod val="50000"/>
                  </a:schemeClr>
                </a:solidFill>
              </a:rPr>
              <a:t>Ore 13:00   Pausa  pranzo </a:t>
            </a:r>
          </a:p>
          <a:p>
            <a:endParaRPr lang="it-IT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accent2">
                    <a:lumMod val="75000"/>
                  </a:schemeClr>
                </a:solidFill>
              </a:rPr>
              <a:t>Ore 16:00  incontro in Istituto con  i  docenti per stabilire la programmazione per i lavori da presentare a La </a:t>
            </a:r>
            <a:r>
              <a:rPr lang="it-IT" sz="1400" dirty="0" err="1">
                <a:solidFill>
                  <a:schemeClr val="accent2">
                    <a:lumMod val="75000"/>
                  </a:schemeClr>
                </a:solidFill>
              </a:rPr>
              <a:t>Seyne</a:t>
            </a:r>
            <a:endParaRPr lang="it-IT" sz="1400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/>
            <a:r>
              <a:rPr lang="it-IT" sz="1400" dirty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it-IT" sz="1400" dirty="0" err="1">
                <a:solidFill>
                  <a:schemeClr val="accent2">
                    <a:lumMod val="75000"/>
                  </a:schemeClr>
                </a:solidFill>
              </a:rPr>
              <a:t>Sur</a:t>
            </a:r>
            <a:r>
              <a:rPr lang="it-IT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1400" dirty="0" err="1">
                <a:solidFill>
                  <a:schemeClr val="accent2">
                    <a:lumMod val="75000"/>
                  </a:schemeClr>
                </a:solidFill>
              </a:rPr>
              <a:t>Mer</a:t>
            </a:r>
            <a:endParaRPr lang="it-IT" sz="1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it-IT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2">
                    <a:lumMod val="50000"/>
                  </a:schemeClr>
                </a:solidFill>
              </a:rPr>
              <a:t>Ore 21:00  Serata conclusiva , Buffet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2">
                    <a:lumMod val="50000"/>
                  </a:schemeClr>
                </a:solidFill>
              </a:rPr>
              <a:t>karaoke nelle 4 lingue, serata danzante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883611" y="87410"/>
            <a:ext cx="3908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8255973" y="4057727"/>
            <a:ext cx="316333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r>
              <a:rPr lang="it-IT" sz="2800" dirty="0">
                <a:solidFill>
                  <a:srgbClr val="C00000"/>
                </a:solidFill>
              </a:rPr>
              <a:t>27 FEBBRAIO</a:t>
            </a:r>
          </a:p>
          <a:p>
            <a:endParaRPr lang="it-IT" sz="1600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2">
                    <a:lumMod val="50000"/>
                  </a:schemeClr>
                </a:solidFill>
              </a:rPr>
              <a:t>Saluto e partenza per le destinazioni.</a:t>
            </a:r>
          </a:p>
        </p:txBody>
      </p:sp>
    </p:spTree>
    <p:extLst>
      <p:ext uri="{BB962C8B-B14F-4D97-AF65-F5344CB8AC3E}">
        <p14:creationId xmlns:p14="http://schemas.microsoft.com/office/powerpoint/2010/main" val="335873478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319</TotalTime>
  <Words>448</Words>
  <Application>Microsoft Office PowerPoint</Application>
  <PresentationFormat>Panorámica</PresentationFormat>
  <Paragraphs>78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Arial</vt:lpstr>
      <vt:lpstr>Baskerville Old Face</vt:lpstr>
      <vt:lpstr>Book Antiqua</vt:lpstr>
      <vt:lpstr>Cooper Black</vt:lpstr>
      <vt:lpstr>Gungsuh</vt:lpstr>
      <vt:lpstr>GungsuhChe</vt:lpstr>
      <vt:lpstr>Symbol</vt:lpstr>
      <vt:lpstr>Trebuchet MS</vt:lpstr>
      <vt:lpstr>Wingdings 3</vt:lpstr>
      <vt:lpstr>Sfaccettatura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carafa mazzarino</dc:creator>
  <cp:lastModifiedBy>Purificación Fernández Carreño</cp:lastModifiedBy>
  <cp:revision>41</cp:revision>
  <dcterms:created xsi:type="dcterms:W3CDTF">2015-11-21T08:50:24Z</dcterms:created>
  <dcterms:modified xsi:type="dcterms:W3CDTF">2016-09-20T15:39:54Z</dcterms:modified>
</cp:coreProperties>
</file>