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85" r:id="rId3"/>
    <p:sldId id="259" r:id="rId4"/>
    <p:sldId id="281" r:id="rId5"/>
    <p:sldId id="261" r:id="rId6"/>
    <p:sldId id="262" r:id="rId7"/>
    <p:sldId id="282" r:id="rId8"/>
    <p:sldId id="283" r:id="rId9"/>
    <p:sldId id="284" r:id="rId10"/>
    <p:sldId id="263" r:id="rId11"/>
    <p:sldId id="264" r:id="rId12"/>
    <p:sldId id="265" r:id="rId13"/>
    <p:sldId id="266" r:id="rId14"/>
    <p:sldId id="267" r:id="rId15"/>
    <p:sldId id="268" r:id="rId16"/>
    <p:sldId id="269" r:id="rId17"/>
    <p:sldId id="271" r:id="rId18"/>
    <p:sldId id="272" r:id="rId19"/>
    <p:sldId id="273" r:id="rId20"/>
    <p:sldId id="274" r:id="rId21"/>
    <p:sldId id="275" r:id="rId22"/>
    <p:sldId id="276" r:id="rId23"/>
    <p:sldId id="277" r:id="rId24"/>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38" autoAdjust="0"/>
  </p:normalViewPr>
  <p:slideViewPr>
    <p:cSldViewPr>
      <p:cViewPr varScale="1">
        <p:scale>
          <a:sx n="103" d="100"/>
          <a:sy n="103" d="100"/>
        </p:scale>
        <p:origin x="-20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bg>
      <p:bgRef idx="1002">
        <a:schemeClr val="bg2"/>
      </p:bgRef>
    </p:bg>
    <p:spTree>
      <p:nvGrpSpPr>
        <p:cNvPr id="1" name=""/>
        <p:cNvGrpSpPr/>
        <p:nvPr/>
      </p:nvGrpSpPr>
      <p:grpSpPr>
        <a:xfrm>
          <a:off x="0" y="0"/>
          <a:ext cx="0" cy="0"/>
          <a:chOff x="0" y="0"/>
          <a:chExt cx="0" cy="0"/>
        </a:xfrm>
      </p:grpSpPr>
      <p:sp>
        <p:nvSpPr>
          <p:cNvPr id="9" name="8 - Τίτλος"/>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914401"/>
            <a:ext cx="2057400" cy="5211763"/>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914401"/>
            <a:ext cx="6019800" cy="5211763"/>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2">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229600" cy="1143000"/>
          </a:xfr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863508B-8ED4-42CD-9894-B0504FC3A04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9" name="8 - Ψαλίδισμα και στρογγύλεμα μίας γωνίας του ορθογωνίου"/>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C9AB586D-9E62-48EA-8E95-A38A14B5EA4C}" type="datetimeFigureOut">
              <a:rPr lang="el-GR" smtClean="0"/>
              <a:pPr/>
              <a:t>29/4/2015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6356350"/>
            <a:ext cx="609600" cy="365125"/>
          </a:xfrm>
        </p:spPr>
        <p:txBody>
          <a:bodyPr/>
          <a:lstStyle/>
          <a:p>
            <a:fld id="{8863508B-8ED4-42CD-9894-B0504FC3A04D}" type="slidenum">
              <a:rPr lang="el-GR" smtClean="0"/>
              <a:pPr/>
              <a:t>‹#›</a:t>
            </a:fld>
            <a:endParaRPr lang="el-GR"/>
          </a:p>
        </p:txBody>
      </p:sp>
      <p:sp>
        <p:nvSpPr>
          <p:cNvPr id="3" name="2 - Θέση εικόνας"/>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10" name="9 - Ελεύθερη σχεδίαση"/>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6 - Ελεύθερη σχεδίαση"/>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8 - Θέση τίτλου"/>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l-GR" smtClean="0"/>
              <a:t>Kλικ για επεξεργασία του τίτλου</a:t>
            </a:r>
            <a:endParaRPr kumimoji="0" lang="en-US"/>
          </a:p>
        </p:txBody>
      </p:sp>
      <p:sp>
        <p:nvSpPr>
          <p:cNvPr id="30" name="29 - Θέση κειμένου"/>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9AB586D-9E62-48EA-8E95-A38A14B5EA4C}" type="datetimeFigureOut">
              <a:rPr lang="el-GR" smtClean="0"/>
              <a:pPr/>
              <a:t>29/4/2015</a:t>
            </a:fld>
            <a:endParaRPr lang="el-GR"/>
          </a:p>
        </p:txBody>
      </p:sp>
      <p:sp>
        <p:nvSpPr>
          <p:cNvPr id="22" name="21 - Θέση υποσέλιδου"/>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8863508B-8ED4-42CD-9894-B0504FC3A04D}" type="slidenum">
              <a:rPr lang="el-GR" smtClean="0"/>
              <a:pPr/>
              <a:t>‹#›</a:t>
            </a:fld>
            <a:endParaRPr lang="el-GR"/>
          </a:p>
        </p:txBody>
      </p:sp>
      <p:grpSp>
        <p:nvGrpSpPr>
          <p:cNvPr id="2" name="1 - Ομάδα"/>
          <p:cNvGrpSpPr/>
          <p:nvPr/>
        </p:nvGrpSpPr>
        <p:grpSpPr>
          <a:xfrm>
            <a:off x="-19017" y="202408"/>
            <a:ext cx="9180548" cy="649224"/>
            <a:chOff x="-19045" y="216550"/>
            <a:chExt cx="9180548" cy="649224"/>
          </a:xfrm>
        </p:grpSpPr>
        <p:sp>
          <p:nvSpPr>
            <p:cNvPr id="12" name="11 - Ελεύθερη σχεδίαση"/>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 Ελεύθερη σχεδίαση"/>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04800"/>
            <a:ext cx="8229600" cy="6400800"/>
          </a:xfrm>
        </p:spPr>
        <p:txBody>
          <a:bodyPr>
            <a:noAutofit/>
          </a:bodyPr>
          <a:lstStyle/>
          <a:p>
            <a:pPr algn="just">
              <a:buNone/>
            </a:pP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p>
          <a:p>
            <a:pPr algn="just">
              <a:buNone/>
            </a:pPr>
            <a:r>
              <a:rPr lang="en-US" sz="1400" b="1" dirty="0" smtClean="0">
                <a:latin typeface="Arial" pitchFamily="34" charset="0"/>
                <a:cs typeface="Arial" pitchFamily="34" charset="0"/>
              </a:rPr>
              <a:t>       </a:t>
            </a:r>
            <a:r>
              <a:rPr lang="el-GR" sz="1400" b="1" dirty="0" err="1" smtClean="0">
                <a:latin typeface="Arial" pitchFamily="34" charset="0"/>
                <a:cs typeface="Arial" pitchFamily="34" charset="0"/>
              </a:rPr>
              <a:t>Trojan</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War</a:t>
            </a:r>
            <a:endParaRPr lang="el-GR" sz="1400" dirty="0" smtClean="0">
              <a:latin typeface="Arial" pitchFamily="34" charset="0"/>
              <a:cs typeface="Arial" pitchFamily="34" charset="0"/>
            </a:endParaRPr>
          </a:p>
          <a:p>
            <a:pPr algn="just">
              <a:buNone/>
            </a:pPr>
            <a:r>
              <a:rPr lang="el-GR" sz="1050" dirty="0" smtClean="0">
                <a:latin typeface="Arial" pitchFamily="34" charset="0"/>
                <a:cs typeface="Arial" pitchFamily="34" charset="0"/>
              </a:rPr>
              <a:t> </a:t>
            </a:r>
          </a:p>
          <a:p>
            <a:pPr algn="just">
              <a:buNone/>
            </a:pP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Trojan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War,in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mythology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ten</a:t>
            </a:r>
            <a:r>
              <a:rPr lang="el-GR" sz="1050" dirty="0" smtClean="0">
                <a:latin typeface="Arial" pitchFamily="34" charset="0"/>
                <a:cs typeface="Arial" pitchFamily="34" charset="0"/>
              </a:rPr>
              <a:t>-</a:t>
            </a:r>
            <a:r>
              <a:rPr lang="el-GR" sz="1050" dirty="0" err="1" smtClean="0">
                <a:latin typeface="Arial" pitchFamily="34" charset="0"/>
                <a:cs typeface="Arial" pitchFamily="34" charset="0"/>
              </a:rPr>
              <a:t>year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warfare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between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Greeks</a:t>
            </a:r>
            <a:r>
              <a:rPr lang="el-GR" sz="1050" dirty="0" smtClean="0">
                <a:latin typeface="Arial" pitchFamily="34" charset="0"/>
                <a:cs typeface="Arial" pitchFamily="34" charset="0"/>
              </a:rPr>
              <a:t>(</a:t>
            </a:r>
            <a:r>
              <a:rPr lang="el-GR" sz="1050" dirty="0" err="1" smtClean="0">
                <a:latin typeface="Arial" pitchFamily="34" charset="0"/>
                <a:cs typeface="Arial" pitchFamily="34" charset="0"/>
              </a:rPr>
              <a:t>Achaeans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Danaans</a:t>
            </a:r>
            <a:r>
              <a:rPr lang="el-GR" sz="1050" dirty="0" smtClean="0">
                <a:latin typeface="Arial" pitchFamily="34" charset="0"/>
                <a:cs typeface="Arial" pitchFamily="34" charset="0"/>
              </a:rPr>
              <a:t>)</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Trojans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under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walls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motive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rape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Helen,wife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Spartan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king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Menelaus,by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prince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Paris</a:t>
            </a:r>
            <a:r>
              <a:rPr lang="el-GR" sz="1050" dirty="0" smtClean="0">
                <a:latin typeface="Arial" pitchFamily="34" charset="0"/>
                <a:cs typeface="Arial" pitchFamily="34" charset="0"/>
              </a:rPr>
              <a:t>.</a:t>
            </a:r>
          </a:p>
          <a:p>
            <a:pPr algn="just">
              <a:buNone/>
            </a:pP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cause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originates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from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divine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st</a:t>
            </a:r>
            <a:r>
              <a:rPr lang="en-US" sz="1050" dirty="0" smtClean="0">
                <a:latin typeface="Arial" pitchFamily="34" charset="0"/>
                <a:cs typeface="Arial" pitchFamily="34" charset="0"/>
              </a:rPr>
              <a:t>r</a:t>
            </a:r>
            <a:r>
              <a:rPr lang="el-GR" sz="1050" dirty="0" err="1" smtClean="0">
                <a:latin typeface="Arial" pitchFamily="34" charset="0"/>
                <a:cs typeface="Arial" pitchFamily="34" charset="0"/>
              </a:rPr>
              <a:t>ife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between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Athena,Hera</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Aphrodite</a:t>
            </a:r>
            <a:r>
              <a:rPr lang="en-US" sz="1050" dirty="0" smtClean="0">
                <a:latin typeface="Arial" pitchFamily="34" charset="0"/>
                <a:cs typeface="Arial" pitchFamily="34" charset="0"/>
              </a:rPr>
              <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caused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Eris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after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giving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godesses</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golden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apple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with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marking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most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beautiful".Zeus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solve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conflict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about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who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deserved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take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apple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sent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godesses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Paris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who</a:t>
            </a:r>
            <a:r>
              <a:rPr lang="en-US" sz="1050" dirty="0" smtClean="0">
                <a:latin typeface="Arial" pitchFamily="34" charset="0"/>
                <a:cs typeface="Arial" pitchFamily="34" charset="0"/>
              </a:rPr>
              <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finally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chose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Aphrodite.As</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reward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choosing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Aphrodite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made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most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beautiful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mortal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woman,Helen,fall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love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with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him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follow</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him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Troy.After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rape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Helen,Agamemnon</a:t>
            </a:r>
            <a:r>
              <a:rPr lang="el-GR" sz="1050" dirty="0" smtClean="0">
                <a:latin typeface="Arial" pitchFamily="34" charset="0"/>
                <a:cs typeface="Arial" pitchFamily="34" charset="0"/>
              </a:rPr>
              <a:t> </a:t>
            </a:r>
            <a:r>
              <a:rPr lang="en-US" sz="1050" dirty="0" smtClean="0">
                <a:latin typeface="Arial" pitchFamily="34" charset="0"/>
                <a:cs typeface="Arial" pitchFamily="34" charset="0"/>
              </a:rPr>
              <a:t>,</a:t>
            </a:r>
            <a:r>
              <a:rPr lang="el-GR" sz="1050" dirty="0" err="1" smtClean="0">
                <a:latin typeface="Arial" pitchFamily="34" charset="0"/>
                <a:cs typeface="Arial" pitchFamily="34" charset="0"/>
              </a:rPr>
              <a:t>king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Mycenae</a:t>
            </a:r>
            <a:r>
              <a:rPr lang="el-GR" sz="1050" dirty="0" smtClean="0">
                <a:latin typeface="Arial" pitchFamily="34" charset="0"/>
                <a:cs typeface="Arial" pitchFamily="34" charset="0"/>
              </a:rPr>
              <a:t> </a:t>
            </a:r>
            <a:r>
              <a:rPr lang="en-US" sz="1050" dirty="0" smtClean="0">
                <a:latin typeface="Arial" pitchFamily="34" charset="0"/>
                <a:cs typeface="Arial" pitchFamily="34" charset="0"/>
              </a:rPr>
              <a:t>,</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brother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Helen's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husband,Menelaus,led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organised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expidition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besieged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years.After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fall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many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heroes</a:t>
            </a:r>
            <a:r>
              <a:rPr lang="en-US" sz="1050" dirty="0" smtClean="0">
                <a:latin typeface="Arial" pitchFamily="34" charset="0"/>
                <a:cs typeface="Arial" pitchFamily="34" charset="0"/>
              </a:rPr>
              <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such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Achilles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Ajax</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Telamon</a:t>
            </a:r>
            <a:r>
              <a:rPr lang="el-GR" sz="1050" dirty="0" smtClean="0">
                <a:latin typeface="Arial" pitchFamily="34" charset="0"/>
                <a:cs typeface="Arial" pitchFamily="34" charset="0"/>
              </a:rPr>
              <a:t> </a:t>
            </a:r>
            <a:r>
              <a:rPr lang="en-US" sz="1050" dirty="0" smtClean="0">
                <a:latin typeface="Arial" pitchFamily="34" charset="0"/>
                <a:cs typeface="Arial" pitchFamily="34" charset="0"/>
              </a:rPr>
              <a:t>,</a:t>
            </a:r>
            <a:r>
              <a:rPr lang="el-GR" sz="1050" dirty="0" err="1" smtClean="0">
                <a:latin typeface="Arial" pitchFamily="34" charset="0"/>
                <a:cs typeface="Arial" pitchFamily="34" charset="0"/>
              </a:rPr>
              <a:t>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well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Trojans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Hector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Paris,Troy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captured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thanks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trick</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Trojan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Horse.The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conquest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city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Achaeans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accompanied</a:t>
            </a:r>
            <a:r>
              <a:rPr lang="el-GR" sz="1050" dirty="0" smtClean="0">
                <a:latin typeface="Arial" pitchFamily="34" charset="0"/>
                <a:cs typeface="Arial" pitchFamily="34" charset="0"/>
              </a:rPr>
              <a:t> </a:t>
            </a:r>
            <a:r>
              <a:rPr lang="en-US" sz="1050" dirty="0" smtClean="0">
                <a:latin typeface="Arial" pitchFamily="34" charset="0"/>
                <a:cs typeface="Arial" pitchFamily="34" charset="0"/>
              </a:rPr>
              <a:t>by </a:t>
            </a:r>
            <a:r>
              <a:rPr lang="el-GR" sz="1050" dirty="0" err="1" smtClean="0">
                <a:latin typeface="Arial" pitchFamily="34" charset="0"/>
                <a:cs typeface="Arial" pitchFamily="34" charset="0"/>
              </a:rPr>
              <a:t>slaughter,complete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destruction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well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sacrilege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temples.This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caused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gods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rage,who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avenged</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lot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surviving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Achaean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kings.Few</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managed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continue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their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lives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peacefully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back</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home</a:t>
            </a:r>
            <a:r>
              <a:rPr lang="el-GR" sz="1050" dirty="0" smtClean="0">
                <a:latin typeface="Arial" pitchFamily="34" charset="0"/>
                <a:cs typeface="Arial" pitchFamily="34" charset="0"/>
              </a:rPr>
              <a:t>.</a:t>
            </a:r>
          </a:p>
          <a:p>
            <a:pPr algn="just">
              <a:buNone/>
            </a:pP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Ancient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believed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Trojan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like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many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events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from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mythology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historic</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event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
            </a:r>
            <a:r>
              <a:rPr lang="en-US" sz="1050" dirty="0" smtClean="0">
                <a:latin typeface="Arial" pitchFamily="34" charset="0"/>
                <a:cs typeface="Arial" pitchFamily="34" charset="0"/>
              </a:rPr>
              <a:t>a</a:t>
            </a:r>
            <a:r>
              <a:rPr lang="el-GR" sz="1050" dirty="0" smtClean="0">
                <a:latin typeface="Arial" pitchFamily="34" charset="0"/>
                <a:cs typeface="Arial" pitchFamily="34" charset="0"/>
              </a:rPr>
              <a:t>t </a:t>
            </a:r>
            <a:r>
              <a:rPr lang="el-GR" sz="1050" dirty="0" err="1" smtClean="0">
                <a:latin typeface="Arial" pitchFamily="34" charset="0"/>
                <a:cs typeface="Arial" pitchFamily="34" charset="0"/>
              </a:rPr>
              <a:t>took</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place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during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either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13th </a:t>
            </a:r>
            <a:r>
              <a:rPr lang="el-GR" sz="1050" dirty="0" err="1" smtClean="0">
                <a:latin typeface="Arial" pitchFamily="34" charset="0"/>
                <a:cs typeface="Arial" pitchFamily="34" charset="0"/>
              </a:rPr>
              <a:t>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12</a:t>
            </a:r>
            <a:r>
              <a:rPr lang="el-GR" sz="1050" baseline="30000" dirty="0" smtClean="0">
                <a:latin typeface="Arial" pitchFamily="34" charset="0"/>
                <a:cs typeface="Arial" pitchFamily="34" charset="0"/>
              </a:rPr>
              <a:t>th</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century</a:t>
            </a:r>
            <a:r>
              <a:rPr lang="el-GR" sz="1050" dirty="0" smtClean="0">
                <a:latin typeface="Arial" pitchFamily="34" charset="0"/>
                <a:cs typeface="Arial" pitchFamily="34" charset="0"/>
              </a:rPr>
              <a:t> B.C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located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asian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side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Hellespont.Just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1870 </a:t>
            </a:r>
            <a:r>
              <a:rPr lang="el-GR" sz="1050" dirty="0" err="1" smtClean="0">
                <a:latin typeface="Arial" pitchFamily="34" charset="0"/>
                <a:cs typeface="Arial" pitchFamily="34" charset="0"/>
              </a:rPr>
              <a:t>did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German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archaeologist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Heinrich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Schliemann,after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excavations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discover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the,until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mythical,Troy.Today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majority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archaelogical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community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agrees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location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indeed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definately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some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historic</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regarding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war</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besieged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years.Most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surviving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information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talks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about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last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year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war</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so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not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know</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much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about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nine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years.After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initial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debarkation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consolidation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coastal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zone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Troy,they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begun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plunder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countryside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master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cities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adjacent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Troy,even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plunder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opposite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Thracian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coast.Troy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not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mass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siege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up</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ninth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year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operations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communication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with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interior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Asia</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Minor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continued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undisturbed.On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hand,the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Greeks,accepted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significant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millitary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aid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even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before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ended.However,they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were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still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not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able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penetrate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hinderland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encircle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Trojans,who</a:t>
            </a:r>
            <a:r>
              <a:rPr lang="el-GR" sz="1050" dirty="0" smtClean="0">
                <a:latin typeface="Arial" pitchFamily="34" charset="0"/>
                <a:cs typeface="Arial" pitchFamily="34" charset="0"/>
              </a:rPr>
              <a:t> </a:t>
            </a:r>
            <a:r>
              <a:rPr lang="en-US" sz="1050" dirty="0" err="1" smtClean="0">
                <a:latin typeface="Arial" pitchFamily="34" charset="0"/>
                <a:cs typeface="Arial" pitchFamily="34" charset="0"/>
              </a:rPr>
              <a:t>k</a:t>
            </a:r>
            <a:r>
              <a:rPr lang="el-GR" sz="1050" dirty="0" err="1" smtClean="0">
                <a:latin typeface="Arial" pitchFamily="34" charset="0"/>
                <a:cs typeface="Arial" pitchFamily="34" charset="0"/>
              </a:rPr>
              <a:t>ept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contact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even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with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their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allies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European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shore</a:t>
            </a:r>
            <a:r>
              <a:rPr lang="en-US" sz="1050" dirty="0" smtClean="0">
                <a:latin typeface="Arial" pitchFamily="34" charset="0"/>
                <a:cs typeface="Arial" pitchFamily="34" charset="0"/>
              </a:rPr>
              <a:t>.</a:t>
            </a:r>
          </a:p>
          <a:p>
            <a:pPr algn="just">
              <a:buNone/>
            </a:pPr>
            <a:endParaRPr lang="en-US" sz="1050" dirty="0" smtClean="0">
              <a:latin typeface="Arial" pitchFamily="34" charset="0"/>
              <a:cs typeface="Arial" pitchFamily="34" charset="0"/>
            </a:endParaRPr>
          </a:p>
          <a:p>
            <a:pPr algn="just">
              <a:buNone/>
            </a:pPr>
            <a:r>
              <a:rPr lang="en-US" sz="1050" b="1" dirty="0" smtClean="0">
                <a:latin typeface="Arial" pitchFamily="34" charset="0"/>
                <a:cs typeface="Arial" pitchFamily="34" charset="0"/>
              </a:rPr>
              <a:t>        </a:t>
            </a:r>
            <a:r>
              <a:rPr lang="el-GR" sz="1400" b="1" dirty="0" err="1" smtClean="0">
                <a:latin typeface="Arial" pitchFamily="34" charset="0"/>
                <a:cs typeface="Arial" pitchFamily="34" charset="0"/>
              </a:rPr>
              <a:t>The</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Rape</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of</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Helen</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of</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Troy</a:t>
            </a:r>
            <a:endParaRPr lang="en-US" sz="1400" b="1" dirty="0" smtClean="0">
              <a:latin typeface="Arial" pitchFamily="34" charset="0"/>
              <a:cs typeface="Arial" pitchFamily="34" charset="0"/>
            </a:endParaRPr>
          </a:p>
          <a:p>
            <a:pPr algn="just">
              <a:buNone/>
            </a:pPr>
            <a:endParaRPr lang="el-GR" sz="1050" dirty="0" smtClean="0">
              <a:latin typeface="Arial" pitchFamily="34" charset="0"/>
              <a:cs typeface="Arial" pitchFamily="34" charset="0"/>
            </a:endParaRPr>
          </a:p>
          <a:p>
            <a:pPr algn="just">
              <a:buNone/>
            </a:pP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traditional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n-US" sz="1050" dirty="0" smtClean="0">
                <a:latin typeface="Arial" pitchFamily="34" charset="0"/>
                <a:cs typeface="Arial" pitchFamily="34" charset="0"/>
              </a:rPr>
              <a:t>&lt;&lt;</a:t>
            </a:r>
            <a:r>
              <a:rPr lang="el-GR" sz="1050" dirty="0" err="1" smtClean="0">
                <a:latin typeface="Arial" pitchFamily="34" charset="0"/>
                <a:cs typeface="Arial" pitchFamily="34" charset="0"/>
              </a:rPr>
              <a:t>new</a:t>
            </a:r>
            <a:r>
              <a:rPr lang="el-GR" sz="1050" dirty="0" smtClean="0">
                <a:latin typeface="Arial" pitchFamily="34" charset="0"/>
                <a:cs typeface="Arial" pitchFamily="34" charset="0"/>
              </a:rPr>
              <a:t> &gt;&gt;</a:t>
            </a:r>
            <a:r>
              <a:rPr lang="el-GR" sz="1050" dirty="0" err="1" smtClean="0">
                <a:latin typeface="Arial" pitchFamily="34" charset="0"/>
                <a:cs typeface="Arial" pitchFamily="34" charset="0"/>
              </a:rPr>
              <a:t>Helen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Euripides</a:t>
            </a:r>
            <a:endParaRPr lang="el-GR" sz="1050" dirty="0" smtClean="0">
              <a:latin typeface="Arial" pitchFamily="34" charset="0"/>
              <a:cs typeface="Arial" pitchFamily="34" charset="0"/>
            </a:endParaRPr>
          </a:p>
          <a:p>
            <a:pPr algn="just">
              <a:buNone/>
            </a:pP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According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tradition,Helen,wife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Menelaus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Sparta's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king,was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famous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beauty.Paris,son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king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Priam,with</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Aphrodite's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help,kidnapped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Greeks,with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Agamemnon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Menelaus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charge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marched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against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after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years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war,captured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city.Helen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associated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with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distructive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war</a:t>
            </a:r>
            <a:r>
              <a:rPr lang="en-US" sz="1050" dirty="0" smtClean="0">
                <a:latin typeface="Arial" pitchFamily="34" charset="0"/>
                <a:cs typeface="Arial" pitchFamily="34" charset="0"/>
              </a:rPr>
              <a:t> 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often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presented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responsible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death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many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people</a:t>
            </a:r>
            <a:r>
              <a:rPr lang="en-US" sz="1050" dirty="0" smtClean="0">
                <a:latin typeface="Arial" pitchFamily="34" charset="0"/>
                <a:cs typeface="Arial" pitchFamily="34" charset="0"/>
              </a:rPr>
              <a:t> </a:t>
            </a:r>
            <a:r>
              <a:rPr lang="el-GR" sz="1050" dirty="0" smtClean="0">
                <a:latin typeface="Arial" pitchFamily="34" charset="0"/>
                <a:cs typeface="Arial" pitchFamily="34" charset="0"/>
              </a:rPr>
              <a:t> </a:t>
            </a:r>
            <a:r>
              <a:rPr lang="en-US" sz="1050" dirty="0" smtClean="0">
                <a:latin typeface="Arial" pitchFamily="34" charset="0"/>
                <a:cs typeface="Arial" pitchFamily="34" charset="0"/>
              </a:rPr>
              <a:t>      </a:t>
            </a:r>
          </a:p>
          <a:p>
            <a:pPr algn="just">
              <a:buNone/>
            </a:pP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There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was,howerver,another,less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known,tradition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Stisihorus,for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example,a</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poet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presented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another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version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poem,named</a:t>
            </a:r>
            <a:r>
              <a:rPr lang="en-US" sz="1050" dirty="0" smtClean="0">
                <a:latin typeface="Arial" pitchFamily="34" charset="0"/>
                <a:cs typeface="Arial" pitchFamily="34" charset="0"/>
              </a:rPr>
              <a:t> </a:t>
            </a:r>
            <a:r>
              <a:rPr lang="el-GR" sz="1050" dirty="0" smtClean="0">
                <a:latin typeface="Arial" pitchFamily="34" charset="0"/>
                <a:cs typeface="Arial" pitchFamily="34" charset="0"/>
              </a:rPr>
              <a:t>"</a:t>
            </a:r>
            <a:r>
              <a:rPr lang="el-GR" sz="1050" dirty="0" err="1" smtClean="0">
                <a:latin typeface="Arial" pitchFamily="34" charset="0"/>
                <a:cs typeface="Arial" pitchFamily="34" charset="0"/>
              </a:rPr>
              <a:t>Παλινωδία</a:t>
            </a:r>
            <a:r>
              <a:rPr lang="el-GR" sz="1050" dirty="0" err="1" smtClean="0">
                <a:latin typeface="Arial" pitchFamily="34" charset="0"/>
                <a:cs typeface="Arial" pitchFamily="34" charset="0"/>
              </a:rPr>
              <a:t>",Helen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never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went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with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Paris.The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gods</a:t>
            </a:r>
            <a:r>
              <a:rPr lang="en-US" sz="1050" dirty="0" smtClean="0">
                <a:latin typeface="Arial" pitchFamily="34" charset="0"/>
                <a:cs typeface="Arial" pitchFamily="34" charset="0"/>
              </a:rPr>
              <a:t> took her to Egypt</a:t>
            </a:r>
            <a:r>
              <a:rPr lang="el-GR" sz="1050" dirty="0" smtClean="0">
                <a:latin typeface="Arial" pitchFamily="34" charset="0"/>
                <a:cs typeface="Arial" pitchFamily="34" charset="0"/>
              </a:rPr>
              <a:t> </a:t>
            </a:r>
            <a:r>
              <a:rPr lang="en-US" sz="1050" dirty="0" smtClean="0">
                <a:latin typeface="Arial" pitchFamily="34" charset="0"/>
                <a:cs typeface="Arial" pitchFamily="34" charset="0"/>
              </a:rPr>
              <a:t>and </a:t>
            </a:r>
            <a:r>
              <a:rPr lang="el-GR" sz="1050" dirty="0" err="1" smtClean="0">
                <a:latin typeface="Arial" pitchFamily="34" charset="0"/>
                <a:cs typeface="Arial" pitchFamily="34" charset="0"/>
              </a:rPr>
              <a:t>created</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reflexion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Paris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kidnapped,belieaving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Helen.So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Trojans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fought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years,not</a:t>
            </a:r>
            <a:r>
              <a:rPr lang="en-US" sz="1050" dirty="0" smtClean="0">
                <a:latin typeface="Arial" pitchFamily="34" charset="0"/>
                <a:cs typeface="Arial" pitchFamily="34" charset="0"/>
              </a:rPr>
              <a:t> f</a:t>
            </a:r>
            <a:r>
              <a:rPr lang="el-GR" sz="1050" dirty="0" err="1" smtClean="0">
                <a:latin typeface="Arial" pitchFamily="34" charset="0"/>
                <a:cs typeface="Arial" pitchFamily="34" charset="0"/>
              </a:rPr>
              <a:t>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Helen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but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reflexion</a:t>
            </a:r>
            <a:r>
              <a:rPr lang="el-GR" sz="1050" dirty="0" smtClean="0">
                <a:latin typeface="Arial" pitchFamily="34" charset="0"/>
                <a:cs typeface="Arial" pitchFamily="34" charset="0"/>
              </a:rPr>
              <a:t>.</a:t>
            </a:r>
            <a:endParaRPr lang="el-GR"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pPr algn="l"/>
            <a:r>
              <a:rPr lang="en-US" sz="1600" b="1" dirty="0" smtClean="0">
                <a:latin typeface="Arial" pitchFamily="34" charset="0"/>
                <a:cs typeface="Arial" pitchFamily="34" charset="0"/>
              </a:rPr>
              <a:t>Continuing, we present paintings and vessels that show scenes of the battles in Troy and Helen</a:t>
            </a:r>
            <a:endParaRPr lang="el-GR" sz="1600" b="1" dirty="0">
              <a:latin typeface="Arial" pitchFamily="34" charset="0"/>
              <a:cs typeface="Arial" pitchFamily="34" charset="0"/>
            </a:endParaRPr>
          </a:p>
        </p:txBody>
      </p:sp>
      <p:pic>
        <p:nvPicPr>
          <p:cNvPr id="4" name="3 - Θέση περιεχομένου" descr="αρχείο λήψης (1).jpg"/>
          <p:cNvPicPr>
            <a:picLocks noGrp="1" noChangeAspect="1"/>
          </p:cNvPicPr>
          <p:nvPr>
            <p:ph idx="1"/>
          </p:nvPr>
        </p:nvPicPr>
        <p:blipFill>
          <a:blip r:embed="rId2" cstate="print"/>
          <a:stretch>
            <a:fillRect/>
          </a:stretch>
        </p:blipFill>
        <p:spPr>
          <a:xfrm>
            <a:off x="3048000" y="1905000"/>
            <a:ext cx="3276600" cy="4296358"/>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3).jpg"/>
          <p:cNvPicPr>
            <a:picLocks noGrp="1" noChangeAspect="1"/>
          </p:cNvPicPr>
          <p:nvPr>
            <p:ph idx="1"/>
          </p:nvPr>
        </p:nvPicPr>
        <p:blipFill>
          <a:blip r:embed="rId2" cstate="print"/>
          <a:stretch>
            <a:fillRect/>
          </a:stretch>
        </p:blipFill>
        <p:spPr>
          <a:xfrm>
            <a:off x="2895600" y="1143000"/>
            <a:ext cx="4191000" cy="4762340"/>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4).jpg"/>
          <p:cNvPicPr>
            <a:picLocks noGrp="1" noChangeAspect="1"/>
          </p:cNvPicPr>
          <p:nvPr>
            <p:ph idx="1"/>
          </p:nvPr>
        </p:nvPicPr>
        <p:blipFill>
          <a:blip r:embed="rId2" cstate="print"/>
          <a:stretch>
            <a:fillRect/>
          </a:stretch>
        </p:blipFill>
        <p:spPr>
          <a:xfrm>
            <a:off x="2667000" y="990600"/>
            <a:ext cx="4488264" cy="5337985"/>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 (1).jpg"/>
          <p:cNvPicPr>
            <a:picLocks noGrp="1" noChangeAspect="1"/>
          </p:cNvPicPr>
          <p:nvPr>
            <p:ph idx="1"/>
          </p:nvPr>
        </p:nvPicPr>
        <p:blipFill>
          <a:blip r:embed="rId2" cstate="print"/>
          <a:stretch>
            <a:fillRect/>
          </a:stretch>
        </p:blipFill>
        <p:spPr>
          <a:xfrm>
            <a:off x="1371600" y="1600200"/>
            <a:ext cx="6628276" cy="3496469"/>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jpg"/>
          <p:cNvPicPr>
            <a:picLocks noGrp="1" noChangeAspect="1"/>
          </p:cNvPicPr>
          <p:nvPr>
            <p:ph idx="1"/>
          </p:nvPr>
        </p:nvPicPr>
        <p:blipFill>
          <a:blip r:embed="rId2" cstate="print"/>
          <a:stretch>
            <a:fillRect/>
          </a:stretch>
        </p:blipFill>
        <p:spPr>
          <a:xfrm>
            <a:off x="2971800" y="1066800"/>
            <a:ext cx="3471862" cy="512334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7).jpg"/>
          <p:cNvPicPr>
            <a:picLocks noGrp="1" noChangeAspect="1"/>
          </p:cNvPicPr>
          <p:nvPr>
            <p:ph idx="1"/>
          </p:nvPr>
        </p:nvPicPr>
        <p:blipFill>
          <a:blip r:embed="rId2" cstate="print"/>
          <a:stretch>
            <a:fillRect/>
          </a:stretch>
        </p:blipFill>
        <p:spPr>
          <a:xfrm>
            <a:off x="2133600" y="1143000"/>
            <a:ext cx="5105400" cy="4629473"/>
          </a:xfr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 (6).jpg"/>
          <p:cNvPicPr>
            <a:picLocks noGrp="1" noChangeAspect="1"/>
          </p:cNvPicPr>
          <p:nvPr>
            <p:ph idx="1"/>
          </p:nvPr>
        </p:nvPicPr>
        <p:blipFill>
          <a:blip r:embed="rId2" cstate="print"/>
          <a:stretch>
            <a:fillRect/>
          </a:stretch>
        </p:blipFill>
        <p:spPr>
          <a:xfrm>
            <a:off x="1676400" y="1295400"/>
            <a:ext cx="6022894" cy="4615656"/>
          </a:xfr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αρχείο λήψης.jpg"/>
          <p:cNvPicPr>
            <a:picLocks noGrp="1" noChangeAspect="1"/>
          </p:cNvPicPr>
          <p:nvPr>
            <p:ph idx="1"/>
          </p:nvPr>
        </p:nvPicPr>
        <p:blipFill>
          <a:blip r:embed="rId2" cstate="print"/>
          <a:stretch>
            <a:fillRect/>
          </a:stretch>
        </p:blipFill>
        <p:spPr>
          <a:xfrm>
            <a:off x="1524000" y="1066800"/>
            <a:ext cx="6496050" cy="49530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5_4.jpg"/>
          <p:cNvPicPr>
            <a:picLocks noGrp="1" noChangeAspect="1"/>
          </p:cNvPicPr>
          <p:nvPr>
            <p:ph idx="1"/>
          </p:nvPr>
        </p:nvPicPr>
        <p:blipFill>
          <a:blip r:embed="rId2" cstate="print"/>
          <a:stretch>
            <a:fillRect/>
          </a:stretch>
        </p:blipFill>
        <p:spPr>
          <a:xfrm>
            <a:off x="2590800" y="990600"/>
            <a:ext cx="4387793" cy="559276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g5_3.jpg"/>
          <p:cNvPicPr>
            <a:picLocks noGrp="1" noChangeAspect="1"/>
          </p:cNvPicPr>
          <p:nvPr>
            <p:ph idx="1"/>
          </p:nvPr>
        </p:nvPicPr>
        <p:blipFill>
          <a:blip r:embed="rId2" cstate="print"/>
          <a:stretch>
            <a:fillRect/>
          </a:stretch>
        </p:blipFill>
        <p:spPr>
          <a:xfrm>
            <a:off x="1447800" y="914400"/>
            <a:ext cx="6553199" cy="570674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flipV="1">
            <a:off x="457200" y="228600"/>
            <a:ext cx="8229600" cy="46038"/>
          </a:xfrm>
        </p:spPr>
        <p:txBody>
          <a:bodyPr>
            <a:normAutofit fontScale="90000"/>
          </a:bodyPr>
          <a:lstStyle/>
          <a:p>
            <a:r>
              <a:rPr lang="en-US" dirty="0" smtClean="0"/>
              <a:t> </a:t>
            </a:r>
            <a:endParaRPr lang="el-GR" dirty="0"/>
          </a:p>
        </p:txBody>
      </p:sp>
      <p:sp>
        <p:nvSpPr>
          <p:cNvPr id="3" name="2 - Θέση περιεχομένου"/>
          <p:cNvSpPr>
            <a:spLocks noGrp="1"/>
          </p:cNvSpPr>
          <p:nvPr>
            <p:ph idx="1"/>
          </p:nvPr>
        </p:nvSpPr>
        <p:spPr>
          <a:xfrm>
            <a:off x="381000" y="304800"/>
            <a:ext cx="8229600" cy="6400800"/>
          </a:xfrm>
        </p:spPr>
        <p:txBody>
          <a:bodyPr>
            <a:normAutofit fontScale="25000" lnSpcReduction="20000"/>
          </a:bodyPr>
          <a:lstStyle/>
          <a:p>
            <a:pPr algn="just">
              <a:buNone/>
            </a:pPr>
            <a:r>
              <a:rPr lang="en-US" sz="4200" dirty="0" smtClean="0">
                <a:latin typeface="Arial" pitchFamily="34" charset="0"/>
                <a:cs typeface="Arial" pitchFamily="34" charset="0"/>
              </a:rPr>
              <a:t>         </a:t>
            </a:r>
          </a:p>
          <a:p>
            <a:pPr algn="just">
              <a:buNone/>
            </a:pPr>
            <a:r>
              <a:rPr lang="en-US" sz="4200" dirty="0" smtClean="0">
                <a:latin typeface="Arial" pitchFamily="34" charset="0"/>
                <a:cs typeface="Arial" pitchFamily="34" charset="0"/>
              </a:rPr>
              <a:t>            This is the myth that </a:t>
            </a:r>
            <a:r>
              <a:rPr lang="en-US" sz="4200" dirty="0" err="1" smtClean="0">
                <a:latin typeface="Arial" pitchFamily="34" charset="0"/>
                <a:cs typeface="Arial" pitchFamily="34" charset="0"/>
              </a:rPr>
              <a:t>Euripidis</a:t>
            </a:r>
            <a:r>
              <a:rPr lang="en-US" sz="4200" dirty="0" smtClean="0">
                <a:latin typeface="Arial" pitchFamily="34" charset="0"/>
                <a:cs typeface="Arial" pitchFamily="34" charset="0"/>
              </a:rPr>
              <a:t> uses in his  tragedy &lt;&lt;Helen</a:t>
            </a:r>
            <a:r>
              <a:rPr lang="en-US" sz="4200" dirty="0" smtClean="0">
                <a:latin typeface="Arial" pitchFamily="34" charset="0"/>
                <a:cs typeface="Arial" pitchFamily="34" charset="0"/>
              </a:rPr>
              <a:t>&gt;&gt;</a:t>
            </a:r>
          </a:p>
          <a:p>
            <a:pPr algn="just">
              <a:buNone/>
            </a:pPr>
            <a:endParaRPr lang="el-GR" sz="4200" dirty="0" smtClean="0">
              <a:latin typeface="Arial" pitchFamily="34" charset="0"/>
              <a:cs typeface="Arial" pitchFamily="34" charset="0"/>
            </a:endParaRPr>
          </a:p>
          <a:p>
            <a:pPr algn="just">
              <a:buNone/>
            </a:pP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Homer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names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daughter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Zeus.Greek</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mythology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says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was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born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beautiful</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Lyda</a:t>
            </a:r>
            <a:r>
              <a:rPr lang="en-US" sz="4200" dirty="0" smtClean="0">
                <a:latin typeface="Arial" pitchFamily="34" charset="0"/>
                <a:cs typeface="Arial" pitchFamily="34" charset="0"/>
              </a:rPr>
              <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after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was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seduced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Zeus,who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had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transformed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into</a:t>
            </a:r>
            <a:r>
              <a:rPr lang="el-GR" sz="4200" dirty="0" smtClean="0">
                <a:latin typeface="Arial" pitchFamily="34" charset="0"/>
                <a:cs typeface="Arial" pitchFamily="34" charset="0"/>
              </a:rPr>
              <a:t> a </a:t>
            </a:r>
            <a:r>
              <a:rPr lang="el-GR" sz="4200" dirty="0" err="1" smtClean="0">
                <a:latin typeface="Arial" pitchFamily="34" charset="0"/>
                <a:cs typeface="Arial" pitchFamily="34" charset="0"/>
              </a:rPr>
              <a:t>swan.The</a:t>
            </a:r>
            <a:r>
              <a:rPr lang="el-GR" sz="4200" dirty="0" smtClean="0">
                <a:latin typeface="Arial" pitchFamily="34" charset="0"/>
                <a:cs typeface="Arial" pitchFamily="34" charset="0"/>
              </a:rPr>
              <a:t> l</a:t>
            </a:r>
            <a:r>
              <a:rPr lang="en-US" sz="4200" dirty="0" smtClean="0">
                <a:latin typeface="Arial" pitchFamily="34" charset="0"/>
                <a:cs typeface="Arial" pitchFamily="34" charset="0"/>
              </a:rPr>
              <a:t>e</a:t>
            </a:r>
            <a:r>
              <a:rPr lang="el-GR" sz="4200" dirty="0" err="1" smtClean="0">
                <a:latin typeface="Arial" pitchFamily="34" charset="0"/>
                <a:cs typeface="Arial" pitchFamily="34" charset="0"/>
              </a:rPr>
              <a:t>gend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Helen's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beauty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had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spread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all</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across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Greece.At</a:t>
            </a:r>
            <a:r>
              <a:rPr lang="el-GR" sz="4200" dirty="0" smtClean="0">
                <a:latin typeface="Arial" pitchFamily="34" charset="0"/>
                <a:cs typeface="Arial" pitchFamily="34" charset="0"/>
              </a:rPr>
              <a:t> a </a:t>
            </a:r>
            <a:r>
              <a:rPr lang="el-GR" sz="4200" dirty="0" err="1" smtClean="0">
                <a:latin typeface="Arial" pitchFamily="34" charset="0"/>
                <a:cs typeface="Arial" pitchFamily="34" charset="0"/>
              </a:rPr>
              <a:t>very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young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age,she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was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stolen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Theseus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with</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help</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Pelithius,while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was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dancing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temple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Artemis.He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transported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Attica</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at</a:t>
            </a:r>
            <a:r>
              <a:rPr lang="el-GR" sz="4200" dirty="0" smtClean="0">
                <a:latin typeface="Arial" pitchFamily="34" charset="0"/>
                <a:cs typeface="Arial" pitchFamily="34" charset="0"/>
              </a:rPr>
              <a:t> </a:t>
            </a:r>
            <a:r>
              <a:rPr lang="en-US" sz="4200" dirty="0" smtClean="0">
                <a:latin typeface="Arial" pitchFamily="34" charset="0"/>
                <a:cs typeface="Arial" pitchFamily="34" charset="0"/>
              </a:rPr>
              <a:t>A</a:t>
            </a:r>
            <a:r>
              <a:rPr lang="el-GR" sz="4200" dirty="0" err="1" smtClean="0">
                <a:latin typeface="Arial" pitchFamily="34" charset="0"/>
                <a:cs typeface="Arial" pitchFamily="34" charset="0"/>
              </a:rPr>
              <a:t>phid</a:t>
            </a:r>
            <a:r>
              <a:rPr lang="en-US" sz="4200" dirty="0" smtClean="0">
                <a:latin typeface="Arial" pitchFamily="34" charset="0"/>
                <a:cs typeface="Arial" pitchFamily="34" charset="0"/>
              </a:rPr>
              <a:t>n</a:t>
            </a:r>
            <a:r>
              <a:rPr lang="el-GR" sz="4200" dirty="0" err="1" smtClean="0">
                <a:latin typeface="Arial" pitchFamily="34" charset="0"/>
                <a:cs typeface="Arial" pitchFamily="34" charset="0"/>
              </a:rPr>
              <a:t>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taken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care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mother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Aethra.She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was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rescued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brothers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Dioskouri</a:t>
            </a:r>
            <a:r>
              <a:rPr lang="el-GR" sz="4200" dirty="0" smtClean="0">
                <a:latin typeface="Arial" pitchFamily="34" charset="0"/>
                <a:cs typeface="Arial" pitchFamily="34" charset="0"/>
              </a:rPr>
              <a:t>(</a:t>
            </a:r>
            <a:r>
              <a:rPr lang="el-GR" sz="4200" dirty="0" err="1" smtClean="0">
                <a:latin typeface="Arial" pitchFamily="34" charset="0"/>
                <a:cs typeface="Arial" pitchFamily="34" charset="0"/>
              </a:rPr>
              <a:t>Castor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Pollux</a:t>
            </a:r>
            <a:r>
              <a:rPr lang="el-GR" sz="4200" dirty="0" smtClean="0">
                <a:latin typeface="Arial" pitchFamily="34" charset="0"/>
                <a:cs typeface="Arial" pitchFamily="34" charset="0"/>
              </a:rPr>
              <a:t>)</a:t>
            </a:r>
          </a:p>
          <a:p>
            <a:pPr algn="just">
              <a:buNone/>
            </a:pPr>
            <a:r>
              <a:rPr lang="el-GR" sz="4200" dirty="0" smtClean="0">
                <a:latin typeface="Arial" pitchFamily="34" charset="0"/>
                <a:cs typeface="Arial" pitchFamily="34" charset="0"/>
              </a:rPr>
              <a:t> </a:t>
            </a: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Helen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returned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homeland,Argos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was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most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sought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after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bride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whole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Greece.Finally</a:t>
            </a:r>
            <a:r>
              <a:rPr lang="en-US" sz="4200" dirty="0" smtClean="0">
                <a:latin typeface="Arial" pitchFamily="34" charset="0"/>
                <a:cs typeface="Arial" pitchFamily="34" charset="0"/>
              </a:rPr>
              <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father,Tyndareus,wed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king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Menelaus.Because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Helens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numerous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suitors</a:t>
            </a:r>
            <a:r>
              <a:rPr lang="en-US" sz="4200" dirty="0" smtClean="0">
                <a:latin typeface="Arial" pitchFamily="34" charset="0"/>
                <a:cs typeface="Arial" pitchFamily="34" charset="0"/>
              </a:rPr>
              <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made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them</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swear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oath</a:t>
            </a:r>
            <a:r>
              <a:rPr lang="el-GR" sz="4200" dirty="0" smtClean="0">
                <a:latin typeface="Arial" pitchFamily="34" charset="0"/>
                <a:cs typeface="Arial" pitchFamily="34" charset="0"/>
              </a:rPr>
              <a:t>:</a:t>
            </a:r>
          </a:p>
          <a:p>
            <a:pPr algn="just">
              <a:buNone/>
            </a:pPr>
            <a:r>
              <a:rPr lang="en-US" sz="4200" dirty="0" smtClean="0">
                <a:latin typeface="Arial" pitchFamily="34" charset="0"/>
                <a:cs typeface="Arial" pitchFamily="34" charset="0"/>
              </a:rPr>
              <a:t>       </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Regardles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who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wins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will</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all</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help,in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case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enemy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takes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away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from</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home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husband,and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will</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march</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against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him,destoying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city</a:t>
            </a:r>
            <a:r>
              <a:rPr lang="en-US" sz="4200" dirty="0" smtClean="0">
                <a:latin typeface="Arial" pitchFamily="34" charset="0"/>
                <a:cs typeface="Arial" pitchFamily="34" charset="0"/>
              </a:rPr>
              <a:t> (</a:t>
            </a:r>
            <a:r>
              <a:rPr lang="en-US" sz="4200" dirty="0" err="1" smtClean="0">
                <a:latin typeface="Arial" pitchFamily="34" charset="0"/>
                <a:cs typeface="Arial" pitchFamily="34" charset="0"/>
              </a:rPr>
              <a:t>Euripidis,Agamemnon,Iphigenia</a:t>
            </a:r>
            <a:r>
              <a:rPr lang="en-US" sz="4200" dirty="0" smtClean="0">
                <a:latin typeface="Arial" pitchFamily="34" charset="0"/>
                <a:cs typeface="Arial" pitchFamily="34" charset="0"/>
              </a:rPr>
              <a:t> in Aulis lyric 57) </a:t>
            </a:r>
            <a:endParaRPr lang="el-GR" sz="4200" dirty="0" smtClean="0">
              <a:latin typeface="Arial" pitchFamily="34" charset="0"/>
              <a:cs typeface="Arial" pitchFamily="34" charset="0"/>
            </a:endParaRPr>
          </a:p>
          <a:p>
            <a:pPr algn="just">
              <a:buNone/>
            </a:pP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It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said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Tyndareus,worried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Agamemnon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might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divorce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Clytemnestra</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for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Helen,made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him</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swear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oath</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too,after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being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advised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Odysseus.But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Aphrodite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had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promised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Paris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Alexander</a:t>
            </a:r>
            <a:r>
              <a:rPr lang="el-GR" sz="4200" dirty="0" smtClean="0">
                <a:latin typeface="Arial" pitchFamily="34" charset="0"/>
                <a:cs typeface="Arial" pitchFamily="34" charset="0"/>
              </a:rPr>
              <a:t>)</a:t>
            </a:r>
            <a:r>
              <a:rPr lang="el-GR" sz="4200" dirty="0" err="1" smtClean="0">
                <a:latin typeface="Arial" pitchFamily="34" charset="0"/>
                <a:cs typeface="Arial" pitchFamily="34" charset="0"/>
              </a:rPr>
              <a:t>that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would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give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him</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most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bea</a:t>
            </a:r>
            <a:r>
              <a:rPr lang="en-US" sz="4200" dirty="0" smtClean="0">
                <a:latin typeface="Arial" pitchFamily="34" charset="0"/>
                <a:cs typeface="Arial" pitchFamily="34" charset="0"/>
              </a:rPr>
              <a:t>u</a:t>
            </a:r>
            <a:r>
              <a:rPr lang="el-GR" sz="4200" dirty="0" err="1" smtClean="0">
                <a:latin typeface="Arial" pitchFamily="34" charset="0"/>
                <a:cs typeface="Arial" pitchFamily="34" charset="0"/>
              </a:rPr>
              <a:t>tiful</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woman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world</a:t>
            </a:r>
            <a:r>
              <a:rPr lang="el-GR" sz="4200" dirty="0" smtClean="0">
                <a:latin typeface="Arial" pitchFamily="34" charset="0"/>
                <a:cs typeface="Arial" pitchFamily="34" charset="0"/>
              </a:rPr>
              <a:t>.</a:t>
            </a:r>
            <a:r>
              <a:rPr lang="en-US" sz="4200" dirty="0" smtClean="0">
                <a:latin typeface="Arial" pitchFamily="34" charset="0"/>
                <a:cs typeface="Arial" pitchFamily="34" charset="0"/>
              </a:rPr>
              <a:t>So,</a:t>
            </a:r>
            <a:r>
              <a:rPr lang="el-GR" sz="4200" dirty="0" err="1" smtClean="0">
                <a:latin typeface="Arial" pitchFamily="34" charset="0"/>
                <a:cs typeface="Arial" pitchFamily="34" charset="0"/>
              </a:rPr>
              <a:t>Paris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travelled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Sparta</a:t>
            </a:r>
            <a:r>
              <a:rPr lang="en-US" sz="4200" dirty="0" smtClean="0">
                <a:latin typeface="Arial" pitchFamily="34" charset="0"/>
                <a:cs typeface="Arial" pitchFamily="34" charset="0"/>
              </a:rPr>
              <a:t> ,</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took</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Helen,on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own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will,and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brought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Troy</a:t>
            </a:r>
            <a:r>
              <a:rPr lang="el-GR" sz="4200" dirty="0" smtClean="0">
                <a:latin typeface="Arial" pitchFamily="34" charset="0"/>
                <a:cs typeface="Arial" pitchFamily="34" charset="0"/>
              </a:rPr>
              <a:t>.</a:t>
            </a:r>
            <a:r>
              <a:rPr lang="en-US" sz="4200" dirty="0" smtClean="0">
                <a:latin typeface="Arial" pitchFamily="34" charset="0"/>
                <a:cs typeface="Arial" pitchFamily="34" charset="0"/>
              </a:rPr>
              <a:t>This </a:t>
            </a:r>
            <a:r>
              <a:rPr lang="en-US" sz="4200" dirty="0" err="1" smtClean="0">
                <a:latin typeface="Arial" pitchFamily="34" charset="0"/>
                <a:cs typeface="Arial" pitchFamily="34" charset="0"/>
              </a:rPr>
              <a:t>rape,according</a:t>
            </a:r>
            <a:r>
              <a:rPr lang="en-US" sz="4200" dirty="0" smtClean="0">
                <a:latin typeface="Arial" pitchFamily="34" charset="0"/>
                <a:cs typeface="Arial" pitchFamily="34" charset="0"/>
              </a:rPr>
              <a:t> to the </a:t>
            </a:r>
            <a:r>
              <a:rPr lang="en-US" sz="4200" dirty="0" err="1" smtClean="0">
                <a:latin typeface="Arial" pitchFamily="34" charset="0"/>
                <a:cs typeface="Arial" pitchFamily="34" charset="0"/>
              </a:rPr>
              <a:t>myth,was</a:t>
            </a:r>
            <a:r>
              <a:rPr lang="en-US" sz="4200" dirty="0" smtClean="0">
                <a:latin typeface="Arial" pitchFamily="34" charset="0"/>
                <a:cs typeface="Arial" pitchFamily="34" charset="0"/>
              </a:rPr>
              <a:t> the cause of the bloody and cruel ten year Trojan War between Greeks and Trojans and the destruction of Troy. After the rape of Helen by </a:t>
            </a:r>
            <a:r>
              <a:rPr lang="en-US" sz="4200" dirty="0" err="1" smtClean="0">
                <a:latin typeface="Arial" pitchFamily="34" charset="0"/>
                <a:cs typeface="Arial" pitchFamily="34" charset="0"/>
              </a:rPr>
              <a:t>Paris,the</a:t>
            </a:r>
            <a:r>
              <a:rPr lang="en-US" sz="4200" dirty="0" smtClean="0">
                <a:latin typeface="Arial" pitchFamily="34" charset="0"/>
                <a:cs typeface="Arial" pitchFamily="34" charset="0"/>
              </a:rPr>
              <a:t> oath of </a:t>
            </a:r>
            <a:r>
              <a:rPr lang="en-US" sz="4200" dirty="0" err="1" smtClean="0">
                <a:latin typeface="Arial" pitchFamily="34" charset="0"/>
                <a:cs typeface="Arial" pitchFamily="34" charset="0"/>
              </a:rPr>
              <a:t>Tyndareos</a:t>
            </a:r>
            <a:r>
              <a:rPr lang="en-US" sz="4200" dirty="0" smtClean="0">
                <a:latin typeface="Arial" pitchFamily="34" charset="0"/>
                <a:cs typeface="Arial" pitchFamily="34" charset="0"/>
              </a:rPr>
              <a:t> was activated by Menelaus and so his brother Agamemnon </a:t>
            </a:r>
            <a:r>
              <a:rPr lang="en-US" sz="4200" dirty="0" err="1" smtClean="0">
                <a:latin typeface="Arial" pitchFamily="34" charset="0"/>
                <a:cs typeface="Arial" pitchFamily="34" charset="0"/>
              </a:rPr>
              <a:t>organised</a:t>
            </a:r>
            <a:r>
              <a:rPr lang="en-US" sz="4200" dirty="0" smtClean="0">
                <a:latin typeface="Arial" pitchFamily="34" charset="0"/>
                <a:cs typeface="Arial" pitchFamily="34" charset="0"/>
              </a:rPr>
              <a:t> the expedition against Troy.</a:t>
            </a:r>
            <a:r>
              <a:rPr lang="el-GR" sz="4200" dirty="0" smtClean="0">
                <a:latin typeface="Arial" pitchFamily="34" charset="0"/>
                <a:cs typeface="Arial" pitchFamily="34" charset="0"/>
              </a:rPr>
              <a:t>.</a:t>
            </a:r>
            <a:r>
              <a:rPr lang="el-GR" sz="4200" dirty="0" err="1" smtClean="0">
                <a:latin typeface="Arial" pitchFamily="34" charset="0"/>
                <a:cs typeface="Arial" pitchFamily="34" charset="0"/>
              </a:rPr>
              <a:t>According</a:t>
            </a:r>
            <a:r>
              <a:rPr lang="en-US" sz="4200" dirty="0" smtClean="0">
                <a:latin typeface="Arial" pitchFamily="34" charset="0"/>
                <a:cs typeface="Arial" pitchFamily="34" charset="0"/>
              </a:rPr>
              <a:t> </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n-US" sz="4200" dirty="0" smtClean="0">
                <a:latin typeface="Arial" pitchFamily="34" charset="0"/>
                <a:cs typeface="Arial" pitchFamily="34" charset="0"/>
              </a:rPr>
              <a:t>Homer,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many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famous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Greek</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kings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took</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part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war.After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Paris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death</a:t>
            </a:r>
            <a:r>
              <a:rPr lang="el-GR" sz="4200" dirty="0" smtClean="0">
                <a:latin typeface="Arial" pitchFamily="34" charset="0"/>
                <a:cs typeface="Arial" pitchFamily="34" charset="0"/>
              </a:rPr>
              <a:t> ,</a:t>
            </a:r>
            <a:r>
              <a:rPr lang="en-US" sz="4200" dirty="0" err="1" smtClean="0">
                <a:latin typeface="Arial" pitchFamily="34" charset="0"/>
                <a:cs typeface="Arial" pitchFamily="34" charset="0"/>
              </a:rPr>
              <a:t>H</a:t>
            </a:r>
            <a:r>
              <a:rPr lang="el-GR" sz="4200" dirty="0" err="1" smtClean="0">
                <a:latin typeface="Arial" pitchFamily="34" charset="0"/>
                <a:cs typeface="Arial" pitchFamily="34" charset="0"/>
              </a:rPr>
              <a:t>elen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married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Deiphobus</a:t>
            </a:r>
            <a:r>
              <a:rPr lang="el-GR" sz="4200" dirty="0" smtClean="0">
                <a:latin typeface="Arial" pitchFamily="34" charset="0"/>
                <a:cs typeface="Arial" pitchFamily="34" charset="0"/>
              </a:rPr>
              <a:t>(</a:t>
            </a:r>
            <a:r>
              <a:rPr lang="el-GR" sz="4200" dirty="0" err="1" smtClean="0">
                <a:latin typeface="Arial" pitchFamily="34" charset="0"/>
                <a:cs typeface="Arial" pitchFamily="34" charset="0"/>
              </a:rPr>
              <a:t>Paris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brother</a:t>
            </a:r>
            <a:r>
              <a:rPr lang="el-GR" sz="4200" dirty="0" smtClean="0">
                <a:latin typeface="Arial" pitchFamily="34" charset="0"/>
                <a:cs typeface="Arial" pitchFamily="34" charset="0"/>
              </a:rPr>
              <a:t>).</a:t>
            </a:r>
            <a:r>
              <a:rPr lang="el-GR" sz="4200" dirty="0" err="1" smtClean="0">
                <a:latin typeface="Arial" pitchFamily="34" charset="0"/>
                <a:cs typeface="Arial" pitchFamily="34" charset="0"/>
              </a:rPr>
              <a:t>After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fall</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Troy</a:t>
            </a:r>
            <a:r>
              <a:rPr lang="en-US" sz="4200" dirty="0" smtClean="0">
                <a:latin typeface="Arial" pitchFamily="34" charset="0"/>
                <a:cs typeface="Arial" pitchFamily="34" charset="0"/>
              </a:rPr>
              <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followed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husband,Menelaus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Sparta.They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arrived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after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numerous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adventoures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lasted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eight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years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Since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lived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rest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their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lives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peacefully.However</a:t>
            </a:r>
            <a:r>
              <a:rPr lang="en-US" sz="4200" dirty="0" smtClean="0">
                <a:latin typeface="Arial" pitchFamily="34" charset="0"/>
                <a:cs typeface="Arial" pitchFamily="34" charset="0"/>
              </a:rPr>
              <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another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myth</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says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Menelaus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sailed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Egypt.There,in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land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Nile,he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met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real</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Helen</a:t>
            </a:r>
            <a:r>
              <a:rPr lang="en-US" sz="4200" dirty="0" smtClean="0">
                <a:latin typeface="Arial" pitchFamily="34" charset="0"/>
                <a:cs typeface="Arial" pitchFamily="34" charset="0"/>
              </a:rPr>
              <a:t>.Helen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fought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for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Troy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was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actually</a:t>
            </a:r>
            <a:r>
              <a:rPr lang="el-GR" sz="4200" dirty="0" smtClean="0">
                <a:latin typeface="Arial" pitchFamily="34" charset="0"/>
                <a:cs typeface="Arial" pitchFamily="34" charset="0"/>
              </a:rPr>
              <a:t> </a:t>
            </a:r>
            <a:r>
              <a:rPr lang="en-US" sz="4200" dirty="0" smtClean="0">
                <a:latin typeface="Arial" pitchFamily="34" charset="0"/>
                <a:cs typeface="Arial" pitchFamily="34" charset="0"/>
              </a:rPr>
              <a:t>a </a:t>
            </a:r>
            <a:r>
              <a:rPr lang="en-US" sz="4200" dirty="0" err="1" smtClean="0">
                <a:latin typeface="Arial" pitchFamily="34" charset="0"/>
                <a:cs typeface="Arial" pitchFamily="34" charset="0"/>
              </a:rPr>
              <a:t>vision,a</a:t>
            </a:r>
            <a:r>
              <a:rPr lang="en-US" sz="4200" dirty="0" smtClean="0">
                <a:latin typeface="Arial" pitchFamily="34" charset="0"/>
                <a:cs typeface="Arial" pitchFamily="34" charset="0"/>
              </a:rPr>
              <a:t> fake.</a:t>
            </a:r>
            <a:endParaRPr lang="el-GR" sz="4200" dirty="0" smtClean="0">
              <a:latin typeface="Arial" pitchFamily="34" charset="0"/>
              <a:cs typeface="Arial" pitchFamily="34" charset="0"/>
            </a:endParaRPr>
          </a:p>
          <a:p>
            <a:pPr algn="just">
              <a:buNone/>
            </a:pP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This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myth</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ancient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poet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Stisihorus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refering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poem</a:t>
            </a:r>
            <a:r>
              <a:rPr lang="el-GR" sz="4200" dirty="0" smtClean="0">
                <a:latin typeface="Arial" pitchFamily="34" charset="0"/>
                <a:cs typeface="Arial" pitchFamily="34" charset="0"/>
              </a:rPr>
              <a:t> "Παλινωδία“</a:t>
            </a:r>
            <a:r>
              <a:rPr lang="en-US" sz="4200" dirty="0" smtClean="0">
                <a:latin typeface="Arial" pitchFamily="34" charset="0"/>
                <a:cs typeface="Arial" pitchFamily="34" charset="0"/>
              </a:rPr>
              <a:t>which exists in Plato’s &lt;&lt;</a:t>
            </a:r>
            <a:r>
              <a:rPr lang="el-GR" sz="4200" dirty="0" smtClean="0">
                <a:latin typeface="Arial" pitchFamily="34" charset="0"/>
                <a:cs typeface="Arial" pitchFamily="34" charset="0"/>
              </a:rPr>
              <a:t>Φαίδρος&gt;&gt;</a:t>
            </a: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In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Iliad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Homer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present</a:t>
            </a:r>
            <a:r>
              <a:rPr lang="en-US" sz="4200" dirty="0" smtClean="0">
                <a:latin typeface="Arial" pitchFamily="34" charset="0"/>
                <a:cs typeface="Arial" pitchFamily="34" charset="0"/>
              </a:rPr>
              <a:t>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as</a:t>
            </a:r>
            <a:r>
              <a:rPr lang="el-GR" sz="4200" dirty="0" smtClean="0">
                <a:latin typeface="Arial" pitchFamily="34" charset="0"/>
                <a:cs typeface="Arial" pitchFamily="34" charset="0"/>
              </a:rPr>
              <a:t> a</a:t>
            </a:r>
            <a:r>
              <a:rPr lang="en-US" sz="4200" dirty="0" smtClean="0">
                <a:latin typeface="Arial" pitchFamily="34" charset="0"/>
                <a:cs typeface="Arial" pitchFamily="34" charset="0"/>
              </a:rPr>
              <a:t> human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creature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divine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origin.Even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though</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loves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Paris</a:t>
            </a:r>
            <a:r>
              <a:rPr lang="en-US" sz="4200" dirty="0" smtClean="0">
                <a:latin typeface="Arial" pitchFamily="34" charset="0"/>
                <a:cs typeface="Arial" pitchFamily="34" charset="0"/>
              </a:rPr>
              <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leaves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him</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because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not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brave</a:t>
            </a:r>
            <a:r>
              <a:rPr lang="el-GR" sz="4200" dirty="0" smtClean="0">
                <a:latin typeface="Arial" pitchFamily="34" charset="0"/>
                <a:cs typeface="Arial" pitchFamily="34" charset="0"/>
              </a:rPr>
              <a:t>.</a:t>
            </a:r>
            <a:endParaRPr lang="en-US" sz="4200" dirty="0" smtClean="0">
              <a:latin typeface="Arial" pitchFamily="34" charset="0"/>
              <a:cs typeface="Arial" pitchFamily="34" charset="0"/>
            </a:endParaRPr>
          </a:p>
          <a:p>
            <a:pPr algn="just">
              <a:buNone/>
            </a:pPr>
            <a:endParaRPr lang="en-US" sz="4200" dirty="0" smtClean="0">
              <a:latin typeface="Arial" pitchFamily="34" charset="0"/>
              <a:cs typeface="Arial" pitchFamily="34" charset="0"/>
            </a:endParaRPr>
          </a:p>
          <a:p>
            <a:pPr algn="just">
              <a:buNone/>
            </a:pPr>
            <a:r>
              <a:rPr lang="en-US" sz="4200" b="1" dirty="0" smtClean="0">
                <a:latin typeface="Arial" pitchFamily="34" charset="0"/>
                <a:cs typeface="Arial" pitchFamily="34" charset="0"/>
              </a:rPr>
              <a:t>                    </a:t>
            </a:r>
            <a:r>
              <a:rPr lang="el-GR" sz="5600" b="1" dirty="0" err="1" smtClean="0">
                <a:latin typeface="Arial" pitchFamily="34" charset="0"/>
                <a:cs typeface="Arial" pitchFamily="34" charset="0"/>
              </a:rPr>
              <a:t>The</a:t>
            </a:r>
            <a:r>
              <a:rPr lang="el-GR" sz="5600" b="1" dirty="0" smtClean="0">
                <a:latin typeface="Arial" pitchFamily="34" charset="0"/>
                <a:cs typeface="Arial" pitchFamily="34" charset="0"/>
              </a:rPr>
              <a:t> </a:t>
            </a:r>
            <a:r>
              <a:rPr lang="el-GR" sz="5600" b="1" dirty="0" err="1" smtClean="0">
                <a:latin typeface="Arial" pitchFamily="34" charset="0"/>
                <a:cs typeface="Arial" pitchFamily="34" charset="0"/>
              </a:rPr>
              <a:t>gathering</a:t>
            </a:r>
            <a:r>
              <a:rPr lang="el-GR" sz="5600" b="1" dirty="0" smtClean="0">
                <a:latin typeface="Arial" pitchFamily="34" charset="0"/>
                <a:cs typeface="Arial" pitchFamily="34" charset="0"/>
              </a:rPr>
              <a:t> </a:t>
            </a:r>
            <a:r>
              <a:rPr lang="el-GR" sz="5600" b="1" dirty="0" err="1" smtClean="0">
                <a:latin typeface="Arial" pitchFamily="34" charset="0"/>
                <a:cs typeface="Arial" pitchFamily="34" charset="0"/>
              </a:rPr>
              <a:t>of</a:t>
            </a:r>
            <a:r>
              <a:rPr lang="el-GR" sz="5600" b="1" dirty="0" smtClean="0">
                <a:latin typeface="Arial" pitchFamily="34" charset="0"/>
                <a:cs typeface="Arial" pitchFamily="34" charset="0"/>
              </a:rPr>
              <a:t> </a:t>
            </a:r>
            <a:r>
              <a:rPr lang="el-GR" sz="5600" b="1" dirty="0" err="1" smtClean="0">
                <a:latin typeface="Arial" pitchFamily="34" charset="0"/>
                <a:cs typeface="Arial" pitchFamily="34" charset="0"/>
              </a:rPr>
              <a:t>the</a:t>
            </a:r>
            <a:r>
              <a:rPr lang="el-GR" sz="5600" b="1" dirty="0" smtClean="0">
                <a:latin typeface="Arial" pitchFamily="34" charset="0"/>
                <a:cs typeface="Arial" pitchFamily="34" charset="0"/>
              </a:rPr>
              <a:t> </a:t>
            </a:r>
            <a:r>
              <a:rPr lang="el-GR" sz="5600" b="1" dirty="0" err="1" smtClean="0">
                <a:latin typeface="Arial" pitchFamily="34" charset="0"/>
                <a:cs typeface="Arial" pitchFamily="34" charset="0"/>
              </a:rPr>
              <a:t>Greeks</a:t>
            </a:r>
            <a:endParaRPr lang="el-GR" sz="4200" dirty="0" smtClean="0">
              <a:latin typeface="Arial" pitchFamily="34" charset="0"/>
              <a:cs typeface="Arial" pitchFamily="34" charset="0"/>
            </a:endParaRPr>
          </a:p>
          <a:p>
            <a:pPr algn="just">
              <a:buNone/>
            </a:pP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Menelaus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damanded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oath</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Helen's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ex</a:t>
            </a:r>
            <a:r>
              <a:rPr lang="el-GR" sz="4200" dirty="0" smtClean="0">
                <a:latin typeface="Arial" pitchFamily="34" charset="0"/>
                <a:cs typeface="Arial" pitchFamily="34" charset="0"/>
              </a:rPr>
              <a:t>-</a:t>
            </a:r>
            <a:r>
              <a:rPr lang="el-GR" sz="4200" dirty="0" err="1" smtClean="0">
                <a:latin typeface="Arial" pitchFamily="34" charset="0"/>
                <a:cs typeface="Arial" pitchFamily="34" charset="0"/>
              </a:rPr>
              <a:t>suitors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kept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talked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Agamemnon.For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purpose,he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sent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embassies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all</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Achaean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leaders</a:t>
            </a: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make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sure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did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it</a:t>
            </a:r>
            <a:r>
              <a:rPr lang="el-GR" sz="4200" dirty="0" smtClean="0">
                <a:latin typeface="Arial" pitchFamily="34" charset="0"/>
                <a:cs typeface="Arial" pitchFamily="34" charset="0"/>
              </a:rPr>
              <a:t>.</a:t>
            </a:r>
            <a:endParaRPr lang="en-US" sz="4200" dirty="0" smtClean="0">
              <a:latin typeface="Arial" pitchFamily="34" charset="0"/>
              <a:cs typeface="Arial" pitchFamily="34" charset="0"/>
            </a:endParaRPr>
          </a:p>
          <a:p>
            <a:pPr algn="just">
              <a:buNone/>
            </a:pPr>
            <a:endParaRPr lang="el-GR" sz="4200" dirty="0" smtClean="0">
              <a:latin typeface="Arial" pitchFamily="34" charset="0"/>
              <a:cs typeface="Arial" pitchFamily="34" charset="0"/>
            </a:endParaRPr>
          </a:p>
          <a:p>
            <a:pPr algn="just">
              <a:buNone/>
            </a:pPr>
            <a:r>
              <a:rPr lang="en-US" sz="4200" b="1" dirty="0" smtClean="0">
                <a:latin typeface="Arial" pitchFamily="34" charset="0"/>
                <a:cs typeface="Arial" pitchFamily="34" charset="0"/>
              </a:rPr>
              <a:t>                    </a:t>
            </a:r>
            <a:r>
              <a:rPr lang="el-GR" sz="5600" b="1" dirty="0" err="1" smtClean="0">
                <a:latin typeface="Arial" pitchFamily="34" charset="0"/>
                <a:cs typeface="Arial" pitchFamily="34" charset="0"/>
              </a:rPr>
              <a:t>First</a:t>
            </a:r>
            <a:r>
              <a:rPr lang="el-GR" sz="5600" b="1" dirty="0" smtClean="0">
                <a:latin typeface="Arial" pitchFamily="34" charset="0"/>
                <a:cs typeface="Arial" pitchFamily="34" charset="0"/>
              </a:rPr>
              <a:t> </a:t>
            </a:r>
            <a:r>
              <a:rPr lang="el-GR" sz="5600" b="1" dirty="0" err="1" smtClean="0">
                <a:latin typeface="Arial" pitchFamily="34" charset="0"/>
                <a:cs typeface="Arial" pitchFamily="34" charset="0"/>
              </a:rPr>
              <a:t>gatherin</a:t>
            </a:r>
            <a:r>
              <a:rPr lang="en-US" sz="5600" b="1" dirty="0" smtClean="0">
                <a:latin typeface="Arial" pitchFamily="34" charset="0"/>
                <a:cs typeface="Arial" pitchFamily="34" charset="0"/>
              </a:rPr>
              <a:t>g</a:t>
            </a:r>
            <a:r>
              <a:rPr lang="el-GR" sz="5600" b="1" dirty="0" smtClean="0">
                <a:latin typeface="Arial" pitchFamily="34" charset="0"/>
                <a:cs typeface="Arial" pitchFamily="34" charset="0"/>
              </a:rPr>
              <a:t> </a:t>
            </a:r>
            <a:r>
              <a:rPr lang="el-GR" sz="5600" b="1" dirty="0" err="1" smtClean="0">
                <a:latin typeface="Arial" pitchFamily="34" charset="0"/>
                <a:cs typeface="Arial" pitchFamily="34" charset="0"/>
              </a:rPr>
              <a:t>at</a:t>
            </a:r>
            <a:r>
              <a:rPr lang="el-GR" sz="5600" b="1" dirty="0" smtClean="0">
                <a:latin typeface="Arial" pitchFamily="34" charset="0"/>
                <a:cs typeface="Arial" pitchFamily="34" charset="0"/>
              </a:rPr>
              <a:t> </a:t>
            </a:r>
            <a:r>
              <a:rPr lang="el-GR" sz="5600" b="1" dirty="0" err="1" smtClean="0">
                <a:latin typeface="Arial" pitchFamily="34" charset="0"/>
                <a:cs typeface="Arial" pitchFamily="34" charset="0"/>
              </a:rPr>
              <a:t>Aulis</a:t>
            </a:r>
            <a:endParaRPr lang="el-GR" sz="4200" dirty="0" smtClean="0">
              <a:latin typeface="Arial" pitchFamily="34" charset="0"/>
              <a:cs typeface="Arial" pitchFamily="34" charset="0"/>
            </a:endParaRPr>
          </a:p>
          <a:p>
            <a:pPr algn="just">
              <a:buNone/>
            </a:pP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Greek</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forces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originally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gathered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Aulis.All</a:t>
            </a: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former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suitors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were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present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except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foe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king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Cyprus,Cinyras</a:t>
            </a:r>
            <a:r>
              <a:rPr lang="en-US" sz="4200" dirty="0" smtClean="0">
                <a:latin typeface="Arial" pitchFamily="34" charset="0"/>
                <a:cs typeface="Arial" pitchFamily="34" charset="0"/>
              </a:rPr>
              <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who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promised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send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fifty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ships.Eventually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only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sent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one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ship,led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Mygdalionas,and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another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fourty</a:t>
            </a:r>
            <a:r>
              <a:rPr lang="el-GR" sz="4200" dirty="0" smtClean="0">
                <a:latin typeface="Arial" pitchFamily="34" charset="0"/>
                <a:cs typeface="Arial" pitchFamily="34" charset="0"/>
              </a:rPr>
              <a:t>-</a:t>
            </a:r>
            <a:r>
              <a:rPr lang="el-GR" sz="4200" dirty="0" err="1" smtClean="0">
                <a:latin typeface="Arial" pitchFamily="34" charset="0"/>
                <a:cs typeface="Arial" pitchFamily="34" charset="0"/>
              </a:rPr>
              <a:t>nine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ship</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models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sculpted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out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mud.The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last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one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go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Aulis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was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n-US" sz="4200" dirty="0" smtClean="0">
                <a:latin typeface="Arial" pitchFamily="34" charset="0"/>
                <a:cs typeface="Arial" pitchFamily="34" charset="0"/>
              </a:rPr>
              <a:t>fifteen </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year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old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Achilles</a:t>
            </a:r>
            <a:r>
              <a:rPr lang="el-GR" sz="4200" dirty="0" smtClean="0">
                <a:latin typeface="Arial" pitchFamily="34" charset="0"/>
                <a:cs typeface="Arial" pitchFamily="34" charset="0"/>
              </a:rPr>
              <a:t>.</a:t>
            </a:r>
          </a:p>
          <a:p>
            <a:pPr algn="just">
              <a:buNone/>
            </a:pP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When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Greek</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forces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begun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their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journey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Troy</a:t>
            </a:r>
            <a:r>
              <a:rPr lang="en-US" sz="4200" dirty="0" smtClean="0">
                <a:latin typeface="Arial" pitchFamily="34" charset="0"/>
                <a:cs typeface="Arial" pitchFamily="34" charset="0"/>
              </a:rPr>
              <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landed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Mysia,by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disorientation.King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Telephus,son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Hercules,had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previously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allowed</a:t>
            </a:r>
            <a:r>
              <a:rPr lang="el-GR" sz="4200" dirty="0" smtClean="0">
                <a:latin typeface="Arial" pitchFamily="34" charset="0"/>
                <a:cs typeface="Arial" pitchFamily="34" charset="0"/>
              </a:rPr>
              <a:t> a </a:t>
            </a:r>
            <a:r>
              <a:rPr lang="el-GR" sz="4200" dirty="0" err="1" smtClean="0">
                <a:latin typeface="Arial" pitchFamily="34" charset="0"/>
                <a:cs typeface="Arial" pitchFamily="34" charset="0"/>
              </a:rPr>
              <a:t>group</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Arcadians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settle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area.In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ensuing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battle,Achilles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injured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Telephus,who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had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previously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killed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Thersandros.Because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Telephus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wound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would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not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heal</a:t>
            </a:r>
            <a:r>
              <a:rPr lang="en-US" sz="4200" dirty="0" smtClean="0">
                <a:latin typeface="Arial" pitchFamily="34" charset="0"/>
                <a:cs typeface="Arial" pitchFamily="34" charset="0"/>
              </a:rPr>
              <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oracle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predicted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that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would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only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healed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one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who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caused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it.After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Mysia</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Achaeans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sailed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Troy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but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bad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weather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condition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contrary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winds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scattered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fleet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businesses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were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temporarily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postponed</a:t>
            </a:r>
            <a:r>
              <a:rPr lang="el-GR" sz="4200" dirty="0" smtClean="0">
                <a:latin typeface="Arial" pitchFamily="34" charset="0"/>
                <a:cs typeface="Arial" pitchFamily="34" charset="0"/>
              </a:rPr>
              <a:t>.</a:t>
            </a:r>
            <a:r>
              <a:rPr lang="en-US" sz="4200" dirty="0" smtClean="0">
                <a:latin typeface="Arial" pitchFamily="34" charset="0"/>
                <a:cs typeface="Arial" pitchFamily="34" charset="0"/>
              </a:rPr>
              <a:t>A new gathering was </a:t>
            </a:r>
            <a:r>
              <a:rPr lang="en-US" sz="4200" dirty="0" err="1" smtClean="0">
                <a:latin typeface="Arial" pitchFamily="34" charset="0"/>
                <a:cs typeface="Arial" pitchFamily="34" charset="0"/>
              </a:rPr>
              <a:t>organised</a:t>
            </a:r>
            <a:r>
              <a:rPr lang="en-US" sz="4200" dirty="0" smtClean="0">
                <a:latin typeface="Arial" pitchFamily="34" charset="0"/>
                <a:cs typeface="Arial" pitchFamily="34" charset="0"/>
              </a:rPr>
              <a:t> in Aulis.</a:t>
            </a:r>
            <a:endParaRPr lang="el-GR" sz="4200" dirty="0" smtClean="0">
              <a:latin typeface="Arial" pitchFamily="34" charset="0"/>
              <a:cs typeface="Arial" pitchFamily="34" charset="0"/>
            </a:endParaRPr>
          </a:p>
          <a:p>
            <a:pPr algn="just">
              <a:buNone/>
            </a:pPr>
            <a:r>
              <a:rPr lang="en-US" sz="4200" dirty="0" smtClean="0">
                <a:latin typeface="Arial" pitchFamily="34" charset="0"/>
                <a:cs typeface="Arial" pitchFamily="34" charset="0"/>
              </a:rPr>
              <a:t>         </a:t>
            </a:r>
            <a:r>
              <a:rPr lang="el-GR" sz="4200" dirty="0" err="1" smtClean="0">
                <a:latin typeface="Arial" pitchFamily="34" charset="0"/>
                <a:cs typeface="Arial" pitchFamily="34" charset="0"/>
              </a:rPr>
              <a:t>Telephus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went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Aulis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either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disguised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as</a:t>
            </a:r>
            <a:r>
              <a:rPr lang="el-GR" sz="4200" dirty="0" smtClean="0">
                <a:latin typeface="Arial" pitchFamily="34" charset="0"/>
                <a:cs typeface="Arial" pitchFamily="34" charset="0"/>
              </a:rPr>
              <a:t> a </a:t>
            </a:r>
            <a:r>
              <a:rPr lang="el-GR" sz="4200" dirty="0" err="1" smtClean="0">
                <a:latin typeface="Arial" pitchFamily="34" charset="0"/>
                <a:cs typeface="Arial" pitchFamily="34" charset="0"/>
              </a:rPr>
              <a:t>beggar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ask</a:t>
            </a:r>
            <a:r>
              <a:rPr lang="en-US" sz="4200" dirty="0" err="1" smtClean="0">
                <a:latin typeface="Arial" pitchFamily="34" charset="0"/>
                <a:cs typeface="Arial" pitchFamily="34" charset="0"/>
              </a:rPr>
              <a:t>ing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Agamemnon</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help</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him</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with</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the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healing</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of</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wound,directly</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kidnapped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Oristis</a:t>
            </a:r>
            <a:r>
              <a:rPr lang="en-US" sz="4200" dirty="0" smtClean="0">
                <a:latin typeface="Arial" pitchFamily="34" charset="0"/>
                <a:cs typeface="Arial" pitchFamily="34" charset="0"/>
              </a:rPr>
              <a:t>,</a:t>
            </a:r>
            <a:r>
              <a:rPr lang="el-GR" sz="4200" dirty="0" smtClean="0">
                <a:latin typeface="Arial" pitchFamily="34" charset="0"/>
                <a:cs typeface="Arial" pitchFamily="34" charset="0"/>
              </a:rPr>
              <a:t>,</a:t>
            </a:r>
            <a:r>
              <a:rPr lang="el-GR" sz="4200" dirty="0" err="1" smtClean="0">
                <a:latin typeface="Arial" pitchFamily="34" charset="0"/>
                <a:cs typeface="Arial" pitchFamily="34" charset="0"/>
              </a:rPr>
              <a:t>Agamemnon's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son,and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asked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for</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his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treatment</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ransom.Achilles</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refused</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to</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provide</a:t>
            </a:r>
            <a:r>
              <a:rPr lang="el-GR" sz="4200" dirty="0" smtClean="0">
                <a:latin typeface="Arial" pitchFamily="34" charset="0"/>
                <a:cs typeface="Arial" pitchFamily="34" charset="0"/>
              </a:rPr>
              <a:t> </a:t>
            </a:r>
            <a:r>
              <a:rPr lang="el-GR" sz="4200" dirty="0" err="1" smtClean="0">
                <a:latin typeface="Arial" pitchFamily="34" charset="0"/>
                <a:cs typeface="Arial" pitchFamily="34" charset="0"/>
              </a:rPr>
              <a:t>an</a:t>
            </a:r>
            <a:r>
              <a:rPr lang="en-US" sz="4200" dirty="0" smtClean="0">
                <a:latin typeface="Arial" pitchFamily="34" charset="0"/>
                <a:cs typeface="Arial" pitchFamily="34" charset="0"/>
              </a:rPr>
              <a:t>y</a:t>
            </a: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images (2).jpg"/>
          <p:cNvPicPr>
            <a:picLocks noGrp="1" noChangeAspect="1"/>
          </p:cNvPicPr>
          <p:nvPr>
            <p:ph idx="1"/>
          </p:nvPr>
        </p:nvPicPr>
        <p:blipFill>
          <a:blip r:embed="rId2" cstate="print"/>
          <a:stretch>
            <a:fillRect/>
          </a:stretch>
        </p:blipFill>
        <p:spPr>
          <a:xfrm>
            <a:off x="2362200" y="990600"/>
            <a:ext cx="4836289" cy="5257800"/>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jelena-trojanska.jpg"/>
          <p:cNvPicPr>
            <a:picLocks noGrp="1" noChangeAspect="1"/>
          </p:cNvPicPr>
          <p:nvPr>
            <p:ph idx="1"/>
          </p:nvPr>
        </p:nvPicPr>
        <p:blipFill>
          <a:blip r:embed="rId2" cstate="print"/>
          <a:stretch>
            <a:fillRect/>
          </a:stretch>
        </p:blipFill>
        <p:spPr>
          <a:xfrm>
            <a:off x="2057400" y="990600"/>
            <a:ext cx="5105400" cy="488650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295400" y="274638"/>
            <a:ext cx="7467600" cy="868362"/>
          </a:xfrm>
        </p:spPr>
        <p:txBody>
          <a:bodyPr>
            <a:normAutofit/>
          </a:bodyPr>
          <a:lstStyle/>
          <a:p>
            <a:pPr algn="l"/>
            <a:r>
              <a:rPr lang="en-US" sz="1600" b="1" dirty="0" smtClean="0">
                <a:latin typeface="Arial" pitchFamily="34" charset="0"/>
                <a:cs typeface="Arial" pitchFamily="34" charset="0"/>
              </a:rPr>
              <a:t>Unusual comics about Helen of Troy</a:t>
            </a:r>
            <a:endParaRPr lang="el-GR" sz="1600" b="1" dirty="0">
              <a:latin typeface="Arial" pitchFamily="34" charset="0"/>
              <a:cs typeface="Arial" pitchFamily="34" charset="0"/>
            </a:endParaRPr>
          </a:p>
        </p:txBody>
      </p:sp>
      <p:pic>
        <p:nvPicPr>
          <p:cNvPr id="4" name="3 - Θέση περιεχομένου" descr="2010-03-12.jpg"/>
          <p:cNvPicPr>
            <a:picLocks noGrp="1" noChangeAspect="1"/>
          </p:cNvPicPr>
          <p:nvPr>
            <p:ph idx="1"/>
          </p:nvPr>
        </p:nvPicPr>
        <p:blipFill>
          <a:blip r:embed="rId2" cstate="print"/>
          <a:stretch>
            <a:fillRect/>
          </a:stretch>
        </p:blipFill>
        <p:spPr>
          <a:xfrm>
            <a:off x="1287650" y="1935163"/>
            <a:ext cx="6568700" cy="4389437"/>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 Θέση περιεχομένου" descr="BoyC0321.jpg"/>
          <p:cNvPicPr>
            <a:picLocks noGrp="1" noChangeAspect="1"/>
          </p:cNvPicPr>
          <p:nvPr>
            <p:ph idx="1"/>
          </p:nvPr>
        </p:nvPicPr>
        <p:blipFill>
          <a:blip r:embed="rId2" cstate="print"/>
          <a:stretch>
            <a:fillRect/>
          </a:stretch>
        </p:blipFill>
        <p:spPr>
          <a:xfrm>
            <a:off x="1676400" y="152400"/>
            <a:ext cx="6248400" cy="6569286"/>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52400"/>
            <a:ext cx="8229600" cy="6096000"/>
          </a:xfrm>
        </p:spPr>
        <p:txBody>
          <a:bodyPr>
            <a:noAutofit/>
          </a:bodyPr>
          <a:lstStyle/>
          <a:p>
            <a:pPr>
              <a:buNone/>
            </a:pP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assistance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saying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did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not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have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proper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knowledge.Odysseus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interpreting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relevant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oracle,believed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spear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caused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wound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contact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with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wound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would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heal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happened.Telephus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exchange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showed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Achaeans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right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t>
            </a:r>
            <a:r>
              <a:rPr lang="el-GR" sz="1050" dirty="0" smtClean="0">
                <a:latin typeface="Arial" pitchFamily="34" charset="0"/>
                <a:cs typeface="Arial" pitchFamily="34" charset="0"/>
              </a:rPr>
              <a:t>.</a:t>
            </a:r>
          </a:p>
          <a:p>
            <a:pPr>
              <a:buNone/>
            </a:pP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Some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researchers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believe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conflict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with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Telephus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solution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problem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followed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integral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part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Trojan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cycle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originally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part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seige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itself</a:t>
            </a:r>
            <a:r>
              <a:rPr lang="en-US" sz="1050" dirty="0" smtClean="0">
                <a:latin typeface="Arial" pitchFamily="34" charset="0"/>
                <a:cs typeface="Arial" pitchFamily="34" charset="0"/>
              </a:rPr>
              <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which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over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centuries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detached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from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events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major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military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operations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followed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time</a:t>
            </a:r>
            <a:r>
              <a:rPr lang="el-GR" sz="1050" dirty="0" smtClean="0">
                <a:latin typeface="Arial" pitchFamily="34" charset="0"/>
                <a:cs typeface="Arial" pitchFamily="34" charset="0"/>
              </a:rPr>
              <a:t>.</a:t>
            </a:r>
            <a:endParaRPr lang="en-US" sz="1050" dirty="0" smtClean="0">
              <a:latin typeface="Arial" pitchFamily="34" charset="0"/>
              <a:cs typeface="Arial" pitchFamily="34" charset="0"/>
            </a:endParaRPr>
          </a:p>
          <a:p>
            <a:pPr>
              <a:buNone/>
            </a:pPr>
            <a:endParaRPr lang="el-GR" sz="1050" dirty="0" smtClean="0">
              <a:latin typeface="Arial" pitchFamily="34" charset="0"/>
              <a:cs typeface="Arial" pitchFamily="34" charset="0"/>
            </a:endParaRPr>
          </a:p>
          <a:p>
            <a:pPr>
              <a:buNone/>
            </a:pPr>
            <a:r>
              <a:rPr lang="en-US" sz="1050" b="1" dirty="0" smtClean="0">
                <a:latin typeface="Arial" pitchFamily="34" charset="0"/>
                <a:cs typeface="Arial" pitchFamily="34" charset="0"/>
              </a:rPr>
              <a:t>          </a:t>
            </a:r>
            <a:r>
              <a:rPr lang="el-GR" sz="1400" b="1" dirty="0" err="1" smtClean="0">
                <a:latin typeface="Arial" pitchFamily="34" charset="0"/>
                <a:cs typeface="Arial" pitchFamily="34" charset="0"/>
              </a:rPr>
              <a:t>Second</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gathering</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at</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Aulis</a:t>
            </a:r>
            <a:endParaRPr lang="en-US" sz="1400" b="1" dirty="0" smtClean="0">
              <a:latin typeface="Arial" pitchFamily="34" charset="0"/>
              <a:cs typeface="Arial" pitchFamily="34" charset="0"/>
            </a:endParaRPr>
          </a:p>
          <a:p>
            <a:pPr>
              <a:buNone/>
            </a:pPr>
            <a:endParaRPr lang="en-US" sz="1050" dirty="0" smtClean="0">
              <a:latin typeface="Arial" pitchFamily="34" charset="0"/>
              <a:cs typeface="Arial" pitchFamily="34" charset="0"/>
            </a:endParaRPr>
          </a:p>
          <a:p>
            <a:pPr>
              <a:buNone/>
            </a:pP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Eigth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years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after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failed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attempt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sail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whose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fleet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consisted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more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than</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thousand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ships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gathered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Aulis.But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wind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died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completely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sailing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impossible.Seer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Calchas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stated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n-US" sz="1050" dirty="0" smtClean="0">
                <a:latin typeface="Arial" pitchFamily="34" charset="0"/>
                <a:cs typeface="Arial" pitchFamily="34" charset="0"/>
              </a:rPr>
              <a:t>g</a:t>
            </a:r>
            <a:r>
              <a:rPr lang="el-GR" sz="1050" dirty="0" smtClean="0">
                <a:latin typeface="Arial" pitchFamily="34" charset="0"/>
                <a:cs typeface="Arial" pitchFamily="34" charset="0"/>
              </a:rPr>
              <a:t>o</a:t>
            </a:r>
            <a:r>
              <a:rPr lang="en-US" sz="1050" dirty="0" smtClean="0">
                <a:latin typeface="Arial" pitchFamily="34" charset="0"/>
                <a:cs typeface="Arial" pitchFamily="34" charset="0"/>
              </a:rPr>
              <a:t>d</a:t>
            </a:r>
            <a:r>
              <a:rPr lang="el-GR" sz="1050" dirty="0" err="1" smtClean="0">
                <a:latin typeface="Arial" pitchFamily="34" charset="0"/>
                <a:cs typeface="Arial" pitchFamily="34" charset="0"/>
              </a:rPr>
              <a:t>es</a:t>
            </a:r>
            <a:r>
              <a:rPr lang="en-US" sz="1050" dirty="0" smtClean="0">
                <a:latin typeface="Arial" pitchFamily="34" charset="0"/>
                <a:cs typeface="Arial" pitchFamily="34" charset="0"/>
              </a:rPr>
              <a:t>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Artemis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caused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punisment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death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sacred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deer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Agamemnon,in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attempt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prove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better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hunter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her.The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only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appease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Artemis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a:t>
            </a:r>
            <a:r>
              <a:rPr lang="en-US" sz="1050" dirty="0" smtClean="0">
                <a:latin typeface="Arial" pitchFamily="34" charset="0"/>
                <a:cs typeface="Arial" pitchFamily="34" charset="0"/>
              </a:rPr>
              <a:t>a</a:t>
            </a:r>
            <a:r>
              <a:rPr lang="el-GR" sz="1050" dirty="0" err="1" smtClean="0">
                <a:latin typeface="Arial" pitchFamily="34" charset="0"/>
                <a:cs typeface="Arial" pitchFamily="34" charset="0"/>
              </a:rPr>
              <a:t>ccording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Calchas,for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Agamemnon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sacrifice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his</a:t>
            </a:r>
            <a:r>
              <a:rPr lang="el-GR" sz="1050" dirty="0" smtClean="0">
                <a:latin typeface="Arial" pitchFamily="34" charset="0"/>
                <a:cs typeface="Arial" pitchFamily="34" charset="0"/>
              </a:rPr>
              <a:t> </a:t>
            </a:r>
            <a:r>
              <a:rPr lang="en-US" sz="1050" dirty="0" smtClean="0">
                <a:latin typeface="Arial" pitchFamily="34" charset="0"/>
                <a:cs typeface="Arial" pitchFamily="34" charset="0"/>
              </a:rPr>
              <a:t>and </a:t>
            </a:r>
            <a:r>
              <a:rPr lang="en-US" sz="1050" dirty="0" err="1" smtClean="0">
                <a:latin typeface="Arial" pitchFamily="34" charset="0"/>
                <a:cs typeface="Arial" pitchFamily="34" charset="0"/>
              </a:rPr>
              <a:t>Clytemnistra’s</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daughter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Iphigenia</a:t>
            </a:r>
            <a:r>
              <a:rPr lang="el-GR" sz="1050" dirty="0" smtClean="0">
                <a:latin typeface="Arial" pitchFamily="34" charset="0"/>
                <a:cs typeface="Arial" pitchFamily="34" charset="0"/>
              </a:rPr>
              <a:t>.</a:t>
            </a:r>
          </a:p>
          <a:p>
            <a:pPr>
              <a:buNone/>
            </a:pP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Agamemnon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initialy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refused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but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Achaean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leaders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threatened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would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nominate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Palamides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leader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expedition,so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eventually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accepted.Shortly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before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sacrifice,Artemis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intervened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transported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Iphigenia</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distant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place,where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served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priestess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godess.Agamemnon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seeing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daughter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supernaturally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disapeared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following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advice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Calchas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sacrificed</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lamp</a:t>
            </a:r>
            <a:r>
              <a:rPr lang="el-GR" sz="1050" dirty="0" smtClean="0">
                <a:latin typeface="Arial" pitchFamily="34" charset="0"/>
                <a:cs typeface="Arial" pitchFamily="34" charset="0"/>
              </a:rPr>
              <a:t>.</a:t>
            </a:r>
          </a:p>
          <a:p>
            <a:pPr>
              <a:buNone/>
            </a:pP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Achaean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forces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discribed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detail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list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ships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second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rhapsody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Iliad.It</a:t>
            </a:r>
            <a:r>
              <a:rPr lang="el-GR" sz="1050" dirty="0" smtClean="0">
                <a:latin typeface="Arial" pitchFamily="34" charset="0"/>
                <a:cs typeface="Arial" pitchFamily="34" charset="0"/>
              </a:rPr>
              <a:t> c</a:t>
            </a:r>
            <a:r>
              <a:rPr lang="en-US" sz="1050" dirty="0" smtClean="0">
                <a:latin typeface="Arial" pitchFamily="34" charset="0"/>
                <a:cs typeface="Arial" pitchFamily="34" charset="0"/>
              </a:rPr>
              <a:t>o</a:t>
            </a:r>
            <a:r>
              <a:rPr lang="el-GR" sz="1050" dirty="0" err="1" smtClean="0">
                <a:latin typeface="Arial" pitchFamily="34" charset="0"/>
                <a:cs typeface="Arial" pitchFamily="34" charset="0"/>
              </a:rPr>
              <a:t>nsisted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28 </a:t>
            </a:r>
            <a:r>
              <a:rPr lang="el-GR" sz="1050" dirty="0" err="1" smtClean="0">
                <a:latin typeface="Arial" pitchFamily="34" charset="0"/>
                <a:cs typeface="Arial" pitchFamily="34" charset="0"/>
              </a:rPr>
              <a:t>regions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Central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Greece,Thessaly,Peloponnese,Crete,Dodekanisa</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some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island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Ionian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sea,gathering</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fleet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1.178 </a:t>
            </a:r>
            <a:r>
              <a:rPr lang="el-GR" sz="1050" dirty="0" err="1" smtClean="0">
                <a:latin typeface="Arial" pitchFamily="34" charset="0"/>
                <a:cs typeface="Arial" pitchFamily="34" charset="0"/>
              </a:rPr>
              <a:t>pentikontoros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50 </a:t>
            </a:r>
            <a:r>
              <a:rPr lang="el-GR" sz="1050" dirty="0" err="1" smtClean="0">
                <a:latin typeface="Arial" pitchFamily="34" charset="0"/>
                <a:cs typeface="Arial" pitchFamily="34" charset="0"/>
              </a:rPr>
              <a:t>rowers.Thucydides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says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fleet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consisted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1.200 </a:t>
            </a:r>
            <a:r>
              <a:rPr lang="el-GR" sz="1050" dirty="0" err="1" smtClean="0">
                <a:latin typeface="Arial" pitchFamily="34" charset="0"/>
                <a:cs typeface="Arial" pitchFamily="34" charset="0"/>
              </a:rPr>
              <a:t>vessels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more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specifically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fleet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Beotians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had</a:t>
            </a:r>
            <a:r>
              <a:rPr lang="el-GR" sz="1050" dirty="0" smtClean="0">
                <a:latin typeface="Arial" pitchFamily="34" charset="0"/>
                <a:cs typeface="Arial" pitchFamily="34" charset="0"/>
              </a:rPr>
              <a:t> 80 </a:t>
            </a:r>
            <a:r>
              <a:rPr lang="el-GR" sz="1050" dirty="0" err="1" smtClean="0">
                <a:latin typeface="Arial" pitchFamily="34" charset="0"/>
                <a:cs typeface="Arial" pitchFamily="34" charset="0"/>
              </a:rPr>
              <a:t>people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crew</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each</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boat</a:t>
            </a:r>
            <a:r>
              <a:rPr lang="en-US" sz="1050" dirty="0" smtClean="0">
                <a:latin typeface="Arial" pitchFamily="34" charset="0"/>
                <a:cs typeface="Arial" pitchFamily="34" charset="0"/>
              </a:rPr>
              <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while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ships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Philoctetes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only</a:t>
            </a:r>
            <a:r>
              <a:rPr lang="el-GR" sz="1050" dirty="0" smtClean="0">
                <a:latin typeface="Arial" pitchFamily="34" charset="0"/>
                <a:cs typeface="Arial" pitchFamily="34" charset="0"/>
              </a:rPr>
              <a:t> 50 </a:t>
            </a:r>
            <a:r>
              <a:rPr lang="el-GR" sz="1050" dirty="0" err="1" smtClean="0">
                <a:latin typeface="Arial" pitchFamily="34" charset="0"/>
                <a:cs typeface="Arial" pitchFamily="34" charset="0"/>
              </a:rPr>
              <a:t>rowers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each</a:t>
            </a:r>
            <a:r>
              <a:rPr lang="el-GR" sz="1050" dirty="0" smtClean="0">
                <a:latin typeface="Arial" pitchFamily="34" charset="0"/>
                <a:cs typeface="Arial" pitchFamily="34" charset="0"/>
              </a:rPr>
              <a:t>.</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Obviously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these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numbers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were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maximum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minimum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crew</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 </a:t>
            </a:r>
            <a:r>
              <a:rPr lang="el-GR" sz="1050" dirty="0" err="1" smtClean="0">
                <a:latin typeface="Arial" pitchFamily="34" charset="0"/>
                <a:cs typeface="Arial" pitchFamily="34" charset="0"/>
              </a:rPr>
              <a:t>ship</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could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have.Including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all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above,the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overall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armed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force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Greeks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rises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up</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70.000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130.000  </a:t>
            </a:r>
            <a:r>
              <a:rPr lang="el-GR" sz="1050" dirty="0" err="1" smtClean="0">
                <a:latin typeface="Arial" pitchFamily="34" charset="0"/>
                <a:cs typeface="Arial" pitchFamily="34" charset="0"/>
              </a:rPr>
              <a:t>men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Another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list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ships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Apollodorus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slightly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differs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from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Homer</a:t>
            </a:r>
            <a:r>
              <a:rPr lang="en-US" sz="1050" dirty="0" smtClean="0">
                <a:latin typeface="Arial" pitchFamily="34" charset="0"/>
                <a:cs typeface="Arial" pitchFamily="34" charset="0"/>
              </a:rPr>
              <a:t>’</a:t>
            </a:r>
            <a:r>
              <a:rPr lang="el-GR" sz="1050" dirty="0" smtClean="0">
                <a:latin typeface="Arial" pitchFamily="34" charset="0"/>
                <a:cs typeface="Arial" pitchFamily="34" charset="0"/>
              </a:rPr>
              <a:t>s </a:t>
            </a:r>
            <a:r>
              <a:rPr lang="el-GR" sz="1050" dirty="0" err="1" smtClean="0">
                <a:latin typeface="Arial" pitchFamily="34" charset="0"/>
                <a:cs typeface="Arial" pitchFamily="34" charset="0"/>
              </a:rPr>
              <a:t>list</a:t>
            </a:r>
            <a:r>
              <a:rPr lang="en-US" sz="1050" dirty="0" smtClean="0">
                <a:latin typeface="Arial" pitchFamily="34" charset="0"/>
                <a:cs typeface="Arial" pitchFamily="34" charset="0"/>
              </a:rPr>
              <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but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agrees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final</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numbers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expeditionary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force</a:t>
            </a:r>
            <a:r>
              <a:rPr lang="el-GR" sz="1050" dirty="0" smtClean="0">
                <a:latin typeface="Arial" pitchFamily="34" charset="0"/>
                <a:cs typeface="Arial" pitchFamily="34" charset="0"/>
              </a:rPr>
              <a:t>.</a:t>
            </a:r>
          </a:p>
          <a:p>
            <a:pPr>
              <a:buNone/>
            </a:pP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sacond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rhapsody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Iliad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list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Trojans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their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allies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also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presented</a:t>
            </a:r>
            <a:r>
              <a:rPr lang="el-GR" sz="1050" dirty="0" smtClean="0">
                <a:latin typeface="Arial" pitchFamily="34" charset="0"/>
                <a:cs typeface="Arial" pitchFamily="34" charset="0"/>
              </a:rPr>
              <a:t>.</a:t>
            </a:r>
            <a:r>
              <a:rPr lang="en-US" sz="1050" dirty="0" smtClean="0">
                <a:latin typeface="Arial" pitchFamily="34" charset="0"/>
                <a:cs typeface="Arial" pitchFamily="34" charset="0"/>
              </a:rPr>
              <a:t>Beside Troy itself led by Hector</a:t>
            </a:r>
            <a:r>
              <a:rPr lang="el-GR" sz="1050" dirty="0" smtClean="0">
                <a:latin typeface="Arial" pitchFamily="34" charset="0"/>
                <a:cs typeface="Arial" pitchFamily="34" charset="0"/>
              </a:rPr>
              <a:t> </a:t>
            </a:r>
            <a:r>
              <a:rPr lang="en-US" sz="1050" dirty="0" smtClean="0">
                <a:latin typeface="Arial" pitchFamily="34" charset="0"/>
                <a:cs typeface="Arial" pitchFamily="34" charset="0"/>
              </a:rPr>
              <a:t>,t</a:t>
            </a:r>
            <a:r>
              <a:rPr lang="el-GR" sz="1050" dirty="0" err="1" smtClean="0">
                <a:latin typeface="Arial" pitchFamily="34" charset="0"/>
                <a:cs typeface="Arial" pitchFamily="34" charset="0"/>
              </a:rPr>
              <a: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allies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included:Dardanus</a:t>
            </a:r>
            <a:r>
              <a:rPr lang="el-GR" sz="1050" dirty="0" smtClean="0">
                <a:latin typeface="Arial" pitchFamily="34" charset="0"/>
                <a:cs typeface="Arial" pitchFamily="34" charset="0"/>
              </a:rPr>
              <a:t>(</a:t>
            </a:r>
            <a:r>
              <a:rPr lang="el-GR" sz="1050" dirty="0" err="1" smtClean="0">
                <a:latin typeface="Arial" pitchFamily="34" charset="0"/>
                <a:cs typeface="Arial" pitchFamily="34" charset="0"/>
              </a:rPr>
              <a:t>under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Aeneas</a:t>
            </a:r>
            <a:r>
              <a:rPr lang="el-GR" sz="1050" dirty="0" smtClean="0">
                <a:latin typeface="Arial" pitchFamily="34" charset="0"/>
                <a:cs typeface="Arial" pitchFamily="34" charset="0"/>
              </a:rPr>
              <a:t>) , </a:t>
            </a:r>
            <a:r>
              <a:rPr lang="el-GR" sz="1050" dirty="0" err="1" smtClean="0">
                <a:latin typeface="Arial" pitchFamily="34" charset="0"/>
                <a:cs typeface="Arial" pitchFamily="34" charset="0"/>
              </a:rPr>
              <a:t>Andrasteneis</a:t>
            </a:r>
            <a:r>
              <a:rPr lang="el-GR" sz="1050" dirty="0" smtClean="0">
                <a:latin typeface="Arial" pitchFamily="34" charset="0"/>
                <a:cs typeface="Arial" pitchFamily="34" charset="0"/>
              </a:rPr>
              <a:t> , </a:t>
            </a:r>
            <a:r>
              <a:rPr lang="el-GR" sz="1050" dirty="0" err="1" smtClean="0">
                <a:latin typeface="Arial" pitchFamily="34" charset="0"/>
                <a:cs typeface="Arial" pitchFamily="34" charset="0"/>
              </a:rPr>
              <a:t>Perkotianoi</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Pelagesians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Thracians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Kikones</a:t>
            </a:r>
            <a:r>
              <a:rPr lang="en-US" sz="1050" dirty="0" smtClean="0">
                <a:latin typeface="Arial" pitchFamily="34" charset="0"/>
                <a:cs typeface="Arial" pitchFamily="34" charset="0"/>
              </a:rPr>
              <a:t> spearmen  </a:t>
            </a:r>
            <a:r>
              <a:rPr lang="el-GR" sz="1050" dirty="0" smtClean="0">
                <a:latin typeface="Arial" pitchFamily="34" charset="0"/>
                <a:cs typeface="Arial" pitchFamily="34" charset="0"/>
              </a:rPr>
              <a:t>,</a:t>
            </a:r>
            <a:r>
              <a:rPr lang="el-GR" sz="1050" dirty="0" err="1" smtClean="0">
                <a:latin typeface="Arial" pitchFamily="34" charset="0"/>
                <a:cs typeface="Arial" pitchFamily="34" charset="0"/>
              </a:rPr>
              <a:t>Paeonian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archers,Mysias,Phrysigians,Milesians,Lyciansand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Carians.It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not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specified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language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these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people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spoke,only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Carians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reported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βαρβαρόφωνοι".The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rest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Trojan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allies,spoke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different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languages,as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reported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various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command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battlefield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translated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ones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charge.Particularry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importand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fact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that,Trojans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a:t>
            </a:r>
            <a:r>
              <a:rPr lang="en-US" sz="1050" dirty="0" smtClean="0">
                <a:latin typeface="Arial" pitchFamily="34" charset="0"/>
                <a:cs typeface="Arial" pitchFamily="34" charset="0"/>
              </a:rPr>
              <a:t>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Achaeans,according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epics,were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corelinguists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receivers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same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culture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heroes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among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spoke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same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language.This,of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course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sake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simplification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dramatization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epics</a:t>
            </a:r>
            <a:endParaRPr lang="en-US" sz="1050" dirty="0" smtClean="0">
              <a:latin typeface="Arial" pitchFamily="34" charset="0"/>
              <a:cs typeface="Arial" pitchFamily="34" charset="0"/>
            </a:endParaRPr>
          </a:p>
          <a:p>
            <a:pPr>
              <a:buNone/>
            </a:pPr>
            <a:endParaRPr lang="el-GR" sz="1050" dirty="0" smtClean="0">
              <a:latin typeface="Arial" pitchFamily="34" charset="0"/>
              <a:cs typeface="Arial" pitchFamily="34" charset="0"/>
            </a:endParaRPr>
          </a:p>
          <a:p>
            <a:pPr>
              <a:buNone/>
            </a:pPr>
            <a:r>
              <a:rPr lang="en-US" sz="1050" b="1" dirty="0" smtClean="0">
                <a:latin typeface="Arial" pitchFamily="34" charset="0"/>
                <a:cs typeface="Arial" pitchFamily="34" charset="0"/>
              </a:rPr>
              <a:t>         </a:t>
            </a:r>
            <a:r>
              <a:rPr lang="el-GR" sz="1400" b="1" dirty="0" err="1" smtClean="0">
                <a:latin typeface="Arial" pitchFamily="34" charset="0"/>
                <a:cs typeface="Arial" pitchFamily="34" charset="0"/>
              </a:rPr>
              <a:t>The</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return</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of</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the</a:t>
            </a:r>
            <a:r>
              <a:rPr lang="el-GR" sz="1400" b="1" dirty="0" smtClean="0">
                <a:latin typeface="Arial" pitchFamily="34" charset="0"/>
                <a:cs typeface="Arial" pitchFamily="34" charset="0"/>
              </a:rPr>
              <a:t> </a:t>
            </a:r>
            <a:r>
              <a:rPr lang="el-GR" sz="1400" b="1" dirty="0" err="1" smtClean="0">
                <a:latin typeface="Arial" pitchFamily="34" charset="0"/>
                <a:cs typeface="Arial" pitchFamily="34" charset="0"/>
              </a:rPr>
              <a:t>heroes</a:t>
            </a:r>
            <a:r>
              <a:rPr lang="el-GR" sz="1400" b="1" dirty="0" smtClean="0">
                <a:latin typeface="Arial" pitchFamily="34" charset="0"/>
                <a:cs typeface="Arial" pitchFamily="34" charset="0"/>
              </a:rPr>
              <a:t> </a:t>
            </a:r>
            <a:endParaRPr lang="en-US" sz="1400" b="1" dirty="0" smtClean="0">
              <a:latin typeface="Arial" pitchFamily="34" charset="0"/>
              <a:cs typeface="Arial" pitchFamily="34" charset="0"/>
            </a:endParaRPr>
          </a:p>
          <a:p>
            <a:pPr>
              <a:buNone/>
            </a:pPr>
            <a:r>
              <a:rPr lang="en-US" sz="1050" b="1" dirty="0" smtClean="0">
                <a:latin typeface="Arial" pitchFamily="34" charset="0"/>
                <a:cs typeface="Arial" pitchFamily="34" charset="0"/>
              </a:rPr>
              <a:t>            </a:t>
            </a:r>
          </a:p>
          <a:p>
            <a:pPr>
              <a:buNone/>
            </a:pPr>
            <a:r>
              <a:rPr lang="en-US" sz="1050" b="1"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god</a:t>
            </a:r>
            <a:r>
              <a:rPr lang="en-US" sz="1050" dirty="0" smtClean="0">
                <a:latin typeface="Arial" pitchFamily="34" charset="0"/>
                <a:cs typeface="Arial" pitchFamily="34" charset="0"/>
              </a:rPr>
              <a:t>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were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outraged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destruction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temples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and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generally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insusts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Achaeans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had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commited.As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fleet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retuning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near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Tinos</a:t>
            </a:r>
            <a:r>
              <a:rPr lang="en-US" sz="1050" dirty="0" smtClean="0">
                <a:latin typeface="Arial" pitchFamily="34" charset="0"/>
                <a:cs typeface="Arial" pitchFamily="34" charset="0"/>
              </a:rPr>
              <a:t> </a:t>
            </a:r>
            <a:r>
              <a:rPr lang="el-GR" sz="1050" dirty="0" err="1" smtClean="0">
                <a:latin typeface="Arial" pitchFamily="34" charset="0"/>
                <a:cs typeface="Arial" pitchFamily="34" charset="0"/>
              </a:rPr>
              <a:t>an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intense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storm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broke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out.According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one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version</a:t>
            </a:r>
            <a:r>
              <a:rPr lang="en-US" sz="1050" dirty="0" smtClean="0">
                <a:latin typeface="Arial" pitchFamily="34" charset="0"/>
                <a:cs typeface="Arial" pitchFamily="34" charset="0"/>
              </a:rPr>
              <a: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Nauplius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avenge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them,misled</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their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fleet</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by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sending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false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signals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with</a:t>
            </a:r>
            <a:r>
              <a:rPr lang="el-GR" sz="1050" dirty="0" smtClean="0">
                <a:latin typeface="Arial" pitchFamily="34" charset="0"/>
                <a:cs typeface="Arial" pitchFamily="34" charset="0"/>
              </a:rPr>
              <a:t> a </a:t>
            </a:r>
            <a:r>
              <a:rPr lang="en-US" sz="1050" dirty="0" smtClean="0">
                <a:latin typeface="Arial" pitchFamily="34" charset="0"/>
                <a:cs typeface="Arial" pitchFamily="34" charset="0"/>
              </a:rPr>
              <a:t>mirror</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from</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cape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Cafireas</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Euboea</a:t>
            </a:r>
            <a:r>
              <a:rPr lang="el-GR" sz="1050" dirty="0" smtClean="0">
                <a:latin typeface="Arial" pitchFamily="34" charset="0"/>
                <a:cs typeface="Arial" pitchFamily="34" charset="0"/>
              </a:rPr>
              <a:t>(</a:t>
            </a:r>
            <a:r>
              <a:rPr lang="el-GR" sz="1050" dirty="0" err="1" smtClean="0">
                <a:latin typeface="Arial" pitchFamily="34" charset="0"/>
                <a:cs typeface="Arial" pitchFamily="34" charset="0"/>
              </a:rPr>
              <a:t>Cavo</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Doro</a:t>
            </a:r>
            <a:r>
              <a:rPr lang="el-GR" sz="1050" dirty="0" smtClean="0">
                <a:latin typeface="Arial" pitchFamily="34" charset="0"/>
                <a:cs typeface="Arial" pitchFamily="34" charset="0"/>
              </a:rPr>
              <a:t>),</a:t>
            </a:r>
            <a:r>
              <a:rPr lang="el-GR" sz="1050" dirty="0" err="1" smtClean="0">
                <a:latin typeface="Arial" pitchFamily="34" charset="0"/>
                <a:cs typeface="Arial" pitchFamily="34" charset="0"/>
              </a:rPr>
              <a:t>resulting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in</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the</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sinking</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of</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many</a:t>
            </a:r>
            <a:r>
              <a:rPr lang="el-GR" sz="1050" dirty="0" smtClean="0">
                <a:latin typeface="Arial" pitchFamily="34" charset="0"/>
                <a:cs typeface="Arial" pitchFamily="34" charset="0"/>
              </a:rPr>
              <a:t> </a:t>
            </a:r>
            <a:r>
              <a:rPr lang="el-GR" sz="1050" dirty="0" err="1" smtClean="0">
                <a:latin typeface="Arial" pitchFamily="34" charset="0"/>
                <a:cs typeface="Arial" pitchFamily="34" charset="0"/>
              </a:rPr>
              <a:t>ship</a:t>
            </a:r>
            <a:r>
              <a:rPr lang="en-US" sz="1050" dirty="0" smtClean="0">
                <a:latin typeface="Arial" pitchFamily="34" charset="0"/>
                <a:cs typeface="Arial" pitchFamily="34" charset="0"/>
              </a:rPr>
              <a:t>s.</a:t>
            </a:r>
            <a:endParaRPr lang="el-GR" sz="105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020762"/>
          </a:xfrm>
        </p:spPr>
        <p:txBody>
          <a:bodyPr>
            <a:normAutofit/>
          </a:bodyPr>
          <a:lstStyle/>
          <a:p>
            <a:pPr algn="l"/>
            <a:r>
              <a:rPr lang="el-GR" sz="1400" dirty="0" smtClean="0">
                <a:latin typeface="Arial Unicode MS" pitchFamily="34" charset="-128"/>
                <a:ea typeface="Arial Unicode MS" pitchFamily="34" charset="-128"/>
                <a:cs typeface="Arial Unicode MS" pitchFamily="34" charset="-128"/>
              </a:rPr>
              <a:t> </a:t>
            </a:r>
            <a:r>
              <a:rPr lang="en-US" sz="1400" b="1" dirty="0" smtClean="0">
                <a:latin typeface="Arial" pitchFamily="34" charset="0"/>
                <a:ea typeface="Arial Unicode MS" pitchFamily="34" charset="-128"/>
                <a:cs typeface="Arial" pitchFamily="34" charset="0"/>
              </a:rPr>
              <a:t>Below you will see a map showing the route of </a:t>
            </a:r>
            <a:r>
              <a:rPr lang="el-GR" sz="1400" b="1" dirty="0" err="1" smtClean="0">
                <a:latin typeface="Arial" pitchFamily="34" charset="0"/>
                <a:cs typeface="Arial" pitchFamily="34" charset="0"/>
              </a:rPr>
              <a:t>Achaeans</a:t>
            </a:r>
            <a:r>
              <a:rPr lang="en-US" sz="1400" b="1" dirty="0" smtClean="0">
                <a:latin typeface="Arial" pitchFamily="34" charset="0"/>
                <a:cs typeface="Arial" pitchFamily="34" charset="0"/>
              </a:rPr>
              <a:t> during the Trojans’ expedition</a:t>
            </a:r>
            <a:endParaRPr lang="el-GR" sz="1400" b="1" dirty="0">
              <a:latin typeface="Arial" pitchFamily="34" charset="0"/>
              <a:ea typeface="Arial Unicode MS" pitchFamily="34" charset="-128"/>
              <a:cs typeface="Arial" pitchFamily="34" charset="0"/>
            </a:endParaRPr>
          </a:p>
        </p:txBody>
      </p:sp>
      <p:pic>
        <p:nvPicPr>
          <p:cNvPr id="4" name="3 - Θέση περιεχομένου" descr="crazymap.gif"/>
          <p:cNvPicPr>
            <a:picLocks noGrp="1" noChangeAspect="1"/>
          </p:cNvPicPr>
          <p:nvPr>
            <p:ph idx="1"/>
          </p:nvPr>
        </p:nvPicPr>
        <p:blipFill>
          <a:blip r:embed="rId2" cstate="print"/>
          <a:stretch>
            <a:fillRect/>
          </a:stretch>
        </p:blipFill>
        <p:spPr>
          <a:xfrm>
            <a:off x="1603048" y="1371600"/>
            <a:ext cx="5665505" cy="4754563"/>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4800" y="228600"/>
            <a:ext cx="8686800" cy="838200"/>
          </a:xfrm>
        </p:spPr>
        <p:txBody>
          <a:bodyPr>
            <a:normAutofit fontScale="90000"/>
          </a:bodyPr>
          <a:lstStyle/>
          <a:p>
            <a:pPr algn="l"/>
            <a:r>
              <a:rPr lang="en-US" sz="1400" b="1" dirty="0" smtClean="0">
                <a:latin typeface="Arial" pitchFamily="34" charset="0"/>
                <a:cs typeface="Arial" pitchFamily="34" charset="0"/>
              </a:rPr>
              <a:t>The influence of Helen of Troy’s myth in literature</a:t>
            </a:r>
            <a:br>
              <a:rPr lang="en-US" sz="1400" b="1" dirty="0" smtClean="0">
                <a:latin typeface="Arial" pitchFamily="34" charset="0"/>
                <a:cs typeface="Arial" pitchFamily="34" charset="0"/>
              </a:rPr>
            </a:br>
            <a:r>
              <a:rPr lang="en-US" sz="1400" b="1" dirty="0" smtClean="0">
                <a:latin typeface="Arial" pitchFamily="34" charset="0"/>
                <a:cs typeface="Arial" pitchFamily="34" charset="0"/>
              </a:rPr>
              <a:t/>
            </a:r>
            <a:br>
              <a:rPr lang="en-US" sz="1400" b="1" dirty="0" smtClean="0">
                <a:latin typeface="Arial" pitchFamily="34" charset="0"/>
                <a:cs typeface="Arial" pitchFamily="34" charset="0"/>
              </a:rPr>
            </a:br>
            <a:r>
              <a:rPr lang="en-US" sz="1400" dirty="0" smtClean="0">
                <a:latin typeface="Arial" pitchFamily="34" charset="0"/>
                <a:cs typeface="Arial" pitchFamily="34" charset="0"/>
              </a:rPr>
              <a:t> </a:t>
            </a:r>
            <a:r>
              <a:rPr lang="en-US" sz="1200" dirty="0" smtClean="0">
                <a:latin typeface="Arial" pitchFamily="34" charset="0"/>
                <a:cs typeface="Arial" pitchFamily="34" charset="0"/>
              </a:rPr>
              <a:t>Helen of Troy has inspired many poets from ancient times until </a:t>
            </a:r>
            <a:r>
              <a:rPr lang="en-US" sz="1200" dirty="0" err="1" smtClean="0">
                <a:latin typeface="Arial" pitchFamily="34" charset="0"/>
                <a:cs typeface="Arial" pitchFamily="34" charset="0"/>
              </a:rPr>
              <a:t>nowdays</a:t>
            </a:r>
            <a:r>
              <a:rPr lang="en-US" sz="1200" dirty="0" smtClean="0">
                <a:latin typeface="Arial" pitchFamily="34" charset="0"/>
                <a:cs typeface="Arial" pitchFamily="34" charset="0"/>
              </a:rPr>
              <a:t>. The following poems of Greek literature talk about Helen of Troy and present her function as a symbol.</a:t>
            </a:r>
            <a:endParaRPr lang="el-GR" sz="1200" b="1" dirty="0">
              <a:latin typeface="Arial" pitchFamily="34" charset="0"/>
              <a:cs typeface="Arial" pitchFamily="34" charset="0"/>
            </a:endParaRPr>
          </a:p>
        </p:txBody>
      </p:sp>
      <p:sp>
        <p:nvSpPr>
          <p:cNvPr id="3" name="2 - Θέση περιεχομένου"/>
          <p:cNvSpPr>
            <a:spLocks noGrp="1"/>
          </p:cNvSpPr>
          <p:nvPr>
            <p:ph idx="1"/>
          </p:nvPr>
        </p:nvSpPr>
        <p:spPr>
          <a:xfrm>
            <a:off x="381000" y="1066800"/>
            <a:ext cx="2819400" cy="5791200"/>
          </a:xfrm>
        </p:spPr>
        <p:txBody>
          <a:bodyPr>
            <a:normAutofit fontScale="25000" lnSpcReduction="20000"/>
          </a:bodyPr>
          <a:lstStyle/>
          <a:p>
            <a:pPr>
              <a:buNone/>
            </a:pPr>
            <a:r>
              <a:rPr lang="en-US" sz="4200" b="1" dirty="0" smtClean="0">
                <a:latin typeface="Arial" pitchFamily="34" charset="0"/>
                <a:cs typeface="Arial" pitchFamily="34" charset="0"/>
              </a:rPr>
              <a:t>CHORUS </a:t>
            </a:r>
            <a:r>
              <a:rPr lang="en-US" sz="4200" dirty="0" smtClean="0">
                <a:latin typeface="Arial" pitchFamily="34" charset="0"/>
                <a:cs typeface="Arial" pitchFamily="34" charset="0"/>
              </a:rPr>
              <a:t>If everything goes well from now on your older calamities will be extinguished </a:t>
            </a:r>
            <a:endParaRPr lang="en-US" sz="4200" dirty="0" smtClean="0">
              <a:latin typeface="Arial" pitchFamily="34" charset="0"/>
              <a:cs typeface="Arial" pitchFamily="34" charset="0"/>
            </a:endParaRPr>
          </a:p>
          <a:p>
            <a:pPr>
              <a:buNone/>
            </a:pPr>
            <a:endParaRPr lang="en-US" sz="4200" dirty="0" smtClean="0">
              <a:latin typeface="Arial" pitchFamily="34" charset="0"/>
              <a:cs typeface="Arial" pitchFamily="34" charset="0"/>
            </a:endParaRPr>
          </a:p>
          <a:p>
            <a:pPr>
              <a:buNone/>
            </a:pPr>
            <a:r>
              <a:rPr lang="en-US" sz="4200" b="1" dirty="0" smtClean="0">
                <a:latin typeface="Arial" pitchFamily="34" charset="0"/>
                <a:cs typeface="Arial" pitchFamily="34" charset="0"/>
              </a:rPr>
              <a:t>MESSENGER </a:t>
            </a:r>
            <a:r>
              <a:rPr lang="en-US" sz="4200" dirty="0" smtClean="0">
                <a:latin typeface="Arial" pitchFamily="34" charset="0"/>
                <a:cs typeface="Arial" pitchFamily="34" charset="0"/>
              </a:rPr>
              <a:t>Allow me , Menelaus , to be part of your joy ,I don’t know it but I ‘m able to see it </a:t>
            </a:r>
          </a:p>
          <a:p>
            <a:pPr>
              <a:buNone/>
            </a:pPr>
            <a:endParaRPr lang="el-GR" sz="4200" dirty="0" smtClean="0">
              <a:latin typeface="Arial" pitchFamily="34" charset="0"/>
              <a:cs typeface="Arial" pitchFamily="34" charset="0"/>
            </a:endParaRPr>
          </a:p>
          <a:p>
            <a:pPr>
              <a:buNone/>
            </a:pPr>
            <a:r>
              <a:rPr lang="en-US" sz="4200" b="1" dirty="0" smtClean="0">
                <a:latin typeface="Arial" pitchFamily="34" charset="0"/>
                <a:cs typeface="Arial" pitchFamily="34" charset="0"/>
              </a:rPr>
              <a:t>MENELAUS</a:t>
            </a:r>
            <a:r>
              <a:rPr lang="en-US" sz="4200" dirty="0" smtClean="0">
                <a:latin typeface="Arial" pitchFamily="34" charset="0"/>
                <a:cs typeface="Arial" pitchFamily="34" charset="0"/>
              </a:rPr>
              <a:t> Come on , elder ,discuss with us . </a:t>
            </a:r>
            <a:endParaRPr lang="el-GR" sz="4200" dirty="0" smtClean="0">
              <a:latin typeface="Arial" pitchFamily="34" charset="0"/>
              <a:cs typeface="Arial" pitchFamily="34" charset="0"/>
            </a:endParaRPr>
          </a:p>
          <a:p>
            <a:pPr>
              <a:buNone/>
            </a:pPr>
            <a:r>
              <a:rPr lang="en-US" sz="4200" b="1" dirty="0" err="1" smtClean="0">
                <a:latin typeface="Arial" pitchFamily="34" charset="0"/>
                <a:cs typeface="Arial" pitchFamily="34" charset="0"/>
              </a:rPr>
              <a:t>MES.</a:t>
            </a:r>
            <a:r>
              <a:rPr lang="en-US" sz="4200" dirty="0" err="1" smtClean="0">
                <a:latin typeface="Arial" pitchFamily="34" charset="0"/>
                <a:cs typeface="Arial" pitchFamily="34" charset="0"/>
              </a:rPr>
              <a:t>Isn’t</a:t>
            </a:r>
            <a:r>
              <a:rPr lang="en-US" sz="4200" dirty="0" smtClean="0">
                <a:latin typeface="Arial" pitchFamily="34" charset="0"/>
                <a:cs typeface="Arial" pitchFamily="34" charset="0"/>
              </a:rPr>
              <a:t> Helen the reason why we fought  for  in Troy ?</a:t>
            </a:r>
          </a:p>
          <a:p>
            <a:pPr>
              <a:buNone/>
            </a:pPr>
            <a:endParaRPr lang="el-GR" sz="4200" dirty="0" smtClean="0">
              <a:latin typeface="Arial" pitchFamily="34" charset="0"/>
              <a:cs typeface="Arial" pitchFamily="34" charset="0"/>
            </a:endParaRPr>
          </a:p>
          <a:p>
            <a:pPr>
              <a:buNone/>
            </a:pPr>
            <a:r>
              <a:rPr lang="el-GR" sz="4200" b="1" dirty="0" smtClean="0">
                <a:latin typeface="Arial" pitchFamily="34" charset="0"/>
                <a:cs typeface="Arial" pitchFamily="34" charset="0"/>
              </a:rPr>
              <a:t>Μ</a:t>
            </a:r>
            <a:r>
              <a:rPr lang="en-US" sz="4200" b="1" dirty="0" err="1" smtClean="0">
                <a:latin typeface="Arial" pitchFamily="34" charset="0"/>
                <a:cs typeface="Arial" pitchFamily="34" charset="0"/>
              </a:rPr>
              <a:t>EN.</a:t>
            </a:r>
            <a:r>
              <a:rPr lang="en-US" sz="4200" dirty="0" err="1" smtClean="0">
                <a:latin typeface="Arial" pitchFamily="34" charset="0"/>
                <a:cs typeface="Arial" pitchFamily="34" charset="0"/>
              </a:rPr>
              <a:t>It’s</a:t>
            </a:r>
            <a:r>
              <a:rPr lang="en-US" sz="4200" dirty="0" smtClean="0">
                <a:latin typeface="Arial" pitchFamily="34" charset="0"/>
                <a:cs typeface="Arial" pitchFamily="34" charset="0"/>
              </a:rPr>
              <a:t> not her , gods tricked us, We kept a pernicious cloud. </a:t>
            </a:r>
          </a:p>
          <a:p>
            <a:pPr>
              <a:buNone/>
            </a:pPr>
            <a:endParaRPr lang="el-GR" sz="4200" dirty="0" smtClean="0">
              <a:latin typeface="Arial" pitchFamily="34" charset="0"/>
              <a:cs typeface="Arial" pitchFamily="34" charset="0"/>
            </a:endParaRPr>
          </a:p>
          <a:p>
            <a:pPr>
              <a:buNone/>
            </a:pPr>
            <a:r>
              <a:rPr lang="en-US" sz="4200" b="1" dirty="0" err="1" smtClean="0">
                <a:latin typeface="Arial" pitchFamily="34" charset="0"/>
                <a:cs typeface="Arial" pitchFamily="34" charset="0"/>
              </a:rPr>
              <a:t>MES.</a:t>
            </a:r>
            <a:r>
              <a:rPr lang="en-US" sz="4200" dirty="0" err="1" smtClean="0">
                <a:latin typeface="Arial" pitchFamily="34" charset="0"/>
                <a:cs typeface="Arial" pitchFamily="34" charset="0"/>
              </a:rPr>
              <a:t>What</a:t>
            </a:r>
            <a:r>
              <a:rPr lang="en-US" sz="4200" dirty="0" smtClean="0">
                <a:latin typeface="Arial" pitchFamily="34" charset="0"/>
                <a:cs typeface="Arial" pitchFamily="34" charset="0"/>
              </a:rPr>
              <a:t> are you talking about ? So much toil and struggle just for a shade?</a:t>
            </a:r>
          </a:p>
          <a:p>
            <a:pPr>
              <a:buNone/>
            </a:pPr>
            <a:endParaRPr lang="el-GR" sz="4200" dirty="0" smtClean="0">
              <a:latin typeface="Arial" pitchFamily="34" charset="0"/>
              <a:cs typeface="Arial" pitchFamily="34" charset="0"/>
            </a:endParaRPr>
          </a:p>
          <a:p>
            <a:pPr>
              <a:buNone/>
            </a:pPr>
            <a:r>
              <a:rPr lang="el-GR" sz="4200" b="1" dirty="0" smtClean="0">
                <a:latin typeface="Arial" pitchFamily="34" charset="0"/>
                <a:cs typeface="Arial" pitchFamily="34" charset="0"/>
              </a:rPr>
              <a:t>Μ</a:t>
            </a:r>
            <a:r>
              <a:rPr lang="en-US" sz="4200" b="1" dirty="0" smtClean="0">
                <a:latin typeface="Arial" pitchFamily="34" charset="0"/>
                <a:cs typeface="Arial" pitchFamily="34" charset="0"/>
              </a:rPr>
              <a:t>EN .</a:t>
            </a:r>
            <a:r>
              <a:rPr lang="en-US" sz="4200" dirty="0" smtClean="0">
                <a:latin typeface="Arial" pitchFamily="34" charset="0"/>
                <a:cs typeface="Arial" pitchFamily="34" charset="0"/>
              </a:rPr>
              <a:t>Works of Hera and three gods .</a:t>
            </a:r>
          </a:p>
          <a:p>
            <a:pPr>
              <a:buNone/>
            </a:pPr>
            <a:endParaRPr lang="el-GR" sz="4200" dirty="0" smtClean="0">
              <a:latin typeface="Arial" pitchFamily="34" charset="0"/>
              <a:cs typeface="Arial" pitchFamily="34" charset="0"/>
            </a:endParaRPr>
          </a:p>
          <a:p>
            <a:pPr>
              <a:buNone/>
            </a:pPr>
            <a:r>
              <a:rPr lang="en-US" sz="4200" b="1" dirty="0" err="1" smtClean="0">
                <a:latin typeface="Arial" pitchFamily="34" charset="0"/>
                <a:cs typeface="Arial" pitchFamily="34" charset="0"/>
              </a:rPr>
              <a:t>MES.</a:t>
            </a:r>
            <a:r>
              <a:rPr lang="en-US" sz="4200" dirty="0" err="1" smtClean="0">
                <a:latin typeface="Arial" pitchFamily="34" charset="0"/>
                <a:cs typeface="Arial" pitchFamily="34" charset="0"/>
              </a:rPr>
              <a:t>So,is</a:t>
            </a:r>
            <a:r>
              <a:rPr lang="en-US" sz="4200" dirty="0" smtClean="0">
                <a:latin typeface="Arial" pitchFamily="34" charset="0"/>
                <a:cs typeface="Arial" pitchFamily="34" charset="0"/>
              </a:rPr>
              <a:t> </a:t>
            </a:r>
            <a:r>
              <a:rPr lang="en-US" sz="4200" dirty="0" smtClean="0">
                <a:latin typeface="Arial" pitchFamily="34" charset="0"/>
                <a:cs typeface="Arial" pitchFamily="34" charset="0"/>
              </a:rPr>
              <a:t>she your real wife?</a:t>
            </a:r>
          </a:p>
          <a:p>
            <a:pPr>
              <a:buNone/>
            </a:pPr>
            <a:endParaRPr lang="el-GR" sz="4200" dirty="0" smtClean="0">
              <a:latin typeface="Arial" pitchFamily="34" charset="0"/>
              <a:cs typeface="Arial" pitchFamily="34" charset="0"/>
            </a:endParaRPr>
          </a:p>
          <a:p>
            <a:pPr>
              <a:buNone/>
            </a:pPr>
            <a:r>
              <a:rPr lang="el-GR" sz="4200" b="1" dirty="0" smtClean="0">
                <a:latin typeface="Arial" pitchFamily="34" charset="0"/>
                <a:cs typeface="Arial" pitchFamily="34" charset="0"/>
              </a:rPr>
              <a:t>Μ</a:t>
            </a:r>
            <a:r>
              <a:rPr lang="en-US" sz="4200" b="1" dirty="0" smtClean="0">
                <a:latin typeface="Arial" pitchFamily="34" charset="0"/>
                <a:cs typeface="Arial" pitchFamily="34" charset="0"/>
              </a:rPr>
              <a:t>EN .</a:t>
            </a:r>
            <a:r>
              <a:rPr lang="en-US" sz="4200" dirty="0" smtClean="0">
                <a:latin typeface="Arial" pitchFamily="34" charset="0"/>
                <a:cs typeface="Arial" pitchFamily="34" charset="0"/>
              </a:rPr>
              <a:t>Yes she is ,and believe what I say . </a:t>
            </a:r>
          </a:p>
          <a:p>
            <a:pPr>
              <a:buNone/>
            </a:pPr>
            <a:endParaRPr lang="el-GR" sz="4200" dirty="0" smtClean="0">
              <a:latin typeface="Arial" pitchFamily="34" charset="0"/>
              <a:cs typeface="Arial" pitchFamily="34" charset="0"/>
            </a:endParaRPr>
          </a:p>
          <a:p>
            <a:pPr>
              <a:buNone/>
            </a:pPr>
            <a:r>
              <a:rPr lang="en-US" sz="4200" b="1" dirty="0" err="1" smtClean="0">
                <a:latin typeface="Arial" pitchFamily="34" charset="0"/>
                <a:cs typeface="Arial" pitchFamily="34" charset="0"/>
              </a:rPr>
              <a:t>MES.</a:t>
            </a:r>
            <a:r>
              <a:rPr lang="en-US" sz="4200" dirty="0" err="1" smtClean="0">
                <a:latin typeface="Arial" pitchFamily="34" charset="0"/>
                <a:cs typeface="Arial" pitchFamily="34" charset="0"/>
              </a:rPr>
              <a:t>God</a:t>
            </a:r>
            <a:r>
              <a:rPr lang="en-US" sz="4200" dirty="0" smtClean="0">
                <a:latin typeface="Arial" pitchFamily="34" charset="0"/>
                <a:cs typeface="Arial" pitchFamily="34" charset="0"/>
              </a:rPr>
              <a:t> is hard to understand ,my friend he changes all the time . Here and there he drags you sometimes higher ,sometimes deeper ,some may be sad and some others not. But  even those who are not, find tragic death. Fate is not always definite .Both of you have dealt with afflictions, you (Helen) from people’s judgmental words and</a:t>
            </a:r>
            <a:endParaRPr lang="el-GR" sz="4200" i="1" dirty="0">
              <a:latin typeface="Arial" pitchFamily="34" charset="0"/>
              <a:cs typeface="Arial" pitchFamily="34" charset="0"/>
            </a:endParaRPr>
          </a:p>
          <a:p>
            <a:pPr>
              <a:buNone/>
            </a:pPr>
            <a:r>
              <a:rPr lang="el-GR" sz="4200" i="1" dirty="0">
                <a:latin typeface="Arial" pitchFamily="34" charset="0"/>
                <a:cs typeface="Arial" pitchFamily="34" charset="0"/>
              </a:rPr>
              <a:t/>
            </a:r>
            <a:br>
              <a:rPr lang="el-GR" sz="4200" i="1" dirty="0">
                <a:latin typeface="Arial" pitchFamily="34" charset="0"/>
                <a:cs typeface="Arial" pitchFamily="34" charset="0"/>
              </a:rPr>
            </a:br>
            <a:endParaRPr lang="el-GR" sz="4200"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609600" y="1219200"/>
            <a:ext cx="2743200" cy="3581400"/>
          </a:xfrm>
        </p:spPr>
        <p:txBody>
          <a:bodyPr>
            <a:noAutofit/>
          </a:bodyPr>
          <a:lstStyle/>
          <a:p>
            <a:pPr>
              <a:buNone/>
            </a:pPr>
            <a:r>
              <a:rPr lang="en-US" sz="1050" dirty="0" smtClean="0">
                <a:latin typeface="Arial" pitchFamily="34" charset="0"/>
                <a:cs typeface="Arial" pitchFamily="34" charset="0"/>
              </a:rPr>
              <a:t>        </a:t>
            </a:r>
            <a:r>
              <a:rPr lang="en-US" sz="1100" dirty="0" smtClean="0">
                <a:latin typeface="Arial" pitchFamily="34" charset="0"/>
                <a:cs typeface="Arial" pitchFamily="34" charset="0"/>
              </a:rPr>
              <a:t>him </a:t>
            </a:r>
            <a:r>
              <a:rPr lang="en-US" sz="1100" dirty="0" smtClean="0">
                <a:latin typeface="Arial" pitchFamily="34" charset="0"/>
                <a:cs typeface="Arial" pitchFamily="34" charset="0"/>
              </a:rPr>
              <a:t>(Menelaus) from wars. While he was fighting he was sad and now, effortless , he feels happy. You (Helen) didn’t disgrace your father and your siblings, you are not responsible for any of those you are accused of .I remember of your wedding , I remember when I was running along side your chariot, holding the candles while you ,the bride and him ,were both waving at your family’s house . A servant who does not  respect his masters and does not commiserate to happiness and sadness is a bad servant .Even though I am a slave, I want to be considered as a good one .</a:t>
            </a:r>
            <a:endParaRPr lang="el-GR" sz="1100" dirty="0" smtClean="0">
              <a:latin typeface="Arial" pitchFamily="34" charset="0"/>
              <a:cs typeface="Arial" pitchFamily="34" charset="0"/>
            </a:endParaRPr>
          </a:p>
          <a:p>
            <a:pPr>
              <a:buNone/>
            </a:pPr>
            <a:r>
              <a:rPr lang="en-US" sz="1050" b="1" dirty="0" smtClean="0">
                <a:latin typeface="Arial" pitchFamily="34" charset="0"/>
                <a:cs typeface="Arial" pitchFamily="34" charset="0"/>
              </a:rPr>
              <a:t>          Euripides Helen, </a:t>
            </a:r>
            <a:r>
              <a:rPr lang="en-US" sz="1050" b="1" dirty="0" err="1" smtClean="0">
                <a:latin typeface="Arial" pitchFamily="34" charset="0"/>
                <a:cs typeface="Arial" pitchFamily="34" charset="0"/>
              </a:rPr>
              <a:t>lyr</a:t>
            </a:r>
            <a:r>
              <a:rPr lang="el-GR" sz="1050" b="1" dirty="0" smtClean="0">
                <a:latin typeface="Arial" pitchFamily="34" charset="0"/>
                <a:cs typeface="Arial" pitchFamily="34" charset="0"/>
              </a:rPr>
              <a:t>. 777-837</a:t>
            </a:r>
            <a:endParaRPr lang="el-GR" sz="1050" b="1" i="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04800"/>
            <a:ext cx="4343400" cy="6248400"/>
          </a:xfrm>
        </p:spPr>
        <p:txBody>
          <a:bodyPr>
            <a:normAutofit/>
          </a:bodyPr>
          <a:lstStyle/>
          <a:p>
            <a:pPr>
              <a:buNone/>
            </a:pPr>
            <a:r>
              <a:rPr lang="el-GR" dirty="0" smtClean="0"/>
              <a:t> </a:t>
            </a:r>
          </a:p>
        </p:txBody>
      </p:sp>
      <p:sp>
        <p:nvSpPr>
          <p:cNvPr id="4" name="3 - Ορθογώνιο"/>
          <p:cNvSpPr/>
          <p:nvPr/>
        </p:nvSpPr>
        <p:spPr>
          <a:xfrm>
            <a:off x="762000" y="762000"/>
            <a:ext cx="6172200" cy="5909310"/>
          </a:xfrm>
          <a:prstGeom prst="rect">
            <a:avLst/>
          </a:prstGeom>
        </p:spPr>
        <p:txBody>
          <a:bodyPr wrap="square">
            <a:spAutoFit/>
          </a:bodyPr>
          <a:lstStyle/>
          <a:p>
            <a:r>
              <a:rPr lang="en-US" sz="1050" b="1" cap="small" dirty="0" smtClean="0">
                <a:latin typeface="Arial" pitchFamily="34" charset="0"/>
                <a:cs typeface="Arial" pitchFamily="34" charset="0"/>
              </a:rPr>
              <a:t>Helen</a:t>
            </a:r>
          </a:p>
          <a:p>
            <a:endParaRPr lang="en-US" sz="1050" cap="small" dirty="0" smtClean="0">
              <a:latin typeface="Arial" pitchFamily="34" charset="0"/>
              <a:cs typeface="Arial" pitchFamily="34" charset="0"/>
            </a:endParaRPr>
          </a:p>
          <a:p>
            <a:r>
              <a:rPr lang="en-US" sz="1050" b="1" cap="small" dirty="0" smtClean="0">
                <a:latin typeface="Arial" pitchFamily="34" charset="0"/>
                <a:cs typeface="Arial" pitchFamily="34" charset="0"/>
              </a:rPr>
              <a:t>By </a:t>
            </a:r>
            <a:r>
              <a:rPr lang="en-US" sz="1050" b="1" cap="small" dirty="0" err="1" smtClean="0">
                <a:latin typeface="Arial" pitchFamily="34" charset="0"/>
                <a:cs typeface="Arial" pitchFamily="34" charset="0"/>
              </a:rPr>
              <a:t>george</a:t>
            </a:r>
            <a:r>
              <a:rPr lang="en-US" sz="1050" b="1" cap="small" dirty="0" smtClean="0">
                <a:latin typeface="Arial" pitchFamily="34" charset="0"/>
                <a:cs typeface="Arial" pitchFamily="34" charset="0"/>
              </a:rPr>
              <a:t> </a:t>
            </a:r>
            <a:r>
              <a:rPr lang="en-US" sz="1050" b="1" cap="small" dirty="0" err="1" smtClean="0">
                <a:latin typeface="Arial" pitchFamily="34" charset="0"/>
                <a:cs typeface="Arial" pitchFamily="34" charset="0"/>
              </a:rPr>
              <a:t>seferis</a:t>
            </a:r>
            <a:endParaRPr lang="en-US" sz="1050" b="1" cap="small" dirty="0" smtClean="0">
              <a:latin typeface="Arial" pitchFamily="34" charset="0"/>
              <a:cs typeface="Arial" pitchFamily="34" charset="0"/>
            </a:endParaRPr>
          </a:p>
          <a:p>
            <a:r>
              <a:rPr lang="en-US" sz="1050" cap="small" dirty="0" err="1" smtClean="0">
                <a:latin typeface="Arial" pitchFamily="34" charset="0"/>
                <a:cs typeface="Arial" pitchFamily="34" charset="0"/>
              </a:rPr>
              <a:t>Teucer</a:t>
            </a:r>
            <a:r>
              <a:rPr lang="en-US" sz="1050" cap="small" dirty="0" smtClean="0">
                <a:latin typeface="Arial" pitchFamily="34" charset="0"/>
                <a:cs typeface="Arial" pitchFamily="34" charset="0"/>
              </a:rPr>
              <a:t>:</a:t>
            </a:r>
            <a:r>
              <a:rPr lang="en-US" sz="1050" dirty="0" smtClean="0">
                <a:latin typeface="Arial" pitchFamily="34" charset="0"/>
                <a:cs typeface="Arial" pitchFamily="34" charset="0"/>
              </a:rPr>
              <a:t> . . . </a:t>
            </a:r>
            <a:r>
              <a:rPr lang="en-US" sz="1050" i="1" dirty="0" smtClean="0">
                <a:latin typeface="Arial" pitchFamily="34" charset="0"/>
                <a:cs typeface="Arial" pitchFamily="34" charset="0"/>
              </a:rPr>
              <a:t>in sea-girt Cyprus, where it was decreed </a:t>
            </a:r>
            <a:br>
              <a:rPr lang="en-US" sz="1050" i="1" dirty="0" smtClean="0">
                <a:latin typeface="Arial" pitchFamily="34" charset="0"/>
                <a:cs typeface="Arial" pitchFamily="34" charset="0"/>
              </a:rPr>
            </a:br>
            <a:r>
              <a:rPr lang="en-US" sz="1050" i="1" dirty="0" smtClean="0">
                <a:latin typeface="Arial" pitchFamily="34" charset="0"/>
                <a:cs typeface="Arial" pitchFamily="34" charset="0"/>
              </a:rPr>
              <a:t>by </a:t>
            </a:r>
            <a:r>
              <a:rPr lang="en-US" sz="1050" i="1" dirty="0" err="1" smtClean="0">
                <a:latin typeface="Arial" pitchFamily="34" charset="0"/>
                <a:cs typeface="Arial" pitchFamily="34" charset="0"/>
              </a:rPr>
              <a:t>Apollow</a:t>
            </a:r>
            <a:r>
              <a:rPr lang="en-US" sz="1050" i="1" dirty="0" smtClean="0">
                <a:latin typeface="Arial" pitchFamily="34" charset="0"/>
                <a:cs typeface="Arial" pitchFamily="34" charset="0"/>
              </a:rPr>
              <a:t> that I should live, giving the city </a:t>
            </a:r>
            <a:br>
              <a:rPr lang="en-US" sz="1050" i="1" dirty="0" smtClean="0">
                <a:latin typeface="Arial" pitchFamily="34" charset="0"/>
                <a:cs typeface="Arial" pitchFamily="34" charset="0"/>
              </a:rPr>
            </a:br>
            <a:r>
              <a:rPr lang="en-US" sz="1050" i="1" dirty="0" smtClean="0">
                <a:latin typeface="Arial" pitchFamily="34" charset="0"/>
                <a:cs typeface="Arial" pitchFamily="34" charset="0"/>
              </a:rPr>
              <a:t>the name of Salamis in memory of my island home.</a:t>
            </a:r>
            <a:r>
              <a:rPr lang="en-US" sz="1050" dirty="0" smtClean="0">
                <a:latin typeface="Arial" pitchFamily="34" charset="0"/>
                <a:cs typeface="Arial" pitchFamily="34" charset="0"/>
              </a:rPr>
              <a:t> </a:t>
            </a:r>
            <a:br>
              <a:rPr lang="en-US" sz="1050" dirty="0" smtClean="0">
                <a:latin typeface="Arial" pitchFamily="34" charset="0"/>
                <a:cs typeface="Arial" pitchFamily="34" charset="0"/>
              </a:rPr>
            </a:br>
            <a:r>
              <a:rPr lang="en-US" sz="1050" dirty="0" smtClean="0">
                <a:latin typeface="Arial" pitchFamily="34" charset="0"/>
                <a:cs typeface="Arial" pitchFamily="34" charset="0"/>
              </a:rPr>
              <a:t>. . . . . . . . . . </a:t>
            </a:r>
            <a:br>
              <a:rPr lang="en-US" sz="1050" dirty="0" smtClean="0">
                <a:latin typeface="Arial" pitchFamily="34" charset="0"/>
                <a:cs typeface="Arial" pitchFamily="34" charset="0"/>
              </a:rPr>
            </a:br>
            <a:r>
              <a:rPr lang="en-US" sz="1050" cap="small" dirty="0" smtClean="0">
                <a:latin typeface="Arial" pitchFamily="34" charset="0"/>
                <a:cs typeface="Arial" pitchFamily="34" charset="0"/>
              </a:rPr>
              <a:t>Helen:</a:t>
            </a:r>
            <a:r>
              <a:rPr lang="en-US" sz="1050" dirty="0" smtClean="0">
                <a:latin typeface="Arial" pitchFamily="34" charset="0"/>
                <a:cs typeface="Arial" pitchFamily="34" charset="0"/>
              </a:rPr>
              <a:t> </a:t>
            </a:r>
            <a:r>
              <a:rPr lang="en-US" sz="1050" i="1" dirty="0" smtClean="0">
                <a:latin typeface="Arial" pitchFamily="34" charset="0"/>
                <a:cs typeface="Arial" pitchFamily="34" charset="0"/>
              </a:rPr>
              <a:t>I never went to Troy; it was a phantom.</a:t>
            </a:r>
            <a:r>
              <a:rPr lang="en-US" sz="1050" dirty="0" smtClean="0">
                <a:latin typeface="Arial" pitchFamily="34" charset="0"/>
                <a:cs typeface="Arial" pitchFamily="34" charset="0"/>
              </a:rPr>
              <a:t> </a:t>
            </a:r>
            <a:br>
              <a:rPr lang="en-US" sz="1050" dirty="0" smtClean="0">
                <a:latin typeface="Arial" pitchFamily="34" charset="0"/>
                <a:cs typeface="Arial" pitchFamily="34" charset="0"/>
              </a:rPr>
            </a:br>
            <a:r>
              <a:rPr lang="en-US" sz="1050" dirty="0" smtClean="0">
                <a:latin typeface="Arial" pitchFamily="34" charset="0"/>
                <a:cs typeface="Arial" pitchFamily="34" charset="0"/>
              </a:rPr>
              <a:t>. . . . . . . . . . </a:t>
            </a:r>
            <a:br>
              <a:rPr lang="en-US" sz="1050" dirty="0" smtClean="0">
                <a:latin typeface="Arial" pitchFamily="34" charset="0"/>
                <a:cs typeface="Arial" pitchFamily="34" charset="0"/>
              </a:rPr>
            </a:br>
            <a:r>
              <a:rPr lang="en-US" sz="1050" cap="small" dirty="0" smtClean="0">
                <a:latin typeface="Arial" pitchFamily="34" charset="0"/>
                <a:cs typeface="Arial" pitchFamily="34" charset="0"/>
              </a:rPr>
              <a:t>Servant:</a:t>
            </a:r>
            <a:r>
              <a:rPr lang="en-US" sz="1050" dirty="0" smtClean="0">
                <a:latin typeface="Arial" pitchFamily="34" charset="0"/>
                <a:cs typeface="Arial" pitchFamily="34" charset="0"/>
              </a:rPr>
              <a:t> </a:t>
            </a:r>
            <a:r>
              <a:rPr lang="en-US" sz="1050" i="1" dirty="0" smtClean="0">
                <a:latin typeface="Arial" pitchFamily="34" charset="0"/>
                <a:cs typeface="Arial" pitchFamily="34" charset="0"/>
              </a:rPr>
              <a:t>What? You mean it was only for a cloud </a:t>
            </a:r>
            <a:br>
              <a:rPr lang="en-US" sz="1050" i="1" dirty="0" smtClean="0">
                <a:latin typeface="Arial" pitchFamily="34" charset="0"/>
                <a:cs typeface="Arial" pitchFamily="34" charset="0"/>
              </a:rPr>
            </a:br>
            <a:r>
              <a:rPr lang="en-US" sz="1050" i="1" dirty="0" smtClean="0">
                <a:latin typeface="Arial" pitchFamily="34" charset="0"/>
                <a:cs typeface="Arial" pitchFamily="34" charset="0"/>
              </a:rPr>
              <a:t>that we struggled so much?</a:t>
            </a:r>
            <a:r>
              <a:rPr lang="en-US" sz="1050" dirty="0" smtClean="0">
                <a:latin typeface="Arial" pitchFamily="34" charset="0"/>
                <a:cs typeface="Arial" pitchFamily="34" charset="0"/>
              </a:rPr>
              <a:t> </a:t>
            </a:r>
            <a:br>
              <a:rPr lang="en-US" sz="1050" dirty="0" smtClean="0">
                <a:latin typeface="Arial" pitchFamily="34" charset="0"/>
                <a:cs typeface="Arial" pitchFamily="34" charset="0"/>
              </a:rPr>
            </a:br>
            <a:r>
              <a:rPr lang="en-US" sz="1050" dirty="0" smtClean="0">
                <a:latin typeface="Arial" pitchFamily="34" charset="0"/>
                <a:cs typeface="Arial" pitchFamily="34" charset="0"/>
              </a:rPr>
              <a:t/>
            </a:r>
            <a:br>
              <a:rPr lang="en-US" sz="1050" dirty="0" smtClean="0">
                <a:latin typeface="Arial" pitchFamily="34" charset="0"/>
                <a:cs typeface="Arial" pitchFamily="34" charset="0"/>
              </a:rPr>
            </a:br>
            <a:r>
              <a:rPr lang="en-US" sz="1050" dirty="0" smtClean="0">
                <a:latin typeface="Arial" pitchFamily="34" charset="0"/>
                <a:cs typeface="Arial" pitchFamily="34" charset="0"/>
              </a:rPr>
              <a:t>— </a:t>
            </a:r>
            <a:r>
              <a:rPr lang="en-US" sz="1050" cap="small" dirty="0" smtClean="0">
                <a:latin typeface="Arial" pitchFamily="34" charset="0"/>
                <a:cs typeface="Arial" pitchFamily="34" charset="0"/>
              </a:rPr>
              <a:t>Euripides, </a:t>
            </a:r>
            <a:r>
              <a:rPr lang="en-US" sz="1050" i="1" cap="small" dirty="0" smtClean="0">
                <a:latin typeface="Arial" pitchFamily="34" charset="0"/>
                <a:cs typeface="Arial" pitchFamily="34" charset="0"/>
              </a:rPr>
              <a:t>Helen</a:t>
            </a:r>
            <a:r>
              <a:rPr lang="en-US" sz="1050" dirty="0" smtClean="0">
                <a:latin typeface="Arial" pitchFamily="34" charset="0"/>
                <a:cs typeface="Arial" pitchFamily="34" charset="0"/>
              </a:rPr>
              <a:t> </a:t>
            </a:r>
            <a:br>
              <a:rPr lang="en-US" sz="1050" dirty="0" smtClean="0">
                <a:latin typeface="Arial" pitchFamily="34" charset="0"/>
                <a:cs typeface="Arial" pitchFamily="34" charset="0"/>
              </a:rPr>
            </a:br>
            <a:r>
              <a:rPr lang="en-US" sz="1050" dirty="0" smtClean="0">
                <a:latin typeface="Arial" pitchFamily="34" charset="0"/>
                <a:cs typeface="Arial" pitchFamily="34" charset="0"/>
              </a:rPr>
              <a:t/>
            </a:r>
            <a:br>
              <a:rPr lang="en-US" sz="1050" dirty="0" smtClean="0">
                <a:latin typeface="Arial" pitchFamily="34" charset="0"/>
                <a:cs typeface="Arial" pitchFamily="34" charset="0"/>
              </a:rPr>
            </a:br>
            <a:endParaRPr lang="en-US" sz="1050" dirty="0" smtClean="0">
              <a:latin typeface="Arial" pitchFamily="34" charset="0"/>
              <a:cs typeface="Arial" pitchFamily="34" charset="0"/>
            </a:endParaRPr>
          </a:p>
          <a:p>
            <a:r>
              <a:rPr lang="en-US" sz="1050" dirty="0" smtClean="0">
                <a:latin typeface="Arial" pitchFamily="34" charset="0"/>
                <a:cs typeface="Arial" pitchFamily="34" charset="0"/>
              </a:rPr>
              <a:t>‘The nightingales won’t let you sleep in </a:t>
            </a:r>
            <a:r>
              <a:rPr lang="en-US" sz="1050" dirty="0" err="1" smtClean="0">
                <a:latin typeface="Arial" pitchFamily="34" charset="0"/>
                <a:cs typeface="Arial" pitchFamily="34" charset="0"/>
              </a:rPr>
              <a:t>Platres</a:t>
            </a:r>
            <a:r>
              <a:rPr lang="en-US" sz="1050" dirty="0" smtClean="0">
                <a:latin typeface="Arial" pitchFamily="34" charset="0"/>
                <a:cs typeface="Arial" pitchFamily="34" charset="0"/>
              </a:rPr>
              <a:t>.’ </a:t>
            </a:r>
          </a:p>
          <a:p>
            <a:r>
              <a:rPr lang="en-US" sz="1050" dirty="0" smtClean="0">
                <a:latin typeface="Arial" pitchFamily="34" charset="0"/>
                <a:cs typeface="Arial" pitchFamily="34" charset="0"/>
              </a:rPr>
              <a:t/>
            </a:r>
            <a:br>
              <a:rPr lang="en-US" sz="1050" dirty="0" smtClean="0">
                <a:latin typeface="Arial" pitchFamily="34" charset="0"/>
                <a:cs typeface="Arial" pitchFamily="34" charset="0"/>
              </a:rPr>
            </a:br>
            <a:r>
              <a:rPr lang="en-US" sz="1050" dirty="0" smtClean="0">
                <a:latin typeface="Arial" pitchFamily="34" charset="0"/>
                <a:cs typeface="Arial" pitchFamily="34" charset="0"/>
              </a:rPr>
              <a:t>Shy nightingale, in the breathing of the leaves, </a:t>
            </a:r>
          </a:p>
          <a:p>
            <a:r>
              <a:rPr lang="en-US" sz="1050" dirty="0" smtClean="0">
                <a:latin typeface="Arial" pitchFamily="34" charset="0"/>
                <a:cs typeface="Arial" pitchFamily="34" charset="0"/>
              </a:rPr>
              <a:t>you who bestow the forest’s musical coolness </a:t>
            </a:r>
          </a:p>
          <a:p>
            <a:r>
              <a:rPr lang="en-US" sz="1050" dirty="0" smtClean="0">
                <a:latin typeface="Arial" pitchFamily="34" charset="0"/>
                <a:cs typeface="Arial" pitchFamily="34" charset="0"/>
              </a:rPr>
              <a:t>on the sundered bodies, on the souls </a:t>
            </a:r>
          </a:p>
          <a:p>
            <a:r>
              <a:rPr lang="en-US" sz="1050" dirty="0" smtClean="0">
                <a:latin typeface="Arial" pitchFamily="34" charset="0"/>
                <a:cs typeface="Arial" pitchFamily="34" charset="0"/>
              </a:rPr>
              <a:t>of those who know they will not return. </a:t>
            </a:r>
          </a:p>
          <a:p>
            <a:r>
              <a:rPr lang="en-US" sz="1050" dirty="0" smtClean="0">
                <a:latin typeface="Arial" pitchFamily="34" charset="0"/>
                <a:cs typeface="Arial" pitchFamily="34" charset="0"/>
              </a:rPr>
              <a:t>Blind voice, you who grope in the darkness of memory </a:t>
            </a:r>
          </a:p>
          <a:p>
            <a:r>
              <a:rPr lang="en-US" sz="1050" dirty="0" smtClean="0">
                <a:latin typeface="Arial" pitchFamily="34" charset="0"/>
                <a:cs typeface="Arial" pitchFamily="34" charset="0"/>
              </a:rPr>
              <a:t>for footsteps and gestures — I wouldn’t dare say kisses — </a:t>
            </a:r>
          </a:p>
          <a:p>
            <a:r>
              <a:rPr lang="en-US" sz="1050" dirty="0" smtClean="0">
                <a:latin typeface="Arial" pitchFamily="34" charset="0"/>
                <a:cs typeface="Arial" pitchFamily="34" charset="0"/>
              </a:rPr>
              <a:t>and the bitter raving of the frenzied slave-woman. </a:t>
            </a:r>
          </a:p>
          <a:p>
            <a:r>
              <a:rPr lang="en-US" sz="1050" dirty="0" smtClean="0">
                <a:latin typeface="Arial" pitchFamily="34" charset="0"/>
                <a:cs typeface="Arial" pitchFamily="34" charset="0"/>
              </a:rPr>
              <a:t/>
            </a:r>
            <a:br>
              <a:rPr lang="en-US" sz="1050" dirty="0" smtClean="0">
                <a:latin typeface="Arial" pitchFamily="34" charset="0"/>
                <a:cs typeface="Arial" pitchFamily="34" charset="0"/>
              </a:rPr>
            </a:br>
            <a:r>
              <a:rPr lang="en-US" sz="1050" dirty="0" smtClean="0">
                <a:latin typeface="Arial" pitchFamily="34" charset="0"/>
                <a:cs typeface="Arial" pitchFamily="34" charset="0"/>
              </a:rPr>
              <a:t>‘The nightingales won’t let you sleep in </a:t>
            </a:r>
            <a:r>
              <a:rPr lang="en-US" sz="1050" dirty="0" err="1" smtClean="0">
                <a:latin typeface="Arial" pitchFamily="34" charset="0"/>
                <a:cs typeface="Arial" pitchFamily="34" charset="0"/>
              </a:rPr>
              <a:t>Platres</a:t>
            </a:r>
            <a:r>
              <a:rPr lang="en-US" sz="1050" dirty="0" smtClean="0">
                <a:latin typeface="Arial" pitchFamily="34" charset="0"/>
                <a:cs typeface="Arial" pitchFamily="34" charset="0"/>
              </a:rPr>
              <a:t>.’ </a:t>
            </a:r>
          </a:p>
          <a:p>
            <a:r>
              <a:rPr lang="en-US" sz="1050" dirty="0" smtClean="0">
                <a:latin typeface="Arial" pitchFamily="34" charset="0"/>
                <a:cs typeface="Arial" pitchFamily="34" charset="0"/>
              </a:rPr>
              <a:t/>
            </a:r>
            <a:br>
              <a:rPr lang="en-US" sz="1050" dirty="0" smtClean="0">
                <a:latin typeface="Arial" pitchFamily="34" charset="0"/>
                <a:cs typeface="Arial" pitchFamily="34" charset="0"/>
              </a:rPr>
            </a:br>
            <a:r>
              <a:rPr lang="en-US" sz="1050" dirty="0" err="1" smtClean="0">
                <a:latin typeface="Arial" pitchFamily="34" charset="0"/>
                <a:cs typeface="Arial" pitchFamily="34" charset="0"/>
              </a:rPr>
              <a:t>Platres</a:t>
            </a:r>
            <a:r>
              <a:rPr lang="en-US" sz="1050" dirty="0" smtClean="0">
                <a:latin typeface="Arial" pitchFamily="34" charset="0"/>
                <a:cs typeface="Arial" pitchFamily="34" charset="0"/>
              </a:rPr>
              <a:t>: where is </a:t>
            </a:r>
            <a:r>
              <a:rPr lang="en-US" sz="1050" dirty="0" err="1" smtClean="0">
                <a:latin typeface="Arial" pitchFamily="34" charset="0"/>
                <a:cs typeface="Arial" pitchFamily="34" charset="0"/>
              </a:rPr>
              <a:t>Platres</a:t>
            </a:r>
            <a:r>
              <a:rPr lang="en-US" sz="1050" dirty="0" smtClean="0">
                <a:latin typeface="Arial" pitchFamily="34" charset="0"/>
                <a:cs typeface="Arial" pitchFamily="34" charset="0"/>
              </a:rPr>
              <a:t>? And this island: who knows it? </a:t>
            </a:r>
          </a:p>
          <a:p>
            <a:r>
              <a:rPr lang="en-US" sz="1050" dirty="0" smtClean="0">
                <a:latin typeface="Arial" pitchFamily="34" charset="0"/>
                <a:cs typeface="Arial" pitchFamily="34" charset="0"/>
              </a:rPr>
              <a:t>I’ve lived my life hearing names I’ve never heard before: </a:t>
            </a:r>
          </a:p>
          <a:p>
            <a:r>
              <a:rPr lang="en-US" sz="1050" dirty="0" smtClean="0">
                <a:latin typeface="Arial" pitchFamily="34" charset="0"/>
                <a:cs typeface="Arial" pitchFamily="34" charset="0"/>
              </a:rPr>
              <a:t>new countries, new idiocies of men </a:t>
            </a:r>
          </a:p>
          <a:p>
            <a:r>
              <a:rPr lang="en-US" sz="1050" dirty="0" smtClean="0">
                <a:latin typeface="Arial" pitchFamily="34" charset="0"/>
                <a:cs typeface="Arial" pitchFamily="34" charset="0"/>
              </a:rPr>
              <a:t>or of the gods; </a:t>
            </a:r>
          </a:p>
          <a:p>
            <a:r>
              <a:rPr lang="en-US" sz="1050" dirty="0" smtClean="0">
                <a:latin typeface="Arial" pitchFamily="34" charset="0"/>
                <a:cs typeface="Arial" pitchFamily="34" charset="0"/>
              </a:rPr>
              <a:t>my </a:t>
            </a:r>
            <a:r>
              <a:rPr lang="en-US" sz="1050" dirty="0" smtClean="0">
                <a:latin typeface="Arial" pitchFamily="34" charset="0"/>
                <a:cs typeface="Arial" pitchFamily="34" charset="0"/>
              </a:rPr>
              <a:t>fate, which wavers </a:t>
            </a:r>
          </a:p>
          <a:p>
            <a:r>
              <a:rPr lang="en-US" sz="1050" dirty="0" smtClean="0">
                <a:latin typeface="Arial" pitchFamily="34" charset="0"/>
                <a:cs typeface="Arial" pitchFamily="34" charset="0"/>
              </a:rPr>
              <a:t>between the last sword of some Ajax </a:t>
            </a:r>
          </a:p>
          <a:p>
            <a:r>
              <a:rPr lang="en-US" sz="1050" dirty="0" smtClean="0">
                <a:latin typeface="Arial" pitchFamily="34" charset="0"/>
                <a:cs typeface="Arial" pitchFamily="34" charset="0"/>
              </a:rPr>
              <a:t>and another Salamis, </a:t>
            </a:r>
          </a:p>
          <a:p>
            <a:r>
              <a:rPr lang="en-US" sz="1050" dirty="0" smtClean="0">
                <a:latin typeface="Arial" pitchFamily="34" charset="0"/>
                <a:cs typeface="Arial" pitchFamily="34" charset="0"/>
              </a:rPr>
              <a:t>brought me here, to this shore. </a:t>
            </a:r>
          </a:p>
          <a:p>
            <a:r>
              <a:rPr lang="en-US" sz="1050" dirty="0" smtClean="0">
                <a:latin typeface="Arial" pitchFamily="34" charset="0"/>
                <a:cs typeface="Arial" pitchFamily="34" charset="0"/>
              </a:rPr>
              <a:t>                                             </a:t>
            </a:r>
            <a:endParaRPr lang="en-US" sz="105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143000" y="685800"/>
            <a:ext cx="7467600" cy="5867400"/>
          </a:xfrm>
        </p:spPr>
        <p:txBody>
          <a:bodyPr>
            <a:noAutofit/>
          </a:bodyPr>
          <a:lstStyle/>
          <a:p>
            <a:pPr>
              <a:buNone/>
            </a:pPr>
            <a:r>
              <a:rPr lang="en-US" sz="1050" dirty="0" smtClean="0">
                <a:latin typeface="Arial" pitchFamily="34" charset="0"/>
                <a:cs typeface="Arial" pitchFamily="34" charset="0"/>
              </a:rPr>
              <a:t>The moon </a:t>
            </a:r>
          </a:p>
          <a:p>
            <a:pPr>
              <a:buNone/>
            </a:pPr>
            <a:r>
              <a:rPr lang="en-US" sz="1050" dirty="0" smtClean="0">
                <a:latin typeface="Arial" pitchFamily="34" charset="0"/>
                <a:cs typeface="Arial" pitchFamily="34" charset="0"/>
              </a:rPr>
              <a:t>rose from the sea like Aphrodite, </a:t>
            </a:r>
          </a:p>
          <a:p>
            <a:pPr>
              <a:buNone/>
            </a:pPr>
            <a:r>
              <a:rPr lang="en-US" sz="1050" dirty="0" smtClean="0">
                <a:latin typeface="Arial" pitchFamily="34" charset="0"/>
                <a:cs typeface="Arial" pitchFamily="34" charset="0"/>
              </a:rPr>
              <a:t>covered the Archer’s stars, now moves to find </a:t>
            </a:r>
          </a:p>
          <a:p>
            <a:pPr>
              <a:buNone/>
            </a:pPr>
            <a:r>
              <a:rPr lang="en-US" sz="1050" dirty="0" smtClean="0">
                <a:latin typeface="Arial" pitchFamily="34" charset="0"/>
                <a:cs typeface="Arial" pitchFamily="34" charset="0"/>
              </a:rPr>
              <a:t>the heart of Scorpio, and alters everything. </a:t>
            </a:r>
          </a:p>
          <a:p>
            <a:pPr>
              <a:buNone/>
            </a:pPr>
            <a:r>
              <a:rPr lang="en-US" sz="1050" dirty="0" smtClean="0">
                <a:latin typeface="Arial" pitchFamily="34" charset="0"/>
                <a:cs typeface="Arial" pitchFamily="34" charset="0"/>
              </a:rPr>
              <a:t>Truth, where’s the truth? </a:t>
            </a:r>
          </a:p>
          <a:p>
            <a:pPr>
              <a:buNone/>
            </a:pPr>
            <a:r>
              <a:rPr lang="en-US" sz="1050" dirty="0" smtClean="0">
                <a:latin typeface="Arial" pitchFamily="34" charset="0"/>
                <a:cs typeface="Arial" pitchFamily="34" charset="0"/>
              </a:rPr>
              <a:t>I too was an archer in the war; </a:t>
            </a:r>
          </a:p>
          <a:p>
            <a:pPr>
              <a:buNone/>
            </a:pPr>
            <a:r>
              <a:rPr lang="en-US" sz="1050" dirty="0" smtClean="0">
                <a:latin typeface="Arial" pitchFamily="34" charset="0"/>
                <a:cs typeface="Arial" pitchFamily="34" charset="0"/>
              </a:rPr>
              <a:t>my fate: that of a man who missed his target. </a:t>
            </a:r>
          </a:p>
          <a:p>
            <a:pPr>
              <a:buNone/>
            </a:pPr>
            <a:r>
              <a:rPr lang="en-US" sz="1050" dirty="0" smtClean="0">
                <a:latin typeface="Arial" pitchFamily="34" charset="0"/>
                <a:cs typeface="Arial" pitchFamily="34" charset="0"/>
              </a:rPr>
              <a:t> </a:t>
            </a:r>
          </a:p>
          <a:p>
            <a:pPr>
              <a:buNone/>
            </a:pPr>
            <a:r>
              <a:rPr lang="en-US" sz="1050" dirty="0" smtClean="0">
                <a:latin typeface="Arial" pitchFamily="34" charset="0"/>
                <a:cs typeface="Arial" pitchFamily="34" charset="0"/>
              </a:rPr>
              <a:t>Lyric nightingale, </a:t>
            </a:r>
          </a:p>
          <a:p>
            <a:pPr>
              <a:buNone/>
            </a:pPr>
            <a:r>
              <a:rPr lang="en-US" sz="1050" dirty="0" smtClean="0">
                <a:latin typeface="Arial" pitchFamily="34" charset="0"/>
                <a:cs typeface="Arial" pitchFamily="34" charset="0"/>
              </a:rPr>
              <a:t>on a night like this, by the shore of Proteus, </a:t>
            </a:r>
          </a:p>
          <a:p>
            <a:pPr>
              <a:buNone/>
            </a:pPr>
            <a:r>
              <a:rPr lang="en-US" sz="1050" dirty="0" smtClean="0">
                <a:latin typeface="Arial" pitchFamily="34" charset="0"/>
                <a:cs typeface="Arial" pitchFamily="34" charset="0"/>
              </a:rPr>
              <a:t>the Spartan slave-girls heard you and began their lament, </a:t>
            </a:r>
          </a:p>
          <a:p>
            <a:pPr>
              <a:buNone/>
            </a:pPr>
            <a:r>
              <a:rPr lang="en-US" sz="1050" dirty="0" smtClean="0">
                <a:latin typeface="Arial" pitchFamily="34" charset="0"/>
                <a:cs typeface="Arial" pitchFamily="34" charset="0"/>
              </a:rPr>
              <a:t>and among them — who would have believed it? — Helen! </a:t>
            </a:r>
          </a:p>
          <a:p>
            <a:pPr>
              <a:buNone/>
            </a:pPr>
            <a:r>
              <a:rPr lang="en-US" sz="1050" dirty="0" smtClean="0">
                <a:latin typeface="Arial" pitchFamily="34" charset="0"/>
                <a:cs typeface="Arial" pitchFamily="34" charset="0"/>
              </a:rPr>
              <a:t>She whom we hunted so many years by the banks of the Scamander. </a:t>
            </a:r>
          </a:p>
          <a:p>
            <a:pPr>
              <a:buNone/>
            </a:pPr>
            <a:r>
              <a:rPr lang="en-US" sz="1050" dirty="0" smtClean="0">
                <a:latin typeface="Arial" pitchFamily="34" charset="0"/>
                <a:cs typeface="Arial" pitchFamily="34" charset="0"/>
              </a:rPr>
              <a:t>She was there, at the desert’s lip; I touched her; she spoke to me: </a:t>
            </a:r>
          </a:p>
          <a:p>
            <a:pPr>
              <a:buNone/>
            </a:pPr>
            <a:r>
              <a:rPr lang="en-US" sz="1050" dirty="0" smtClean="0">
                <a:latin typeface="Arial" pitchFamily="34" charset="0"/>
                <a:cs typeface="Arial" pitchFamily="34" charset="0"/>
              </a:rPr>
              <a:t>‘It isn’t true, it isn’t true,’ she cried. </a:t>
            </a:r>
          </a:p>
          <a:p>
            <a:pPr>
              <a:buNone/>
            </a:pPr>
            <a:r>
              <a:rPr lang="en-US" sz="1050" dirty="0" smtClean="0">
                <a:latin typeface="Arial" pitchFamily="34" charset="0"/>
                <a:cs typeface="Arial" pitchFamily="34" charset="0"/>
              </a:rPr>
              <a:t>‘I didn’t board the blue bowed ship. </a:t>
            </a:r>
          </a:p>
          <a:p>
            <a:pPr>
              <a:buNone/>
            </a:pPr>
            <a:r>
              <a:rPr lang="en-US" sz="1050" dirty="0" smtClean="0">
                <a:latin typeface="Arial" pitchFamily="34" charset="0"/>
                <a:cs typeface="Arial" pitchFamily="34" charset="0"/>
              </a:rPr>
              <a:t>I never went to valiant Troy.’ </a:t>
            </a:r>
          </a:p>
          <a:p>
            <a:pPr>
              <a:buNone/>
            </a:pPr>
            <a:endParaRPr lang="en-US" sz="1050" dirty="0" smtClean="0">
              <a:latin typeface="Arial" pitchFamily="34" charset="0"/>
              <a:cs typeface="Arial" pitchFamily="34" charset="0"/>
            </a:endParaRPr>
          </a:p>
          <a:p>
            <a:pPr>
              <a:buNone/>
            </a:pPr>
            <a:r>
              <a:rPr lang="en-US" sz="1050" dirty="0" smtClean="0">
                <a:latin typeface="Arial" pitchFamily="34" charset="0"/>
                <a:cs typeface="Arial" pitchFamily="34" charset="0"/>
              </a:rPr>
              <a:t>Breasts girded high, the sun in her hair, and that stature </a:t>
            </a:r>
          </a:p>
          <a:p>
            <a:pPr>
              <a:buNone/>
            </a:pPr>
            <a:r>
              <a:rPr lang="en-US" sz="1050" dirty="0" smtClean="0">
                <a:latin typeface="Arial" pitchFamily="34" charset="0"/>
                <a:cs typeface="Arial" pitchFamily="34" charset="0"/>
              </a:rPr>
              <a:t>shadows and smiles everywhere, </a:t>
            </a:r>
          </a:p>
          <a:p>
            <a:pPr>
              <a:buNone/>
            </a:pPr>
            <a:r>
              <a:rPr lang="en-US" sz="1050" dirty="0" smtClean="0">
                <a:latin typeface="Arial" pitchFamily="34" charset="0"/>
                <a:cs typeface="Arial" pitchFamily="34" charset="0"/>
              </a:rPr>
              <a:t>on shoulders, thighs and knees; </a:t>
            </a:r>
          </a:p>
          <a:p>
            <a:pPr>
              <a:buNone/>
            </a:pPr>
            <a:r>
              <a:rPr lang="en-US" sz="1050" dirty="0" smtClean="0">
                <a:latin typeface="Arial" pitchFamily="34" charset="0"/>
                <a:cs typeface="Arial" pitchFamily="34" charset="0"/>
              </a:rPr>
              <a:t>the skin alive, and her eyes </a:t>
            </a:r>
          </a:p>
          <a:p>
            <a:pPr>
              <a:buNone/>
            </a:pPr>
            <a:r>
              <a:rPr lang="en-US" sz="1050" dirty="0" smtClean="0">
                <a:latin typeface="Arial" pitchFamily="34" charset="0"/>
                <a:cs typeface="Arial" pitchFamily="34" charset="0"/>
              </a:rPr>
              <a:t>with the large eyelids, </a:t>
            </a:r>
          </a:p>
          <a:p>
            <a:pPr>
              <a:buNone/>
            </a:pPr>
            <a:r>
              <a:rPr lang="en-US" sz="1050" dirty="0" smtClean="0">
                <a:latin typeface="Arial" pitchFamily="34" charset="0"/>
                <a:cs typeface="Arial" pitchFamily="34" charset="0"/>
              </a:rPr>
              <a:t>she was there, on the banks of a Delta. </a:t>
            </a:r>
          </a:p>
          <a:p>
            <a:pPr>
              <a:buNone/>
            </a:pPr>
            <a:r>
              <a:rPr lang="en-US" sz="1050" dirty="0" smtClean="0">
                <a:latin typeface="Arial" pitchFamily="34" charset="0"/>
                <a:cs typeface="Arial" pitchFamily="34" charset="0"/>
              </a:rPr>
              <a:t>And </a:t>
            </a:r>
            <a:r>
              <a:rPr lang="en-US" sz="1050" dirty="0" smtClean="0">
                <a:latin typeface="Arial" pitchFamily="34" charset="0"/>
                <a:cs typeface="Arial" pitchFamily="34" charset="0"/>
              </a:rPr>
              <a:t>at Troy? </a:t>
            </a:r>
          </a:p>
          <a:p>
            <a:pPr>
              <a:buNone/>
            </a:pPr>
            <a:r>
              <a:rPr lang="en-US" sz="1050" dirty="0" smtClean="0">
                <a:latin typeface="Arial" pitchFamily="34" charset="0"/>
                <a:cs typeface="Arial" pitchFamily="34" charset="0"/>
              </a:rPr>
              <a:t>At Troy, nothing: just a phantom image. </a:t>
            </a:r>
          </a:p>
          <a:p>
            <a:pPr>
              <a:buNone/>
            </a:pPr>
            <a:r>
              <a:rPr lang="en-US" sz="1050" dirty="0" smtClean="0">
                <a:latin typeface="Arial" pitchFamily="34" charset="0"/>
                <a:cs typeface="Arial" pitchFamily="34" charset="0"/>
              </a:rPr>
              <a:t>That’s how the gods wanted it. </a:t>
            </a:r>
          </a:p>
          <a:p>
            <a:pPr>
              <a:buNone/>
            </a:pPr>
            <a:r>
              <a:rPr lang="en-US" sz="1050" dirty="0" smtClean="0">
                <a:latin typeface="Arial" pitchFamily="34" charset="0"/>
                <a:cs typeface="Arial" pitchFamily="34" charset="0"/>
              </a:rPr>
              <a:t>And Paris, Paris lay with a shadow as though it were a solid being; </a:t>
            </a:r>
          </a:p>
          <a:p>
            <a:pPr>
              <a:buNone/>
            </a:pPr>
            <a:r>
              <a:rPr lang="en-US" sz="1050" dirty="0" smtClean="0">
                <a:latin typeface="Arial" pitchFamily="34" charset="0"/>
                <a:cs typeface="Arial" pitchFamily="34" charset="0"/>
              </a:rPr>
              <a:t>and for ten whole years we slaughtered ourselves for Helen. </a:t>
            </a:r>
          </a:p>
          <a:p>
            <a:pPr>
              <a:buNone/>
            </a:pPr>
            <a:r>
              <a:rPr lang="en-US" sz="1050" dirty="0" smtClean="0">
                <a:latin typeface="Arial" pitchFamily="34" charset="0"/>
                <a:cs typeface="Arial" pitchFamily="34" charset="0"/>
              </a:rPr>
              <a:t>Great suffering had desolated Greece. </a:t>
            </a:r>
          </a:p>
          <a:p>
            <a:pPr>
              <a:buNone/>
            </a:pPr>
            <a:r>
              <a:rPr lang="en-US" sz="1050" dirty="0" smtClean="0">
                <a:latin typeface="Arial" pitchFamily="34" charset="0"/>
                <a:cs typeface="Arial" pitchFamily="34" charset="0"/>
              </a:rPr>
              <a:t>So many bodies thrown </a:t>
            </a:r>
          </a:p>
          <a:p>
            <a:pPr>
              <a:buNone/>
            </a:pPr>
            <a:endParaRPr lang="el-GR" sz="105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990600"/>
            <a:ext cx="8229600" cy="5334000"/>
          </a:xfrm>
        </p:spPr>
        <p:txBody>
          <a:bodyPr>
            <a:normAutofit lnSpcReduction="10000"/>
          </a:bodyPr>
          <a:lstStyle/>
          <a:p>
            <a:pPr>
              <a:buNone/>
            </a:pPr>
            <a:r>
              <a:rPr lang="en-US" sz="1050" dirty="0" smtClean="0">
                <a:latin typeface="Arial" pitchFamily="34" charset="0"/>
                <a:cs typeface="Arial" pitchFamily="34" charset="0"/>
              </a:rPr>
              <a:t>into the jaws of the sea, the jaws of the earth </a:t>
            </a:r>
          </a:p>
          <a:p>
            <a:pPr>
              <a:buNone/>
            </a:pPr>
            <a:r>
              <a:rPr lang="en-US" sz="1050" dirty="0" smtClean="0">
                <a:latin typeface="Arial" pitchFamily="34" charset="0"/>
                <a:cs typeface="Arial" pitchFamily="34" charset="0"/>
              </a:rPr>
              <a:t>so many souls </a:t>
            </a:r>
          </a:p>
          <a:p>
            <a:pPr>
              <a:buNone/>
            </a:pPr>
            <a:r>
              <a:rPr lang="en-US" sz="1050" dirty="0" smtClean="0">
                <a:latin typeface="Arial" pitchFamily="34" charset="0"/>
                <a:cs typeface="Arial" pitchFamily="34" charset="0"/>
              </a:rPr>
              <a:t>fed to the millstones like grain. </a:t>
            </a:r>
          </a:p>
          <a:p>
            <a:pPr>
              <a:buNone/>
            </a:pPr>
            <a:r>
              <a:rPr lang="en-US" sz="1050" dirty="0" smtClean="0">
                <a:latin typeface="Arial" pitchFamily="34" charset="0"/>
                <a:cs typeface="Arial" pitchFamily="34" charset="0"/>
              </a:rPr>
              <a:t>And the rivers swelling, blood in their silt, </a:t>
            </a:r>
          </a:p>
          <a:p>
            <a:pPr>
              <a:buNone/>
            </a:pPr>
            <a:r>
              <a:rPr lang="en-US" sz="1050" dirty="0" smtClean="0">
                <a:latin typeface="Arial" pitchFamily="34" charset="0"/>
                <a:cs typeface="Arial" pitchFamily="34" charset="0"/>
              </a:rPr>
              <a:t>all for a linen undulation, a filmy cloud, </a:t>
            </a:r>
          </a:p>
          <a:p>
            <a:pPr>
              <a:buNone/>
            </a:pPr>
            <a:r>
              <a:rPr lang="en-US" sz="1050" dirty="0" smtClean="0">
                <a:latin typeface="Arial" pitchFamily="34" charset="0"/>
                <a:cs typeface="Arial" pitchFamily="34" charset="0"/>
              </a:rPr>
              <a:t>a butterfly’s flicker, a wisp of swan’s down, </a:t>
            </a:r>
          </a:p>
          <a:p>
            <a:pPr>
              <a:buNone/>
            </a:pPr>
            <a:r>
              <a:rPr lang="en-US" sz="1050" dirty="0" smtClean="0">
                <a:latin typeface="Arial" pitchFamily="34" charset="0"/>
                <a:cs typeface="Arial" pitchFamily="34" charset="0"/>
              </a:rPr>
              <a:t>an empty tunic — all for a Helen. </a:t>
            </a:r>
          </a:p>
          <a:p>
            <a:pPr>
              <a:buNone/>
            </a:pPr>
            <a:r>
              <a:rPr lang="en-US" sz="1050" dirty="0" smtClean="0">
                <a:latin typeface="Arial" pitchFamily="34" charset="0"/>
                <a:cs typeface="Arial" pitchFamily="34" charset="0"/>
              </a:rPr>
              <a:t>And my brother? </a:t>
            </a:r>
          </a:p>
          <a:p>
            <a:pPr>
              <a:buNone/>
            </a:pPr>
            <a:r>
              <a:rPr lang="en-US" sz="1050" dirty="0" smtClean="0">
                <a:latin typeface="Arial" pitchFamily="34" charset="0"/>
                <a:cs typeface="Arial" pitchFamily="34" charset="0"/>
              </a:rPr>
              <a:t> Nightingale </a:t>
            </a:r>
            <a:r>
              <a:rPr lang="en-US" sz="1050" dirty="0" err="1" smtClean="0">
                <a:latin typeface="Arial" pitchFamily="34" charset="0"/>
                <a:cs typeface="Arial" pitchFamily="34" charset="0"/>
              </a:rPr>
              <a:t>nightingale</a:t>
            </a:r>
            <a:r>
              <a:rPr lang="en-US" sz="1050" dirty="0" smtClean="0">
                <a:latin typeface="Arial" pitchFamily="34" charset="0"/>
                <a:cs typeface="Arial" pitchFamily="34" charset="0"/>
              </a:rPr>
              <a:t> </a:t>
            </a:r>
            <a:r>
              <a:rPr lang="en-US" sz="1050" dirty="0" err="1" smtClean="0">
                <a:latin typeface="Arial" pitchFamily="34" charset="0"/>
                <a:cs typeface="Arial" pitchFamily="34" charset="0"/>
              </a:rPr>
              <a:t>nightingale</a:t>
            </a:r>
            <a:r>
              <a:rPr lang="en-US" sz="1050" dirty="0" smtClean="0">
                <a:latin typeface="Arial" pitchFamily="34" charset="0"/>
                <a:cs typeface="Arial" pitchFamily="34" charset="0"/>
              </a:rPr>
              <a:t>, </a:t>
            </a:r>
          </a:p>
          <a:p>
            <a:pPr>
              <a:buNone/>
            </a:pPr>
            <a:r>
              <a:rPr lang="en-US" sz="1050" dirty="0" smtClean="0">
                <a:latin typeface="Arial" pitchFamily="34" charset="0"/>
                <a:cs typeface="Arial" pitchFamily="34" charset="0"/>
              </a:rPr>
              <a:t>what is a god? What is not a god? And what is there in between them? </a:t>
            </a:r>
          </a:p>
          <a:p>
            <a:pPr>
              <a:buNone/>
            </a:pPr>
            <a:endParaRPr lang="en-US" sz="1050" dirty="0" smtClean="0">
              <a:latin typeface="Arial" pitchFamily="34" charset="0"/>
              <a:cs typeface="Arial" pitchFamily="34" charset="0"/>
            </a:endParaRPr>
          </a:p>
          <a:p>
            <a:pPr>
              <a:buNone/>
            </a:pPr>
            <a:r>
              <a:rPr lang="en-US" sz="1050" dirty="0" smtClean="0">
                <a:latin typeface="Arial" pitchFamily="34" charset="0"/>
                <a:cs typeface="Arial" pitchFamily="34" charset="0"/>
              </a:rPr>
              <a:t>‘The nightingales won’t let you sleep in </a:t>
            </a:r>
            <a:r>
              <a:rPr lang="en-US" sz="1050" dirty="0" err="1" smtClean="0">
                <a:latin typeface="Arial" pitchFamily="34" charset="0"/>
                <a:cs typeface="Arial" pitchFamily="34" charset="0"/>
              </a:rPr>
              <a:t>Platres</a:t>
            </a:r>
            <a:r>
              <a:rPr lang="en-US" sz="1050" dirty="0" smtClean="0">
                <a:latin typeface="Arial" pitchFamily="34" charset="0"/>
                <a:cs typeface="Arial" pitchFamily="34" charset="0"/>
              </a:rPr>
              <a:t>.’ </a:t>
            </a:r>
          </a:p>
          <a:p>
            <a:pPr>
              <a:buNone/>
            </a:pPr>
            <a:r>
              <a:rPr lang="en-US" sz="1050" dirty="0" smtClean="0">
                <a:latin typeface="Arial" pitchFamily="34" charset="0"/>
                <a:cs typeface="Arial" pitchFamily="34" charset="0"/>
              </a:rPr>
              <a:t>Tearful bird, on sea-kissed Cyprus </a:t>
            </a:r>
          </a:p>
          <a:p>
            <a:pPr>
              <a:buNone/>
            </a:pPr>
            <a:r>
              <a:rPr lang="en-US" sz="1050" dirty="0" smtClean="0">
                <a:latin typeface="Arial" pitchFamily="34" charset="0"/>
                <a:cs typeface="Arial" pitchFamily="34" charset="0"/>
              </a:rPr>
              <a:t>consecrated to remind me of my country, </a:t>
            </a:r>
          </a:p>
          <a:p>
            <a:pPr>
              <a:buNone/>
            </a:pPr>
            <a:r>
              <a:rPr lang="en-US" sz="1050" dirty="0" smtClean="0">
                <a:latin typeface="Arial" pitchFamily="34" charset="0"/>
                <a:cs typeface="Arial" pitchFamily="34" charset="0"/>
              </a:rPr>
              <a:t>I moored alone with this fable, </a:t>
            </a:r>
          </a:p>
          <a:p>
            <a:pPr>
              <a:buNone/>
            </a:pPr>
            <a:r>
              <a:rPr lang="en-US" sz="1050" dirty="0" smtClean="0">
                <a:latin typeface="Arial" pitchFamily="34" charset="0"/>
                <a:cs typeface="Arial" pitchFamily="34" charset="0"/>
              </a:rPr>
              <a:t>if it’s true that it is a fable, </a:t>
            </a:r>
          </a:p>
          <a:p>
            <a:pPr>
              <a:buNone/>
            </a:pPr>
            <a:r>
              <a:rPr lang="en-US" sz="1050" dirty="0" smtClean="0">
                <a:latin typeface="Arial" pitchFamily="34" charset="0"/>
                <a:cs typeface="Arial" pitchFamily="34" charset="0"/>
              </a:rPr>
              <a:t>if it’s true that mortals will not again take up </a:t>
            </a:r>
          </a:p>
          <a:p>
            <a:pPr>
              <a:buNone/>
            </a:pPr>
            <a:r>
              <a:rPr lang="en-US" sz="1050" dirty="0" smtClean="0">
                <a:latin typeface="Arial" pitchFamily="34" charset="0"/>
                <a:cs typeface="Arial" pitchFamily="34" charset="0"/>
              </a:rPr>
              <a:t>the old deceit of the gods; </a:t>
            </a:r>
          </a:p>
          <a:p>
            <a:pPr>
              <a:buNone/>
            </a:pPr>
            <a:r>
              <a:rPr lang="en-US" sz="1050" dirty="0" smtClean="0">
                <a:latin typeface="Arial" pitchFamily="34" charset="0"/>
                <a:cs typeface="Arial" pitchFamily="34" charset="0"/>
              </a:rPr>
              <a:t>                                     </a:t>
            </a:r>
          </a:p>
          <a:p>
            <a:pPr>
              <a:buNone/>
            </a:pPr>
            <a:r>
              <a:rPr lang="en-US" sz="1050" dirty="0" smtClean="0">
                <a:latin typeface="Arial" pitchFamily="34" charset="0"/>
                <a:cs typeface="Arial" pitchFamily="34" charset="0"/>
              </a:rPr>
              <a:t> if it’s true that in future years some other </a:t>
            </a:r>
            <a:r>
              <a:rPr lang="en-US" sz="1050" dirty="0" err="1" smtClean="0">
                <a:latin typeface="Arial" pitchFamily="34" charset="0"/>
                <a:cs typeface="Arial" pitchFamily="34" charset="0"/>
              </a:rPr>
              <a:t>Teucer</a:t>
            </a:r>
            <a:r>
              <a:rPr lang="en-US" sz="1050" dirty="0" smtClean="0">
                <a:latin typeface="Arial" pitchFamily="34" charset="0"/>
                <a:cs typeface="Arial" pitchFamily="34" charset="0"/>
              </a:rPr>
              <a:t>, </a:t>
            </a:r>
          </a:p>
          <a:p>
            <a:pPr>
              <a:buNone/>
            </a:pPr>
            <a:r>
              <a:rPr lang="en-US" sz="1050" dirty="0" smtClean="0">
                <a:latin typeface="Arial" pitchFamily="34" charset="0"/>
                <a:cs typeface="Arial" pitchFamily="34" charset="0"/>
              </a:rPr>
              <a:t>or some Ajax or </a:t>
            </a:r>
            <a:r>
              <a:rPr lang="en-US" sz="1050" dirty="0" err="1" smtClean="0">
                <a:latin typeface="Arial" pitchFamily="34" charset="0"/>
                <a:cs typeface="Arial" pitchFamily="34" charset="0"/>
              </a:rPr>
              <a:t>Priam</a:t>
            </a:r>
            <a:r>
              <a:rPr lang="en-US" sz="1050" dirty="0" smtClean="0">
                <a:latin typeface="Arial" pitchFamily="34" charset="0"/>
                <a:cs typeface="Arial" pitchFamily="34" charset="0"/>
              </a:rPr>
              <a:t> or Hecuba, </a:t>
            </a:r>
          </a:p>
          <a:p>
            <a:pPr>
              <a:buNone/>
            </a:pPr>
            <a:r>
              <a:rPr lang="en-US" sz="1050" dirty="0" smtClean="0">
                <a:latin typeface="Arial" pitchFamily="34" charset="0"/>
                <a:cs typeface="Arial" pitchFamily="34" charset="0"/>
              </a:rPr>
              <a:t>or someone unknown and nameless who nevertheless saw </a:t>
            </a:r>
          </a:p>
          <a:p>
            <a:pPr>
              <a:buNone/>
            </a:pPr>
            <a:r>
              <a:rPr lang="en-US" sz="1050" dirty="0" smtClean="0">
                <a:latin typeface="Arial" pitchFamily="34" charset="0"/>
                <a:cs typeface="Arial" pitchFamily="34" charset="0"/>
              </a:rPr>
              <a:t>a Scamander overflow with corpses, </a:t>
            </a:r>
          </a:p>
          <a:p>
            <a:pPr>
              <a:buNone/>
            </a:pPr>
            <a:r>
              <a:rPr lang="en-US" sz="1050" dirty="0" smtClean="0">
                <a:latin typeface="Arial" pitchFamily="34" charset="0"/>
                <a:cs typeface="Arial" pitchFamily="34" charset="0"/>
              </a:rPr>
              <a:t>isn’t fated to hear </a:t>
            </a:r>
          </a:p>
          <a:p>
            <a:pPr>
              <a:buNone/>
            </a:pPr>
            <a:r>
              <a:rPr lang="en-US" sz="1050" dirty="0" smtClean="0">
                <a:latin typeface="Arial" pitchFamily="34" charset="0"/>
                <a:cs typeface="Arial" pitchFamily="34" charset="0"/>
              </a:rPr>
              <a:t>messengers coming to tell him </a:t>
            </a:r>
          </a:p>
          <a:p>
            <a:pPr>
              <a:buNone/>
            </a:pPr>
            <a:r>
              <a:rPr lang="en-US" sz="1050" dirty="0" smtClean="0">
                <a:latin typeface="Arial" pitchFamily="34" charset="0"/>
                <a:cs typeface="Arial" pitchFamily="34" charset="0"/>
              </a:rPr>
              <a:t>that so much suffering, so much life, </a:t>
            </a:r>
          </a:p>
          <a:p>
            <a:pPr>
              <a:buNone/>
            </a:pPr>
            <a:r>
              <a:rPr lang="en-US" sz="1050" dirty="0" smtClean="0">
                <a:latin typeface="Arial" pitchFamily="34" charset="0"/>
                <a:cs typeface="Arial" pitchFamily="34" charset="0"/>
              </a:rPr>
              <a:t>went into the abyss </a:t>
            </a:r>
          </a:p>
          <a:p>
            <a:pPr>
              <a:buNone/>
            </a:pPr>
            <a:r>
              <a:rPr lang="en-US" sz="1050" dirty="0" smtClean="0">
                <a:latin typeface="Arial" pitchFamily="34" charset="0"/>
                <a:cs typeface="Arial" pitchFamily="34" charset="0"/>
              </a:rPr>
              <a:t>all for an empty tunic, all for a Helen. </a:t>
            </a:r>
            <a:endParaRPr lang="el-GR" sz="105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459</TotalTime>
  <Words>2043</Words>
  <Application>Microsoft Office PowerPoint</Application>
  <PresentationFormat>Προβολή στην οθόνη (4:3)</PresentationFormat>
  <Paragraphs>149</Paragraphs>
  <Slides>23</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23</vt:i4>
      </vt:variant>
    </vt:vector>
  </HeadingPairs>
  <TitlesOfParts>
    <vt:vector size="24" baseType="lpstr">
      <vt:lpstr>Ροή</vt:lpstr>
      <vt:lpstr>Διαφάνεια 1</vt:lpstr>
      <vt:lpstr> </vt:lpstr>
      <vt:lpstr>Διαφάνεια 3</vt:lpstr>
      <vt:lpstr> Below you will see a map showing the route of Achaeans during the Trojans’ expedition</vt:lpstr>
      <vt:lpstr>The influence of Helen of Troy’s myth in literature   Helen of Troy has inspired many poets from ancient times until nowdays. The following poems of Greek literature talk about Helen of Troy and present her function as a symbol.</vt:lpstr>
      <vt:lpstr>Διαφάνεια 6</vt:lpstr>
      <vt:lpstr>Διαφάνεια 7</vt:lpstr>
      <vt:lpstr>Διαφάνεια 8</vt:lpstr>
      <vt:lpstr>Διαφάνεια 9</vt:lpstr>
      <vt:lpstr>Continuing, we present paintings and vessels that show scenes of the battles in Troy and Helen</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Unusual comics about Helen of Troy</vt:lpstr>
      <vt:lpstr>Διαφάνεια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Rula</dc:creator>
  <cp:lastModifiedBy>user</cp:lastModifiedBy>
  <cp:revision>53</cp:revision>
  <dcterms:created xsi:type="dcterms:W3CDTF">2015-04-17T09:08:23Z</dcterms:created>
  <dcterms:modified xsi:type="dcterms:W3CDTF">2015-04-29T17:35:05Z</dcterms:modified>
</cp:coreProperties>
</file>