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sldIdLst>
    <p:sldId id="268" r:id="rId2"/>
    <p:sldId id="267" r:id="rId3"/>
    <p:sldId id="273" r:id="rId4"/>
    <p:sldId id="275" r:id="rId5"/>
    <p:sldId id="259" r:id="rId6"/>
    <p:sldId id="256" r:id="rId7"/>
    <p:sldId id="272" r:id="rId8"/>
    <p:sldId id="277" r:id="rId9"/>
    <p:sldId id="271" r:id="rId10"/>
    <p:sldId id="258" r:id="rId11"/>
    <p:sldId id="261" r:id="rId12"/>
    <p:sldId id="278" r:id="rId13"/>
    <p:sldId id="263" r:id="rId14"/>
    <p:sldId id="264" r:id="rId15"/>
    <p:sldId id="262" r:id="rId16"/>
    <p:sldId id="279" r:id="rId17"/>
    <p:sldId id="265" r:id="rId18"/>
    <p:sldId id="276" r:id="rId19"/>
    <p:sldId id="274" r:id="rId20"/>
    <p:sldId id="270"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638" autoAdjust="0"/>
  </p:normalViewPr>
  <p:slideViewPr>
    <p:cSldViewPr>
      <p:cViewPr>
        <p:scale>
          <a:sx n="87" d="100"/>
          <a:sy n="87" d="100"/>
        </p:scale>
        <p:origin x="-696" y="-432"/>
      </p:cViewPr>
      <p:guideLst>
        <p:guide orient="horz" pos="2160"/>
        <p:guide pos="2880"/>
      </p:guideLst>
    </p:cSldViewPr>
  </p:slideViewPr>
  <p:outlineViewPr>
    <p:cViewPr>
      <p:scale>
        <a:sx n="33" d="100"/>
        <a:sy n="33" d="100"/>
      </p:scale>
      <p:origin x="60" y="37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FE2F3CD-22CE-498A-A0F8-FCEFB13BFDCD}" type="datetimeFigureOut">
              <a:rPr lang="it-IT" smtClean="0"/>
              <a:pPr/>
              <a:t>06/11/2015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F2258E-33A3-4BC0-B9EB-2B5C6D57484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2F3CD-22CE-498A-A0F8-FCEFB13BFDCD}" type="datetimeFigureOut">
              <a:rPr lang="it-IT" smtClean="0"/>
              <a:pPr/>
              <a:t>06/11/2015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2258E-33A3-4BC0-B9EB-2B5C6D57484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4338" name="Picture 2" descr="http://ficus.pntic.mec.es/~jmas0085/isla2.jpg"/>
          <p:cNvPicPr>
            <a:picLocks noChangeAspect="1" noChangeArrowheads="1"/>
          </p:cNvPicPr>
          <p:nvPr/>
        </p:nvPicPr>
        <p:blipFill>
          <a:blip r:embed="rId3" cstate="print"/>
          <a:srcRect/>
          <a:stretch>
            <a:fillRect/>
          </a:stretch>
        </p:blipFill>
        <p:spPr bwMode="auto">
          <a:xfrm>
            <a:off x="467544" y="260648"/>
            <a:ext cx="4807451" cy="3214710"/>
          </a:xfrm>
          <a:prstGeom prst="rect">
            <a:avLst/>
          </a:prstGeom>
          <a:ln>
            <a:noFill/>
          </a:ln>
          <a:effectLst>
            <a:softEdge rad="112500"/>
          </a:effectLst>
        </p:spPr>
      </p:pic>
      <p:pic>
        <p:nvPicPr>
          <p:cNvPr id="14340" name="Picture 4" descr="http://enebro.pntic.mec.es/~egarci24/obarenes/cerbanqs.jpg"/>
          <p:cNvPicPr>
            <a:picLocks noChangeAspect="1" noChangeArrowheads="1"/>
          </p:cNvPicPr>
          <p:nvPr/>
        </p:nvPicPr>
        <p:blipFill>
          <a:blip r:embed="rId4" cstate="print"/>
          <a:srcRect/>
          <a:stretch>
            <a:fillRect/>
          </a:stretch>
        </p:blipFill>
        <p:spPr bwMode="auto">
          <a:xfrm>
            <a:off x="3707904" y="3429000"/>
            <a:ext cx="5044770" cy="3118966"/>
          </a:xfrm>
          <a:prstGeom prst="rect">
            <a:avLst/>
          </a:prstGeom>
          <a:ln>
            <a:noFill/>
          </a:ln>
          <a:effectLst>
            <a:softEdge rad="112500"/>
          </a:effectLst>
        </p:spPr>
      </p:pic>
      <p:sp>
        <p:nvSpPr>
          <p:cNvPr id="8" name="CasellaDiTesto 7"/>
          <p:cNvSpPr txBox="1"/>
          <p:nvPr/>
        </p:nvSpPr>
        <p:spPr>
          <a:xfrm>
            <a:off x="6143636" y="1357298"/>
            <a:ext cx="1310552" cy="646331"/>
          </a:xfrm>
          <a:prstGeom prst="rect">
            <a:avLst/>
          </a:prstGeom>
          <a:noFill/>
        </p:spPr>
        <p:txBody>
          <a:bodyPr wrap="none" rtlCol="0">
            <a:spAutoFit/>
          </a:bodyPr>
          <a:lstStyle/>
          <a:p>
            <a:r>
              <a:rPr lang="it-IT" sz="3600" b="1" dirty="0" smtClean="0">
                <a:latin typeface="+mj-lt"/>
                <a:cs typeface="Times New Roman" pitchFamily="18" charset="0"/>
              </a:rPr>
              <a:t>Part 2</a:t>
            </a:r>
            <a:endParaRPr lang="it-IT" sz="3600" b="1" dirty="0">
              <a:latin typeface="+mj-lt"/>
              <a:cs typeface="Times New Roman" pitchFamily="18" charset="0"/>
            </a:endParaRPr>
          </a:p>
        </p:txBody>
      </p:sp>
      <p:sp>
        <p:nvSpPr>
          <p:cNvPr id="9" name="CasellaDiTesto 8"/>
          <p:cNvSpPr txBox="1"/>
          <p:nvPr/>
        </p:nvSpPr>
        <p:spPr>
          <a:xfrm>
            <a:off x="1000100" y="4643446"/>
            <a:ext cx="2273956" cy="646331"/>
          </a:xfrm>
          <a:prstGeom prst="rect">
            <a:avLst/>
          </a:prstGeom>
          <a:noFill/>
        </p:spPr>
        <p:txBody>
          <a:bodyPr wrap="none" rtlCol="0">
            <a:spAutoFit/>
          </a:bodyPr>
          <a:lstStyle/>
          <a:p>
            <a:r>
              <a:rPr lang="it-IT" sz="3600" b="1" dirty="0" err="1" smtClean="0">
                <a:latin typeface="+mj-lt"/>
                <a:cs typeface="Times New Roman" pitchFamily="18" charset="0"/>
              </a:rPr>
              <a:t>Chapter</a:t>
            </a:r>
            <a:r>
              <a:rPr lang="it-IT" sz="3600" b="1" dirty="0" smtClean="0">
                <a:latin typeface="+mj-lt"/>
                <a:cs typeface="Times New Roman" pitchFamily="18" charset="0"/>
              </a:rPr>
              <a:t> 47</a:t>
            </a:r>
            <a:endParaRPr lang="it-IT" sz="3600" b="1" dirty="0">
              <a:latin typeface="+mj-l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olo 1"/>
          <p:cNvSpPr>
            <a:spLocks noGrp="1"/>
          </p:cNvSpPr>
          <p:nvPr>
            <p:ph type="ctrTitle"/>
          </p:nvPr>
        </p:nvSpPr>
        <p:spPr>
          <a:xfrm>
            <a:off x="3059832" y="1340768"/>
            <a:ext cx="5941168" cy="3024336"/>
          </a:xfrm>
        </p:spPr>
        <p:txBody>
          <a:bodyPr>
            <a:noAutofit/>
          </a:bodyPr>
          <a:lstStyle/>
          <a:p>
            <a:pPr algn="l"/>
            <a:r>
              <a:rPr lang="en-US" sz="2200" dirty="0" smtClean="0"/>
              <a:t/>
            </a:r>
            <a:br>
              <a:rPr lang="en-US" sz="2200" dirty="0" smtClean="0"/>
            </a:br>
            <a:r>
              <a:rPr lang="en-US" sz="2200" dirty="0" smtClean="0">
                <a:latin typeface="Times New Roman" pitchFamily="18" charset="0"/>
                <a:cs typeface="Times New Roman" pitchFamily="18" charset="0"/>
              </a:rPr>
              <a:t>Chapter XLVII of Don Quixote talks about a humble walks of life.  In the story the reality of the places contrast with the imagination of the characters. One of the emerging characters  is the doctor (Pedro </a:t>
            </a:r>
            <a:r>
              <a:rPr lang="en-US" sz="2200" dirty="0" err="1" smtClean="0">
                <a:latin typeface="Times New Roman" pitchFamily="18" charset="0"/>
                <a:cs typeface="Times New Roman" pitchFamily="18" charset="0"/>
              </a:rPr>
              <a:t>Recio</a:t>
            </a:r>
            <a:r>
              <a:rPr lang="en-US" sz="2200" dirty="0" smtClean="0">
                <a:latin typeface="Times New Roman" pitchFamily="18" charset="0"/>
                <a:cs typeface="Times New Roman" pitchFamily="18" charset="0"/>
              </a:rPr>
              <a:t> of </a:t>
            </a:r>
            <a:r>
              <a:rPr lang="en-US" sz="2200" dirty="0" err="1" smtClean="0">
                <a:latin typeface="Times New Roman" pitchFamily="18" charset="0"/>
                <a:cs typeface="Times New Roman" pitchFamily="18" charset="0"/>
              </a:rPr>
              <a:t>Auguero</a:t>
            </a:r>
            <a:r>
              <a:rPr lang="en-US" sz="22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 scene takes place in the sumptuous palace of </a:t>
            </a:r>
            <a:r>
              <a:rPr lang="en-US" sz="2400" dirty="0" err="1" smtClean="0">
                <a:latin typeface="Times New Roman" pitchFamily="18" charset="0"/>
                <a:cs typeface="Times New Roman" pitchFamily="18" charset="0"/>
              </a:rPr>
              <a:t>Sancho</a:t>
            </a:r>
            <a:r>
              <a:rPr lang="en-US" sz="2400" dirty="0" smtClean="0">
                <a:latin typeface="Times New Roman" pitchFamily="18" charset="0"/>
                <a:cs typeface="Times New Roman" pitchFamily="18" charset="0"/>
              </a:rPr>
              <a:t>, governor of </a:t>
            </a:r>
            <a:r>
              <a:rPr lang="en-US" sz="2400" dirty="0" err="1" smtClean="0">
                <a:latin typeface="Times New Roman" pitchFamily="18" charset="0"/>
                <a:cs typeface="Times New Roman" pitchFamily="18" charset="0"/>
              </a:rPr>
              <a:t>Barataria</a:t>
            </a:r>
            <a:r>
              <a:rPr lang="en-US" sz="2400" dirty="0" smtClean="0">
                <a:latin typeface="Times New Roman" pitchFamily="18" charset="0"/>
                <a:cs typeface="Times New Roman" pitchFamily="18" charset="0"/>
              </a:rPr>
              <a:t>. During the banquet, </a:t>
            </a:r>
            <a:r>
              <a:rPr lang="en-US" sz="2400" dirty="0" err="1" smtClean="0">
                <a:latin typeface="Times New Roman" pitchFamily="18" charset="0"/>
                <a:cs typeface="Times New Roman" pitchFamily="18" charset="0"/>
              </a:rPr>
              <a:t>Sancho</a:t>
            </a:r>
            <a:r>
              <a:rPr lang="en-US" sz="2400" dirty="0" smtClean="0">
                <a:latin typeface="Times New Roman" pitchFamily="18" charset="0"/>
                <a:cs typeface="Times New Roman" pitchFamily="18" charset="0"/>
              </a:rPr>
              <a:t> starts eating but he suddenly was stopped by the doctor who scolds him</a:t>
            </a:r>
            <a:r>
              <a:rPr lang="it-IT" sz="2400" dirty="0"/>
              <a:t/>
            </a:r>
            <a:br>
              <a:rPr lang="it-IT" sz="2400" dirty="0"/>
            </a:br>
            <a:r>
              <a:rPr lang="it-IT" sz="2400" dirty="0"/>
              <a:t/>
            </a:r>
            <a:br>
              <a:rPr lang="it-IT" sz="2400" dirty="0"/>
            </a:br>
            <a:endParaRPr lang="it-IT" sz="2400" dirty="0"/>
          </a:p>
        </p:txBody>
      </p:sp>
      <p:pic>
        <p:nvPicPr>
          <p:cNvPr id="7" name="Picture 8" descr="http://1.bp.blogspot.com/_lKYTYAEk_f0/TNXXDpJ_qAI/AAAAAAAAALk/561x1bjcPN8/s1600/gustavo+barataria.png"/>
          <p:cNvPicPr>
            <a:picLocks noChangeAspect="1" noChangeArrowheads="1"/>
          </p:cNvPicPr>
          <p:nvPr/>
        </p:nvPicPr>
        <p:blipFill>
          <a:blip r:embed="rId3" cstate="print"/>
          <a:srcRect/>
          <a:stretch>
            <a:fillRect/>
          </a:stretch>
        </p:blipFill>
        <p:spPr bwMode="auto">
          <a:xfrm>
            <a:off x="179512" y="1052736"/>
            <a:ext cx="2785300" cy="3495280"/>
          </a:xfrm>
          <a:prstGeom prst="rect">
            <a:avLst/>
          </a:prstGeom>
          <a:ln>
            <a:noFill/>
          </a:ln>
          <a:effectLst>
            <a:softEdge rad="112500"/>
          </a:effectLst>
        </p:spPr>
      </p:pic>
      <p:sp>
        <p:nvSpPr>
          <p:cNvPr id="4" name="CasellaDiTesto 3"/>
          <p:cNvSpPr txBox="1"/>
          <p:nvPr/>
        </p:nvSpPr>
        <p:spPr>
          <a:xfrm>
            <a:off x="611560" y="116632"/>
            <a:ext cx="7676356" cy="954107"/>
          </a:xfrm>
          <a:prstGeom prst="rect">
            <a:avLst/>
          </a:prstGeom>
          <a:noFill/>
        </p:spPr>
        <p:txBody>
          <a:bodyPr wrap="square" rtlCol="0">
            <a:normAutofit/>
          </a:bodyPr>
          <a:lstStyle/>
          <a:p>
            <a:pPr algn="just"/>
            <a:r>
              <a:rPr lang="it-IT" sz="2600" b="1" dirty="0" err="1" smtClean="0">
                <a:latin typeface="Times New Roman" pitchFamily="18" charset="0"/>
                <a:cs typeface="Times New Roman" pitchFamily="18" charset="0"/>
              </a:rPr>
              <a:t>Where</a:t>
            </a:r>
            <a:r>
              <a:rPr lang="it-IT" sz="2600" b="1" dirty="0" smtClean="0">
                <a:latin typeface="Times New Roman" pitchFamily="18" charset="0"/>
                <a:cs typeface="Times New Roman" pitchFamily="18" charset="0"/>
              </a:rPr>
              <a:t> in </a:t>
            </a:r>
            <a:r>
              <a:rPr lang="it-IT" sz="2600" b="1" dirty="0" err="1" smtClean="0">
                <a:latin typeface="Times New Roman" pitchFamily="18" charset="0"/>
                <a:cs typeface="Times New Roman" pitchFamily="18" charset="0"/>
              </a:rPr>
              <a:t>is</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continued</a:t>
            </a:r>
            <a:r>
              <a:rPr lang="it-IT" sz="2600" b="1" dirty="0" smtClean="0">
                <a:latin typeface="Times New Roman" pitchFamily="18" charset="0"/>
                <a:cs typeface="Times New Roman" pitchFamily="18" charset="0"/>
              </a:rPr>
              <a:t> the account </a:t>
            </a:r>
            <a:r>
              <a:rPr lang="it-IT" sz="2600" b="1" dirty="0" err="1" smtClean="0">
                <a:latin typeface="Times New Roman" pitchFamily="18" charset="0"/>
                <a:cs typeface="Times New Roman" pitchFamily="18" charset="0"/>
              </a:rPr>
              <a:t>of</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how</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Sancho</a:t>
            </a:r>
            <a:r>
              <a:rPr lang="it-IT" sz="2600" b="1" dirty="0" smtClean="0">
                <a:latin typeface="Times New Roman" pitchFamily="18" charset="0"/>
                <a:cs typeface="Times New Roman" pitchFamily="18" charset="0"/>
              </a:rPr>
              <a:t> Panza </a:t>
            </a:r>
            <a:r>
              <a:rPr lang="it-IT" sz="2600" b="1" dirty="0" err="1" smtClean="0">
                <a:latin typeface="Times New Roman" pitchFamily="18" charset="0"/>
                <a:cs typeface="Times New Roman" pitchFamily="18" charset="0"/>
              </a:rPr>
              <a:t>conducted</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himself</a:t>
            </a:r>
            <a:r>
              <a:rPr lang="it-IT" sz="2600" b="1" dirty="0" smtClean="0">
                <a:latin typeface="Times New Roman" pitchFamily="18" charset="0"/>
                <a:cs typeface="Times New Roman" pitchFamily="18" charset="0"/>
              </a:rPr>
              <a:t> in </a:t>
            </a:r>
            <a:r>
              <a:rPr lang="it-IT" sz="2600" b="1" dirty="0" err="1" smtClean="0">
                <a:latin typeface="Times New Roman" pitchFamily="18" charset="0"/>
                <a:cs typeface="Times New Roman" pitchFamily="18" charset="0"/>
              </a:rPr>
              <a:t>his</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government</a:t>
            </a:r>
            <a:r>
              <a:rPr lang="it-IT" sz="2600" b="1" dirty="0" smtClean="0">
                <a:latin typeface="Times New Roman" pitchFamily="18" charset="0"/>
                <a:cs typeface="Times New Roman" pitchFamily="18" charset="0"/>
              </a:rPr>
              <a:t>.</a:t>
            </a:r>
            <a:endParaRPr lang="it-IT" sz="2600" dirty="0">
              <a:latin typeface="Times New Roman" pitchFamily="18" charset="0"/>
              <a:cs typeface="Times New Roman" pitchFamily="18" charset="0"/>
            </a:endParaRPr>
          </a:p>
        </p:txBody>
      </p:sp>
      <p:sp>
        <p:nvSpPr>
          <p:cNvPr id="9" name="CasellaDiTesto 8"/>
          <p:cNvSpPr txBox="1"/>
          <p:nvPr/>
        </p:nvSpPr>
        <p:spPr>
          <a:xfrm>
            <a:off x="251520" y="4509120"/>
            <a:ext cx="8712968"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because that food is not suitable for a governor and must be avoided to have a good health, such as the olla podrida.</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 governor should eat some thin slices of quince that can help the digestion. </a:t>
            </a:r>
            <a:r>
              <a:rPr lang="en-US" sz="2400" dirty="0" err="1" smtClean="0">
                <a:latin typeface="Times New Roman" pitchFamily="18" charset="0"/>
                <a:cs typeface="Times New Roman" pitchFamily="18" charset="0"/>
              </a:rPr>
              <a:t>Sancho</a:t>
            </a:r>
            <a:r>
              <a:rPr lang="en-US" sz="2400" dirty="0" smtClean="0">
                <a:latin typeface="Times New Roman" pitchFamily="18" charset="0"/>
                <a:cs typeface="Times New Roman" pitchFamily="18" charset="0"/>
              </a:rPr>
              <a:t> did not accept his suggestions and sent away the doctor.</a:t>
            </a:r>
            <a:endParaRPr lang="it-IT" sz="2400" dirty="0"/>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Immagine 10" descr="c1900-London-Bairns-02-043.jpg"/>
          <p:cNvPicPr>
            <a:picLocks noChangeAspect="1"/>
          </p:cNvPicPr>
          <p:nvPr/>
        </p:nvPicPr>
        <p:blipFill>
          <a:blip r:embed="rId3" cstate="print"/>
          <a:stretch>
            <a:fillRect/>
          </a:stretch>
        </p:blipFill>
        <p:spPr>
          <a:xfrm>
            <a:off x="4211960" y="3575675"/>
            <a:ext cx="4392488" cy="2982380"/>
          </a:xfrm>
          <a:prstGeom prst="rect">
            <a:avLst/>
          </a:prstGeom>
          <a:ln>
            <a:noFill/>
          </a:ln>
          <a:effectLst>
            <a:softEdge rad="112500"/>
          </a:effectLst>
        </p:spPr>
      </p:pic>
      <p:sp>
        <p:nvSpPr>
          <p:cNvPr id="2" name="Titolo 1"/>
          <p:cNvSpPr>
            <a:spLocks noGrp="1"/>
          </p:cNvSpPr>
          <p:nvPr>
            <p:ph type="ctrTitle"/>
          </p:nvPr>
        </p:nvSpPr>
        <p:spPr>
          <a:xfrm>
            <a:off x="467544" y="548680"/>
            <a:ext cx="8136904" cy="3600400"/>
          </a:xfrm>
        </p:spPr>
        <p:txBody>
          <a:bodyPr>
            <a:noAutofit/>
          </a:bodyPr>
          <a:lstStyle/>
          <a:p>
            <a:pPr algn="l"/>
            <a:r>
              <a:rPr lang="en-US" sz="2400" dirty="0" smtClean="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the same time enters another character, the courier of the Duke, which heralds a </a:t>
            </a:r>
            <a:r>
              <a:rPr lang="en-US" sz="2400" dirty="0" smtClean="0">
                <a:latin typeface="Times New Roman" panose="02020603050405020304" pitchFamily="18" charset="0"/>
                <a:cs typeface="Times New Roman" panose="02020603050405020304" pitchFamily="18" charset="0"/>
              </a:rPr>
              <a:t>sudden </a:t>
            </a:r>
            <a:r>
              <a:rPr lang="en-US" sz="2400" dirty="0">
                <a:latin typeface="Times New Roman" panose="02020603050405020304" pitchFamily="18" charset="0"/>
                <a:cs typeface="Times New Roman" panose="02020603050405020304" pitchFamily="18" charset="0"/>
              </a:rPr>
              <a:t>assault in the court, causing fear and terror in the governor</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Meanwhile, in the room enters a farmer, he asks </a:t>
            </a:r>
            <a:r>
              <a:rPr lang="en-US" sz="2400" dirty="0" err="1" smtClean="0">
                <a:latin typeface="Times New Roman" panose="02020603050405020304" pitchFamily="18" charset="0"/>
                <a:cs typeface="Times New Roman" panose="02020603050405020304" pitchFamily="18" charset="0"/>
              </a:rPr>
              <a:t>Sancho</a:t>
            </a:r>
            <a:r>
              <a:rPr lang="en-US" sz="2400" dirty="0" smtClean="0">
                <a:latin typeface="Times New Roman" panose="02020603050405020304" pitchFamily="18" charset="0"/>
                <a:cs typeface="Times New Roman" panose="02020603050405020304" pitchFamily="18" charset="0"/>
              </a:rPr>
              <a:t> to write a letter to a merchant of pearls to recommend his son for the marriage between the merchant’s daughter. Cervantes describes in detail the inner beauty of the two guys which does not match with their external appearance. In addition, the farmer asks </a:t>
            </a:r>
            <a:r>
              <a:rPr lang="en-US" sz="2400" dirty="0" err="1" smtClean="0">
                <a:latin typeface="Times New Roman" panose="02020603050405020304" pitchFamily="18" charset="0"/>
                <a:cs typeface="Times New Roman" panose="02020603050405020304" pitchFamily="18" charset="0"/>
              </a:rPr>
              <a:t>Sancho</a:t>
            </a:r>
            <a:r>
              <a:rPr lang="en-US" sz="2400" dirty="0" smtClean="0">
                <a:latin typeface="Times New Roman" panose="02020603050405020304" pitchFamily="18" charset="0"/>
                <a:cs typeface="Times New Roman" panose="02020603050405020304" pitchFamily="18" charset="0"/>
              </a:rPr>
              <a:t> an excessive amount of money </a:t>
            </a:r>
            <a:r>
              <a:rPr lang="it-IT" sz="2400" dirty="0"/>
              <a:t/>
            </a:r>
            <a:br>
              <a:rPr lang="it-IT" sz="2400" dirty="0"/>
            </a:br>
            <a:r>
              <a:rPr lang="it-IT" sz="2000" dirty="0"/>
              <a:t/>
            </a:r>
            <a:br>
              <a:rPr lang="it-IT" sz="2000" dirty="0"/>
            </a:br>
            <a:endParaRPr lang="it-IT" sz="2000" dirty="0"/>
          </a:p>
        </p:txBody>
      </p:sp>
      <p:sp>
        <p:nvSpPr>
          <p:cNvPr id="12" name="CasellaDiTesto 11"/>
          <p:cNvSpPr txBox="1"/>
          <p:nvPr/>
        </p:nvSpPr>
        <p:spPr>
          <a:xfrm>
            <a:off x="467544" y="3645024"/>
            <a:ext cx="3528392" cy="2749664"/>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to face the charges of marriage, but the governor hunting abruptly calling him rude, boastful and impertinent. The farmer leaves the palace, leaving </a:t>
            </a:r>
            <a:r>
              <a:rPr lang="en-US" sz="2400" dirty="0" err="1" smtClean="0">
                <a:latin typeface="Times New Roman" panose="02020603050405020304" pitchFamily="18" charset="0"/>
                <a:cs typeface="Times New Roman" panose="02020603050405020304" pitchFamily="18" charset="0"/>
              </a:rPr>
              <a:t>Sancho</a:t>
            </a:r>
            <a:r>
              <a:rPr lang="en-US" sz="2400" dirty="0" smtClean="0">
                <a:latin typeface="Times New Roman" panose="02020603050405020304" pitchFamily="18" charset="0"/>
                <a:cs typeface="Times New Roman" panose="02020603050405020304" pitchFamily="18" charset="0"/>
              </a:rPr>
              <a:t> alone in his anger.</a:t>
            </a:r>
            <a:endParaRPr lang="it-IT" sz="2400" dirty="0"/>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olo 1"/>
          <p:cNvSpPr>
            <a:spLocks noGrp="1"/>
          </p:cNvSpPr>
          <p:nvPr>
            <p:ph type="title"/>
          </p:nvPr>
        </p:nvSpPr>
        <p:spPr>
          <a:xfrm>
            <a:off x="611560" y="1188000"/>
            <a:ext cx="7992888" cy="4812342"/>
          </a:xfrm>
        </p:spPr>
        <p:txBody>
          <a:bodyPr>
            <a:normAutofit fontScale="90000"/>
          </a:bodyPr>
          <a:lstStyle/>
          <a:p>
            <a:pPr algn="just"/>
            <a:r>
              <a:rPr lang="it-IT" sz="2700" dirty="0"/>
              <a:t/>
            </a:r>
            <a:br>
              <a:rPr lang="it-IT" sz="2700" dirty="0"/>
            </a:br>
            <a:r>
              <a:rPr lang="en-US" sz="2900" dirty="0">
                <a:latin typeface="Times New Roman" panose="02020603050405020304" pitchFamily="18" charset="0"/>
                <a:cs typeface="Times New Roman" panose="02020603050405020304" pitchFamily="18" charset="0"/>
              </a:rPr>
              <a:t>The language of this chapter is medium-high and there are parts of dialogues and narrative. The author includes elements of rural life, such as olla podrida. Cervantes in this chapter criticizes the class structure in Spain, he also includes characters from higher to lower class as the doctor – the courier of the Duke – the farmer</a:t>
            </a:r>
            <a:r>
              <a:rPr lang="en-US" sz="2900" dirty="0" smtClean="0">
                <a:latin typeface="Times New Roman" panose="02020603050405020304" pitchFamily="18" charset="0"/>
                <a:cs typeface="Times New Roman" panose="02020603050405020304" pitchFamily="18" charset="0"/>
              </a:rPr>
              <a:t>. He expresses a part of the real world where ideas and ideals have to make their impressions on the human consciousness. The different social strata becomes central to the narration and </a:t>
            </a:r>
            <a:r>
              <a:rPr lang="en-US" sz="2900" b="1" dirty="0" err="1" smtClean="0">
                <a:latin typeface="Times New Roman" panose="02020603050405020304" pitchFamily="18" charset="0"/>
                <a:cs typeface="Times New Roman" panose="02020603050405020304" pitchFamily="18" charset="0"/>
              </a:rPr>
              <a:t>Sancho’s</a:t>
            </a:r>
            <a:r>
              <a:rPr lang="en-US" sz="2900" b="1" dirty="0" smtClean="0">
                <a:latin typeface="Times New Roman" panose="02020603050405020304" pitchFamily="18" charset="0"/>
                <a:cs typeface="Times New Roman" panose="02020603050405020304" pitchFamily="18" charset="0"/>
              </a:rPr>
              <a:t> language</a:t>
            </a:r>
            <a:r>
              <a:rPr lang="en-US" sz="2900" dirty="0" smtClean="0">
                <a:latin typeface="Times New Roman" panose="02020603050405020304" pitchFamily="18" charset="0"/>
                <a:cs typeface="Times New Roman" panose="02020603050405020304" pitchFamily="18" charset="0"/>
              </a:rPr>
              <a:t> is less dramatic and pompous, it is comic, grammatically and lexically faulty. It is also serious and gives the true reflections of folk wisdom. Everything is told with sarcasm and parody, to bring attention and smiling in the reader.</a:t>
            </a:r>
            <a:endParaRPr lang="it-IT" sz="2900" dirty="0"/>
          </a:p>
        </p:txBody>
      </p:sp>
      <p:sp>
        <p:nvSpPr>
          <p:cNvPr id="4" name="Rettangolo 3"/>
          <p:cNvSpPr/>
          <p:nvPr/>
        </p:nvSpPr>
        <p:spPr>
          <a:xfrm>
            <a:off x="2123728" y="260648"/>
            <a:ext cx="4572032" cy="707886"/>
          </a:xfrm>
          <a:prstGeom prst="rect">
            <a:avLst/>
          </a:prstGeom>
        </p:spPr>
        <p:txBody>
          <a:bodyPr wrap="square" anchor="ctr">
            <a:spAutoFit/>
          </a:bodyPr>
          <a:lstStyle/>
          <a:p>
            <a:pPr lvl="0" algn="ctr">
              <a:spcBef>
                <a:spcPct val="0"/>
              </a:spcBef>
              <a:defRPr/>
            </a:pPr>
            <a:r>
              <a:rPr lang="it-IT" sz="4000" b="1" dirty="0" err="1" smtClean="0">
                <a:latin typeface="+mj-lt"/>
              </a:rPr>
              <a:t>Analysis</a:t>
            </a:r>
            <a:r>
              <a:rPr lang="it-IT" sz="4000" dirty="0" smtClean="0">
                <a:latin typeface="+mj-lt"/>
              </a:rPr>
              <a:t> &amp; </a:t>
            </a:r>
            <a:r>
              <a:rPr lang="it-IT" sz="4000" b="1" dirty="0" err="1" smtClean="0">
                <a:latin typeface="+mj-lt"/>
              </a:rPr>
              <a:t>Themes</a:t>
            </a:r>
            <a:endParaRPr lang="it-IT" sz="4000" b="1" dirty="0">
              <a:latin typeface="+mj-lt"/>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482" name="Picture 2" descr="http://ficus.pntic.mec.es/~jmas0085/isla1.jpg"/>
          <p:cNvPicPr>
            <a:picLocks noChangeAspect="1" noChangeArrowheads="1"/>
          </p:cNvPicPr>
          <p:nvPr/>
        </p:nvPicPr>
        <p:blipFill>
          <a:blip r:embed="rId3" cstate="print"/>
          <a:srcRect/>
          <a:stretch>
            <a:fillRect/>
          </a:stretch>
        </p:blipFill>
        <p:spPr bwMode="auto">
          <a:xfrm>
            <a:off x="395536" y="3573016"/>
            <a:ext cx="4358062" cy="2888484"/>
          </a:xfrm>
          <a:prstGeom prst="rect">
            <a:avLst/>
          </a:prstGeom>
          <a:ln>
            <a:noFill/>
          </a:ln>
          <a:effectLst>
            <a:softEdge rad="112500"/>
          </a:effectLst>
        </p:spPr>
      </p:pic>
      <p:pic>
        <p:nvPicPr>
          <p:cNvPr id="20483" name="Picture 3" descr="C:\Users\alunni\Desktop\download.jpg"/>
          <p:cNvPicPr>
            <a:picLocks noChangeAspect="1" noChangeArrowheads="1"/>
          </p:cNvPicPr>
          <p:nvPr/>
        </p:nvPicPr>
        <p:blipFill>
          <a:blip r:embed="rId4" cstate="print"/>
          <a:srcRect/>
          <a:stretch>
            <a:fillRect/>
          </a:stretch>
        </p:blipFill>
        <p:spPr bwMode="auto">
          <a:xfrm>
            <a:off x="4211960" y="404664"/>
            <a:ext cx="4351224" cy="3052351"/>
          </a:xfrm>
          <a:prstGeom prst="rect">
            <a:avLst/>
          </a:prstGeom>
          <a:ln>
            <a:noFill/>
          </a:ln>
          <a:effectLst>
            <a:softEdge rad="112500"/>
          </a:effectLst>
        </p:spPr>
      </p:pic>
      <p:sp>
        <p:nvSpPr>
          <p:cNvPr id="9" name="Rettangolo 8"/>
          <p:cNvSpPr/>
          <p:nvPr/>
        </p:nvSpPr>
        <p:spPr>
          <a:xfrm>
            <a:off x="1000100" y="1428736"/>
            <a:ext cx="1689052" cy="830997"/>
          </a:xfrm>
          <a:prstGeom prst="rect">
            <a:avLst/>
          </a:prstGeom>
        </p:spPr>
        <p:txBody>
          <a:bodyPr wrap="none">
            <a:spAutoFit/>
          </a:bodyPr>
          <a:lstStyle/>
          <a:p>
            <a:r>
              <a:rPr lang="it-IT" sz="4800" b="1" dirty="0" smtClean="0"/>
              <a:t>Part 2</a:t>
            </a:r>
            <a:endParaRPr lang="it-IT" sz="4800" dirty="0"/>
          </a:p>
        </p:txBody>
      </p:sp>
      <p:sp>
        <p:nvSpPr>
          <p:cNvPr id="10" name="Rettangolo 9"/>
          <p:cNvSpPr/>
          <p:nvPr/>
        </p:nvSpPr>
        <p:spPr>
          <a:xfrm>
            <a:off x="5429256" y="4572008"/>
            <a:ext cx="2737224" cy="769441"/>
          </a:xfrm>
          <a:prstGeom prst="rect">
            <a:avLst/>
          </a:prstGeom>
        </p:spPr>
        <p:txBody>
          <a:bodyPr wrap="none">
            <a:spAutoFit/>
          </a:bodyPr>
          <a:lstStyle/>
          <a:p>
            <a:r>
              <a:rPr lang="it-IT" sz="4400" b="1" dirty="0" err="1" smtClean="0"/>
              <a:t>Chapter</a:t>
            </a:r>
            <a:r>
              <a:rPr lang="it-IT" sz="4400" b="1" dirty="0" smtClean="0"/>
              <a:t> 49</a:t>
            </a:r>
            <a:endParaRPr lang="it-IT" sz="4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olo 1"/>
          <p:cNvSpPr>
            <a:spLocks noGrp="1"/>
          </p:cNvSpPr>
          <p:nvPr>
            <p:ph type="title"/>
          </p:nvPr>
        </p:nvSpPr>
        <p:spPr>
          <a:xfrm>
            <a:off x="467544" y="1052736"/>
            <a:ext cx="4680520" cy="5000660"/>
          </a:xfrm>
        </p:spPr>
        <p:txBody>
          <a:bodyPr>
            <a:noAutofit/>
          </a:bodyPr>
          <a:lstStyle/>
          <a:p>
            <a:pPr algn="just"/>
            <a:r>
              <a:rPr lang="en-US" sz="2300" dirty="0" smtClean="0">
                <a:latin typeface="Times New Roman" pitchFamily="18" charset="0"/>
                <a:cs typeface="Times New Roman" pitchFamily="18" charset="0"/>
              </a:rPr>
              <a:t>After </a:t>
            </a:r>
            <a:r>
              <a:rPr lang="en-US" sz="2300" dirty="0" err="1" smtClean="0">
                <a:latin typeface="Times New Roman" pitchFamily="18" charset="0"/>
                <a:cs typeface="Times New Roman" pitchFamily="18" charset="0"/>
              </a:rPr>
              <a:t>Sancho</a:t>
            </a:r>
            <a:r>
              <a:rPr lang="en-US" sz="2300" dirty="0" smtClean="0">
                <a:latin typeface="Times New Roman" pitchFamily="18" charset="0"/>
                <a:cs typeface="Times New Roman" pitchFamily="18" charset="0"/>
              </a:rPr>
              <a:t> finished his dinner , which was characterized by very humble meals, he goes out to make the rounds of his governorship. He was walking through the street when he heard a loud noise and saw two men fighting: One accuses the Other who won a lot of money and gave him only a little bit of tip to help him. Then </a:t>
            </a:r>
            <a:r>
              <a:rPr lang="en-US" sz="2300" dirty="0" err="1" smtClean="0">
                <a:latin typeface="Times New Roman" pitchFamily="18" charset="0"/>
                <a:cs typeface="Times New Roman" pitchFamily="18" charset="0"/>
              </a:rPr>
              <a:t>Sancho</a:t>
            </a:r>
            <a:r>
              <a:rPr lang="en-US" sz="2300" dirty="0" smtClean="0">
                <a:latin typeface="Times New Roman" pitchFamily="18" charset="0"/>
                <a:cs typeface="Times New Roman" pitchFamily="18" charset="0"/>
              </a:rPr>
              <a:t> decided that the winner must share the sum between the payer and the prisoners and also banished him from the island for ten years. </a:t>
            </a:r>
            <a:endParaRPr lang="it-IT" sz="2300" dirty="0">
              <a:latin typeface="Times New Roman" panose="02020603050405020304" pitchFamily="18" charset="0"/>
              <a:cs typeface="Times New Roman" panose="02020603050405020304" pitchFamily="18" charset="0"/>
            </a:endParaRPr>
          </a:p>
        </p:txBody>
      </p:sp>
      <p:sp>
        <p:nvSpPr>
          <p:cNvPr id="2050" name="Rectangle 2"/>
          <p:cNvSpPr>
            <a:spLocks noChangeArrowheads="1"/>
          </p:cNvSpPr>
          <p:nvPr/>
        </p:nvSpPr>
        <p:spPr bwMode="auto">
          <a:xfrm>
            <a:off x="467544" y="260648"/>
            <a:ext cx="812380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5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Of</a:t>
            </a:r>
            <a:r>
              <a:rPr kumimoji="0" lang="it-IT" sz="25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sz="25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what</a:t>
            </a:r>
            <a:r>
              <a:rPr kumimoji="0" lang="it-IT" sz="25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sz="25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happened</a:t>
            </a:r>
            <a:r>
              <a:rPr kumimoji="0" lang="it-IT" sz="25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sz="25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Sancho</a:t>
            </a:r>
            <a:r>
              <a:rPr kumimoji="0" lang="it-IT" sz="25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a:t>
            </a:r>
            <a:r>
              <a:rPr kumimoji="0" lang="it-IT" sz="25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making</a:t>
            </a:r>
            <a:r>
              <a:rPr kumimoji="0" lang="it-IT" sz="25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round </a:t>
            </a:r>
            <a:r>
              <a:rPr kumimoji="0" lang="it-IT" sz="25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of</a:t>
            </a:r>
            <a:r>
              <a:rPr kumimoji="0" lang="it-IT" sz="25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sz="25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his</a:t>
            </a:r>
            <a:r>
              <a:rPr kumimoji="0" lang="it-IT" sz="25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sz="25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island</a:t>
            </a:r>
            <a:endParaRPr kumimoji="0" lang="it-IT" sz="25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145" name="Picture 1" descr="C:\Users\HOME\Desktop\89868224.jpg"/>
          <p:cNvPicPr>
            <a:picLocks noChangeAspect="1" noChangeArrowheads="1"/>
          </p:cNvPicPr>
          <p:nvPr/>
        </p:nvPicPr>
        <p:blipFill>
          <a:blip r:embed="rId3" cstate="print"/>
          <a:srcRect/>
          <a:stretch>
            <a:fillRect/>
          </a:stretch>
        </p:blipFill>
        <p:spPr bwMode="auto">
          <a:xfrm>
            <a:off x="5220072" y="1268760"/>
            <a:ext cx="3500587" cy="4608512"/>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2770" name="Picture 2" descr="http://3.bp.blogspot.com/_3FDx1fimGl4/S-sNEkMbZjI/AAAAAAAAAL0/nsoOQ5SXEQw/s1600/Capitulo+49a.jpg"/>
          <p:cNvPicPr>
            <a:picLocks noChangeAspect="1" noChangeArrowheads="1"/>
          </p:cNvPicPr>
          <p:nvPr/>
        </p:nvPicPr>
        <p:blipFill>
          <a:blip r:embed="rId3" cstate="print"/>
          <a:srcRect/>
          <a:stretch>
            <a:fillRect/>
          </a:stretch>
        </p:blipFill>
        <p:spPr bwMode="auto">
          <a:xfrm>
            <a:off x="3700118" y="2924945"/>
            <a:ext cx="5319613" cy="3312368"/>
          </a:xfrm>
          <a:prstGeom prst="rect">
            <a:avLst/>
          </a:prstGeom>
          <a:ln>
            <a:noFill/>
          </a:ln>
          <a:effectLst>
            <a:softEdge rad="112500"/>
          </a:effectLst>
        </p:spPr>
      </p:pic>
      <p:sp>
        <p:nvSpPr>
          <p:cNvPr id="2" name="Titolo 1"/>
          <p:cNvSpPr>
            <a:spLocks noGrp="1"/>
          </p:cNvSpPr>
          <p:nvPr>
            <p:ph type="title"/>
          </p:nvPr>
        </p:nvSpPr>
        <p:spPr>
          <a:xfrm>
            <a:off x="467544" y="476672"/>
            <a:ext cx="7920880" cy="2592288"/>
          </a:xfrm>
        </p:spPr>
        <p:txBody>
          <a:bodyPr>
            <a:noAutofit/>
          </a:bodyPr>
          <a:lstStyle/>
          <a:p>
            <a:pPr algn="just"/>
            <a:r>
              <a:rPr lang="en-US" sz="2300" dirty="0" smtClean="0">
                <a:latin typeface="Times New Roman" pitchFamily="18" charset="0"/>
                <a:cs typeface="Times New Roman" pitchFamily="18" charset="0"/>
              </a:rPr>
              <a:t>Keeping on his walk, he saw a police officer with a suspicious lad in custody, who had tried to escape. </a:t>
            </a:r>
            <a:r>
              <a:rPr lang="en-US" sz="2300" dirty="0" err="1" smtClean="0">
                <a:latin typeface="Times New Roman" pitchFamily="18" charset="0"/>
                <a:cs typeface="Times New Roman" pitchFamily="18" charset="0"/>
              </a:rPr>
              <a:t>Sancho</a:t>
            </a:r>
            <a:r>
              <a:rPr lang="en-US" sz="2300" dirty="0" smtClean="0">
                <a:latin typeface="Times New Roman" pitchFamily="18" charset="0"/>
                <a:cs typeface="Times New Roman" pitchFamily="18" charset="0"/>
              </a:rPr>
              <a:t> after talking to him understood that he was not a criminal, so he released him After that, A few more officers bring to </a:t>
            </a:r>
            <a:r>
              <a:rPr lang="en-US" sz="2300" dirty="0" err="1" smtClean="0">
                <a:latin typeface="Times New Roman" pitchFamily="18" charset="0"/>
                <a:cs typeface="Times New Roman" pitchFamily="18" charset="0"/>
              </a:rPr>
              <a:t>Sancho</a:t>
            </a:r>
            <a:r>
              <a:rPr lang="en-US" sz="2300" dirty="0" smtClean="0">
                <a:latin typeface="Times New Roman" pitchFamily="18" charset="0"/>
                <a:cs typeface="Times New Roman" pitchFamily="18" charset="0"/>
              </a:rPr>
              <a:t> a young woman who is dressed up like a man. She is actually a very beautiful young lady who is nearly sixteen years old. The young lady claims that she is the daughter of a rich farmer who never lets her out of the house to see the world. Her dad knows how </a:t>
            </a:r>
            <a:r>
              <a:rPr lang="it-IT" sz="2000" dirty="0" smtClean="0">
                <a:latin typeface="Times New Roman" pitchFamily="18" charset="0"/>
                <a:cs typeface="Times New Roman" pitchFamily="18" charset="0"/>
              </a:rPr>
              <a:t/>
            </a:r>
            <a:br>
              <a:rPr lang="it-IT" sz="2000" dirty="0" smtClean="0">
                <a:latin typeface="Times New Roman" pitchFamily="18" charset="0"/>
                <a:cs typeface="Times New Roman" pitchFamily="18" charset="0"/>
              </a:rPr>
            </a:br>
            <a:endParaRPr lang="it-IT" sz="2000"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395536" y="2924944"/>
            <a:ext cx="3456384" cy="3631763"/>
          </a:xfrm>
          <a:prstGeom prst="rect">
            <a:avLst/>
          </a:prstGeom>
          <a:noFill/>
        </p:spPr>
        <p:txBody>
          <a:bodyPr wrap="square" rtlCol="0">
            <a:spAutoFit/>
          </a:bodyPr>
          <a:lstStyle/>
          <a:p>
            <a:r>
              <a:rPr lang="en-US" sz="2300" dirty="0" smtClean="0">
                <a:latin typeface="Times New Roman" pitchFamily="18" charset="0"/>
                <a:cs typeface="Times New Roman" pitchFamily="18" charset="0"/>
              </a:rPr>
              <a:t>beautiful she is and wants to keep her away from the eyes of lusty men. But she doesn't want to spend her life cooped up in a house, so with the help of her brother, she broke out to explore the town. </a:t>
            </a:r>
            <a:r>
              <a:rPr lang="it-IT" sz="2300" dirty="0" err="1" smtClean="0">
                <a:latin typeface="Times New Roman" pitchFamily="18" charset="0"/>
                <a:cs typeface="Times New Roman" pitchFamily="18" charset="0"/>
              </a:rPr>
              <a:t>Sancho</a:t>
            </a:r>
            <a:r>
              <a:rPr lang="it-IT" sz="2300" dirty="0" smtClean="0">
                <a:latin typeface="Times New Roman" pitchFamily="18" charset="0"/>
                <a:cs typeface="Times New Roman" pitchFamily="18" charset="0"/>
              </a:rPr>
              <a:t> </a:t>
            </a:r>
            <a:r>
              <a:rPr lang="it-IT" sz="2300" dirty="0" err="1" smtClean="0">
                <a:latin typeface="Times New Roman" pitchFamily="18" charset="0"/>
                <a:cs typeface="Times New Roman" pitchFamily="18" charset="0"/>
              </a:rPr>
              <a:t>lets</a:t>
            </a:r>
            <a:r>
              <a:rPr lang="it-IT" sz="2300" dirty="0" smtClean="0">
                <a:latin typeface="Times New Roman" pitchFamily="18" charset="0"/>
                <a:cs typeface="Times New Roman" pitchFamily="18" charset="0"/>
              </a:rPr>
              <a:t> </a:t>
            </a:r>
            <a:r>
              <a:rPr lang="it-IT" sz="2300" dirty="0" err="1" smtClean="0">
                <a:latin typeface="Times New Roman" pitchFamily="18" charset="0"/>
                <a:cs typeface="Times New Roman" pitchFamily="18" charset="0"/>
              </a:rPr>
              <a:t>her</a:t>
            </a:r>
            <a:r>
              <a:rPr lang="it-IT" sz="2300" dirty="0" smtClean="0">
                <a:latin typeface="Times New Roman" pitchFamily="18" charset="0"/>
                <a:cs typeface="Times New Roman" pitchFamily="18" charset="0"/>
              </a:rPr>
              <a:t> go out </a:t>
            </a:r>
            <a:r>
              <a:rPr lang="it-IT" sz="2300" dirty="0" err="1" smtClean="0">
                <a:latin typeface="Times New Roman" pitchFamily="18" charset="0"/>
                <a:cs typeface="Times New Roman" pitchFamily="18" charset="0"/>
              </a:rPr>
              <a:t>to</a:t>
            </a:r>
            <a:r>
              <a:rPr lang="it-IT" sz="2300" dirty="0" smtClean="0">
                <a:latin typeface="Times New Roman" pitchFamily="18" charset="0"/>
                <a:cs typeface="Times New Roman" pitchFamily="18" charset="0"/>
              </a:rPr>
              <a:t> do more </a:t>
            </a:r>
            <a:r>
              <a:rPr lang="it-IT" sz="2300" dirty="0" err="1" smtClean="0">
                <a:latin typeface="Times New Roman" pitchFamily="18" charset="0"/>
                <a:cs typeface="Times New Roman" pitchFamily="18" charset="0"/>
              </a:rPr>
              <a:t>exploring</a:t>
            </a:r>
            <a:r>
              <a:rPr lang="it-IT" sz="2300" dirty="0" smtClean="0">
                <a:latin typeface="Times New Roman" pitchFamily="18" charset="0"/>
                <a:cs typeface="Times New Roman" pitchFamily="18" charset="0"/>
              </a:rPr>
              <a:t>. </a:t>
            </a:r>
            <a:endParaRPr lang="it-IT" sz="2300" dirty="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1505" name="Rectangle 1"/>
          <p:cNvSpPr>
            <a:spLocks noChangeArrowheads="1"/>
          </p:cNvSpPr>
          <p:nvPr/>
        </p:nvSpPr>
        <p:spPr bwMode="auto">
          <a:xfrm>
            <a:off x="514086" y="1196172"/>
            <a:ext cx="821533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this chapter,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Sancho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clearly going above and behind his basic duties as governor, since there is no question of legality in this situation. He assumes the role of a kind public sage and advice-giver. He also seems to be able to tell bad people from good instinctively. In fact </a:t>
            </a:r>
            <a:r>
              <a:rPr kumimoji="0" lang="en-US"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he immediately puts his thinking into action by taking money from the rich and giving it to the poor because he wants to use his power to lessen suffering and drive out corruption. Moreover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young and good girl, humble but actually of noble family, can be considered one of the most important symbols in this chapter. She is opposed to the woman in Chapter 45 instead considered a false and cheater person. The young girl represents the theme of justice and especially the freedom.</a:t>
            </a:r>
            <a:r>
              <a:rPr kumimoji="0" lang="en-US"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2143294" y="142852"/>
            <a:ext cx="4572032" cy="707886"/>
          </a:xfrm>
          <a:prstGeom prst="rect">
            <a:avLst/>
          </a:prstGeom>
        </p:spPr>
        <p:txBody>
          <a:bodyPr wrap="square">
            <a:spAutoFit/>
          </a:bodyPr>
          <a:lstStyle/>
          <a:p>
            <a:pPr lvl="0" algn="ctr">
              <a:spcBef>
                <a:spcPct val="0"/>
              </a:spcBef>
              <a:defRPr/>
            </a:pPr>
            <a:r>
              <a:rPr lang="it-IT" sz="4000" b="1" dirty="0" err="1" smtClean="0">
                <a:latin typeface="+mj-lt"/>
              </a:rPr>
              <a:t>Analysis</a:t>
            </a:r>
            <a:r>
              <a:rPr lang="it-IT" sz="4000" dirty="0" smtClean="0">
                <a:latin typeface="+mj-lt"/>
              </a:rPr>
              <a:t> &amp; </a:t>
            </a:r>
            <a:r>
              <a:rPr lang="it-IT" sz="4000" b="1" dirty="0" err="1" smtClean="0">
                <a:latin typeface="+mj-lt"/>
              </a:rPr>
              <a:t>Themes</a:t>
            </a:r>
            <a:endParaRPr lang="it-IT" sz="4000" b="1" dirty="0">
              <a:latin typeface="+mj-lt"/>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1505" name="Rectangle 1"/>
          <p:cNvSpPr>
            <a:spLocks noChangeArrowheads="1"/>
          </p:cNvSpPr>
          <p:nvPr/>
        </p:nvSpPr>
        <p:spPr bwMode="auto">
          <a:xfrm>
            <a:off x="467544" y="612844"/>
            <a:ext cx="799288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The chapter is full of proverbs and common sayings and the language used by Cervantes is direct and lively whose helps the reader feel closer to the characters. Since it has not a single unitary language system, but the </a:t>
            </a:r>
            <a:r>
              <a:rPr kumimoji="0" lang="en-US" sz="2400" b="1"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multivoices</a:t>
            </a:r>
            <a:r>
              <a:rPr kumimoji="0" lang="en-US"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or the </a:t>
            </a:r>
            <a:r>
              <a:rPr kumimoji="0" lang="en-US" sz="2400" b="1"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linguistic polyphony</a:t>
            </a:r>
            <a:r>
              <a:rPr kumimoji="0" lang="en-US"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become more complex as each character acquires a different speech register. The speech is mainly oral  and at the same time the author gives an oratorical form high in sound as well as in selection of words according to the situations. However</a:t>
            </a:r>
            <a:r>
              <a:rPr kumimoji="0" lang="en-US" sz="2400" b="0" i="0" u="none" strike="noStrike" cap="none" normalizeH="0" dirty="0" smtClean="0">
                <a:ln>
                  <a:noFill/>
                </a:ln>
                <a:solidFill>
                  <a:srgbClr val="222222"/>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Cervante’s</a:t>
            </a:r>
            <a:r>
              <a:rPr kumimoji="0" lang="en-US"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descriptions are a result of his own life’s experience. Cervantes traveled widely and spent some time in Italy (between 1569 and 1575) where he knew the works of his Italian contemporaries such as Petrarch, Boccaccio, Tasso and Ariosto. During his journey he searches for an appropriate place to solve his problem or maybe he searches for the places he has read or visited.</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2050" name="Picture 2" descr="C:\Users\gian luigi\Desktop\IMG-20151105-WA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52171"/>
      </p:ext>
    </p:extLst>
  </p:cSld>
  <p:clrMapOvr>
    <a:masterClrMapping/>
  </p:clrMapOvr>
  <mc:AlternateContent xmlns:mc="http://schemas.openxmlformats.org/markup-compatibility/2006" xmlns:p14="http://schemas.microsoft.com/office/powerpoint/2010/main">
    <mc:Choice Requires="p14">
      <p:transition spd="slow" p14:dur="5000">
        <p14:shred pattern="rectangle" dir="ou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3555" name="Picture 3" descr="https://upload.wikimedia.org/wikipedia/commons/5/55/Monumento_a_Cervantes_(Madrid)_10b.jpg"/>
          <p:cNvPicPr>
            <a:picLocks noChangeAspect="1" noChangeArrowheads="1"/>
          </p:cNvPicPr>
          <p:nvPr/>
        </p:nvPicPr>
        <p:blipFill>
          <a:blip r:embed="rId3" cstate="print"/>
          <a:srcRect/>
          <a:stretch>
            <a:fillRect/>
          </a:stretch>
        </p:blipFill>
        <p:spPr bwMode="auto">
          <a:xfrm>
            <a:off x="142844" y="142852"/>
            <a:ext cx="3446850" cy="5951717"/>
          </a:xfrm>
          <a:prstGeom prst="rect">
            <a:avLst/>
          </a:prstGeom>
          <a:ln>
            <a:noFill/>
          </a:ln>
          <a:effectLst>
            <a:softEdge rad="112500"/>
          </a:effectLst>
        </p:spPr>
      </p:pic>
      <p:sp>
        <p:nvSpPr>
          <p:cNvPr id="23553" name="Rectangle 1"/>
          <p:cNvSpPr>
            <a:spLocks noChangeArrowheads="1"/>
          </p:cNvSpPr>
          <p:nvPr/>
        </p:nvSpPr>
        <p:spPr bwMode="auto">
          <a:xfrm>
            <a:off x="3714744" y="214290"/>
            <a:ext cx="494723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4400" b="1" i="1" u="none" strike="noStrike" cap="none" normalizeH="0" baseline="0" dirty="0" smtClean="0">
                <a:ln>
                  <a:noFill/>
                </a:ln>
                <a:solidFill>
                  <a:schemeClr val="tx1"/>
                </a:solidFill>
                <a:effectLst/>
                <a:latin typeface="+mj-lt"/>
                <a:ea typeface="Calibri" pitchFamily="34" charset="0"/>
                <a:cs typeface="Times New Roman" pitchFamily="18" charset="0"/>
              </a:rPr>
              <a:t>THE FIGURE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4400" b="1" i="1" u="none" strike="noStrike" cap="none" normalizeH="0" baseline="0" dirty="0" smtClean="0">
                <a:ln>
                  <a:noFill/>
                </a:ln>
                <a:solidFill>
                  <a:schemeClr val="tx1"/>
                </a:solidFill>
                <a:effectLst/>
                <a:latin typeface="+mj-lt"/>
                <a:ea typeface="Calibri" pitchFamily="34" charset="0"/>
                <a:cs typeface="Times New Roman" pitchFamily="18" charset="0"/>
              </a:rPr>
              <a:t>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4400" b="1" i="1" u="none" strike="noStrike" cap="none" normalizeH="0" baseline="0" dirty="0" smtClean="0">
                <a:ln>
                  <a:noFill/>
                </a:ln>
                <a:solidFill>
                  <a:schemeClr val="tx1"/>
                </a:solidFill>
                <a:effectLst/>
                <a:latin typeface="+mj-lt"/>
                <a:ea typeface="Calibri" pitchFamily="34" charset="0"/>
                <a:cs typeface="Times New Roman" pitchFamily="18" charset="0"/>
              </a:rPr>
              <a:t>SANCHO PANZA </a:t>
            </a:r>
            <a:endParaRPr kumimoji="0" lang="it-IT" sz="4400" b="1" i="0" u="none" strike="noStrike" cap="none" normalizeH="0" baseline="0" dirty="0" smtClean="0">
              <a:ln>
                <a:noFill/>
              </a:ln>
              <a:solidFill>
                <a:schemeClr val="tx1"/>
              </a:solidFill>
              <a:effectLst/>
              <a:latin typeface="+mj-lt"/>
              <a:cs typeface="Arial" pitchFamily="34" charset="0"/>
            </a:endParaRPr>
          </a:p>
        </p:txBody>
      </p:sp>
      <p:sp>
        <p:nvSpPr>
          <p:cNvPr id="7" name="CasellaDiTesto 6"/>
          <p:cNvSpPr txBox="1"/>
          <p:nvPr/>
        </p:nvSpPr>
        <p:spPr>
          <a:xfrm>
            <a:off x="214282" y="6072206"/>
            <a:ext cx="2714644" cy="307777"/>
          </a:xfrm>
          <a:prstGeom prst="rect">
            <a:avLst/>
          </a:prstGeom>
          <a:noFill/>
        </p:spPr>
        <p:txBody>
          <a:bodyPr wrap="square" rtlCol="0">
            <a:spAutoFit/>
          </a:bodyPr>
          <a:lstStyle/>
          <a:p>
            <a:r>
              <a:rPr lang="es-ES" sz="1400" b="1" i="1" dirty="0" smtClean="0"/>
              <a:t>Plaza de España,</a:t>
            </a:r>
            <a:r>
              <a:rPr lang="it-IT" sz="1400" b="1" i="1" dirty="0" smtClean="0"/>
              <a:t> Madrid  1928</a:t>
            </a:r>
            <a:endParaRPr lang="it-IT" sz="1400" b="1" i="1" dirty="0"/>
          </a:p>
        </p:txBody>
      </p:sp>
      <p:pic>
        <p:nvPicPr>
          <p:cNvPr id="23557" name="Picture 5" descr="Don Sancho Panza, Governor of Barataria"/>
          <p:cNvPicPr>
            <a:picLocks noChangeAspect="1" noChangeArrowheads="1"/>
          </p:cNvPicPr>
          <p:nvPr/>
        </p:nvPicPr>
        <p:blipFill>
          <a:blip r:embed="rId4" cstate="print"/>
          <a:srcRect/>
          <a:stretch>
            <a:fillRect/>
          </a:stretch>
        </p:blipFill>
        <p:spPr bwMode="auto">
          <a:xfrm>
            <a:off x="4786314" y="2253925"/>
            <a:ext cx="3071804" cy="3713470"/>
          </a:xfrm>
          <a:prstGeom prst="rect">
            <a:avLst/>
          </a:prstGeom>
          <a:ln>
            <a:noFill/>
          </a:ln>
          <a:effectLst>
            <a:softEdge rad="112500"/>
          </a:effectLst>
        </p:spPr>
      </p:pic>
      <p:sp>
        <p:nvSpPr>
          <p:cNvPr id="23558" name="Rectangle 6"/>
          <p:cNvSpPr>
            <a:spLocks noChangeArrowheads="1"/>
          </p:cNvSpPr>
          <p:nvPr/>
        </p:nvSpPr>
        <p:spPr bwMode="auto">
          <a:xfrm>
            <a:off x="4714876" y="6072206"/>
            <a:ext cx="296940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err="1" smtClean="0">
                <a:ln>
                  <a:noFill/>
                </a:ln>
                <a:effectLst/>
                <a:ea typeface="Calibri" pitchFamily="34" charset="0"/>
                <a:cs typeface="Times New Roman" pitchFamily="18" charset="0"/>
              </a:rPr>
              <a:t>Sancho</a:t>
            </a:r>
            <a:r>
              <a:rPr kumimoji="0" lang="en-US" sz="1400" b="1" i="1" u="none" strike="noStrike" cap="none" normalizeH="0" baseline="0" dirty="0" smtClean="0">
                <a:ln>
                  <a:noFill/>
                </a:ln>
                <a:effectLst/>
                <a:ea typeface="Calibri" pitchFamily="34" charset="0"/>
                <a:cs typeface="Times New Roman" pitchFamily="18" charset="0"/>
              </a:rPr>
              <a:t> </a:t>
            </a:r>
            <a:r>
              <a:rPr kumimoji="0" lang="en-US" sz="1400" b="1" i="1" u="none" strike="noStrike" cap="none" normalizeH="0" baseline="0" dirty="0" err="1" smtClean="0">
                <a:ln>
                  <a:noFill/>
                </a:ln>
                <a:effectLst/>
                <a:ea typeface="Calibri" pitchFamily="34" charset="0"/>
                <a:cs typeface="Times New Roman" pitchFamily="18" charset="0"/>
              </a:rPr>
              <a:t>Panza</a:t>
            </a:r>
            <a:r>
              <a:rPr kumimoji="0" lang="en-US" sz="1400" b="1" i="1" u="none" strike="noStrike" cap="none" normalizeH="0" baseline="0" dirty="0" smtClean="0">
                <a:ln>
                  <a:noFill/>
                </a:ln>
                <a:effectLst/>
                <a:ea typeface="Calibri" pitchFamily="34" charset="0"/>
                <a:cs typeface="Times New Roman" pitchFamily="18" charset="0"/>
              </a:rPr>
              <a:t>, Governor of </a:t>
            </a:r>
            <a:r>
              <a:rPr kumimoji="0" lang="en-US" sz="1400" b="1" i="1" u="none" strike="noStrike" cap="none" normalizeH="0" baseline="0" dirty="0" err="1" smtClean="0">
                <a:ln>
                  <a:noFill/>
                </a:ln>
                <a:effectLst/>
                <a:ea typeface="Calibri" pitchFamily="34" charset="0"/>
                <a:cs typeface="Times New Roman" pitchFamily="18" charset="0"/>
              </a:rPr>
              <a:t>Barataria</a:t>
            </a:r>
            <a:r>
              <a:rPr kumimoji="0" lang="en-US" sz="1400" b="1" i="1" u="none" strike="noStrike" cap="none" normalizeH="0" baseline="0" dirty="0" smtClean="0">
                <a:ln>
                  <a:noFill/>
                </a:ln>
                <a:effectLst/>
                <a:ea typeface="Calibri" pitchFamily="34" charset="0"/>
                <a:cs typeface="Times New Roman" pitchFamily="18" charset="0"/>
              </a:rPr>
              <a:t> </a:t>
            </a:r>
            <a:endParaRPr kumimoji="0" lang="it-IT" sz="1400" b="1"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effectLst/>
                <a:ea typeface="Calibri" pitchFamily="34" charset="0"/>
                <a:cs typeface="Times New Roman" pitchFamily="18" charset="0"/>
              </a:rPr>
              <a:t>by </a:t>
            </a:r>
            <a:r>
              <a:rPr lang="en-US" sz="1400" b="1" i="1" dirty="0" smtClean="0">
                <a:ea typeface="Calibri" pitchFamily="34" charset="0"/>
                <a:cs typeface="Times New Roman" pitchFamily="18" charset="0"/>
              </a:rPr>
              <a:t>John Gilbert</a:t>
            </a:r>
            <a:r>
              <a:rPr kumimoji="0" lang="en-US" sz="1400" b="1" i="1" u="none" strike="noStrike" cap="none" normalizeH="0" baseline="0" dirty="0" smtClean="0">
                <a:ln>
                  <a:noFill/>
                </a:ln>
                <a:effectLst/>
                <a:ea typeface="Calibri" pitchFamily="34" charset="0"/>
                <a:cs typeface="Times New Roman" pitchFamily="18" charset="0"/>
              </a:rPr>
              <a:t> </a:t>
            </a:r>
            <a:endParaRPr kumimoji="0" lang="en-US" sz="1400" b="1" i="0" u="none" strike="noStrike" cap="none" normalizeH="0" baseline="0" dirty="0" smtClean="0">
              <a:ln>
                <a:noFill/>
              </a:ln>
              <a:effectLs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331711"/>
      </p:ext>
    </p:extLst>
  </p:cSld>
  <p:clrMapOvr>
    <a:masterClrMapping/>
  </p:clrMapOvr>
  <mc:AlternateContent xmlns:mc="http://schemas.openxmlformats.org/markup-compatibility/2006" xmlns:p14="http://schemas.microsoft.com/office/powerpoint/2010/main">
    <mc:Choice Requires="p14">
      <p:transition spd="slow" p14:dur="425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ttangolo 3"/>
          <p:cNvSpPr/>
          <p:nvPr/>
        </p:nvSpPr>
        <p:spPr>
          <a:xfrm>
            <a:off x="3275856" y="260648"/>
            <a:ext cx="5544616" cy="4392488"/>
          </a:xfrm>
          <a:prstGeom prst="rect">
            <a:avLst/>
          </a:prstGeom>
          <a:noFill/>
        </p:spPr>
        <p:txBody>
          <a:bodyPr wrap="square">
            <a:normAutofit fontScale="77500" lnSpcReduction="20000"/>
          </a:bodyPr>
          <a:lstStyle/>
          <a:p>
            <a:pPr algn="just"/>
            <a:r>
              <a:rPr lang="en-US" sz="1900" dirty="0"/>
              <a:t> </a:t>
            </a:r>
            <a:r>
              <a:rPr lang="en-US" sz="3400" dirty="0">
                <a:latin typeface="Algerian" pitchFamily="82" charset="0"/>
              </a:rPr>
              <a:t>T</a:t>
            </a:r>
            <a:r>
              <a:rPr lang="en-US" sz="3400" dirty="0"/>
              <a:t>he character of Don Quixote is comic in all, he is the last Knight of the Ideal without fear and  sacrifices  everything in order to establish on earth the kingdom of Truth and Justice. The ridiculous ends with his rusty armor, under which the heart beats more pure, more generous and loyal. Let's start smiling of  him, then our smile is converted into pity and finally in sympathy. We love the poor and great hero, the crazy magnanimous in which we find all something about ourselves</a:t>
            </a:r>
            <a:r>
              <a:rPr lang="en-US" sz="3400" dirty="0" smtClean="0"/>
              <a:t>.</a:t>
            </a:r>
            <a:endParaRPr lang="it-IT" sz="3400" dirty="0"/>
          </a:p>
        </p:txBody>
      </p:sp>
      <p:pic>
        <p:nvPicPr>
          <p:cNvPr id="16386" name="Picture 2" descr="http://s3-eu-west-1.amazonaws.com/lookandlearn-preview/XA/XA148/XA148059.jpg"/>
          <p:cNvPicPr>
            <a:picLocks noChangeAspect="1" noChangeArrowheads="1"/>
          </p:cNvPicPr>
          <p:nvPr/>
        </p:nvPicPr>
        <p:blipFill>
          <a:blip r:embed="rId3" cstate="print"/>
          <a:srcRect/>
          <a:stretch>
            <a:fillRect/>
          </a:stretch>
        </p:blipFill>
        <p:spPr bwMode="auto">
          <a:xfrm>
            <a:off x="179512" y="188639"/>
            <a:ext cx="3096344" cy="4372497"/>
          </a:xfrm>
          <a:prstGeom prst="rect">
            <a:avLst/>
          </a:prstGeom>
          <a:ln>
            <a:noFill/>
          </a:ln>
          <a:effectLst>
            <a:softEdge rad="112500"/>
          </a:effectLst>
        </p:spPr>
      </p:pic>
      <p:sp>
        <p:nvSpPr>
          <p:cNvPr id="6" name="CasellaDiTesto 5"/>
          <p:cNvSpPr txBox="1"/>
          <p:nvPr/>
        </p:nvSpPr>
        <p:spPr>
          <a:xfrm>
            <a:off x="395536" y="4653136"/>
            <a:ext cx="8352928" cy="1938992"/>
          </a:xfrm>
          <a:prstGeom prst="rect">
            <a:avLst/>
          </a:prstGeom>
          <a:noFill/>
        </p:spPr>
        <p:txBody>
          <a:bodyPr wrap="square" rtlCol="0">
            <a:spAutoFit/>
          </a:bodyPr>
          <a:lstStyle/>
          <a:p>
            <a:pPr algn="just"/>
            <a:r>
              <a:rPr lang="en-US" sz="2400" b="1" dirty="0" err="1" smtClean="0"/>
              <a:t>Sancho</a:t>
            </a:r>
            <a:r>
              <a:rPr lang="en-US" sz="2400" b="1" dirty="0" smtClean="0"/>
              <a:t> is the opposite</a:t>
            </a:r>
            <a:r>
              <a:rPr lang="en-US" sz="2400" dirty="0" smtClean="0"/>
              <a:t>, and the complementary of Don Quixote. He is a poor farmer, that follows Don Quixote faithfully on his donkey, dazzled by the hope of a governorate.</a:t>
            </a:r>
            <a:r>
              <a:rPr lang="it-IT" sz="2400" dirty="0" smtClean="0"/>
              <a:t> </a:t>
            </a:r>
            <a:r>
              <a:rPr lang="en-US" sz="2400" dirty="0" smtClean="0"/>
              <a:t>It represents the prose next to poetry, the practical spirit beside the dreamer, the interest next to duty. </a:t>
            </a:r>
          </a:p>
        </p:txBody>
      </p:sp>
    </p:spTree>
    <p:extLst>
      <p:ext uri="{BB962C8B-B14F-4D97-AF65-F5344CB8AC3E}">
        <p14:creationId xmlns:p14="http://schemas.microsoft.com/office/powerpoint/2010/main" val="257740184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http://www.gastrodelirio.it/wp-content/uploads/2015/09/fiano-sancho-panza-2013-zampaglione-2.jpg"/>
          <p:cNvPicPr>
            <a:picLocks noChangeAspect="1" noChangeArrowheads="1"/>
          </p:cNvPicPr>
          <p:nvPr/>
        </p:nvPicPr>
        <p:blipFill>
          <a:blip r:embed="rId3" cstate="print"/>
          <a:srcRect/>
          <a:stretch>
            <a:fillRect/>
          </a:stretch>
        </p:blipFill>
        <p:spPr bwMode="auto">
          <a:xfrm>
            <a:off x="6084168" y="124684"/>
            <a:ext cx="2736304" cy="3951469"/>
          </a:xfrm>
          <a:prstGeom prst="ellipse">
            <a:avLst/>
          </a:prstGeom>
          <a:ln>
            <a:noFill/>
          </a:ln>
          <a:effectLst>
            <a:softEdge rad="112500"/>
          </a:effectLst>
        </p:spPr>
      </p:pic>
      <p:sp>
        <p:nvSpPr>
          <p:cNvPr id="4" name="Rettangolo 3"/>
          <p:cNvSpPr/>
          <p:nvPr/>
        </p:nvSpPr>
        <p:spPr>
          <a:xfrm>
            <a:off x="251520" y="548680"/>
            <a:ext cx="6048672" cy="2664296"/>
          </a:xfrm>
          <a:prstGeom prst="rect">
            <a:avLst/>
          </a:prstGeom>
        </p:spPr>
        <p:txBody>
          <a:bodyPr wrap="square">
            <a:noAutofit/>
          </a:bodyPr>
          <a:lstStyle/>
          <a:p>
            <a:pPr algn="just"/>
            <a:r>
              <a:rPr lang="en-US" sz="2400" dirty="0"/>
              <a:t> </a:t>
            </a:r>
            <a:r>
              <a:rPr lang="en-US" sz="2600" b="1" dirty="0" smtClean="0"/>
              <a:t>Uncouth</a:t>
            </a:r>
            <a:r>
              <a:rPr lang="en-US" sz="2600" b="1" dirty="0"/>
              <a:t>, plump, </a:t>
            </a:r>
            <a:r>
              <a:rPr lang="en-US" sz="2600" dirty="0"/>
              <a:t>bobbing on the donkey, is the master’s squire, he participated in his good and bad luck. </a:t>
            </a:r>
            <a:r>
              <a:rPr lang="en-US" sz="2600" b="1" dirty="0"/>
              <a:t>Crude</a:t>
            </a:r>
            <a:r>
              <a:rPr lang="en-US" sz="2600" dirty="0"/>
              <a:t>, </a:t>
            </a:r>
            <a:r>
              <a:rPr lang="en-US" sz="2600" b="1" dirty="0"/>
              <a:t>ignorant</a:t>
            </a:r>
            <a:r>
              <a:rPr lang="en-US" sz="2600" dirty="0"/>
              <a:t>, </a:t>
            </a:r>
            <a:r>
              <a:rPr lang="en-US" sz="2600" b="1" dirty="0"/>
              <a:t>fearful</a:t>
            </a:r>
            <a:r>
              <a:rPr lang="en-US" sz="2600" dirty="0"/>
              <a:t>, but not </a:t>
            </a:r>
            <a:r>
              <a:rPr lang="en-US" sz="2600" dirty="0" smtClean="0"/>
              <a:t>without </a:t>
            </a:r>
            <a:r>
              <a:rPr lang="en-US" sz="2600" dirty="0"/>
              <a:t>an </a:t>
            </a:r>
            <a:r>
              <a:rPr lang="en-US" sz="2600" dirty="0" smtClean="0"/>
              <a:t>instinctive </a:t>
            </a:r>
            <a:r>
              <a:rPr lang="en-US" sz="2600" dirty="0"/>
              <a:t>common sense, which he testes during the "government" of </a:t>
            </a:r>
            <a:r>
              <a:rPr lang="en-US" sz="2600" dirty="0" err="1"/>
              <a:t>Barataria</a:t>
            </a:r>
            <a:r>
              <a:rPr lang="en-US" sz="2600" dirty="0"/>
              <a:t>. </a:t>
            </a:r>
            <a:endParaRPr lang="it-IT" sz="2600" dirty="0"/>
          </a:p>
        </p:txBody>
      </p:sp>
      <p:sp>
        <p:nvSpPr>
          <p:cNvPr id="6" name="CasellaDiTesto 5"/>
          <p:cNvSpPr txBox="1"/>
          <p:nvPr/>
        </p:nvSpPr>
        <p:spPr>
          <a:xfrm>
            <a:off x="323528" y="3164681"/>
            <a:ext cx="8136904" cy="3693319"/>
          </a:xfrm>
          <a:prstGeom prst="rect">
            <a:avLst/>
          </a:prstGeom>
          <a:noFill/>
        </p:spPr>
        <p:txBody>
          <a:bodyPr wrap="square" rtlCol="0">
            <a:spAutoFit/>
          </a:bodyPr>
          <a:lstStyle/>
          <a:p>
            <a:pPr algn="just"/>
            <a:r>
              <a:rPr lang="en-US" sz="2600" dirty="0" err="1" smtClean="0"/>
              <a:t>Sancho</a:t>
            </a:r>
            <a:r>
              <a:rPr lang="en-US" sz="2600" dirty="0" smtClean="0"/>
              <a:t> </a:t>
            </a:r>
            <a:r>
              <a:rPr lang="en-US" sz="2600" dirty="0" err="1" smtClean="0"/>
              <a:t>Panza</a:t>
            </a:r>
            <a:r>
              <a:rPr lang="en-US" sz="2600" dirty="0" smtClean="0"/>
              <a:t> tries to curb the flights too audacious of Don Quixote instilling his lessons of judgments, of nonsense and realism. He is a philosopher in his simple. His dominant thought is eating well, drinking better, sleeping well.</a:t>
            </a:r>
            <a:endParaRPr lang="it-IT" sz="2600" dirty="0" smtClean="0"/>
          </a:p>
          <a:p>
            <a:pPr algn="just"/>
            <a:r>
              <a:rPr lang="en-US" sz="2600" dirty="0" smtClean="0"/>
              <a:t>Looking beyond </a:t>
            </a:r>
            <a:r>
              <a:rPr lang="en-US" sz="2600" dirty="0" err="1" smtClean="0"/>
              <a:t>Sancho</a:t>
            </a:r>
            <a:r>
              <a:rPr lang="en-US" sz="2600" dirty="0" smtClean="0"/>
              <a:t> </a:t>
            </a:r>
            <a:r>
              <a:rPr lang="en-US" sz="2600" dirty="0" err="1" smtClean="0"/>
              <a:t>Panza</a:t>
            </a:r>
            <a:r>
              <a:rPr lang="en-US" sz="2600" dirty="0" smtClean="0"/>
              <a:t> himself, we find a popular subculture that is part and parcel of the novel. Cervantes appropriates and makes ample use of a repertory of existent popular refrains in Don Quixote.</a:t>
            </a:r>
            <a:endParaRPr lang="it-IT" sz="2600" dirty="0" smtClean="0"/>
          </a:p>
          <a:p>
            <a:endParaRPr lang="it-IT" sz="2600" dirty="0"/>
          </a:p>
        </p:txBody>
      </p:sp>
    </p:spTree>
    <p:extLst>
      <p:ext uri="{BB962C8B-B14F-4D97-AF65-F5344CB8AC3E}">
        <p14:creationId xmlns:p14="http://schemas.microsoft.com/office/powerpoint/2010/main" val="257740184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Segnaposto contenuto 3" descr="3407730_640px.jpg"/>
          <p:cNvPicPr>
            <a:picLocks noGrp="1" noChangeAspect="1"/>
          </p:cNvPicPr>
          <p:nvPr>
            <p:ph idx="1"/>
          </p:nvPr>
        </p:nvPicPr>
        <p:blipFill>
          <a:blip r:embed="rId3" cstate="print"/>
          <a:stretch>
            <a:fillRect/>
          </a:stretch>
        </p:blipFill>
        <p:spPr>
          <a:xfrm>
            <a:off x="254893" y="188640"/>
            <a:ext cx="8634215" cy="5760640"/>
          </a:xfrm>
          <a:prstGeom prst="rect">
            <a:avLst/>
          </a:prstGeom>
          <a:ln>
            <a:noFill/>
          </a:ln>
          <a:effectLst>
            <a:softEdge rad="112500"/>
          </a:effectLst>
        </p:spPr>
      </p:pic>
      <p:sp>
        <p:nvSpPr>
          <p:cNvPr id="5" name="Titolo 1"/>
          <p:cNvSpPr>
            <a:spLocks noGrp="1"/>
          </p:cNvSpPr>
          <p:nvPr>
            <p:ph type="title"/>
          </p:nvPr>
        </p:nvSpPr>
        <p:spPr>
          <a:xfrm>
            <a:off x="214282" y="5715000"/>
            <a:ext cx="8229600" cy="1143000"/>
          </a:xfrm>
        </p:spPr>
        <p:txBody>
          <a:bodyPr>
            <a:normAutofit/>
          </a:bodyPr>
          <a:lstStyle/>
          <a:p>
            <a:r>
              <a:rPr lang="it-IT" b="1" dirty="0" smtClean="0"/>
              <a:t>Part 2 ,</a:t>
            </a:r>
            <a:r>
              <a:rPr lang="it-IT" b="1" dirty="0" err="1" smtClean="0"/>
              <a:t>Chapter</a:t>
            </a:r>
            <a:r>
              <a:rPr lang="it-IT" b="1" dirty="0" smtClean="0"/>
              <a:t> 45</a:t>
            </a:r>
            <a:endParaRPr lang="it-IT" b="1"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ottotitolo 2"/>
          <p:cNvSpPr>
            <a:spLocks noGrp="1"/>
          </p:cNvSpPr>
          <p:nvPr>
            <p:ph type="subTitle" idx="1"/>
          </p:nvPr>
        </p:nvSpPr>
        <p:spPr>
          <a:xfrm>
            <a:off x="323528" y="1285836"/>
            <a:ext cx="8643998" cy="5572164"/>
          </a:xfrm>
        </p:spPr>
        <p:txBody>
          <a:bodyPr>
            <a:noAutofit/>
          </a:bodyPr>
          <a:lstStyle/>
          <a:p>
            <a:pPr algn="just"/>
            <a:r>
              <a:rPr lang="en-US" sz="2400" dirty="0" smtClean="0">
                <a:solidFill>
                  <a:schemeClr val="tx1"/>
                </a:solidFill>
                <a:latin typeface="Times New Roman" pitchFamily="18" charset="0"/>
                <a:cs typeface="Times New Roman" pitchFamily="18" charset="0"/>
              </a:rPr>
              <a:t>Sancho arrives </a:t>
            </a:r>
            <a:r>
              <a:rPr lang="en-US" sz="2400" dirty="0">
                <a:solidFill>
                  <a:schemeClr val="tx1"/>
                </a:solidFill>
                <a:latin typeface="Times New Roman" pitchFamily="18" charset="0"/>
                <a:cs typeface="Times New Roman" pitchFamily="18" charset="0"/>
              </a:rPr>
              <a:t>in </a:t>
            </a:r>
            <a:r>
              <a:rPr lang="en-US" sz="2400" dirty="0" err="1" smtClean="0">
                <a:solidFill>
                  <a:schemeClr val="tx1"/>
                </a:solidFill>
                <a:latin typeface="Times New Roman" pitchFamily="18" charset="0"/>
                <a:cs typeface="Times New Roman" pitchFamily="18" charset="0"/>
              </a:rPr>
              <a:t>Barataria</a:t>
            </a:r>
            <a:r>
              <a:rPr lang="en-US" sz="2400" dirty="0" smtClean="0">
                <a:solidFill>
                  <a:schemeClr val="tx1"/>
                </a:solidFill>
                <a:latin typeface="Times New Roman" pitchFamily="18" charset="0"/>
                <a:cs typeface="Times New Roman" pitchFamily="18" charset="0"/>
              </a:rPr>
              <a:t> a flourishing town, which the Duke Don Quixote gave him as a gift. </a:t>
            </a:r>
            <a:r>
              <a:rPr lang="en-US" sz="2400" dirty="0">
                <a:solidFill>
                  <a:schemeClr val="tx1"/>
                </a:solidFill>
                <a:latin typeface="Times New Roman" pitchFamily="18" charset="0"/>
                <a:cs typeface="Times New Roman" pitchFamily="18" charset="0"/>
              </a:rPr>
              <a:t>T</a:t>
            </a:r>
            <a:r>
              <a:rPr lang="en-US" sz="2400" dirty="0" smtClean="0">
                <a:solidFill>
                  <a:schemeClr val="tx1"/>
                </a:solidFill>
                <a:latin typeface="Times New Roman" pitchFamily="18" charset="0"/>
                <a:cs typeface="Times New Roman" pitchFamily="18" charset="0"/>
              </a:rPr>
              <a:t>he citizens come out to salute him . But the costume, the beard, and the fat squat figure of the new governor astonished all. Finally </a:t>
            </a:r>
            <a:r>
              <a:rPr lang="en-US" sz="2400" dirty="0" err="1" smtClean="0">
                <a:solidFill>
                  <a:schemeClr val="tx1"/>
                </a:solidFill>
                <a:latin typeface="Times New Roman" pitchFamily="18" charset="0"/>
                <a:cs typeface="Times New Roman" pitchFamily="18" charset="0"/>
              </a:rPr>
              <a:t>Sancho</a:t>
            </a:r>
            <a:r>
              <a:rPr lang="en-US" sz="2400" dirty="0" smtClean="0">
                <a:solidFill>
                  <a:schemeClr val="tx1"/>
                </a:solidFill>
                <a:latin typeface="Times New Roman" pitchFamily="18" charset="0"/>
                <a:cs typeface="Times New Roman" pitchFamily="18" charset="0"/>
              </a:rPr>
              <a:t> was carried  to the judgment seat and after seated him on it, the majordomo let him know that there was an ancient custom in the island. In fact the governor, who came and took possession of that island, is bound to answer a question which shall be put to him; and by his answer the people take the measure of their new governor’s wit, and hail with joy or deplore his arrival accordingly.</a:t>
            </a:r>
          </a:p>
          <a:p>
            <a:pPr algn="just"/>
            <a:r>
              <a:rPr lang="en-US" sz="2400" dirty="0" smtClean="0">
                <a:solidFill>
                  <a:schemeClr val="tx1"/>
                </a:solidFill>
                <a:latin typeface="Times New Roman" pitchFamily="18" charset="0"/>
                <a:cs typeface="Times New Roman" pitchFamily="18" charset="0"/>
              </a:rPr>
              <a:t>A </a:t>
            </a:r>
            <a:r>
              <a:rPr lang="en-US" sz="2400" dirty="0">
                <a:solidFill>
                  <a:schemeClr val="tx1"/>
                </a:solidFill>
                <a:latin typeface="Times New Roman" pitchFamily="18" charset="0"/>
                <a:cs typeface="Times New Roman" pitchFamily="18" charset="0"/>
              </a:rPr>
              <a:t>series of villagers beseech the new Lord Governor to listen to their arguments and complaints. Sancho proves to be very wise and clever in the role of judge and </a:t>
            </a:r>
            <a:r>
              <a:rPr lang="en-US" sz="2400" dirty="0" smtClean="0">
                <a:solidFill>
                  <a:schemeClr val="tx1"/>
                </a:solidFill>
                <a:latin typeface="Times New Roman" pitchFamily="18" charset="0"/>
                <a:cs typeface="Times New Roman" pitchFamily="18" charset="0"/>
              </a:rPr>
              <a:t>people were astonished. In fact he managed with successful strangers question.</a:t>
            </a:r>
          </a:p>
        </p:txBody>
      </p:sp>
      <p:sp>
        <p:nvSpPr>
          <p:cNvPr id="5" name="CasellaDiTesto 4"/>
          <p:cNvSpPr txBox="1"/>
          <p:nvPr/>
        </p:nvSpPr>
        <p:spPr>
          <a:xfrm>
            <a:off x="467544" y="116632"/>
            <a:ext cx="8496944" cy="120032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HOW THE GREAT SANCHO PANZA TOOK POSSESSION OF HIS ISLAND, AND HOW HE BEGUN HIS GOVERNMENT</a:t>
            </a:r>
            <a:endParaRPr lang="it-IT" sz="2400" b="1"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323528" y="332656"/>
            <a:ext cx="8245424" cy="2215991"/>
          </a:xfrm>
          <a:prstGeom prst="rect">
            <a:avLst/>
          </a:prstGeom>
        </p:spPr>
        <p:txBody>
          <a:bodyPr wrap="square">
            <a:spAutoFit/>
          </a:bodyPr>
          <a:lstStyle/>
          <a:p>
            <a:pPr algn="just"/>
            <a:r>
              <a:rPr lang="en-US" sz="2300" dirty="0" smtClean="0">
                <a:latin typeface="Times New Roman" pitchFamily="18" charset="0"/>
                <a:cs typeface="Times New Roman" pitchFamily="18" charset="0"/>
              </a:rPr>
              <a:t>The first question is about a dispute between a tailor and a farmer. The farmer asked for five caps, and tailor says he made five caps out of cloth like the farmer asked, even though they are only big enough to fit on the ends of fingers. </a:t>
            </a:r>
            <a:r>
              <a:rPr lang="en-US" sz="2300" dirty="0" err="1" smtClean="0">
                <a:latin typeface="Times New Roman" pitchFamily="18" charset="0"/>
                <a:cs typeface="Times New Roman" pitchFamily="18" charset="0"/>
              </a:rPr>
              <a:t>Sancho</a:t>
            </a:r>
            <a:r>
              <a:rPr lang="en-US" sz="2300" dirty="0" smtClean="0">
                <a:latin typeface="Times New Roman" pitchFamily="18" charset="0"/>
                <a:cs typeface="Times New Roman" pitchFamily="18" charset="0"/>
              </a:rPr>
              <a:t> decides that neither man will be recompensed for being so silly, and he sends the caps to the prisoners. </a:t>
            </a:r>
          </a:p>
        </p:txBody>
      </p:sp>
      <p:sp>
        <p:nvSpPr>
          <p:cNvPr id="6" name="CasellaDiTesto 5"/>
          <p:cNvSpPr txBox="1"/>
          <p:nvPr/>
        </p:nvSpPr>
        <p:spPr>
          <a:xfrm>
            <a:off x="3491880" y="2241352"/>
            <a:ext cx="5184576" cy="4616648"/>
          </a:xfrm>
          <a:prstGeom prst="rect">
            <a:avLst/>
          </a:prstGeom>
          <a:noFill/>
        </p:spPr>
        <p:txBody>
          <a:bodyPr wrap="square" rtlCol="0">
            <a:spAutoFit/>
          </a:bodyPr>
          <a:lstStyle/>
          <a:p>
            <a:pPr algn="just"/>
            <a:r>
              <a:rPr lang="en-US" sz="2300" dirty="0" smtClean="0">
                <a:latin typeface="Times New Roman" pitchFamily="18" charset="0"/>
                <a:cs typeface="Times New Roman" pitchFamily="18" charset="0"/>
              </a:rPr>
              <a:t>The next conflict is between two old men. One with a cane and the second without. The second man claims that he lent to the first man ten escudos, but when he asked the other to give  him back he affirmed that he has already returned the debt, so he suggests to swear an oath in the presence of the governor. Just before  the oath he gave him his cane. </a:t>
            </a:r>
            <a:r>
              <a:rPr lang="en-US" sz="2300" dirty="0" err="1" smtClean="0">
                <a:latin typeface="Times New Roman" pitchFamily="18" charset="0"/>
                <a:cs typeface="Times New Roman" pitchFamily="18" charset="0"/>
              </a:rPr>
              <a:t>Sancho</a:t>
            </a:r>
            <a:r>
              <a:rPr lang="en-US" sz="2300" dirty="0" smtClean="0">
                <a:latin typeface="Times New Roman" pitchFamily="18" charset="0"/>
                <a:cs typeface="Times New Roman" pitchFamily="18" charset="0"/>
              </a:rPr>
              <a:t> is satisfied by the oath, but he suddenly understood that in the cane there were the ten escudos so he returned them to the lender.</a:t>
            </a:r>
          </a:p>
          <a:p>
            <a:endParaRPr lang="it-IT" dirty="0"/>
          </a:p>
        </p:txBody>
      </p:sp>
      <p:pic>
        <p:nvPicPr>
          <p:cNvPr id="12289" name="Picture 1"/>
          <p:cNvPicPr>
            <a:picLocks noChangeAspect="1" noChangeArrowheads="1"/>
          </p:cNvPicPr>
          <p:nvPr/>
        </p:nvPicPr>
        <p:blipFill>
          <a:blip r:embed="rId3" cstate="print"/>
          <a:srcRect/>
          <a:stretch>
            <a:fillRect/>
          </a:stretch>
        </p:blipFill>
        <p:spPr bwMode="auto">
          <a:xfrm>
            <a:off x="251520" y="2636912"/>
            <a:ext cx="3312368" cy="3380601"/>
          </a:xfrm>
          <a:prstGeom prst="rect">
            <a:avLst/>
          </a:prstGeom>
          <a:ln>
            <a:noFill/>
          </a:ln>
          <a:effectLst>
            <a:softEdge rad="112500"/>
          </a:effectLst>
        </p:spPr>
      </p:pic>
    </p:spTree>
    <p:extLst>
      <p:ext uri="{BB962C8B-B14F-4D97-AF65-F5344CB8AC3E}">
        <p14:creationId xmlns:p14="http://schemas.microsoft.com/office/powerpoint/2010/main" val="106406282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95536" y="332656"/>
            <a:ext cx="4752528" cy="6001643"/>
          </a:xfrm>
          <a:prstGeom prst="rect">
            <a:avLst/>
          </a:prstGeom>
        </p:spPr>
        <p:txBody>
          <a:bodyPr wrap="square">
            <a:spAutoFit/>
          </a:bodyPr>
          <a:lstStyle/>
          <a:p>
            <a:pPr algn="just"/>
            <a:r>
              <a:rPr lang="en-US" sz="2400" dirty="0" smtClean="0">
                <a:latin typeface="Times New Roman" pitchFamily="18" charset="0"/>
                <a:cs typeface="Times New Roman" pitchFamily="18" charset="0"/>
              </a:rPr>
              <a:t>The third test of </a:t>
            </a:r>
            <a:r>
              <a:rPr lang="en-US" sz="2400" dirty="0" err="1" smtClean="0">
                <a:latin typeface="Times New Roman" pitchFamily="18" charset="0"/>
                <a:cs typeface="Times New Roman" pitchFamily="18" charset="0"/>
              </a:rPr>
              <a:t>Sancho's</a:t>
            </a:r>
            <a:r>
              <a:rPr lang="en-US" sz="2400" dirty="0" smtClean="0">
                <a:latin typeface="Times New Roman" pitchFamily="18" charset="0"/>
                <a:cs typeface="Times New Roman" pitchFamily="18" charset="0"/>
              </a:rPr>
              <a:t> sagacity involves a strong woman who says she has been raped by the hog driver who accompanies her. </a:t>
            </a:r>
            <a:r>
              <a:rPr lang="en-US" sz="2400" dirty="0" err="1" smtClean="0">
                <a:latin typeface="Times New Roman" pitchFamily="18" charset="0"/>
                <a:cs typeface="Times New Roman" pitchFamily="18" charset="0"/>
              </a:rPr>
              <a:t>Sancho</a:t>
            </a:r>
            <a:r>
              <a:rPr lang="en-US" sz="2400" dirty="0" smtClean="0">
                <a:latin typeface="Times New Roman" pitchFamily="18" charset="0"/>
                <a:cs typeface="Times New Roman" pitchFamily="18" charset="0"/>
              </a:rPr>
              <a:t> first orders the man to give her his entire purse and, when the girl has left, instructs the man to wrest the money from her. They both return and the mistress has still her purse in her hands because the man could not steal to her. So </a:t>
            </a:r>
            <a:r>
              <a:rPr lang="en-US" sz="2400" dirty="0" err="1" smtClean="0">
                <a:latin typeface="Times New Roman" pitchFamily="18" charset="0"/>
                <a:cs typeface="Times New Roman" pitchFamily="18" charset="0"/>
              </a:rPr>
              <a:t>Sancho</a:t>
            </a:r>
            <a:r>
              <a:rPr lang="en-US" sz="2400" dirty="0" smtClean="0">
                <a:latin typeface="Times New Roman" pitchFamily="18" charset="0"/>
                <a:cs typeface="Times New Roman" pitchFamily="18" charset="0"/>
              </a:rPr>
              <a:t> decided to return the money to the hog driver because she is much stronger than the man so he could not  have raped her . Finally The governor sends the wench out of the Court in disgrace. </a:t>
            </a:r>
            <a:endParaRPr lang="it-IT" sz="2400" dirty="0">
              <a:latin typeface="Times New Roman" pitchFamily="18" charset="0"/>
              <a:cs typeface="Times New Roman" pitchFamily="18" charset="0"/>
            </a:endParaRPr>
          </a:p>
        </p:txBody>
      </p:sp>
      <p:pic>
        <p:nvPicPr>
          <p:cNvPr id="1028" name="Picture 4" descr="http://dept.sfcollege.edu/HFL/donquixote/dq/misc/sanchobaratariaenric.gif"/>
          <p:cNvPicPr>
            <a:picLocks noChangeAspect="1" noChangeArrowheads="1"/>
          </p:cNvPicPr>
          <p:nvPr/>
        </p:nvPicPr>
        <p:blipFill>
          <a:blip r:embed="rId3" cstate="print"/>
          <a:srcRect/>
          <a:stretch>
            <a:fillRect/>
          </a:stretch>
        </p:blipFill>
        <p:spPr bwMode="auto">
          <a:xfrm>
            <a:off x="5105400" y="332656"/>
            <a:ext cx="3867310" cy="5472608"/>
          </a:xfrm>
          <a:prstGeom prst="rect">
            <a:avLst/>
          </a:prstGeom>
          <a:ln>
            <a:noFill/>
          </a:ln>
          <a:effectLst>
            <a:softEdge rad="112500"/>
          </a:effectLst>
        </p:spPr>
      </p:pic>
    </p:spTree>
    <p:extLst>
      <p:ext uri="{BB962C8B-B14F-4D97-AF65-F5344CB8AC3E}">
        <p14:creationId xmlns:p14="http://schemas.microsoft.com/office/powerpoint/2010/main" val="106406282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egghy.com/immagini/sfondi%20web/096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ttangolo 3"/>
          <p:cNvSpPr/>
          <p:nvPr/>
        </p:nvSpPr>
        <p:spPr>
          <a:xfrm>
            <a:off x="323528" y="794221"/>
            <a:ext cx="8424936" cy="5847755"/>
          </a:xfrm>
          <a:prstGeom prst="rect">
            <a:avLst/>
          </a:prstGeom>
        </p:spPr>
        <p:txBody>
          <a:bodyPr wrap="square">
            <a:spAutoFit/>
          </a:bodyPr>
          <a:lstStyle/>
          <a:p>
            <a:r>
              <a:rPr lang="it-IT" sz="2200" dirty="0" smtClean="0">
                <a:latin typeface="Times New Roman" pitchFamily="18" charset="0"/>
                <a:cs typeface="Times New Roman" pitchFamily="18" charset="0"/>
              </a:rPr>
              <a:t>The </a:t>
            </a:r>
            <a:r>
              <a:rPr lang="it-IT" sz="2200" dirty="0" err="1" smtClean="0">
                <a:latin typeface="Times New Roman" pitchFamily="18" charset="0"/>
                <a:cs typeface="Times New Roman" pitchFamily="18" charset="0"/>
              </a:rPr>
              <a:t>novel</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emphasizes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various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kinds</a:t>
            </a:r>
            <a:r>
              <a:rPr lang="it-IT" sz="2200" dirty="0" smtClean="0">
                <a:latin typeface="Times New Roman" pitchFamily="18" charset="0"/>
                <a:cs typeface="Times New Roman" pitchFamily="18" charset="0"/>
              </a:rPr>
              <a:t> of social </a:t>
            </a:r>
            <a:r>
              <a:rPr lang="it-IT" sz="2200" dirty="0" err="1" smtClean="0">
                <a:latin typeface="Times New Roman" pitchFamily="18" charset="0"/>
                <a:cs typeface="Times New Roman" pitchFamily="18" charset="0"/>
              </a:rPr>
              <a:t>prejudices</a:t>
            </a:r>
            <a:r>
              <a:rPr lang="it-IT" sz="2200" dirty="0" smtClean="0">
                <a:latin typeface="Times New Roman" pitchFamily="18" charset="0"/>
                <a:cs typeface="Times New Roman" pitchFamily="18" charset="0"/>
              </a:rPr>
              <a:t> and </a:t>
            </a:r>
            <a:r>
              <a:rPr lang="it-IT" sz="2200" dirty="0" err="1" smtClean="0">
                <a:latin typeface="Times New Roman" pitchFamily="18" charset="0"/>
                <a:cs typeface="Times New Roman" pitchFamily="18" charset="0"/>
              </a:rPr>
              <a:t>inequalities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during</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Sancho’s</a:t>
            </a:r>
            <a:r>
              <a:rPr lang="it-IT" sz="2200" dirty="0" smtClean="0">
                <a:latin typeface="Times New Roman" pitchFamily="18" charset="0"/>
                <a:cs typeface="Times New Roman" pitchFamily="18" charset="0"/>
              </a:rPr>
              <a:t> brief </a:t>
            </a:r>
            <a:r>
              <a:rPr lang="it-IT" sz="2200" dirty="0" err="1" smtClean="0">
                <a:latin typeface="Times New Roman" pitchFamily="18" charset="0"/>
                <a:cs typeface="Times New Roman" pitchFamily="18" charset="0"/>
              </a:rPr>
              <a:t>reign</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as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governor</a:t>
            </a:r>
            <a:r>
              <a:rPr lang="it-IT" sz="2200" dirty="0" smtClean="0">
                <a:latin typeface="Times New Roman" pitchFamily="18" charset="0"/>
                <a:cs typeface="Times New Roman" pitchFamily="18" charset="0"/>
              </a:rPr>
              <a:t> in </a:t>
            </a:r>
            <a:r>
              <a:rPr lang="it-IT" sz="2200" dirty="0" err="1" smtClean="0">
                <a:latin typeface="Times New Roman" pitchFamily="18" charset="0"/>
                <a:cs typeface="Times New Roman" pitchFamily="18" charset="0"/>
              </a:rPr>
              <a:t>Barataria</a:t>
            </a:r>
            <a:r>
              <a:rPr lang="it-IT" sz="2200" dirty="0" smtClean="0">
                <a:latin typeface="Times New Roman" pitchFamily="18" charset="0"/>
                <a:cs typeface="Times New Roman" pitchFamily="18" charset="0"/>
              </a:rPr>
              <a:t>. The </a:t>
            </a:r>
            <a:r>
              <a:rPr lang="it-IT" sz="2200" dirty="0" err="1" smtClean="0">
                <a:latin typeface="Times New Roman" pitchFamily="18" charset="0"/>
                <a:cs typeface="Times New Roman" pitchFamily="18" charset="0"/>
              </a:rPr>
              <a:t>author</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denounces</a:t>
            </a:r>
            <a:r>
              <a:rPr lang="it-IT" sz="2200" dirty="0" smtClean="0">
                <a:latin typeface="Times New Roman" pitchFamily="18" charset="0"/>
                <a:cs typeface="Times New Roman" pitchFamily="18" charset="0"/>
              </a:rPr>
              <a:t> the positions of the </a:t>
            </a:r>
            <a:r>
              <a:rPr lang="it-IT" sz="2200" dirty="0" err="1" smtClean="0">
                <a:latin typeface="Times New Roman" pitchFamily="18" charset="0"/>
                <a:cs typeface="Times New Roman" pitchFamily="18" charset="0"/>
              </a:rPr>
              <a:t>members</a:t>
            </a:r>
            <a:r>
              <a:rPr lang="it-IT" sz="2200" dirty="0" smtClean="0">
                <a:latin typeface="Times New Roman" pitchFamily="18" charset="0"/>
                <a:cs typeface="Times New Roman" pitchFamily="18" charset="0"/>
              </a:rPr>
              <a:t> of the </a:t>
            </a:r>
            <a:r>
              <a:rPr lang="it-IT" sz="2200" dirty="0" err="1" smtClean="0">
                <a:latin typeface="Times New Roman" pitchFamily="18" charset="0"/>
                <a:cs typeface="Times New Roman" pitchFamily="18" charset="0"/>
              </a:rPr>
              <a:t>ruling</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class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since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they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were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assumed</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if</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only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wealthy</a:t>
            </a:r>
            <a:r>
              <a:rPr lang="it-IT" sz="2200" dirty="0" smtClean="0">
                <a:latin typeface="Times New Roman" pitchFamily="18" charset="0"/>
                <a:cs typeface="Times New Roman" pitchFamily="18" charset="0"/>
              </a:rPr>
              <a:t> and </a:t>
            </a:r>
            <a:r>
              <a:rPr lang="it-IT" sz="2200" dirty="0" err="1" smtClean="0">
                <a:latin typeface="Times New Roman" pitchFamily="18" charset="0"/>
                <a:cs typeface="Times New Roman" pitchFamily="18" charset="0"/>
              </a:rPr>
              <a:t>refined</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people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considered</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capable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leaders</a:t>
            </a:r>
            <a:r>
              <a:rPr lang="it-IT" sz="2200" dirty="0" smtClean="0">
                <a:latin typeface="Times New Roman" pitchFamily="18" charset="0"/>
                <a:cs typeface="Times New Roman" pitchFamily="18" charset="0"/>
              </a:rPr>
              <a:t>. Here, Cervantes </a:t>
            </a:r>
            <a:r>
              <a:rPr lang="it-IT" sz="2200" dirty="0" err="1" smtClean="0">
                <a:latin typeface="Times New Roman" pitchFamily="18" charset="0"/>
                <a:cs typeface="Times New Roman" pitchFamily="18" charset="0"/>
              </a:rPr>
              <a:t>makes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as</a:t>
            </a:r>
            <a:r>
              <a:rPr lang="it-IT" sz="2200" dirty="0" smtClean="0">
                <a:latin typeface="Times New Roman" pitchFamily="18" charset="0"/>
                <a:cs typeface="Times New Roman" pitchFamily="18" charset="0"/>
              </a:rPr>
              <a:t> a </a:t>
            </a:r>
            <a:r>
              <a:rPr lang="it-IT" sz="2200" dirty="0" err="1" smtClean="0">
                <a:latin typeface="Times New Roman" pitchFamily="18" charset="0"/>
                <a:cs typeface="Times New Roman" pitchFamily="18" charset="0"/>
              </a:rPr>
              <a:t>governor</a:t>
            </a:r>
            <a:r>
              <a:rPr lang="it-IT" sz="2200" dirty="0" smtClean="0">
                <a:latin typeface="Times New Roman" pitchFamily="18" charset="0"/>
                <a:cs typeface="Times New Roman" pitchFamily="18" charset="0"/>
              </a:rPr>
              <a:t> an </a:t>
            </a:r>
            <a:r>
              <a:rPr lang="it-IT" sz="2200" dirty="0" err="1" smtClean="0">
                <a:latin typeface="Times New Roman" pitchFamily="18" charset="0"/>
                <a:cs typeface="Times New Roman" pitchFamily="18" charset="0"/>
              </a:rPr>
              <a:t>illiterate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peasant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Sancho</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governs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excellently</a:t>
            </a:r>
            <a:r>
              <a:rPr lang="it-IT" sz="2200" dirty="0" smtClean="0">
                <a:latin typeface="Times New Roman" pitchFamily="18" charset="0"/>
                <a:cs typeface="Times New Roman" pitchFamily="18" charset="0"/>
              </a:rPr>
              <a:t> and </a:t>
            </a:r>
            <a:r>
              <a:rPr lang="it-IT" sz="2200" dirty="0" err="1" smtClean="0">
                <a:latin typeface="Times New Roman" pitchFamily="18" charset="0"/>
                <a:cs typeface="Times New Roman" pitchFamily="18" charset="0"/>
              </a:rPr>
              <a:t>fairly</a:t>
            </a:r>
            <a:r>
              <a:rPr lang="it-IT" sz="2200" dirty="0" smtClean="0">
                <a:latin typeface="Times New Roman" pitchFamily="18" charset="0"/>
                <a:cs typeface="Times New Roman" pitchFamily="18" charset="0"/>
              </a:rPr>
              <a:t>.</a:t>
            </a:r>
          </a:p>
          <a:p>
            <a:r>
              <a:rPr lang="it-IT" sz="2200" dirty="0" smtClean="0">
                <a:latin typeface="Times New Roman" pitchFamily="18" charset="0"/>
                <a:cs typeface="Times New Roman" pitchFamily="18" charset="0"/>
              </a:rPr>
              <a:t>In the </a:t>
            </a:r>
            <a:r>
              <a:rPr lang="it-IT" sz="2200" dirty="0" err="1" smtClean="0">
                <a:latin typeface="Times New Roman" pitchFamily="18" charset="0"/>
                <a:cs typeface="Times New Roman" pitchFamily="18" charset="0"/>
              </a:rPr>
              <a:t>course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his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travels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Sancho</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has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learned</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to</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use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deceit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as</a:t>
            </a:r>
            <a:r>
              <a:rPr lang="it-IT" sz="2200" dirty="0" smtClean="0">
                <a:latin typeface="Times New Roman" pitchFamily="18" charset="0"/>
                <a:cs typeface="Times New Roman" pitchFamily="18" charset="0"/>
              </a:rPr>
              <a:t> a </a:t>
            </a:r>
            <a:r>
              <a:rPr lang="it-IT" sz="2200" dirty="0" err="1" smtClean="0">
                <a:latin typeface="Times New Roman" pitchFamily="18" charset="0"/>
                <a:cs typeface="Times New Roman" pitchFamily="18" charset="0"/>
              </a:rPr>
              <a:t>tool</a:t>
            </a:r>
            <a:r>
              <a:rPr lang="it-IT" sz="2200" dirty="0" smtClean="0">
                <a:latin typeface="Times New Roman" pitchFamily="18" charset="0"/>
                <a:cs typeface="Times New Roman" pitchFamily="18" charset="0"/>
              </a:rPr>
              <a:t> and </a:t>
            </a:r>
            <a:r>
              <a:rPr lang="it-IT" sz="2200" dirty="0" err="1" smtClean="0">
                <a:latin typeface="Times New Roman" pitchFamily="18" charset="0"/>
                <a:cs typeface="Times New Roman" pitchFamily="18" charset="0"/>
              </a:rPr>
              <a:t>uses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it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to</a:t>
            </a:r>
            <a:r>
              <a:rPr lang="it-IT" sz="2200" dirty="0" smtClean="0">
                <a:latin typeface="Times New Roman" pitchFamily="18" charset="0"/>
                <a:cs typeface="Times New Roman" pitchFamily="18" charset="0"/>
              </a:rPr>
              <a:t> serve </a:t>
            </a:r>
            <a:r>
              <a:rPr lang="it-IT" sz="2200" dirty="0" err="1" smtClean="0">
                <a:latin typeface="Times New Roman" pitchFamily="18" charset="0"/>
                <a:cs typeface="Times New Roman" pitchFamily="18" charset="0"/>
              </a:rPr>
              <a:t>justice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Deceit</a:t>
            </a:r>
            <a:r>
              <a:rPr lang="it-IT" sz="2200" dirty="0" smtClean="0">
                <a:latin typeface="Times New Roman" pitchFamily="18" charset="0"/>
                <a:cs typeface="Times New Roman" pitchFamily="18" charset="0"/>
              </a:rPr>
              <a:t> can </a:t>
            </a:r>
            <a:r>
              <a:rPr lang="it-IT" sz="2200" dirty="0" err="1" smtClean="0">
                <a:latin typeface="Times New Roman" pitchFamily="18" charset="0"/>
                <a:cs typeface="Times New Roman" pitchFamily="18" charset="0"/>
              </a:rPr>
              <a:t>have</a:t>
            </a:r>
            <a:r>
              <a:rPr lang="it-IT" sz="2200" dirty="0" smtClean="0">
                <a:latin typeface="Times New Roman" pitchFamily="18" charset="0"/>
                <a:cs typeface="Times New Roman" pitchFamily="18" charset="0"/>
              </a:rPr>
              <a:t> so </a:t>
            </a:r>
            <a:r>
              <a:rPr lang="it-IT" sz="2200" dirty="0" err="1" smtClean="0">
                <a:latin typeface="Times New Roman" pitchFamily="18" charset="0"/>
                <a:cs typeface="Times New Roman" pitchFamily="18" charset="0"/>
              </a:rPr>
              <a:t>many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purposes</a:t>
            </a:r>
            <a:r>
              <a:rPr lang="it-IT" sz="2200" dirty="0" smtClean="0">
                <a:latin typeface="Times New Roman" pitchFamily="18" charset="0"/>
                <a:cs typeface="Times New Roman" pitchFamily="18" charset="0"/>
              </a:rPr>
              <a:t> so </a:t>
            </a:r>
            <a:r>
              <a:rPr lang="it-IT" sz="2200" dirty="0" err="1" smtClean="0">
                <a:latin typeface="Times New Roman" pitchFamily="18" charset="0"/>
                <a:cs typeface="Times New Roman" pitchFamily="18" charset="0"/>
              </a:rPr>
              <a:t>it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is</a:t>
            </a:r>
            <a:r>
              <a:rPr lang="it-IT" sz="2200" dirty="0" smtClean="0">
                <a:latin typeface="Times New Roman" pitchFamily="18" charset="0"/>
                <a:cs typeface="Times New Roman" pitchFamily="18" charset="0"/>
              </a:rPr>
              <a:t> a vox media. </a:t>
            </a:r>
            <a:r>
              <a:rPr lang="it-IT" sz="2200" dirty="0" err="1" smtClean="0">
                <a:latin typeface="Times New Roman" pitchFamily="18" charset="0"/>
                <a:cs typeface="Times New Roman" pitchFamily="18" charset="0"/>
              </a:rPr>
              <a:t>Despite</a:t>
            </a:r>
            <a:r>
              <a:rPr lang="it-IT" sz="2200" dirty="0" smtClean="0">
                <a:latin typeface="Times New Roman" pitchFamily="18" charset="0"/>
                <a:cs typeface="Times New Roman" pitchFamily="18" charset="0"/>
              </a:rPr>
              <a:t> the </a:t>
            </a:r>
            <a:r>
              <a:rPr lang="it-IT" sz="2200" dirty="0" err="1" smtClean="0">
                <a:latin typeface="Times New Roman" pitchFamily="18" charset="0"/>
                <a:cs typeface="Times New Roman" pitchFamily="18" charset="0"/>
              </a:rPr>
              <a:t>extravagances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these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novels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this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form</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writing</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has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different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literaly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forms</a:t>
            </a:r>
            <a:r>
              <a:rPr lang="it-IT" sz="2200" dirty="0" smtClean="0">
                <a:latin typeface="Times New Roman" pitchFamily="18" charset="0"/>
                <a:cs typeface="Times New Roman" pitchFamily="18" charset="0"/>
              </a:rPr>
              <a:t>:</a:t>
            </a:r>
          </a:p>
          <a:p>
            <a:pPr marL="285750" indent="-285750">
              <a:buFont typeface="Wingdings" panose="05000000000000000000" pitchFamily="2" charset="2"/>
              <a:buChar char="v"/>
            </a:pPr>
            <a:r>
              <a:rPr lang="it-IT" sz="2200" dirty="0" err="1" smtClean="0">
                <a:latin typeface="Times New Roman" pitchFamily="18" charset="0"/>
                <a:cs typeface="Times New Roman" pitchFamily="18" charset="0"/>
              </a:rPr>
              <a:t>dialogue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form</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to</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reveal</a:t>
            </a:r>
            <a:r>
              <a:rPr lang="it-IT" sz="2200" dirty="0" smtClean="0">
                <a:latin typeface="Times New Roman" pitchFamily="18" charset="0"/>
                <a:cs typeface="Times New Roman" pitchFamily="18" charset="0"/>
              </a:rPr>
              <a:t> the </a:t>
            </a:r>
            <a:r>
              <a:rPr lang="it-IT" sz="2200" dirty="0" err="1" smtClean="0">
                <a:latin typeface="Times New Roman" pitchFamily="18" charset="0"/>
                <a:cs typeface="Times New Roman" pitchFamily="18" charset="0"/>
              </a:rPr>
              <a:t>entire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configuration</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human</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personality</a:t>
            </a:r>
            <a:r>
              <a:rPr lang="it-IT" sz="2200" dirty="0" smtClean="0">
                <a:latin typeface="Times New Roman" pitchFamily="18" charset="0"/>
                <a:cs typeface="Times New Roman" pitchFamily="18" charset="0"/>
              </a:rPr>
              <a:t>.</a:t>
            </a:r>
          </a:p>
          <a:p>
            <a:pPr marL="285750" indent="-285750">
              <a:buFont typeface="Wingdings" panose="05000000000000000000" pitchFamily="2" charset="2"/>
              <a:buChar char="v"/>
            </a:pPr>
            <a:r>
              <a:rPr lang="it-IT" sz="2200" dirty="0" smtClean="0">
                <a:latin typeface="Times New Roman" pitchFamily="18" charset="0"/>
                <a:cs typeface="Times New Roman" pitchFamily="18" charset="0"/>
              </a:rPr>
              <a:t>narrative </a:t>
            </a:r>
            <a:r>
              <a:rPr lang="it-IT" sz="2200" dirty="0" err="1" smtClean="0">
                <a:latin typeface="Times New Roman" pitchFamily="18" charset="0"/>
                <a:cs typeface="Times New Roman" pitchFamily="18" charset="0"/>
              </a:rPr>
              <a:t>form</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to</a:t>
            </a:r>
            <a:r>
              <a:rPr lang="it-IT" sz="2200" dirty="0" smtClean="0">
                <a:latin typeface="Times New Roman" pitchFamily="18" charset="0"/>
                <a:cs typeface="Times New Roman" pitchFamily="18" charset="0"/>
              </a:rPr>
              <a:t> create a strong </a:t>
            </a:r>
            <a:r>
              <a:rPr lang="it-IT" sz="2200" dirty="0" err="1" smtClean="0">
                <a:latin typeface="Times New Roman" pitchFamily="18" charset="0"/>
                <a:cs typeface="Times New Roman" pitchFamily="18" charset="0"/>
              </a:rPr>
              <a:t>unity</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episode</a:t>
            </a:r>
            <a:r>
              <a:rPr lang="it-IT" sz="2200" dirty="0" smtClean="0">
                <a:latin typeface="Times New Roman" pitchFamily="18" charset="0"/>
                <a:cs typeface="Times New Roman" pitchFamily="18" charset="0"/>
              </a:rPr>
              <a:t> and </a:t>
            </a:r>
            <a:r>
              <a:rPr lang="it-IT" sz="2200" dirty="0" err="1" smtClean="0">
                <a:latin typeface="Times New Roman" pitchFamily="18" charset="0"/>
                <a:cs typeface="Times New Roman" pitchFamily="18" charset="0"/>
              </a:rPr>
              <a:t>dynamic</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image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the </a:t>
            </a:r>
            <a:r>
              <a:rPr lang="it-IT" sz="2200" dirty="0" err="1" smtClean="0">
                <a:latin typeface="Times New Roman" pitchFamily="18" charset="0"/>
                <a:cs typeface="Times New Roman" pitchFamily="18" charset="0"/>
              </a:rPr>
              <a:t>characters</a:t>
            </a:r>
            <a:r>
              <a:rPr lang="it-IT" sz="2200" dirty="0" smtClean="0">
                <a:latin typeface="Times New Roman" pitchFamily="18" charset="0"/>
                <a:cs typeface="Times New Roman" pitchFamily="18" charset="0"/>
              </a:rPr>
              <a:t>.</a:t>
            </a:r>
          </a:p>
          <a:p>
            <a:r>
              <a:rPr lang="it-IT" sz="2200" dirty="0" smtClean="0">
                <a:latin typeface="Times New Roman" pitchFamily="18" charset="0"/>
                <a:cs typeface="Times New Roman" pitchFamily="18" charset="0"/>
              </a:rPr>
              <a:t>In the </a:t>
            </a:r>
            <a:r>
              <a:rPr lang="it-IT" sz="2200" dirty="0" err="1" smtClean="0">
                <a:latin typeface="Times New Roman" pitchFamily="18" charset="0"/>
                <a:cs typeface="Times New Roman" pitchFamily="18" charset="0"/>
              </a:rPr>
              <a:t>two</a:t>
            </a:r>
            <a:r>
              <a:rPr lang="it-IT" sz="2200" dirty="0" smtClean="0">
                <a:latin typeface="Times New Roman" pitchFamily="18" charset="0"/>
                <a:cs typeface="Times New Roman" pitchFamily="18" charset="0"/>
              </a:rPr>
              <a:t> </a:t>
            </a:r>
            <a:r>
              <a:rPr lang="it-IT" sz="2200" dirty="0" err="1">
                <a:latin typeface="Times New Roman" pitchFamily="18" charset="0"/>
                <a:cs typeface="Times New Roman" pitchFamily="18" charset="0"/>
              </a:rPr>
              <a:t>forms</a:t>
            </a:r>
            <a:r>
              <a:rPr lang="it-IT" sz="2200" dirty="0">
                <a:latin typeface="Times New Roman" pitchFamily="18" charset="0"/>
                <a:cs typeface="Times New Roman" pitchFamily="18" charset="0"/>
              </a:rPr>
              <a:t> </a:t>
            </a:r>
            <a:r>
              <a:rPr lang="it-IT" sz="2200" dirty="0" smtClean="0">
                <a:latin typeface="Times New Roman" pitchFamily="18" charset="0"/>
                <a:cs typeface="Times New Roman" pitchFamily="18" charset="0"/>
              </a:rPr>
              <a:t>of </a:t>
            </a:r>
            <a:r>
              <a:rPr lang="it-IT" sz="2200" dirty="0" err="1" smtClean="0">
                <a:latin typeface="Times New Roman" pitchFamily="18" charset="0"/>
                <a:cs typeface="Times New Roman" pitchFamily="18" charset="0"/>
              </a:rPr>
              <a:t>writing</a:t>
            </a:r>
            <a:r>
              <a:rPr lang="it-IT" sz="2200" dirty="0" smtClean="0">
                <a:latin typeface="Times New Roman" pitchFamily="18" charset="0"/>
                <a:cs typeface="Times New Roman" pitchFamily="18" charset="0"/>
              </a:rPr>
              <a:t> Sancho </a:t>
            </a:r>
            <a:r>
              <a:rPr lang="it-IT" sz="2200" dirty="0" err="1" smtClean="0">
                <a:latin typeface="Times New Roman" pitchFamily="18" charset="0"/>
                <a:cs typeface="Times New Roman" pitchFamily="18" charset="0"/>
              </a:rPr>
              <a:t>uses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two</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different</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ways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with</a:t>
            </a:r>
            <a:r>
              <a:rPr lang="it-IT" sz="2200" dirty="0" smtClean="0">
                <a:latin typeface="Times New Roman" pitchFamily="18" charset="0"/>
                <a:cs typeface="Times New Roman" pitchFamily="18" charset="0"/>
              </a:rPr>
              <a:t> the </a:t>
            </a:r>
            <a:r>
              <a:rPr lang="it-IT" sz="2200" dirty="0" err="1" smtClean="0">
                <a:latin typeface="Times New Roman" pitchFamily="18" charset="0"/>
                <a:cs typeface="Times New Roman" pitchFamily="18" charset="0"/>
              </a:rPr>
              <a:t>butler</a:t>
            </a:r>
            <a:r>
              <a:rPr lang="it-IT" sz="2200" dirty="0" smtClean="0">
                <a:latin typeface="Times New Roman" pitchFamily="18" charset="0"/>
                <a:cs typeface="Times New Roman" pitchFamily="18" charset="0"/>
              </a:rPr>
              <a:t> he </a:t>
            </a:r>
            <a:r>
              <a:rPr lang="it-IT" sz="2200" dirty="0" err="1" smtClean="0">
                <a:latin typeface="Times New Roman" pitchFamily="18" charset="0"/>
                <a:cs typeface="Times New Roman" pitchFamily="18" charset="0"/>
              </a:rPr>
              <a:t>speaks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like</a:t>
            </a:r>
            <a:r>
              <a:rPr lang="it-IT" sz="2200" dirty="0" smtClean="0">
                <a:latin typeface="Times New Roman" pitchFamily="18" charset="0"/>
                <a:cs typeface="Times New Roman" pitchFamily="18" charset="0"/>
              </a:rPr>
              <a:t> a </a:t>
            </a:r>
            <a:r>
              <a:rPr lang="it-IT" sz="2200" dirty="0" err="1" smtClean="0">
                <a:latin typeface="Times New Roman" pitchFamily="18" charset="0"/>
                <a:cs typeface="Times New Roman" pitchFamily="18" charset="0"/>
              </a:rPr>
              <a:t>noble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while</a:t>
            </a:r>
            <a:r>
              <a:rPr lang="it-IT" sz="2200" dirty="0" smtClean="0">
                <a:latin typeface="Times New Roman" pitchFamily="18" charset="0"/>
                <a:cs typeface="Times New Roman" pitchFamily="18" charset="0"/>
              </a:rPr>
              <a:t>, with </a:t>
            </a:r>
            <a:r>
              <a:rPr lang="it-IT" sz="2200" dirty="0" err="1" smtClean="0">
                <a:latin typeface="Times New Roman" pitchFamily="18" charset="0"/>
                <a:cs typeface="Times New Roman" pitchFamily="18" charset="0"/>
              </a:rPr>
              <a:t>his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citizens</a:t>
            </a:r>
            <a:r>
              <a:rPr lang="it-IT" sz="2200" dirty="0" smtClean="0">
                <a:latin typeface="Times New Roman" pitchFamily="18" charset="0"/>
                <a:cs typeface="Times New Roman" pitchFamily="18" charset="0"/>
              </a:rPr>
              <a:t> he </a:t>
            </a:r>
            <a:r>
              <a:rPr lang="it-IT" sz="2200" dirty="0" err="1" smtClean="0">
                <a:latin typeface="Times New Roman" pitchFamily="18" charset="0"/>
                <a:cs typeface="Times New Roman" pitchFamily="18" charset="0"/>
              </a:rPr>
              <a:t>talks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like</a:t>
            </a:r>
            <a:r>
              <a:rPr lang="it-IT" sz="2200" dirty="0" smtClean="0">
                <a:latin typeface="Times New Roman" pitchFamily="18" charset="0"/>
                <a:cs typeface="Times New Roman" pitchFamily="18" charset="0"/>
              </a:rPr>
              <a:t> a </a:t>
            </a:r>
            <a:r>
              <a:rPr lang="it-IT" sz="2200" dirty="0" err="1" smtClean="0">
                <a:latin typeface="Times New Roman" pitchFamily="18" charset="0"/>
                <a:cs typeface="Times New Roman" pitchFamily="18" charset="0"/>
              </a:rPr>
              <a:t>paesant</a:t>
            </a:r>
            <a:r>
              <a:rPr lang="it-IT" sz="2200" dirty="0">
                <a:latin typeface="Times New Roman" pitchFamily="18" charset="0"/>
                <a:cs typeface="Times New Roman" pitchFamily="18" charset="0"/>
              </a:rPr>
              <a:t> </a:t>
            </a:r>
            <a:r>
              <a:rPr lang="it-IT" sz="2200" dirty="0" smtClean="0">
                <a:latin typeface="Times New Roman" pitchFamily="18" charset="0"/>
                <a:cs typeface="Times New Roman" pitchFamily="18" charset="0"/>
              </a:rPr>
              <a:t>to </a:t>
            </a:r>
            <a:r>
              <a:rPr lang="it-IT" sz="2200" dirty="0" err="1" smtClean="0">
                <a:latin typeface="Times New Roman" pitchFamily="18" charset="0"/>
                <a:cs typeface="Times New Roman" pitchFamily="18" charset="0"/>
              </a:rPr>
              <a:t>emphasize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his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humble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origins</a:t>
            </a:r>
            <a:r>
              <a:rPr lang="it-IT" sz="2200" dirty="0" smtClean="0">
                <a:latin typeface="Times New Roman" pitchFamily="18" charset="0"/>
                <a:cs typeface="Times New Roman" pitchFamily="18" charset="0"/>
              </a:rPr>
              <a:t>. The </a:t>
            </a:r>
            <a:r>
              <a:rPr lang="it-IT" sz="2200" dirty="0" err="1" smtClean="0">
                <a:latin typeface="Times New Roman" pitchFamily="18" charset="0"/>
                <a:cs typeface="Times New Roman" pitchFamily="18" charset="0"/>
              </a:rPr>
              <a:t>overall</a:t>
            </a:r>
            <a:r>
              <a:rPr lang="it-IT" sz="2200" dirty="0" smtClean="0">
                <a:latin typeface="Times New Roman" pitchFamily="18" charset="0"/>
                <a:cs typeface="Times New Roman" pitchFamily="18" charset="0"/>
              </a:rPr>
              <a:t> success </a:t>
            </a:r>
            <a:r>
              <a:rPr lang="it-IT" sz="2200" dirty="0" err="1" smtClean="0">
                <a:latin typeface="Times New Roman" pitchFamily="18" charset="0"/>
                <a:cs typeface="Times New Roman" pitchFamily="18" charset="0"/>
              </a:rPr>
              <a:t>lies</a:t>
            </a:r>
            <a:r>
              <a:rPr lang="it-IT" sz="2200" dirty="0" smtClean="0">
                <a:latin typeface="Times New Roman" pitchFamily="18" charset="0"/>
                <a:cs typeface="Times New Roman" pitchFamily="18" charset="0"/>
              </a:rPr>
              <a:t> in the </a:t>
            </a:r>
            <a:r>
              <a:rPr lang="it-IT" sz="2200" dirty="0" err="1" smtClean="0">
                <a:latin typeface="Times New Roman" pitchFamily="18" charset="0"/>
                <a:cs typeface="Times New Roman" pitchFamily="18" charset="0"/>
              </a:rPr>
              <a:t>vivid</a:t>
            </a:r>
            <a:r>
              <a:rPr lang="it-IT" sz="2200" dirty="0" smtClean="0">
                <a:latin typeface="Times New Roman" pitchFamily="18" charset="0"/>
                <a:cs typeface="Times New Roman" pitchFamily="18" charset="0"/>
              </a:rPr>
              <a:t> and </a:t>
            </a:r>
            <a:r>
              <a:rPr lang="it-IT" sz="2200" dirty="0" err="1" smtClean="0">
                <a:latin typeface="Times New Roman" pitchFamily="18" charset="0"/>
                <a:cs typeface="Times New Roman" pitchFamily="18" charset="0"/>
              </a:rPr>
              <a:t>organic</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descriptions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of</a:t>
            </a:r>
            <a:r>
              <a:rPr lang="it-IT" sz="2200" dirty="0" smtClean="0">
                <a:latin typeface="Times New Roman" pitchFamily="18" charset="0"/>
                <a:cs typeface="Times New Roman" pitchFamily="18" charset="0"/>
              </a:rPr>
              <a:t> the </a:t>
            </a:r>
            <a:r>
              <a:rPr lang="it-IT" sz="2200" dirty="0" err="1" smtClean="0">
                <a:latin typeface="Times New Roman" pitchFamily="18" charset="0"/>
                <a:cs typeface="Times New Roman" pitchFamily="18" charset="0"/>
              </a:rPr>
              <a:t>characters</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themselves</a:t>
            </a:r>
            <a:r>
              <a:rPr lang="it-IT" sz="2200" dirty="0" smtClean="0">
                <a:latin typeface="Times New Roman" pitchFamily="18" charset="0"/>
                <a:cs typeface="Times New Roman" pitchFamily="18" charset="0"/>
              </a:rPr>
              <a:t>.</a:t>
            </a:r>
            <a:endParaRPr lang="it-IT" sz="2200" dirty="0">
              <a:latin typeface="Times New Roman" pitchFamily="18" charset="0"/>
              <a:cs typeface="Times New Roman" pitchFamily="18" charset="0"/>
            </a:endParaRPr>
          </a:p>
        </p:txBody>
      </p:sp>
      <p:sp>
        <p:nvSpPr>
          <p:cNvPr id="5" name="Titolo 1"/>
          <p:cNvSpPr txBox="1">
            <a:spLocks/>
          </p:cNvSpPr>
          <p:nvPr/>
        </p:nvSpPr>
        <p:spPr>
          <a:xfrm>
            <a:off x="611560" y="116632"/>
            <a:ext cx="7772400" cy="67550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1" i="0" u="none" strike="noStrike" kern="1200" cap="none" spc="0" normalizeH="0" baseline="0" noProof="0" dirty="0" err="1" smtClean="0">
                <a:ln>
                  <a:noFill/>
                </a:ln>
                <a:solidFill>
                  <a:schemeClr val="tx1"/>
                </a:solidFill>
                <a:effectLst/>
                <a:uLnTx/>
                <a:uFillTx/>
                <a:latin typeface="+mj-lt"/>
                <a:ea typeface="+mj-ea"/>
                <a:cs typeface="+mj-cs"/>
              </a:rPr>
              <a:t>Ana</a:t>
            </a:r>
            <a:r>
              <a:rPr lang="it-IT" sz="4400" b="1" dirty="0" err="1" smtClean="0">
                <a:latin typeface="+mj-lt"/>
                <a:ea typeface="+mj-ea"/>
                <a:cs typeface="+mj-cs"/>
              </a:rPr>
              <a:t>lysis</a:t>
            </a:r>
            <a:r>
              <a:rPr kumimoji="0" lang="it-IT" sz="4400" b="0" i="0" u="none" strike="noStrike" kern="1200" cap="none" spc="0" normalizeH="0" baseline="0" noProof="0" dirty="0" smtClean="0">
                <a:ln>
                  <a:noFill/>
                </a:ln>
                <a:solidFill>
                  <a:schemeClr val="tx1"/>
                </a:solidFill>
                <a:effectLst/>
                <a:uLnTx/>
                <a:uFillTx/>
                <a:latin typeface="+mj-lt"/>
                <a:ea typeface="+mj-ea"/>
                <a:cs typeface="+mj-cs"/>
              </a:rPr>
              <a:t> &amp; </a:t>
            </a:r>
            <a:r>
              <a:rPr kumimoji="0" lang="it-IT" sz="4400" b="1" i="0" u="none" strike="noStrike" kern="1200" cap="none" spc="0" normalizeH="0" baseline="0" noProof="0" dirty="0" err="1" smtClean="0">
                <a:ln>
                  <a:noFill/>
                </a:ln>
                <a:solidFill>
                  <a:schemeClr val="tx1"/>
                </a:solidFill>
                <a:effectLst/>
                <a:uLnTx/>
                <a:uFillTx/>
                <a:latin typeface="+mj-lt"/>
                <a:ea typeface="+mj-ea"/>
                <a:cs typeface="+mj-cs"/>
              </a:rPr>
              <a:t>Themes</a:t>
            </a:r>
            <a:endParaRPr kumimoji="0" lang="it-IT"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i Offic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TotalTime>
  <Words>1431</Words>
  <Application>Microsoft Office PowerPoint</Application>
  <PresentationFormat>Presentazione su schermo (4:3)</PresentationFormat>
  <Paragraphs>42</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Presentazione standard di PowerPoint</vt:lpstr>
      <vt:lpstr>Presentazione standard di PowerPoint</vt:lpstr>
      <vt:lpstr>Presentazione standard di PowerPoint</vt:lpstr>
      <vt:lpstr>Presentazione standard di PowerPoint</vt:lpstr>
      <vt:lpstr>Part 2 ,Chapter 45</vt:lpstr>
      <vt:lpstr>Presentazione standard di PowerPoint</vt:lpstr>
      <vt:lpstr>Presentazione standard di PowerPoint</vt:lpstr>
      <vt:lpstr>Presentazione standard di PowerPoint</vt:lpstr>
      <vt:lpstr>Presentazione standard di PowerPoint</vt:lpstr>
      <vt:lpstr>Presentazione standard di PowerPoint</vt:lpstr>
      <vt:lpstr> Chapter XLVII of Don Quixote talks about a humble walks of life.  In the story the reality of the places contrast with the imagination of the characters. One of the emerging characters  is the doctor (Pedro Recio of Auguero).   The scene takes place in the sumptuous palace of Sancho, governor of Barataria. During the banquet, Sancho starts eating but he suddenly was stopped by the doctor who scolds him  </vt:lpstr>
      <vt:lpstr>At the same time enters another character, the courier of the Duke, which heralds a sudden assault in the court, causing fear and terror in the governor. Meanwhile, in the room enters a farmer, he asks Sancho to write a letter to a merchant of pearls to recommend his son for the marriage between the merchant’s daughter. Cervantes describes in detail the inner beauty of the two guys which does not match with their external appearance. In addition, the farmer asks Sancho an excessive amount of money   </vt:lpstr>
      <vt:lpstr> The language of this chapter is medium-high and there are parts of dialogues and narrative. The author includes elements of rural life, such as olla podrida. Cervantes in this chapter criticizes the class structure in Spain, he also includes characters from higher to lower class as the doctor – the courier of the Duke – the farmer. He expresses a part of the real world where ideas and ideals have to make their impressions on the human consciousness. The different social strata becomes central to the narration and Sancho’s language is less dramatic and pompous, it is comic, grammatically and lexically faulty. It is also serious and gives the true reflections of folk wisdom. Everything is told with sarcasm and parody, to bring attention and smiling in the reader.</vt:lpstr>
      <vt:lpstr>Presentazione standard di PowerPoint</vt:lpstr>
      <vt:lpstr>After Sancho finished his dinner , which was characterized by very humble meals, he goes out to make the rounds of his governorship. He was walking through the street when he heard a loud noise and saw two men fighting: One accuses the Other who won a lot of money and gave him only a little bit of tip to help him. Then Sancho decided that the winner must share the sum between the payer and the prisoners and also banished him from the island for ten years. </vt:lpstr>
      <vt:lpstr>Keeping on his walk, he saw a police officer with a suspicious lad in custody, who had tried to escape. Sancho after talking to him understood that he was not a criminal, so he released him After that, A few more officers bring to Sancho a young woman who is dressed up like a man. She is actually a very beautiful young lady who is nearly sixteen years old. The young lady claims that she is the daughter of a rich farmer who never lets her out of the house to see the world. Her dad knows how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45</dc:title>
  <dc:creator>HOME</dc:creator>
  <cp:lastModifiedBy>gian luigi</cp:lastModifiedBy>
  <cp:revision>46</cp:revision>
  <dcterms:created xsi:type="dcterms:W3CDTF">2015-10-24T18:49:01Z</dcterms:created>
  <dcterms:modified xsi:type="dcterms:W3CDTF">2015-11-06T22:06:47Z</dcterms:modified>
</cp:coreProperties>
</file>