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8" r:id="rId2"/>
    <p:sldId id="269" r:id="rId3"/>
    <p:sldId id="270" r:id="rId4"/>
    <p:sldId id="256" r:id="rId5"/>
    <p:sldId id="257" r:id="rId6"/>
    <p:sldId id="259" r:id="rId7"/>
    <p:sldId id="258" r:id="rId8"/>
    <p:sldId id="260" r:id="rId9"/>
    <p:sldId id="261" r:id="rId10"/>
    <p:sldId id="262" r:id="rId11"/>
    <p:sldId id="263" r:id="rId12"/>
    <p:sldId id="264" r:id="rId13"/>
    <p:sldId id="265" r:id="rId14"/>
    <p:sldId id="266" r:id="rId15"/>
    <p:sldId id="267"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9966"/>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56066A-A328-4F64-B207-23306C611D4C}" type="datetimeFigureOut">
              <a:rPr lang="it-IT" smtClean="0"/>
              <a:pPr/>
              <a:t>22/02/2016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A3FDC-20AE-4B41-A46E-0C631B60424D}"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3E08B9-D023-4020-A56B-98AA5795F1B9}" type="slidenum">
              <a:rPr lang="it-IT" smtClean="0"/>
              <a:pPr/>
              <a:t>12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29AF047-BE55-4BFF-B313-4FA6C476C686}" type="datetimeFigureOut">
              <a:rPr lang="it-IT" smtClean="0"/>
              <a:pPr/>
              <a:t>22/02/2016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201F81C-5BEE-49C9-9860-0B99CA7C8B03}" type="slidenum">
              <a:rPr lang="it-IT" smtClean="0"/>
              <a:pPr/>
              <a:t>‹N›</a:t>
            </a:fld>
            <a:endParaRPr lang="it-IT"/>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29AF047-BE55-4BFF-B313-4FA6C476C686}" type="datetimeFigureOut">
              <a:rPr lang="it-IT" smtClean="0"/>
              <a:pPr/>
              <a:t>22/02/2016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201F81C-5BEE-49C9-9860-0B99CA7C8B03}" type="slidenum">
              <a:rPr lang="it-IT" smtClean="0"/>
              <a:pPr/>
              <a:t>‹N›</a:t>
            </a:fld>
            <a:endParaRPr lang="it-IT"/>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29AF047-BE55-4BFF-B313-4FA6C476C686}" type="datetimeFigureOut">
              <a:rPr lang="it-IT" smtClean="0"/>
              <a:pPr/>
              <a:t>22/02/2016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201F81C-5BEE-49C9-9860-0B99CA7C8B03}" type="slidenum">
              <a:rPr lang="it-IT" smtClean="0"/>
              <a:pPr/>
              <a:t>‹N›</a:t>
            </a:fld>
            <a:endParaRPr lang="it-IT"/>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29AF047-BE55-4BFF-B313-4FA6C476C686}" type="datetimeFigureOut">
              <a:rPr lang="it-IT" smtClean="0"/>
              <a:pPr/>
              <a:t>22/02/2016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201F81C-5BEE-49C9-9860-0B99CA7C8B03}" type="slidenum">
              <a:rPr lang="it-IT" smtClean="0"/>
              <a:pPr/>
              <a:t>‹N›</a:t>
            </a:fld>
            <a:endParaRPr lang="it-IT"/>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29AF047-BE55-4BFF-B313-4FA6C476C686}" type="datetimeFigureOut">
              <a:rPr lang="it-IT" smtClean="0"/>
              <a:pPr/>
              <a:t>22/02/2016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201F81C-5BEE-49C9-9860-0B99CA7C8B03}" type="slidenum">
              <a:rPr lang="it-IT" smtClean="0"/>
              <a:pPr/>
              <a:t>‹N›</a:t>
            </a:fld>
            <a:endParaRPr lang="it-IT"/>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29AF047-BE55-4BFF-B313-4FA6C476C686}" type="datetimeFigureOut">
              <a:rPr lang="it-IT" smtClean="0"/>
              <a:pPr/>
              <a:t>22/02/2016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201F81C-5BEE-49C9-9860-0B99CA7C8B03}" type="slidenum">
              <a:rPr lang="it-IT" smtClean="0"/>
              <a:pPr/>
              <a:t>‹N›</a:t>
            </a:fld>
            <a:endParaRPr lang="it-IT"/>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29AF047-BE55-4BFF-B313-4FA6C476C686}" type="datetimeFigureOut">
              <a:rPr lang="it-IT" smtClean="0"/>
              <a:pPr/>
              <a:t>22/02/2016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201F81C-5BEE-49C9-9860-0B99CA7C8B03}" type="slidenum">
              <a:rPr lang="it-IT" smtClean="0"/>
              <a:pPr/>
              <a:t>‹N›</a:t>
            </a:fld>
            <a:endParaRPr lang="it-IT"/>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29AF047-BE55-4BFF-B313-4FA6C476C686}" type="datetimeFigureOut">
              <a:rPr lang="it-IT" smtClean="0"/>
              <a:pPr/>
              <a:t>22/02/2016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201F81C-5BEE-49C9-9860-0B99CA7C8B03}" type="slidenum">
              <a:rPr lang="it-IT" smtClean="0"/>
              <a:pPr/>
              <a:t>‹N›</a:t>
            </a:fld>
            <a:endParaRPr lang="it-IT"/>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29AF047-BE55-4BFF-B313-4FA6C476C686}" type="datetimeFigureOut">
              <a:rPr lang="it-IT" smtClean="0"/>
              <a:pPr/>
              <a:t>22/02/2016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201F81C-5BEE-49C9-9860-0B99CA7C8B03}" type="slidenum">
              <a:rPr lang="it-IT" smtClean="0"/>
              <a:pPr/>
              <a:t>‹N›</a:t>
            </a:fld>
            <a:endParaRPr lang="it-IT"/>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29AF047-BE55-4BFF-B313-4FA6C476C686}" type="datetimeFigureOut">
              <a:rPr lang="it-IT" smtClean="0"/>
              <a:pPr/>
              <a:t>22/02/2016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201F81C-5BEE-49C9-9860-0B99CA7C8B03}" type="slidenum">
              <a:rPr lang="it-IT" smtClean="0"/>
              <a:pPr/>
              <a:t>‹N›</a:t>
            </a:fld>
            <a:endParaRPr lang="it-IT"/>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29AF047-BE55-4BFF-B313-4FA6C476C686}" type="datetimeFigureOut">
              <a:rPr lang="it-IT" smtClean="0"/>
              <a:pPr/>
              <a:t>22/02/2016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201F81C-5BEE-49C9-9860-0B99CA7C8B03}" type="slidenum">
              <a:rPr lang="it-IT" smtClean="0"/>
              <a:pPr/>
              <a:t>‹N›</a:t>
            </a:fld>
            <a:endParaRPr lang="it-IT"/>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9AF047-BE55-4BFF-B313-4FA6C476C686}" type="datetimeFigureOut">
              <a:rPr lang="it-IT" smtClean="0"/>
              <a:pPr/>
              <a:t>22/02/2016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1F81C-5BEE-49C9-9860-0B99CA7C8B03}"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olo 3"/>
          <p:cNvSpPr>
            <a:spLocks noGrp="1"/>
          </p:cNvSpPr>
          <p:nvPr>
            <p:ph type="ctrTitle"/>
          </p:nvPr>
        </p:nvSpPr>
        <p:spPr>
          <a:xfrm>
            <a:off x="500034" y="4071942"/>
            <a:ext cx="7643866" cy="1285884"/>
          </a:xfrm>
        </p:spPr>
        <p:txBody>
          <a:bodyPr>
            <a:normAutofit fontScale="90000"/>
          </a:bodyPr>
          <a:lstStyle/>
          <a:p>
            <a:r>
              <a:rPr lang="it-IT" sz="6600" b="1" i="1" dirty="0" smtClean="0">
                <a:solidFill>
                  <a:srgbClr val="002060"/>
                </a:solidFill>
                <a:latin typeface="Arial" pitchFamily="34" charset="0"/>
                <a:cs typeface="Arial" pitchFamily="34" charset="0"/>
              </a:rPr>
              <a:t>PLATO’S TRAVELS</a:t>
            </a:r>
            <a:endParaRPr lang="it-IT" sz="6600" b="1" i="1" dirty="0">
              <a:solidFill>
                <a:srgbClr val="002060"/>
              </a:solidFill>
              <a:latin typeface="Arial" pitchFamily="34" charset="0"/>
              <a:cs typeface="Arial" pitchFamily="34" charset="0"/>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642910" y="0"/>
            <a:ext cx="7772400" cy="1470025"/>
          </a:xfrm>
        </p:spPr>
        <p:txBody>
          <a:bodyPr>
            <a:normAutofit/>
          </a:bodyPr>
          <a:lstStyle/>
          <a:p>
            <a:r>
              <a:rPr lang="it-IT" sz="5400" b="1" dirty="0" err="1" smtClean="0">
                <a:solidFill>
                  <a:srgbClr val="C00000"/>
                </a:solidFill>
                <a:latin typeface="Monotype Corsiva" pitchFamily="66" charset="0"/>
              </a:rPr>
              <a:t>What</a:t>
            </a:r>
            <a:r>
              <a:rPr lang="it-IT" sz="5400" b="1" dirty="0" smtClean="0">
                <a:solidFill>
                  <a:srgbClr val="C00000"/>
                </a:solidFill>
                <a:latin typeface="Monotype Corsiva" pitchFamily="66" charset="0"/>
              </a:rPr>
              <a:t> </a:t>
            </a:r>
            <a:r>
              <a:rPr lang="it-IT" sz="5400" b="1" dirty="0" err="1" smtClean="0">
                <a:solidFill>
                  <a:srgbClr val="C00000"/>
                </a:solidFill>
                <a:latin typeface="Monotype Corsiva" pitchFamily="66" charset="0"/>
              </a:rPr>
              <a:t>this</a:t>
            </a:r>
            <a:r>
              <a:rPr lang="it-IT" sz="5400" b="1" dirty="0" smtClean="0">
                <a:solidFill>
                  <a:srgbClr val="C00000"/>
                </a:solidFill>
                <a:latin typeface="Monotype Corsiva" pitchFamily="66" charset="0"/>
              </a:rPr>
              <a:t> </a:t>
            </a:r>
            <a:r>
              <a:rPr lang="it-IT" sz="5400" b="1" dirty="0" err="1" smtClean="0">
                <a:solidFill>
                  <a:srgbClr val="C00000"/>
                </a:solidFill>
                <a:latin typeface="Monotype Corsiva" pitchFamily="66" charset="0"/>
              </a:rPr>
              <a:t>speech</a:t>
            </a:r>
            <a:r>
              <a:rPr lang="it-IT" sz="5400" b="1" dirty="0" smtClean="0">
                <a:solidFill>
                  <a:srgbClr val="C00000"/>
                </a:solidFill>
                <a:latin typeface="Monotype Corsiva" pitchFamily="66" charset="0"/>
              </a:rPr>
              <a:t> </a:t>
            </a:r>
            <a:r>
              <a:rPr lang="it-IT" sz="5400" b="1" dirty="0" err="1" smtClean="0">
                <a:solidFill>
                  <a:srgbClr val="C00000"/>
                </a:solidFill>
                <a:latin typeface="Monotype Corsiva" pitchFamily="66" charset="0"/>
              </a:rPr>
              <a:t>means</a:t>
            </a:r>
            <a:r>
              <a:rPr lang="it-IT" sz="5400" b="1" dirty="0" smtClean="0">
                <a:solidFill>
                  <a:srgbClr val="C00000"/>
                </a:solidFill>
                <a:latin typeface="Monotype Corsiva" pitchFamily="66" charset="0"/>
              </a:rPr>
              <a:t>?</a:t>
            </a:r>
            <a:endParaRPr lang="it-IT" sz="5400" b="1" dirty="0">
              <a:solidFill>
                <a:srgbClr val="C00000"/>
              </a:solidFill>
              <a:latin typeface="Monotype Corsiva" pitchFamily="66" charset="0"/>
            </a:endParaRPr>
          </a:p>
        </p:txBody>
      </p:sp>
      <p:sp>
        <p:nvSpPr>
          <p:cNvPr id="3" name="Segnaposto contenuto 2"/>
          <p:cNvSpPr>
            <a:spLocks noGrp="1"/>
          </p:cNvSpPr>
          <p:nvPr>
            <p:ph type="subTitle" idx="1"/>
          </p:nvPr>
        </p:nvSpPr>
        <p:spPr>
          <a:xfrm>
            <a:off x="4429124" y="1714488"/>
            <a:ext cx="4271970" cy="4714908"/>
          </a:xfrm>
        </p:spPr>
        <p:txBody>
          <a:bodyPr>
            <a:normAutofit fontScale="92500" lnSpcReduction="10000"/>
          </a:bodyPr>
          <a:lstStyle/>
          <a:p>
            <a:pPr algn="ctr">
              <a:buNone/>
            </a:pPr>
            <a:r>
              <a:rPr lang="it-IT" sz="3600" b="1" dirty="0" smtClean="0">
                <a:solidFill>
                  <a:schemeClr val="tx1"/>
                </a:solidFill>
                <a:latin typeface="Yu Mincho Light" pitchFamily="18" charset="-128"/>
                <a:ea typeface="Yu Mincho Light" pitchFamily="18" charset="-128"/>
              </a:rPr>
              <a:t>  In </a:t>
            </a:r>
            <a:r>
              <a:rPr lang="it-IT" sz="3600" b="1" dirty="0" err="1" smtClean="0">
                <a:solidFill>
                  <a:schemeClr val="tx1"/>
                </a:solidFill>
                <a:latin typeface="Yu Mincho Light" pitchFamily="18" charset="-128"/>
                <a:ea typeface="Yu Mincho Light" pitchFamily="18" charset="-128"/>
              </a:rPr>
              <a:t>his</a:t>
            </a:r>
            <a:r>
              <a:rPr lang="it-IT" sz="3600" b="1" dirty="0" smtClean="0">
                <a:solidFill>
                  <a:schemeClr val="tx1"/>
                </a:solidFill>
                <a:latin typeface="Yu Mincho Light" pitchFamily="18" charset="-128"/>
                <a:ea typeface="Yu Mincho Light" pitchFamily="18" charset="-128"/>
              </a:rPr>
              <a:t> </a:t>
            </a:r>
            <a:r>
              <a:rPr lang="it-IT" sz="3600" b="1" dirty="0" err="1" smtClean="0">
                <a:solidFill>
                  <a:schemeClr val="tx1"/>
                </a:solidFill>
                <a:latin typeface="Yu Mincho Light" pitchFamily="18" charset="-128"/>
                <a:ea typeface="Yu Mincho Light" pitchFamily="18" charset="-128"/>
              </a:rPr>
              <a:t>speech</a:t>
            </a:r>
            <a:r>
              <a:rPr lang="it-IT" sz="3600" b="1" dirty="0" smtClean="0">
                <a:solidFill>
                  <a:schemeClr val="tx1"/>
                </a:solidFill>
                <a:latin typeface="Yu Mincho Light" pitchFamily="18" charset="-128"/>
                <a:ea typeface="Yu Mincho Light" pitchFamily="18" charset="-128"/>
              </a:rPr>
              <a:t>, Plato </a:t>
            </a:r>
            <a:r>
              <a:rPr lang="it-IT" sz="3600" b="1" dirty="0" err="1" smtClean="0">
                <a:solidFill>
                  <a:schemeClr val="tx1"/>
                </a:solidFill>
                <a:latin typeface="Yu Mincho Light" pitchFamily="18" charset="-128"/>
                <a:ea typeface="Yu Mincho Light" pitchFamily="18" charset="-128"/>
              </a:rPr>
              <a:t>says</a:t>
            </a:r>
            <a:r>
              <a:rPr lang="it-IT" sz="3600" b="1" dirty="0" smtClean="0">
                <a:solidFill>
                  <a:schemeClr val="tx1"/>
                </a:solidFill>
                <a:latin typeface="Yu Mincho Light" pitchFamily="18" charset="-128"/>
                <a:ea typeface="Yu Mincho Light" pitchFamily="18" charset="-128"/>
              </a:rPr>
              <a:t> </a:t>
            </a:r>
            <a:r>
              <a:rPr lang="it-IT" sz="3600" b="1" dirty="0" err="1" smtClean="0">
                <a:solidFill>
                  <a:schemeClr val="tx1"/>
                </a:solidFill>
                <a:latin typeface="Yu Mincho Light" pitchFamily="18" charset="-128"/>
                <a:ea typeface="Yu Mincho Light" pitchFamily="18" charset="-128"/>
              </a:rPr>
              <a:t>that</a:t>
            </a:r>
            <a:r>
              <a:rPr lang="it-IT" sz="3600" b="1" dirty="0" smtClean="0">
                <a:solidFill>
                  <a:schemeClr val="tx1"/>
                </a:solidFill>
                <a:latin typeface="Yu Mincho Light" pitchFamily="18" charset="-128"/>
                <a:ea typeface="Yu Mincho Light" pitchFamily="18" charset="-128"/>
              </a:rPr>
              <a:t> </a:t>
            </a:r>
            <a:r>
              <a:rPr lang="it-IT" sz="3600" b="1" dirty="0" err="1" smtClean="0">
                <a:solidFill>
                  <a:schemeClr val="tx1"/>
                </a:solidFill>
                <a:latin typeface="Yu Mincho Light" pitchFamily="18" charset="-128"/>
                <a:ea typeface="Yu Mincho Light" pitchFamily="18" charset="-128"/>
              </a:rPr>
              <a:t>he</a:t>
            </a:r>
            <a:r>
              <a:rPr lang="it-IT" sz="3600" b="1" dirty="0" smtClean="0">
                <a:solidFill>
                  <a:schemeClr val="tx1"/>
                </a:solidFill>
                <a:latin typeface="Yu Mincho Light" pitchFamily="18" charset="-128"/>
                <a:ea typeface="Yu Mincho Light" pitchFamily="18" charset="-128"/>
              </a:rPr>
              <a:t> </a:t>
            </a:r>
            <a:r>
              <a:rPr lang="it-IT" sz="3600" b="1" dirty="0" err="1" smtClean="0">
                <a:solidFill>
                  <a:schemeClr val="tx1"/>
                </a:solidFill>
                <a:latin typeface="Yu Mincho Light" pitchFamily="18" charset="-128"/>
                <a:ea typeface="Yu Mincho Light" pitchFamily="18" charset="-128"/>
              </a:rPr>
              <a:t>wants</a:t>
            </a:r>
            <a:r>
              <a:rPr lang="it-IT" sz="3600" b="1" dirty="0" smtClean="0">
                <a:solidFill>
                  <a:schemeClr val="tx1"/>
                </a:solidFill>
                <a:latin typeface="Yu Mincho Light" pitchFamily="18" charset="-128"/>
                <a:ea typeface="Yu Mincho Light" pitchFamily="18" charset="-128"/>
              </a:rPr>
              <a:t> </a:t>
            </a:r>
            <a:r>
              <a:rPr lang="it-IT" sz="3600" b="1" dirty="0" err="1" smtClean="0">
                <a:solidFill>
                  <a:schemeClr val="tx1"/>
                </a:solidFill>
                <a:latin typeface="Yu Mincho Light" pitchFamily="18" charset="-128"/>
                <a:ea typeface="Yu Mincho Light" pitchFamily="18" charset="-128"/>
              </a:rPr>
              <a:t>to</a:t>
            </a:r>
            <a:r>
              <a:rPr lang="it-IT" sz="3600" b="1" dirty="0" smtClean="0">
                <a:solidFill>
                  <a:schemeClr val="tx1"/>
                </a:solidFill>
                <a:latin typeface="Yu Mincho Light" pitchFamily="18" charset="-128"/>
                <a:ea typeface="Yu Mincho Light" pitchFamily="18" charset="-128"/>
              </a:rPr>
              <a:t> go </a:t>
            </a:r>
            <a:r>
              <a:rPr lang="it-IT" sz="3600" b="1" dirty="0" err="1" smtClean="0">
                <a:solidFill>
                  <a:schemeClr val="tx1"/>
                </a:solidFill>
                <a:latin typeface="Yu Mincho Light" pitchFamily="18" charset="-128"/>
                <a:ea typeface="Yu Mincho Light" pitchFamily="18" charset="-128"/>
              </a:rPr>
              <a:t>to</a:t>
            </a:r>
            <a:r>
              <a:rPr lang="it-IT" sz="3600" b="1" dirty="0" smtClean="0">
                <a:solidFill>
                  <a:schemeClr val="tx1"/>
                </a:solidFill>
                <a:latin typeface="Yu Mincho Light" pitchFamily="18" charset="-128"/>
                <a:ea typeface="Yu Mincho Light" pitchFamily="18" charset="-128"/>
              </a:rPr>
              <a:t> </a:t>
            </a:r>
            <a:r>
              <a:rPr lang="it-IT" sz="3600" b="1" dirty="0" err="1" smtClean="0">
                <a:solidFill>
                  <a:schemeClr val="tx1"/>
                </a:solidFill>
                <a:latin typeface="Yu Mincho Light" pitchFamily="18" charset="-128"/>
                <a:ea typeface="Yu Mincho Light" pitchFamily="18" charset="-128"/>
              </a:rPr>
              <a:t>Syracuse</a:t>
            </a:r>
            <a:r>
              <a:rPr lang="it-IT" sz="3600" b="1" dirty="0" smtClean="0">
                <a:solidFill>
                  <a:schemeClr val="tx1"/>
                </a:solidFill>
                <a:latin typeface="Yu Mincho Light" pitchFamily="18" charset="-128"/>
                <a:ea typeface="Yu Mincho Light" pitchFamily="18" charset="-128"/>
              </a:rPr>
              <a:t> </a:t>
            </a:r>
            <a:r>
              <a:rPr lang="it-IT" sz="3600" b="1" dirty="0" err="1" smtClean="0">
                <a:solidFill>
                  <a:schemeClr val="tx1"/>
                </a:solidFill>
                <a:latin typeface="Yu Mincho Light" pitchFamily="18" charset="-128"/>
                <a:ea typeface="Yu Mincho Light" pitchFamily="18" charset="-128"/>
              </a:rPr>
              <a:t>to</a:t>
            </a:r>
            <a:r>
              <a:rPr lang="it-IT" sz="3600" b="1" dirty="0" smtClean="0">
                <a:solidFill>
                  <a:schemeClr val="tx1"/>
                </a:solidFill>
                <a:latin typeface="Yu Mincho Light" pitchFamily="18" charset="-128"/>
                <a:ea typeface="Yu Mincho Light" pitchFamily="18" charset="-128"/>
              </a:rPr>
              <a:t> </a:t>
            </a:r>
            <a:r>
              <a:rPr lang="it-IT" sz="3600" b="1" dirty="0" err="1" smtClean="0">
                <a:solidFill>
                  <a:schemeClr val="tx1"/>
                </a:solidFill>
                <a:latin typeface="Yu Mincho Light" pitchFamily="18" charset="-128"/>
                <a:ea typeface="Yu Mincho Light" pitchFamily="18" charset="-128"/>
              </a:rPr>
              <a:t>realize</a:t>
            </a:r>
            <a:r>
              <a:rPr lang="it-IT" sz="3600" b="1" dirty="0" smtClean="0">
                <a:solidFill>
                  <a:schemeClr val="tx1"/>
                </a:solidFill>
                <a:latin typeface="Yu Mincho Light" pitchFamily="18" charset="-128"/>
                <a:ea typeface="Yu Mincho Light" pitchFamily="18" charset="-128"/>
              </a:rPr>
              <a:t> </a:t>
            </a:r>
            <a:r>
              <a:rPr lang="it-IT" sz="3600" b="1" dirty="0" err="1" smtClean="0">
                <a:solidFill>
                  <a:schemeClr val="tx1"/>
                </a:solidFill>
                <a:latin typeface="Yu Mincho Light" pitchFamily="18" charset="-128"/>
                <a:ea typeface="Yu Mincho Light" pitchFamily="18" charset="-128"/>
              </a:rPr>
              <a:t>his</a:t>
            </a:r>
            <a:r>
              <a:rPr lang="it-IT" sz="3600" b="1" dirty="0" smtClean="0">
                <a:solidFill>
                  <a:schemeClr val="tx1"/>
                </a:solidFill>
                <a:latin typeface="Yu Mincho Light" pitchFamily="18" charset="-128"/>
                <a:ea typeface="Yu Mincho Light" pitchFamily="18" charset="-128"/>
              </a:rPr>
              <a:t> </a:t>
            </a:r>
            <a:r>
              <a:rPr lang="it-IT" sz="3600" b="1" dirty="0" err="1" smtClean="0">
                <a:solidFill>
                  <a:schemeClr val="tx1"/>
                </a:solidFill>
                <a:latin typeface="Yu Mincho Light" pitchFamily="18" charset="-128"/>
                <a:ea typeface="Yu Mincho Light" pitchFamily="18" charset="-128"/>
              </a:rPr>
              <a:t>reforms</a:t>
            </a:r>
            <a:r>
              <a:rPr lang="it-IT" sz="3600" b="1" dirty="0" smtClean="0">
                <a:solidFill>
                  <a:schemeClr val="tx1"/>
                </a:solidFill>
                <a:latin typeface="Yu Mincho Light" pitchFamily="18" charset="-128"/>
                <a:ea typeface="Yu Mincho Light" pitchFamily="18" charset="-128"/>
              </a:rPr>
              <a:t>. </a:t>
            </a:r>
            <a:r>
              <a:rPr lang="it-IT" sz="3600" b="1" dirty="0" err="1" smtClean="0">
                <a:solidFill>
                  <a:schemeClr val="tx1"/>
                </a:solidFill>
                <a:latin typeface="Yu Mincho Light" pitchFamily="18" charset="-128"/>
                <a:ea typeface="Yu Mincho Light" pitchFamily="18" charset="-128"/>
              </a:rPr>
              <a:t>If</a:t>
            </a:r>
            <a:r>
              <a:rPr lang="it-IT" sz="3600" b="1" dirty="0" smtClean="0">
                <a:solidFill>
                  <a:schemeClr val="tx1"/>
                </a:solidFill>
                <a:latin typeface="Yu Mincho Light" pitchFamily="18" charset="-128"/>
                <a:ea typeface="Yu Mincho Light" pitchFamily="18" charset="-128"/>
              </a:rPr>
              <a:t> </a:t>
            </a:r>
            <a:r>
              <a:rPr lang="it-IT" sz="3600" b="1" dirty="0" err="1" smtClean="0">
                <a:solidFill>
                  <a:schemeClr val="tx1"/>
                </a:solidFill>
                <a:latin typeface="Yu Mincho Light" pitchFamily="18" charset="-128"/>
                <a:ea typeface="Yu Mincho Light" pitchFamily="18" charset="-128"/>
              </a:rPr>
              <a:t>his</a:t>
            </a:r>
            <a:r>
              <a:rPr lang="it-IT" sz="3600" b="1" dirty="0" smtClean="0">
                <a:solidFill>
                  <a:schemeClr val="tx1"/>
                </a:solidFill>
                <a:latin typeface="Yu Mincho Light" pitchFamily="18" charset="-128"/>
                <a:ea typeface="Yu Mincho Light" pitchFamily="18" charset="-128"/>
              </a:rPr>
              <a:t> project </a:t>
            </a:r>
            <a:r>
              <a:rPr lang="it-IT" sz="3600" b="1" dirty="0" err="1" smtClean="0">
                <a:solidFill>
                  <a:schemeClr val="tx1"/>
                </a:solidFill>
                <a:latin typeface="Yu Mincho Light" pitchFamily="18" charset="-128"/>
                <a:ea typeface="Yu Mincho Light" pitchFamily="18" charset="-128"/>
              </a:rPr>
              <a:t>could</a:t>
            </a:r>
            <a:r>
              <a:rPr lang="it-IT" sz="3600" b="1" dirty="0" smtClean="0">
                <a:solidFill>
                  <a:schemeClr val="tx1"/>
                </a:solidFill>
                <a:latin typeface="Yu Mincho Light" pitchFamily="18" charset="-128"/>
                <a:ea typeface="Yu Mincho Light" pitchFamily="18" charset="-128"/>
              </a:rPr>
              <a:t> </a:t>
            </a:r>
            <a:r>
              <a:rPr lang="it-IT" sz="3600" b="1" dirty="0" err="1" smtClean="0">
                <a:solidFill>
                  <a:schemeClr val="tx1"/>
                </a:solidFill>
                <a:latin typeface="Yu Mincho Light" pitchFamily="18" charset="-128"/>
                <a:ea typeface="Yu Mincho Light" pitchFamily="18" charset="-128"/>
              </a:rPr>
              <a:t>be</a:t>
            </a:r>
            <a:r>
              <a:rPr lang="it-IT" sz="3600" b="1" dirty="0" smtClean="0">
                <a:solidFill>
                  <a:schemeClr val="tx1"/>
                </a:solidFill>
                <a:latin typeface="Yu Mincho Light" pitchFamily="18" charset="-128"/>
                <a:ea typeface="Yu Mincho Light" pitchFamily="18" charset="-128"/>
              </a:rPr>
              <a:t> </a:t>
            </a:r>
            <a:r>
              <a:rPr lang="it-IT" sz="3600" b="1" dirty="0" err="1" smtClean="0">
                <a:solidFill>
                  <a:schemeClr val="tx1"/>
                </a:solidFill>
                <a:latin typeface="Yu Mincho Light" pitchFamily="18" charset="-128"/>
                <a:ea typeface="Yu Mincho Light" pitchFamily="18" charset="-128"/>
              </a:rPr>
              <a:t>realized</a:t>
            </a:r>
            <a:r>
              <a:rPr lang="it-IT" sz="3600" b="1" dirty="0" smtClean="0">
                <a:solidFill>
                  <a:schemeClr val="tx1"/>
                </a:solidFill>
                <a:latin typeface="Yu Mincho Light" pitchFamily="18" charset="-128"/>
                <a:ea typeface="Yu Mincho Light" pitchFamily="18" charset="-128"/>
              </a:rPr>
              <a:t>, the life </a:t>
            </a:r>
            <a:r>
              <a:rPr lang="it-IT" sz="3600" b="1" dirty="0" err="1" smtClean="0">
                <a:solidFill>
                  <a:schemeClr val="tx1"/>
                </a:solidFill>
                <a:latin typeface="Yu Mincho Light" pitchFamily="18" charset="-128"/>
                <a:ea typeface="Yu Mincho Light" pitchFamily="18" charset="-128"/>
              </a:rPr>
              <a:t>of</a:t>
            </a:r>
            <a:r>
              <a:rPr lang="it-IT" sz="3600" b="1" dirty="0" smtClean="0">
                <a:solidFill>
                  <a:schemeClr val="tx1"/>
                </a:solidFill>
                <a:latin typeface="Yu Mincho Light" pitchFamily="18" charset="-128"/>
                <a:ea typeface="Yu Mincho Light" pitchFamily="18" charset="-128"/>
              </a:rPr>
              <a:t> Dion and </a:t>
            </a:r>
            <a:r>
              <a:rPr lang="it-IT" sz="3600" b="1" dirty="0" err="1" smtClean="0">
                <a:solidFill>
                  <a:schemeClr val="tx1"/>
                </a:solidFill>
                <a:latin typeface="Yu Mincho Light" pitchFamily="18" charset="-128"/>
                <a:ea typeface="Yu Mincho Light" pitchFamily="18" charset="-128"/>
              </a:rPr>
              <a:t>of</a:t>
            </a:r>
            <a:r>
              <a:rPr lang="it-IT" sz="3600" b="1" dirty="0" smtClean="0">
                <a:solidFill>
                  <a:schemeClr val="tx1"/>
                </a:solidFill>
                <a:latin typeface="Yu Mincho Light" pitchFamily="18" charset="-128"/>
                <a:ea typeface="Yu Mincho Light" pitchFamily="18" charset="-128"/>
              </a:rPr>
              <a:t> </a:t>
            </a:r>
            <a:r>
              <a:rPr lang="it-IT" sz="3600" b="1" dirty="0" err="1" smtClean="0">
                <a:solidFill>
                  <a:schemeClr val="tx1"/>
                </a:solidFill>
                <a:latin typeface="Yu Mincho Light" pitchFamily="18" charset="-128"/>
                <a:ea typeface="Yu Mincho Light" pitchFamily="18" charset="-128"/>
              </a:rPr>
              <a:t>all</a:t>
            </a:r>
            <a:r>
              <a:rPr lang="it-IT" sz="3600" b="1" dirty="0" smtClean="0">
                <a:solidFill>
                  <a:schemeClr val="tx1"/>
                </a:solidFill>
                <a:latin typeface="Yu Mincho Light" pitchFamily="18" charset="-128"/>
                <a:ea typeface="Yu Mincho Light" pitchFamily="18" charset="-128"/>
              </a:rPr>
              <a:t> </a:t>
            </a:r>
            <a:r>
              <a:rPr lang="it-IT" sz="3600" b="1" dirty="0" err="1" smtClean="0">
                <a:solidFill>
                  <a:schemeClr val="tx1"/>
                </a:solidFill>
                <a:latin typeface="Yu Mincho Light" pitchFamily="18" charset="-128"/>
                <a:ea typeface="Yu Mincho Light" pitchFamily="18" charset="-128"/>
              </a:rPr>
              <a:t>Syracuse</a:t>
            </a:r>
            <a:r>
              <a:rPr lang="it-IT" sz="3600" b="1" dirty="0" smtClean="0">
                <a:solidFill>
                  <a:schemeClr val="tx1"/>
                </a:solidFill>
                <a:latin typeface="Yu Mincho Light" pitchFamily="18" charset="-128"/>
                <a:ea typeface="Yu Mincho Light" pitchFamily="18" charset="-128"/>
              </a:rPr>
              <a:t>’s people </a:t>
            </a:r>
            <a:r>
              <a:rPr lang="it-IT" sz="3600" b="1" dirty="0" err="1" smtClean="0">
                <a:solidFill>
                  <a:schemeClr val="tx1"/>
                </a:solidFill>
                <a:latin typeface="Yu Mincho Light" pitchFamily="18" charset="-128"/>
                <a:ea typeface="Yu Mincho Light" pitchFamily="18" charset="-128"/>
              </a:rPr>
              <a:t>would</a:t>
            </a:r>
            <a:r>
              <a:rPr lang="it-IT" sz="3600" b="1" dirty="0" smtClean="0">
                <a:solidFill>
                  <a:schemeClr val="tx1"/>
                </a:solidFill>
                <a:latin typeface="Yu Mincho Light" pitchFamily="18" charset="-128"/>
                <a:ea typeface="Yu Mincho Light" pitchFamily="18" charset="-128"/>
              </a:rPr>
              <a:t> </a:t>
            </a:r>
            <a:r>
              <a:rPr lang="it-IT" sz="3600" b="1" dirty="0" err="1" smtClean="0">
                <a:solidFill>
                  <a:schemeClr val="tx1"/>
                </a:solidFill>
                <a:latin typeface="Yu Mincho Light" pitchFamily="18" charset="-128"/>
                <a:ea typeface="Yu Mincho Light" pitchFamily="18" charset="-128"/>
              </a:rPr>
              <a:t>change</a:t>
            </a:r>
            <a:r>
              <a:rPr lang="it-IT" sz="3600" b="1" dirty="0" smtClean="0">
                <a:solidFill>
                  <a:schemeClr val="tx1"/>
                </a:solidFill>
                <a:latin typeface="Yu Mincho Light" pitchFamily="18" charset="-128"/>
                <a:ea typeface="Yu Mincho Light" pitchFamily="18" charset="-128"/>
              </a:rPr>
              <a:t> in </a:t>
            </a:r>
            <a:r>
              <a:rPr lang="it-IT" sz="3600" b="1" dirty="0" err="1" smtClean="0">
                <a:solidFill>
                  <a:schemeClr val="tx1"/>
                </a:solidFill>
                <a:latin typeface="Yu Mincho Light" pitchFamily="18" charset="-128"/>
                <a:ea typeface="Yu Mincho Light" pitchFamily="18" charset="-128"/>
              </a:rPr>
              <a:t>better</a:t>
            </a:r>
            <a:r>
              <a:rPr lang="it-IT" sz="3600" b="1" dirty="0" smtClean="0">
                <a:solidFill>
                  <a:schemeClr val="tx1"/>
                </a:solidFill>
                <a:latin typeface="Yu Mincho Light" pitchFamily="18" charset="-128"/>
                <a:ea typeface="Yu Mincho Light" pitchFamily="18" charset="-128"/>
              </a:rPr>
              <a:t>.</a:t>
            </a:r>
            <a:endParaRPr lang="it-IT" sz="3600" b="1" dirty="0">
              <a:solidFill>
                <a:schemeClr val="tx1"/>
              </a:solidFill>
              <a:latin typeface="Yu Mincho Light" pitchFamily="18" charset="-128"/>
              <a:ea typeface="Yu Mincho Light" pitchFamily="18" charset="-128"/>
            </a:endParaRPr>
          </a:p>
        </p:txBody>
      </p:sp>
      <p:pic>
        <p:nvPicPr>
          <p:cNvPr id="4" name="Immagine 3" descr="Plato-raphael.jpg"/>
          <p:cNvPicPr>
            <a:picLocks noChangeAspect="1"/>
          </p:cNvPicPr>
          <p:nvPr/>
        </p:nvPicPr>
        <p:blipFill>
          <a:blip r:embed="rId2" cstate="print"/>
          <a:stretch>
            <a:fillRect/>
          </a:stretch>
        </p:blipFill>
        <p:spPr>
          <a:xfrm>
            <a:off x="428596" y="1714488"/>
            <a:ext cx="3565803" cy="38576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57158" y="1071546"/>
            <a:ext cx="7358114" cy="738664"/>
          </a:xfrm>
          <a:prstGeom prst="rect">
            <a:avLst/>
          </a:prstGeom>
          <a:noFill/>
        </p:spPr>
        <p:txBody>
          <a:bodyPr wrap="square" rtlCol="0">
            <a:spAutoFit/>
          </a:bodyPr>
          <a:lstStyle/>
          <a:p>
            <a:endParaRPr lang="it-IT" sz="2400" b="1" dirty="0" smtClean="0">
              <a:latin typeface="Yu Mincho Light" pitchFamily="18" charset="-128"/>
              <a:ea typeface="Yu Mincho Light" pitchFamily="18" charset="-128"/>
            </a:endParaRPr>
          </a:p>
          <a:p>
            <a:endParaRPr lang="it-IT" b="1" dirty="0">
              <a:latin typeface="Yu Mincho Light" pitchFamily="18" charset="-128"/>
              <a:ea typeface="Yu Mincho Light" pitchFamily="18" charset="-128"/>
            </a:endParaRPr>
          </a:p>
        </p:txBody>
      </p:sp>
      <p:sp>
        <p:nvSpPr>
          <p:cNvPr id="6" name="CasellaDiTesto 5"/>
          <p:cNvSpPr txBox="1"/>
          <p:nvPr/>
        </p:nvSpPr>
        <p:spPr>
          <a:xfrm>
            <a:off x="285720" y="571480"/>
            <a:ext cx="5184576" cy="2677656"/>
          </a:xfrm>
          <a:prstGeom prst="rect">
            <a:avLst/>
          </a:prstGeom>
          <a:noFill/>
        </p:spPr>
        <p:txBody>
          <a:bodyPr wrap="square" rtlCol="0">
            <a:spAutoFit/>
          </a:bodyPr>
          <a:lstStyle/>
          <a:p>
            <a:pPr algn="ctr"/>
            <a:r>
              <a:rPr lang="it-IT" sz="2400" b="1" dirty="0" smtClean="0">
                <a:latin typeface="Yu Mincho Light" pitchFamily="18" charset="-128"/>
                <a:ea typeface="Yu Mincho Light" pitchFamily="18" charset="-128"/>
              </a:rPr>
              <a:t>In 367 BC, </a:t>
            </a:r>
            <a:r>
              <a:rPr lang="it-IT" sz="2400" b="1" dirty="0" err="1" smtClean="0">
                <a:latin typeface="Yu Mincho Light" pitchFamily="18" charset="-128"/>
                <a:ea typeface="Yu Mincho Light" pitchFamily="18" charset="-128"/>
              </a:rPr>
              <a:t>after</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Dyonisius</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death</a:t>
            </a:r>
            <a:r>
              <a:rPr lang="it-IT" sz="2400" b="1" dirty="0" smtClean="0">
                <a:latin typeface="Yu Mincho Light" pitchFamily="18" charset="-128"/>
                <a:ea typeface="Yu Mincho Light" pitchFamily="18" charset="-128"/>
              </a:rPr>
              <a:t> and the </a:t>
            </a:r>
            <a:r>
              <a:rPr lang="it-IT" sz="2400" b="1" dirty="0" err="1" smtClean="0">
                <a:latin typeface="Yu Mincho Light" pitchFamily="18" charset="-128"/>
                <a:ea typeface="Yu Mincho Light" pitchFamily="18" charset="-128"/>
              </a:rPr>
              <a:t>succession</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to</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power</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of</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his</a:t>
            </a:r>
            <a:r>
              <a:rPr lang="it-IT" sz="2400" b="1" dirty="0" smtClean="0">
                <a:latin typeface="Yu Mincho Light" pitchFamily="18" charset="-128"/>
                <a:ea typeface="Yu Mincho Light" pitchFamily="18" charset="-128"/>
              </a:rPr>
              <a:t> son </a:t>
            </a:r>
            <a:r>
              <a:rPr lang="it-IT" sz="2400" b="1" dirty="0" err="1" smtClean="0">
                <a:latin typeface="Yu Mincho Light" pitchFamily="18" charset="-128"/>
                <a:ea typeface="Yu Mincho Light" pitchFamily="18" charset="-128"/>
              </a:rPr>
              <a:t>Dyonisius</a:t>
            </a:r>
            <a:r>
              <a:rPr lang="it-IT" sz="2400" b="1" dirty="0" smtClean="0">
                <a:latin typeface="Yu Mincho Light" pitchFamily="18" charset="-128"/>
                <a:ea typeface="Yu Mincho Light" pitchFamily="18" charset="-128"/>
              </a:rPr>
              <a:t> II </a:t>
            </a:r>
            <a:r>
              <a:rPr lang="it-IT" sz="2400" b="1" dirty="0" err="1" smtClean="0">
                <a:latin typeface="Yu Mincho Light" pitchFamily="18" charset="-128"/>
                <a:ea typeface="Yu Mincho Light" pitchFamily="18" charset="-128"/>
              </a:rPr>
              <a:t>Plato</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comes</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to</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Syracuse</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invited</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by</a:t>
            </a:r>
            <a:r>
              <a:rPr lang="it-IT" sz="2400" b="1" dirty="0" smtClean="0">
                <a:latin typeface="Yu Mincho Light" pitchFamily="18" charset="-128"/>
                <a:ea typeface="Yu Mincho Light" pitchFamily="18" charset="-128"/>
              </a:rPr>
              <a:t> Dion. </a:t>
            </a:r>
            <a:r>
              <a:rPr lang="it-IT" sz="2400" b="1" dirty="0" err="1" smtClean="0">
                <a:latin typeface="Yu Mincho Light" pitchFamily="18" charset="-128"/>
                <a:ea typeface="Yu Mincho Light" pitchFamily="18" charset="-128"/>
              </a:rPr>
              <a:t>Plato</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hopes</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to</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realize</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his</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reforms</a:t>
            </a:r>
            <a:r>
              <a:rPr lang="it-IT" sz="2400" b="1" dirty="0" smtClean="0">
                <a:latin typeface="Yu Mincho Light" pitchFamily="18" charset="-128"/>
                <a:ea typeface="Yu Mincho Light" pitchFamily="18" charset="-128"/>
              </a:rPr>
              <a:t> and h</a:t>
            </a:r>
            <a:r>
              <a:rPr lang="en-US" sz="2400" b="1" dirty="0" smtClean="0">
                <a:latin typeface="Yu Mincho Light" pitchFamily="18" charset="-128"/>
                <a:ea typeface="Yu Mincho Light" pitchFamily="18" charset="-128"/>
              </a:rPr>
              <a:t>is plans about institutional transformation of Syracuse’s State. </a:t>
            </a:r>
            <a:endParaRPr lang="it-IT" sz="2400" b="1" dirty="0" smtClean="0">
              <a:latin typeface="Yu Mincho Light" pitchFamily="18" charset="-128"/>
              <a:ea typeface="Yu Mincho Light" pitchFamily="18" charset="-128"/>
            </a:endParaRPr>
          </a:p>
        </p:txBody>
      </p:sp>
      <p:pic>
        <p:nvPicPr>
          <p:cNvPr id="7" name="Immagine 6" descr="download.jpg"/>
          <p:cNvPicPr>
            <a:picLocks noChangeAspect="1"/>
          </p:cNvPicPr>
          <p:nvPr/>
        </p:nvPicPr>
        <p:blipFill>
          <a:blip r:embed="rId2" cstate="print"/>
          <a:stretch>
            <a:fillRect/>
          </a:stretch>
        </p:blipFill>
        <p:spPr>
          <a:xfrm>
            <a:off x="5868144" y="620688"/>
            <a:ext cx="2653093" cy="26413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tangolo 4"/>
          <p:cNvSpPr/>
          <p:nvPr/>
        </p:nvSpPr>
        <p:spPr>
          <a:xfrm>
            <a:off x="4214810" y="4357694"/>
            <a:ext cx="4572000" cy="1938992"/>
          </a:xfrm>
          <a:prstGeom prst="rect">
            <a:avLst/>
          </a:prstGeom>
        </p:spPr>
        <p:txBody>
          <a:bodyPr wrap="square">
            <a:spAutoFit/>
          </a:bodyPr>
          <a:lstStyle/>
          <a:p>
            <a:pPr algn="ctr"/>
            <a:r>
              <a:rPr lang="it-IT" sz="2400" b="1" dirty="0" smtClean="0">
                <a:latin typeface="Yu Mincho Light" pitchFamily="18" charset="-128"/>
                <a:ea typeface="Yu Mincho Light" pitchFamily="18" charset="-128"/>
              </a:rPr>
              <a:t>In 365 BC </a:t>
            </a:r>
            <a:r>
              <a:rPr lang="it-IT" sz="2400" b="1" dirty="0" err="1" smtClean="0">
                <a:latin typeface="Yu Mincho Light" pitchFamily="18" charset="-128"/>
                <a:ea typeface="Yu Mincho Light" pitchFamily="18" charset="-128"/>
              </a:rPr>
              <a:t>Syracuse</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is</a:t>
            </a:r>
            <a:r>
              <a:rPr lang="it-IT" sz="2400" b="1" dirty="0" smtClean="0">
                <a:latin typeface="Yu Mincho Light" pitchFamily="18" charset="-128"/>
                <a:ea typeface="Yu Mincho Light" pitchFamily="18" charset="-128"/>
              </a:rPr>
              <a:t> at war and </a:t>
            </a:r>
            <a:r>
              <a:rPr lang="it-IT" sz="2400" b="1" dirty="0" err="1" smtClean="0">
                <a:latin typeface="Yu Mincho Light" pitchFamily="18" charset="-128"/>
                <a:ea typeface="Yu Mincho Light" pitchFamily="18" charset="-128"/>
              </a:rPr>
              <a:t>Plato</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cames</a:t>
            </a:r>
            <a:r>
              <a:rPr lang="it-IT" sz="2400" b="1" dirty="0" smtClean="0">
                <a:latin typeface="Yu Mincho Light" pitchFamily="18" charset="-128"/>
                <a:ea typeface="Yu Mincho Light" pitchFamily="18" charset="-128"/>
              </a:rPr>
              <a:t> back </a:t>
            </a:r>
            <a:r>
              <a:rPr lang="it-IT" sz="2400" b="1" dirty="0" err="1" smtClean="0">
                <a:latin typeface="Yu Mincho Light" pitchFamily="18" charset="-128"/>
                <a:ea typeface="Yu Mincho Light" pitchFamily="18" charset="-128"/>
              </a:rPr>
              <a:t>to</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Athens</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He</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promises</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to</a:t>
            </a:r>
            <a:r>
              <a:rPr lang="it-IT" sz="2400" b="1" dirty="0" smtClean="0">
                <a:latin typeface="Yu Mincho Light" pitchFamily="18" charset="-128"/>
                <a:ea typeface="Yu Mincho Light" pitchFamily="18" charset="-128"/>
              </a:rPr>
              <a:t> come </a:t>
            </a:r>
            <a:r>
              <a:rPr lang="it-IT" sz="2400" b="1" dirty="0" err="1" smtClean="0">
                <a:latin typeface="Yu Mincho Light" pitchFamily="18" charset="-128"/>
                <a:ea typeface="Yu Mincho Light" pitchFamily="18" charset="-128"/>
              </a:rPr>
              <a:t>again</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to</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Syracuse</a:t>
            </a:r>
            <a:r>
              <a:rPr lang="it-IT" sz="2400" b="1" dirty="0" smtClean="0">
                <a:latin typeface="Yu Mincho Light" pitchFamily="18" charset="-128"/>
                <a:ea typeface="Yu Mincho Light" pitchFamily="18" charset="-128"/>
              </a:rPr>
              <a:t> at the end </a:t>
            </a:r>
            <a:r>
              <a:rPr lang="it-IT" sz="2400" b="1" dirty="0" err="1" smtClean="0">
                <a:latin typeface="Yu Mincho Light" pitchFamily="18" charset="-128"/>
                <a:ea typeface="Yu Mincho Light" pitchFamily="18" charset="-128"/>
              </a:rPr>
              <a:t>of</a:t>
            </a:r>
            <a:r>
              <a:rPr lang="it-IT" sz="2400" b="1" dirty="0" smtClean="0">
                <a:latin typeface="Yu Mincho Light" pitchFamily="18" charset="-128"/>
                <a:ea typeface="Yu Mincho Light" pitchFamily="18" charset="-128"/>
              </a:rPr>
              <a:t> the war and </a:t>
            </a:r>
            <a:r>
              <a:rPr lang="it-IT" sz="2400" b="1" dirty="0" err="1" smtClean="0">
                <a:latin typeface="Yu Mincho Light" pitchFamily="18" charset="-128"/>
                <a:ea typeface="Yu Mincho Light" pitchFamily="18" charset="-128"/>
              </a:rPr>
              <a:t>reach</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his</a:t>
            </a:r>
            <a:r>
              <a:rPr lang="it-IT" sz="2400" b="1" dirty="0" smtClean="0">
                <a:latin typeface="Yu Mincho Light" pitchFamily="18" charset="-128"/>
                <a:ea typeface="Yu Mincho Light" pitchFamily="18" charset="-128"/>
              </a:rPr>
              <a:t> friend Dion.</a:t>
            </a:r>
            <a:endParaRPr lang="it-IT" sz="2400" b="1" dirty="0">
              <a:latin typeface="Yu Mincho Light" pitchFamily="18" charset="-128"/>
              <a:ea typeface="Yu Mincho Light" pitchFamily="18" charset="-128"/>
            </a:endParaRPr>
          </a:p>
        </p:txBody>
      </p:sp>
      <p:pic>
        <p:nvPicPr>
          <p:cNvPr id="8" name="Immagine 7" descr="Plato_i_sin_akademi,_av_Carl_Johan_Wahlbom_(ur_Svenska_Familj-Journalen).png"/>
          <p:cNvPicPr>
            <a:picLocks noChangeAspect="1"/>
          </p:cNvPicPr>
          <p:nvPr/>
        </p:nvPicPr>
        <p:blipFill>
          <a:blip r:embed="rId3" cstate="print"/>
          <a:stretch>
            <a:fillRect/>
          </a:stretch>
        </p:blipFill>
        <p:spPr>
          <a:xfrm>
            <a:off x="500034" y="4143380"/>
            <a:ext cx="3036115" cy="242889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71600" y="116632"/>
            <a:ext cx="8429652" cy="3744417"/>
          </a:xfrm>
        </p:spPr>
        <p:txBody>
          <a:bodyPr>
            <a:noAutofit/>
          </a:bodyPr>
          <a:lstStyle/>
          <a:p>
            <a:r>
              <a:rPr lang="it-IT" sz="8000" b="1" dirty="0" smtClean="0">
                <a:latin typeface="Monotype Corsiva" pitchFamily="66" charset="0"/>
                <a:ea typeface="Yu Mincho Light" pitchFamily="18" charset="-128"/>
              </a:rPr>
              <a:t> </a:t>
            </a:r>
            <a:r>
              <a:rPr lang="it-IT" sz="8000" b="1" dirty="0" err="1" smtClean="0">
                <a:solidFill>
                  <a:srgbClr val="C00000"/>
                </a:solidFill>
                <a:latin typeface="Monotype Corsiva" pitchFamily="66" charset="0"/>
                <a:ea typeface="Yu Mincho Light" pitchFamily="18" charset="-128"/>
              </a:rPr>
              <a:t>Plato’</a:t>
            </a:r>
            <a:r>
              <a:rPr lang="it-IT" sz="8000" b="1" dirty="0" smtClean="0">
                <a:solidFill>
                  <a:srgbClr val="C00000"/>
                </a:solidFill>
                <a:latin typeface="Monotype Corsiva" pitchFamily="66" charset="0"/>
                <a:ea typeface="Yu Mincho Light" pitchFamily="18" charset="-128"/>
              </a:rPr>
              <a:t>s </a:t>
            </a:r>
            <a:r>
              <a:rPr lang="it-IT" sz="8000" b="1" dirty="0" err="1" smtClean="0">
                <a:solidFill>
                  <a:srgbClr val="C00000"/>
                </a:solidFill>
                <a:latin typeface="Monotype Corsiva" pitchFamily="66" charset="0"/>
                <a:ea typeface="Yu Mincho Light" pitchFamily="18" charset="-128"/>
              </a:rPr>
              <a:t>third</a:t>
            </a:r>
            <a:r>
              <a:rPr lang="it-IT" sz="8000" b="1" dirty="0" smtClean="0">
                <a:solidFill>
                  <a:srgbClr val="C00000"/>
                </a:solidFill>
                <a:latin typeface="Monotype Corsiva" pitchFamily="66" charset="0"/>
                <a:ea typeface="Yu Mincho Light" pitchFamily="18" charset="-128"/>
              </a:rPr>
              <a:t> </a:t>
            </a:r>
            <a:r>
              <a:rPr lang="it-IT" sz="8000" b="1" dirty="0" err="1" smtClean="0">
                <a:solidFill>
                  <a:srgbClr val="C00000"/>
                </a:solidFill>
                <a:latin typeface="Monotype Corsiva" pitchFamily="66" charset="0"/>
                <a:ea typeface="Yu Mincho Light" pitchFamily="18" charset="-128"/>
              </a:rPr>
              <a:t>travel</a:t>
            </a:r>
            <a:r>
              <a:rPr lang="it-IT" sz="8000" b="1" dirty="0" smtClean="0">
                <a:solidFill>
                  <a:srgbClr val="C00000"/>
                </a:solidFill>
                <a:latin typeface="Monotype Corsiva" pitchFamily="66" charset="0"/>
                <a:ea typeface="Yu Mincho Light" pitchFamily="18" charset="-128"/>
              </a:rPr>
              <a:t>  </a:t>
            </a:r>
            <a:endParaRPr lang="it-IT" sz="8000" b="1" dirty="0">
              <a:solidFill>
                <a:srgbClr val="C00000"/>
              </a:solidFill>
              <a:latin typeface="Monotype Corsiva" pitchFamily="66" charset="0"/>
              <a:ea typeface="Yu Mincho Light" pitchFamily="18" charset="-128"/>
            </a:endParaRPr>
          </a:p>
        </p:txBody>
      </p:sp>
      <p:pic>
        <p:nvPicPr>
          <p:cNvPr id="5" name="Immagine 4" descr="plato.jpg"/>
          <p:cNvPicPr>
            <a:picLocks noChangeAspect="1"/>
          </p:cNvPicPr>
          <p:nvPr/>
        </p:nvPicPr>
        <p:blipFill>
          <a:blip r:embed="rId3" cstate="print"/>
          <a:stretch>
            <a:fillRect/>
          </a:stretch>
        </p:blipFill>
        <p:spPr>
          <a:xfrm>
            <a:off x="0" y="0"/>
            <a:ext cx="1492301" cy="3489350"/>
          </a:xfrm>
          <a:prstGeom prst="rect">
            <a:avLst/>
          </a:prstGeom>
          <a:ln>
            <a:noFill/>
          </a:ln>
          <a:effectLst>
            <a:softEdge rad="112500"/>
          </a:effectLst>
        </p:spPr>
      </p:pic>
      <p:pic>
        <p:nvPicPr>
          <p:cNvPr id="6" name="Immagine 5" descr="siracusa_teatro_greco.jpg"/>
          <p:cNvPicPr>
            <a:picLocks noChangeAspect="1"/>
          </p:cNvPicPr>
          <p:nvPr/>
        </p:nvPicPr>
        <p:blipFill>
          <a:blip r:embed="rId4" cstate="print"/>
          <a:stretch>
            <a:fillRect/>
          </a:stretch>
        </p:blipFill>
        <p:spPr>
          <a:xfrm>
            <a:off x="251519" y="3789040"/>
            <a:ext cx="4431733" cy="2924944"/>
          </a:xfrm>
          <a:prstGeom prst="rect">
            <a:avLst/>
          </a:prstGeom>
          <a:ln>
            <a:noFill/>
          </a:ln>
          <a:effectLst>
            <a:softEdge rad="112500"/>
          </a:effectLst>
        </p:spPr>
      </p:pic>
      <p:pic>
        <p:nvPicPr>
          <p:cNvPr id="7" name="Immagine 6" descr="platone.jpg"/>
          <p:cNvPicPr>
            <a:picLocks noChangeAspect="1"/>
          </p:cNvPicPr>
          <p:nvPr/>
        </p:nvPicPr>
        <p:blipFill>
          <a:blip r:embed="rId5" cstate="print"/>
          <a:stretch>
            <a:fillRect/>
          </a:stretch>
        </p:blipFill>
        <p:spPr>
          <a:xfrm>
            <a:off x="5940152" y="2996952"/>
            <a:ext cx="2848673" cy="3736899"/>
          </a:xfrm>
          <a:prstGeom prst="rect">
            <a:avLst/>
          </a:prstGeom>
          <a:ln>
            <a:noFill/>
          </a:ln>
          <a:effectLst>
            <a:softEdge rad="112500"/>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1"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428604"/>
            <a:ext cx="9358282" cy="5078313"/>
          </a:xfrm>
          <a:prstGeom prst="rect">
            <a:avLst/>
          </a:prstGeom>
          <a:noFill/>
        </p:spPr>
        <p:txBody>
          <a:bodyPr wrap="square" rtlCol="0">
            <a:spAutoFit/>
          </a:bodyPr>
          <a:lstStyle/>
          <a:p>
            <a:r>
              <a:rPr lang="it-IT" sz="5400" b="1" i="1" dirty="0" smtClean="0">
                <a:latin typeface="Yu Mincho Light" pitchFamily="18" charset="-128"/>
                <a:ea typeface="Yu Mincho Light" pitchFamily="18" charset="-128"/>
              </a:rPr>
              <a:t>“... </a:t>
            </a:r>
            <a:r>
              <a:rPr lang="it-IT" sz="5400" b="1" i="1" dirty="0">
                <a:latin typeface="Yu Mincho Light" pitchFamily="18" charset="-128"/>
                <a:ea typeface="Yu Mincho Light" pitchFamily="18" charset="-128"/>
              </a:rPr>
              <a:t>Mi metto dunque in viaggio... con molto timore e con previsioni nient'affatto liete</a:t>
            </a:r>
            <a:r>
              <a:rPr lang="it-IT" sz="5400" b="1" i="1" dirty="0" smtClean="0">
                <a:latin typeface="Yu Mincho Light" pitchFamily="18" charset="-128"/>
                <a:ea typeface="Yu Mincho Light" pitchFamily="18" charset="-128"/>
              </a:rPr>
              <a:t>...”</a:t>
            </a:r>
          </a:p>
          <a:p>
            <a:r>
              <a:rPr lang="it-IT" sz="5400" b="1" dirty="0">
                <a:latin typeface="Yu Mincho Light" pitchFamily="18" charset="-128"/>
                <a:ea typeface="Yu Mincho Light" pitchFamily="18" charset="-128"/>
              </a:rPr>
              <a:t> </a:t>
            </a:r>
            <a:r>
              <a:rPr lang="it-IT" sz="5400" b="1" dirty="0" smtClean="0">
                <a:latin typeface="Yu Mincho Light" pitchFamily="18" charset="-128"/>
                <a:ea typeface="Yu Mincho Light" pitchFamily="18" charset="-128"/>
              </a:rPr>
              <a:t>                                                                                                             </a:t>
            </a:r>
            <a:r>
              <a:rPr lang="it-IT" sz="4800" b="1" i="1" dirty="0" smtClean="0">
                <a:latin typeface="Yu Mincho Light" pitchFamily="18" charset="-128"/>
                <a:ea typeface="Yu Mincho Light" pitchFamily="18" charset="-128"/>
              </a:rPr>
              <a:t>Lettera VII Platone</a:t>
            </a:r>
            <a:endParaRPr lang="it-IT" sz="4800" b="1" i="1" dirty="0">
              <a:latin typeface="Yu Mincho Light" pitchFamily="18" charset="-128"/>
              <a:ea typeface="Yu Mincho Light" pitchFamily="18" charset="-128"/>
            </a:endParaRPr>
          </a:p>
        </p:txBody>
      </p:sp>
      <p:pic>
        <p:nvPicPr>
          <p:cNvPr id="5" name="Immagine 4" descr="download.jpg"/>
          <p:cNvPicPr>
            <a:picLocks noChangeAspect="1"/>
          </p:cNvPicPr>
          <p:nvPr/>
        </p:nvPicPr>
        <p:blipFill>
          <a:blip r:embed="rId2" cstate="print"/>
          <a:stretch>
            <a:fillRect/>
          </a:stretch>
        </p:blipFill>
        <p:spPr>
          <a:xfrm>
            <a:off x="5796136" y="3573016"/>
            <a:ext cx="3347864" cy="3159795"/>
          </a:xfrm>
          <a:prstGeom prst="rect">
            <a:avLst/>
          </a:prstGeom>
          <a:ln>
            <a:noFill/>
          </a:ln>
          <a:effectLst>
            <a:softEdge rad="112500"/>
          </a:effectLst>
        </p:spPr>
      </p:pic>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1340768"/>
            <a:ext cx="9144000" cy="4071967"/>
          </a:xfrm>
        </p:spPr>
        <p:txBody>
          <a:bodyPr/>
          <a:lstStyle/>
          <a:p>
            <a:pPr>
              <a:buNone/>
            </a:pPr>
            <a:r>
              <a:rPr lang="it-IT" dirty="0" smtClean="0"/>
              <a:t>    </a:t>
            </a:r>
            <a:r>
              <a:rPr lang="it-IT" sz="4400" b="1" dirty="0" err="1" smtClean="0">
                <a:latin typeface="Yu Mincho Light" pitchFamily="18" charset="-128"/>
                <a:ea typeface="Yu Mincho Light" pitchFamily="18" charset="-128"/>
              </a:rPr>
              <a:t>This</a:t>
            </a:r>
            <a:r>
              <a:rPr lang="it-IT" sz="4400" b="1" dirty="0" smtClean="0">
                <a:latin typeface="Yu Mincho Light" pitchFamily="18" charset="-128"/>
                <a:ea typeface="Yu Mincho Light" pitchFamily="18" charset="-128"/>
              </a:rPr>
              <a:t> </a:t>
            </a:r>
            <a:r>
              <a:rPr lang="it-IT" sz="4400" b="1" dirty="0" err="1" smtClean="0">
                <a:latin typeface="Yu Mincho Light" pitchFamily="18" charset="-128"/>
                <a:ea typeface="Yu Mincho Light" pitchFamily="18" charset="-128"/>
              </a:rPr>
              <a:t>is</a:t>
            </a:r>
            <a:r>
              <a:rPr lang="it-IT" sz="4400" b="1" dirty="0" smtClean="0">
                <a:latin typeface="Yu Mincho Light" pitchFamily="18" charset="-128"/>
                <a:ea typeface="Yu Mincho Light" pitchFamily="18" charset="-128"/>
              </a:rPr>
              <a:t> </a:t>
            </a:r>
            <a:r>
              <a:rPr lang="it-IT" sz="4400" b="1" dirty="0" err="1" smtClean="0">
                <a:latin typeface="Yu Mincho Light" pitchFamily="18" charset="-128"/>
                <a:ea typeface="Yu Mincho Light" pitchFamily="18" charset="-128"/>
              </a:rPr>
              <a:t>an</a:t>
            </a:r>
            <a:r>
              <a:rPr lang="it-IT" sz="4400" b="1" dirty="0" smtClean="0">
                <a:latin typeface="Yu Mincho Light" pitchFamily="18" charset="-128"/>
                <a:ea typeface="Yu Mincho Light" pitchFamily="18" charset="-128"/>
              </a:rPr>
              <a:t> </a:t>
            </a:r>
            <a:r>
              <a:rPr lang="it-IT" sz="4400" b="1" dirty="0" err="1" smtClean="0">
                <a:latin typeface="Yu Mincho Light" pitchFamily="18" charset="-128"/>
                <a:ea typeface="Yu Mincho Light" pitchFamily="18" charset="-128"/>
              </a:rPr>
              <a:t>extract</a:t>
            </a:r>
            <a:r>
              <a:rPr lang="it-IT" sz="4400" b="1" dirty="0" smtClean="0">
                <a:latin typeface="Yu Mincho Light" pitchFamily="18" charset="-128"/>
                <a:ea typeface="Yu Mincho Light" pitchFamily="18" charset="-128"/>
              </a:rPr>
              <a:t> </a:t>
            </a:r>
            <a:r>
              <a:rPr lang="it-IT" sz="4400" b="1" dirty="0" err="1" smtClean="0">
                <a:latin typeface="Yu Mincho Light" pitchFamily="18" charset="-128"/>
                <a:ea typeface="Yu Mincho Light" pitchFamily="18" charset="-128"/>
              </a:rPr>
              <a:t>from</a:t>
            </a:r>
            <a:r>
              <a:rPr lang="it-IT" sz="4400" b="1" dirty="0" smtClean="0">
                <a:latin typeface="Yu Mincho Light" pitchFamily="18" charset="-128"/>
                <a:ea typeface="Yu Mincho Light" pitchFamily="18" charset="-128"/>
              </a:rPr>
              <a:t> the VII </a:t>
            </a:r>
            <a:r>
              <a:rPr lang="it-IT" sz="4400" b="1" dirty="0" err="1" smtClean="0">
                <a:latin typeface="Yu Mincho Light" pitchFamily="18" charset="-128"/>
                <a:ea typeface="Yu Mincho Light" pitchFamily="18" charset="-128"/>
              </a:rPr>
              <a:t>Plato’</a:t>
            </a:r>
            <a:r>
              <a:rPr lang="it-IT" sz="4400" b="1" dirty="0" smtClean="0">
                <a:latin typeface="Yu Mincho Light" pitchFamily="18" charset="-128"/>
                <a:ea typeface="Yu Mincho Light" pitchFamily="18" charset="-128"/>
              </a:rPr>
              <a:t>s </a:t>
            </a:r>
            <a:r>
              <a:rPr lang="it-IT" sz="4400" b="1" dirty="0" err="1" smtClean="0">
                <a:latin typeface="Yu Mincho Light" pitchFamily="18" charset="-128"/>
                <a:ea typeface="Yu Mincho Light" pitchFamily="18" charset="-128"/>
              </a:rPr>
              <a:t>letter</a:t>
            </a:r>
            <a:r>
              <a:rPr lang="it-IT" sz="4400" b="1" dirty="0" smtClean="0">
                <a:latin typeface="Yu Mincho Light" pitchFamily="18" charset="-128"/>
                <a:ea typeface="Yu Mincho Light" pitchFamily="18" charset="-128"/>
              </a:rPr>
              <a:t> in </a:t>
            </a:r>
            <a:r>
              <a:rPr lang="it-IT" sz="4400" b="1" dirty="0" err="1" smtClean="0">
                <a:latin typeface="Yu Mincho Light" pitchFamily="18" charset="-128"/>
                <a:ea typeface="Yu Mincho Light" pitchFamily="18" charset="-128"/>
              </a:rPr>
              <a:t>which</a:t>
            </a:r>
            <a:r>
              <a:rPr lang="it-IT" sz="4400" b="1" dirty="0" smtClean="0">
                <a:latin typeface="Yu Mincho Light" pitchFamily="18" charset="-128"/>
                <a:ea typeface="Yu Mincho Light" pitchFamily="18" charset="-128"/>
              </a:rPr>
              <a:t> </a:t>
            </a:r>
            <a:r>
              <a:rPr lang="it-IT" sz="4400" b="1" dirty="0" err="1" smtClean="0">
                <a:latin typeface="Yu Mincho Light" pitchFamily="18" charset="-128"/>
                <a:ea typeface="Yu Mincho Light" pitchFamily="18" charset="-128"/>
              </a:rPr>
              <a:t>he</a:t>
            </a:r>
            <a:r>
              <a:rPr lang="it-IT" sz="4400" b="1" dirty="0" smtClean="0">
                <a:latin typeface="Yu Mincho Light" pitchFamily="18" charset="-128"/>
                <a:ea typeface="Yu Mincho Light" pitchFamily="18" charset="-128"/>
              </a:rPr>
              <a:t> </a:t>
            </a:r>
            <a:r>
              <a:rPr lang="it-IT" sz="4400" b="1" dirty="0" err="1" smtClean="0">
                <a:latin typeface="Yu Mincho Light" pitchFamily="18" charset="-128"/>
                <a:ea typeface="Yu Mincho Light" pitchFamily="18" charset="-128"/>
              </a:rPr>
              <a:t>describes</a:t>
            </a:r>
            <a:r>
              <a:rPr lang="it-IT" sz="4400" b="1" dirty="0" smtClean="0">
                <a:latin typeface="Yu Mincho Light" pitchFamily="18" charset="-128"/>
                <a:ea typeface="Yu Mincho Light" pitchFamily="18" charset="-128"/>
              </a:rPr>
              <a:t> the </a:t>
            </a:r>
            <a:r>
              <a:rPr lang="it-IT" sz="4400" b="1" dirty="0" err="1" smtClean="0">
                <a:latin typeface="Yu Mincho Light" pitchFamily="18" charset="-128"/>
                <a:ea typeface="Yu Mincho Light" pitchFamily="18" charset="-128"/>
              </a:rPr>
              <a:t>beginning</a:t>
            </a:r>
            <a:r>
              <a:rPr lang="it-IT" sz="4400" b="1" dirty="0" smtClean="0">
                <a:latin typeface="Yu Mincho Light" pitchFamily="18" charset="-128"/>
                <a:ea typeface="Yu Mincho Light" pitchFamily="18" charset="-128"/>
              </a:rPr>
              <a:t> </a:t>
            </a:r>
            <a:r>
              <a:rPr lang="it-IT" sz="4400" b="1" dirty="0" err="1" smtClean="0">
                <a:latin typeface="Yu Mincho Light" pitchFamily="18" charset="-128"/>
                <a:ea typeface="Yu Mincho Light" pitchFamily="18" charset="-128"/>
              </a:rPr>
              <a:t>of</a:t>
            </a:r>
            <a:r>
              <a:rPr lang="it-IT" sz="4400" b="1" dirty="0" smtClean="0">
                <a:latin typeface="Yu Mincho Light" pitchFamily="18" charset="-128"/>
                <a:ea typeface="Yu Mincho Light" pitchFamily="18" charset="-128"/>
              </a:rPr>
              <a:t> </a:t>
            </a:r>
            <a:r>
              <a:rPr lang="it-IT" sz="4400" b="1" dirty="0" err="1" smtClean="0">
                <a:latin typeface="Yu Mincho Light" pitchFamily="18" charset="-128"/>
                <a:ea typeface="Yu Mincho Light" pitchFamily="18" charset="-128"/>
              </a:rPr>
              <a:t>his</a:t>
            </a:r>
            <a:r>
              <a:rPr lang="it-IT" sz="4400" b="1" dirty="0" smtClean="0">
                <a:latin typeface="Yu Mincho Light" pitchFamily="18" charset="-128"/>
                <a:ea typeface="Yu Mincho Light" pitchFamily="18" charset="-128"/>
              </a:rPr>
              <a:t> </a:t>
            </a:r>
            <a:r>
              <a:rPr lang="it-IT" sz="4400" b="1" dirty="0" err="1" smtClean="0">
                <a:latin typeface="Yu Mincho Light" pitchFamily="18" charset="-128"/>
                <a:ea typeface="Yu Mincho Light" pitchFamily="18" charset="-128"/>
              </a:rPr>
              <a:t>travel</a:t>
            </a:r>
            <a:r>
              <a:rPr lang="it-IT" sz="4400" b="1" dirty="0" smtClean="0">
                <a:latin typeface="Yu Mincho Light" pitchFamily="18" charset="-128"/>
                <a:ea typeface="Yu Mincho Light" pitchFamily="18" charset="-128"/>
              </a:rPr>
              <a:t> </a:t>
            </a:r>
            <a:r>
              <a:rPr lang="it-IT" sz="4400" b="1" dirty="0" err="1" smtClean="0">
                <a:latin typeface="Yu Mincho Light" pitchFamily="18" charset="-128"/>
                <a:ea typeface="Yu Mincho Light" pitchFamily="18" charset="-128"/>
              </a:rPr>
              <a:t>with</a:t>
            </a:r>
            <a:r>
              <a:rPr lang="it-IT" sz="4400" b="1" dirty="0" smtClean="0">
                <a:latin typeface="Yu Mincho Light" pitchFamily="18" charset="-128"/>
                <a:ea typeface="Yu Mincho Light" pitchFamily="18" charset="-128"/>
              </a:rPr>
              <a:t> a </a:t>
            </a:r>
            <a:r>
              <a:rPr lang="it-IT" sz="4400" b="1" dirty="0" err="1" smtClean="0">
                <a:latin typeface="Yu Mincho Light" pitchFamily="18" charset="-128"/>
                <a:ea typeface="Yu Mincho Light" pitchFamily="18" charset="-128"/>
              </a:rPr>
              <a:t>pessimistic</a:t>
            </a:r>
            <a:r>
              <a:rPr lang="it-IT" sz="4400" b="1" dirty="0" smtClean="0">
                <a:latin typeface="Yu Mincho Light" pitchFamily="18" charset="-128"/>
                <a:ea typeface="Yu Mincho Light" pitchFamily="18" charset="-128"/>
              </a:rPr>
              <a:t> </a:t>
            </a:r>
            <a:r>
              <a:rPr lang="it-IT" sz="4400" b="1" dirty="0" err="1" smtClean="0">
                <a:latin typeface="Yu Mincho Light" pitchFamily="18" charset="-128"/>
                <a:ea typeface="Yu Mincho Light" pitchFamily="18" charset="-128"/>
              </a:rPr>
              <a:t>view</a:t>
            </a:r>
            <a:r>
              <a:rPr lang="it-IT" sz="4400" b="1" dirty="0" smtClean="0">
                <a:latin typeface="Yu Mincho Light" pitchFamily="18" charset="-128"/>
                <a:ea typeface="Yu Mincho Light" pitchFamily="18" charset="-128"/>
              </a:rPr>
              <a:t>.</a:t>
            </a:r>
            <a:endParaRPr lang="it-IT" sz="4400" b="1" dirty="0">
              <a:latin typeface="Yu Mincho Light" pitchFamily="18" charset="-128"/>
              <a:ea typeface="Yu Mincho Light" pitchFamily="18" charset="-128"/>
            </a:endParaRPr>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260648"/>
            <a:ext cx="4502304" cy="3650177"/>
          </a:xfrm>
        </p:spPr>
        <p:txBody>
          <a:bodyPr>
            <a:normAutofit/>
          </a:bodyPr>
          <a:lstStyle/>
          <a:p>
            <a:pPr>
              <a:buNone/>
            </a:pPr>
            <a:r>
              <a:rPr lang="en-US" sz="2000" b="1" dirty="0" smtClean="0"/>
              <a:t>      </a:t>
            </a:r>
            <a:r>
              <a:rPr lang="en-US" sz="2000" b="1" dirty="0" smtClean="0">
                <a:latin typeface="Yu Mincho Light" pitchFamily="18" charset="-128"/>
                <a:ea typeface="Yu Mincho Light" pitchFamily="18" charset="-128"/>
              </a:rPr>
              <a:t>Exactly in 361 BC, Plato makes his third - and last - travel to Syracuse and there he doesn’t find Dion, (his supporter) he meets Dionysius whom shows openly his hostility. Plato’s attempts to defend his friend lead to the breakdown of the relation with the Syracusan tyrant and he imprisons the philosopher. </a:t>
            </a:r>
            <a:endParaRPr lang="it-IT" sz="2000" b="1" dirty="0">
              <a:latin typeface="Yu Mincho Light" pitchFamily="18" charset="-128"/>
              <a:ea typeface="Yu Mincho Light" pitchFamily="18" charset="-128"/>
            </a:endParaRPr>
          </a:p>
        </p:txBody>
      </p:sp>
      <p:sp>
        <p:nvSpPr>
          <p:cNvPr id="4" name="Rettangolo 3"/>
          <p:cNvSpPr/>
          <p:nvPr/>
        </p:nvSpPr>
        <p:spPr>
          <a:xfrm>
            <a:off x="323528" y="3380124"/>
            <a:ext cx="3600400" cy="2862322"/>
          </a:xfrm>
          <a:prstGeom prst="rect">
            <a:avLst/>
          </a:prstGeom>
        </p:spPr>
        <p:txBody>
          <a:bodyPr wrap="square">
            <a:spAutoFit/>
          </a:bodyPr>
          <a:lstStyle/>
          <a:p>
            <a:pPr>
              <a:buNone/>
            </a:pPr>
            <a:r>
              <a:rPr lang="en-US" sz="2000" b="1" dirty="0" smtClean="0">
                <a:latin typeface="Yu Mincho Light" pitchFamily="18" charset="-128"/>
                <a:ea typeface="Yu Mincho Light" pitchFamily="18" charset="-128"/>
              </a:rPr>
              <a:t>Released thanks to </a:t>
            </a:r>
            <a:r>
              <a:rPr lang="en-US" sz="2000" b="1" dirty="0" err="1" smtClean="0">
                <a:latin typeface="Yu Mincho Light" pitchFamily="18" charset="-128"/>
                <a:ea typeface="Yu Mincho Light" pitchFamily="18" charset="-128"/>
              </a:rPr>
              <a:t>Archita’s</a:t>
            </a:r>
            <a:r>
              <a:rPr lang="en-US" sz="2000" b="1" dirty="0" smtClean="0">
                <a:latin typeface="Yu Mincho Light" pitchFamily="18" charset="-128"/>
                <a:ea typeface="Yu Mincho Light" pitchFamily="18" charset="-128"/>
              </a:rPr>
              <a:t> intervention (the tyrant of Taranto) the next year Plato leaves for Athens. During the journey he arrives to Olympia, here he meets for the last time Dion who was planning a war against Dionysius, and Plato tried in vain to dissuade him.</a:t>
            </a:r>
            <a:endParaRPr lang="it-IT" sz="2000" b="1" dirty="0">
              <a:latin typeface="Yu Mincho Light" pitchFamily="18" charset="-128"/>
              <a:ea typeface="Yu Mincho Light" pitchFamily="18" charset="-128"/>
            </a:endParaRPr>
          </a:p>
        </p:txBody>
      </p:sp>
      <p:pic>
        <p:nvPicPr>
          <p:cNvPr id="5" name="Immagine 4" descr="Platón_Academia_de_Atenas.png"/>
          <p:cNvPicPr>
            <a:picLocks noChangeAspect="1"/>
          </p:cNvPicPr>
          <p:nvPr/>
        </p:nvPicPr>
        <p:blipFill>
          <a:blip r:embed="rId2" cstate="print"/>
          <a:stretch>
            <a:fillRect/>
          </a:stretch>
        </p:blipFill>
        <p:spPr>
          <a:xfrm>
            <a:off x="5220072" y="764704"/>
            <a:ext cx="2232248" cy="3456384"/>
          </a:xfrm>
          <a:prstGeom prst="rect">
            <a:avLst/>
          </a:prstGeom>
          <a:ln>
            <a:noFill/>
          </a:ln>
          <a:effectLst>
            <a:softEdge rad="112500"/>
          </a:effectLst>
        </p:spPr>
      </p:pic>
      <p:sp>
        <p:nvSpPr>
          <p:cNvPr id="7" name="Rettangolo 6"/>
          <p:cNvSpPr/>
          <p:nvPr/>
        </p:nvSpPr>
        <p:spPr>
          <a:xfrm>
            <a:off x="5004048" y="4221088"/>
            <a:ext cx="2664296" cy="584775"/>
          </a:xfrm>
          <a:prstGeom prst="rect">
            <a:avLst/>
          </a:prstGeom>
        </p:spPr>
        <p:txBody>
          <a:bodyPr wrap="square">
            <a:spAutoFit/>
          </a:bodyPr>
          <a:lstStyle/>
          <a:p>
            <a:r>
              <a:rPr lang="en-US" sz="1600" b="1" i="1" dirty="0" smtClean="0">
                <a:latin typeface="Yu Mincho Light" pitchFamily="18" charset="-128"/>
                <a:ea typeface="Yu Mincho Light" pitchFamily="18" charset="-128"/>
              </a:rPr>
              <a:t>(Plato’s </a:t>
            </a:r>
            <a:r>
              <a:rPr lang="en-US" sz="1600" b="1" i="1" dirty="0" smtClean="0">
                <a:latin typeface="Yu Mincho Light" pitchFamily="18" charset="-128"/>
                <a:ea typeface="Yu Mincho Light" pitchFamily="18" charset="-128"/>
              </a:rPr>
              <a:t>portrait  </a:t>
            </a:r>
            <a:endParaRPr lang="en-US" sz="1600" b="1" i="1" dirty="0" smtClean="0">
              <a:latin typeface="Yu Mincho Light" pitchFamily="18" charset="-128"/>
              <a:ea typeface="Yu Mincho Light" pitchFamily="18" charset="-128"/>
            </a:endParaRPr>
          </a:p>
          <a:p>
            <a:r>
              <a:rPr lang="en-US" sz="1600" b="1" i="1" dirty="0" smtClean="0">
                <a:latin typeface="Yu Mincho Light" pitchFamily="18" charset="-128"/>
                <a:ea typeface="Yu Mincho Light" pitchFamily="18" charset="-128"/>
              </a:rPr>
              <a:t>in </a:t>
            </a:r>
            <a:r>
              <a:rPr lang="en-US" sz="1600" b="1" i="1" dirty="0" smtClean="0">
                <a:latin typeface="Yu Mincho Light" pitchFamily="18" charset="-128"/>
                <a:ea typeface="Yu Mincho Light" pitchFamily="18" charset="-128"/>
              </a:rPr>
              <a:t>modern Athens </a:t>
            </a:r>
            <a:r>
              <a:rPr lang="en-US" sz="1600" b="1" i="1" dirty="0" smtClean="0">
                <a:latin typeface="Yu Mincho Light" pitchFamily="18" charset="-128"/>
                <a:ea typeface="Yu Mincho Light" pitchFamily="18" charset="-128"/>
              </a:rPr>
              <a:t>Academy)</a:t>
            </a:r>
            <a:endParaRPr lang="it-IT" sz="1600" b="1" i="1" dirty="0">
              <a:latin typeface="Yu Mincho Light" pitchFamily="18" charset="-128"/>
              <a:ea typeface="Yu Mincho Light" pitchFamily="18" charset="-128"/>
            </a:endParaRPr>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43407"/>
            <a:ext cx="7772400" cy="1172078"/>
          </a:xfrm>
        </p:spPr>
        <p:txBody>
          <a:bodyPr>
            <a:normAutofit/>
          </a:bodyPr>
          <a:lstStyle/>
          <a:p>
            <a:r>
              <a:rPr lang="it-IT" sz="5400" b="1" dirty="0" err="1" smtClean="0">
                <a:solidFill>
                  <a:srgbClr val="C00000"/>
                </a:solidFill>
                <a:latin typeface="Calibri" pitchFamily="34" charset="0"/>
              </a:rPr>
              <a:t>Plato’</a:t>
            </a:r>
            <a:r>
              <a:rPr lang="it-IT" sz="5400" b="1" dirty="0" smtClean="0">
                <a:solidFill>
                  <a:srgbClr val="C00000"/>
                </a:solidFill>
                <a:latin typeface="Calibri" pitchFamily="34" charset="0"/>
              </a:rPr>
              <a:t>s </a:t>
            </a:r>
            <a:r>
              <a:rPr lang="it-IT" sz="5400" b="1" dirty="0" err="1" smtClean="0">
                <a:solidFill>
                  <a:srgbClr val="C00000"/>
                </a:solidFill>
                <a:latin typeface="Calibri" pitchFamily="34" charset="0"/>
              </a:rPr>
              <a:t>travels</a:t>
            </a:r>
            <a:endParaRPr lang="it-IT" sz="5400" b="1" dirty="0">
              <a:solidFill>
                <a:srgbClr val="C00000"/>
              </a:solidFill>
              <a:latin typeface="Calibri" pitchFamily="34" charset="0"/>
            </a:endParaRPr>
          </a:p>
        </p:txBody>
      </p:sp>
      <p:sp>
        <p:nvSpPr>
          <p:cNvPr id="3" name="Sottotitolo 2"/>
          <p:cNvSpPr>
            <a:spLocks noGrp="1"/>
          </p:cNvSpPr>
          <p:nvPr>
            <p:ph type="subTitle" idx="1"/>
          </p:nvPr>
        </p:nvSpPr>
        <p:spPr>
          <a:xfrm>
            <a:off x="357158" y="857232"/>
            <a:ext cx="4602242" cy="5733256"/>
          </a:xfrm>
        </p:spPr>
        <p:txBody>
          <a:bodyPr>
            <a:noAutofit/>
          </a:bodyPr>
          <a:lstStyle/>
          <a:p>
            <a:pPr algn="l"/>
            <a:r>
              <a:rPr lang="it-IT" sz="1950" dirty="0" err="1">
                <a:solidFill>
                  <a:schemeClr val="tx1"/>
                </a:solidFill>
                <a:latin typeface="Calibri Light" pitchFamily="34" charset="0"/>
                <a:ea typeface="Batang" pitchFamily="18" charset="-127"/>
              </a:rPr>
              <a:t>After</a:t>
            </a:r>
            <a:r>
              <a:rPr lang="it-IT" sz="1950" dirty="0">
                <a:solidFill>
                  <a:schemeClr val="tx1"/>
                </a:solidFill>
                <a:latin typeface="Calibri Light" pitchFamily="34" charset="0"/>
                <a:ea typeface="Batang" pitchFamily="18" charset="-127"/>
              </a:rPr>
              <a:t> the </a:t>
            </a:r>
            <a:r>
              <a:rPr lang="it-IT" sz="1950" dirty="0" err="1">
                <a:solidFill>
                  <a:schemeClr val="tx1"/>
                </a:solidFill>
                <a:latin typeface="Calibri Light" pitchFamily="34" charset="0"/>
                <a:ea typeface="Batang" pitchFamily="18" charset="-127"/>
              </a:rPr>
              <a:t>death</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of</a:t>
            </a:r>
            <a:r>
              <a:rPr lang="it-IT" sz="1950" dirty="0">
                <a:solidFill>
                  <a:schemeClr val="tx1"/>
                </a:solidFill>
                <a:latin typeface="Calibri Light" pitchFamily="34" charset="0"/>
                <a:ea typeface="Batang" pitchFamily="18" charset="-127"/>
              </a:rPr>
              <a:t> Socrates, </a:t>
            </a:r>
            <a:r>
              <a:rPr lang="it-IT" sz="1950" dirty="0" err="1">
                <a:solidFill>
                  <a:schemeClr val="tx1"/>
                </a:solidFill>
                <a:latin typeface="Calibri Light" pitchFamily="34" charset="0"/>
                <a:ea typeface="Batang" pitchFamily="18" charset="-127"/>
              </a:rPr>
              <a:t>Plato</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left</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Athens</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to</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make</a:t>
            </a:r>
            <a:r>
              <a:rPr lang="it-IT" sz="1950" dirty="0">
                <a:solidFill>
                  <a:schemeClr val="tx1"/>
                </a:solidFill>
                <a:latin typeface="Calibri Light" pitchFamily="34" charset="0"/>
                <a:ea typeface="Batang" pitchFamily="18" charset="-127"/>
              </a:rPr>
              <a:t> a </a:t>
            </a:r>
            <a:r>
              <a:rPr lang="it-IT" sz="1950" dirty="0" err="1">
                <a:solidFill>
                  <a:schemeClr val="tx1"/>
                </a:solidFill>
                <a:latin typeface="Calibri Light" pitchFamily="34" charset="0"/>
                <a:ea typeface="Batang" pitchFamily="18" charset="-127"/>
              </a:rPr>
              <a:t>series</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of</a:t>
            </a:r>
            <a:r>
              <a:rPr lang="it-IT" sz="1950" dirty="0">
                <a:solidFill>
                  <a:schemeClr val="tx1"/>
                </a:solidFill>
                <a:latin typeface="Calibri Light" pitchFamily="34" charset="0"/>
                <a:ea typeface="Batang" pitchFamily="18" charset="-127"/>
              </a:rPr>
              <a:t> </a:t>
            </a:r>
            <a:r>
              <a:rPr lang="it-IT" sz="1950" dirty="0" err="1" smtClean="0">
                <a:solidFill>
                  <a:schemeClr val="tx1"/>
                </a:solidFill>
                <a:latin typeface="Calibri Light" pitchFamily="34" charset="0"/>
                <a:ea typeface="Batang" pitchFamily="18" charset="-127"/>
              </a:rPr>
              <a:t>travels</a:t>
            </a:r>
            <a:r>
              <a:rPr lang="it-IT" sz="1950" dirty="0" smtClean="0">
                <a:solidFill>
                  <a:schemeClr val="tx1"/>
                </a:solidFill>
                <a:latin typeface="Calibri Light" pitchFamily="34" charset="0"/>
                <a:ea typeface="Batang" pitchFamily="18" charset="-127"/>
              </a:rPr>
              <a:t>. </a:t>
            </a:r>
            <a:br>
              <a:rPr lang="it-IT" sz="1950" dirty="0" smtClean="0">
                <a:solidFill>
                  <a:schemeClr val="tx1"/>
                </a:solidFill>
                <a:latin typeface="Calibri Light" pitchFamily="34" charset="0"/>
                <a:ea typeface="Batang" pitchFamily="18" charset="-127"/>
              </a:rPr>
            </a:br>
            <a:r>
              <a:rPr lang="it-IT" sz="1950" dirty="0" err="1" smtClean="0">
                <a:solidFill>
                  <a:schemeClr val="tx1"/>
                </a:solidFill>
                <a:latin typeface="Calibri Light" pitchFamily="34" charset="0"/>
                <a:ea typeface="Batang" pitchFamily="18" charset="-127"/>
              </a:rPr>
              <a:t>When</a:t>
            </a:r>
            <a:r>
              <a:rPr lang="it-IT" sz="1950" dirty="0" smtClean="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he</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was</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forty</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took</a:t>
            </a:r>
            <a:r>
              <a:rPr lang="it-IT" sz="1950" dirty="0">
                <a:solidFill>
                  <a:schemeClr val="tx1"/>
                </a:solidFill>
                <a:latin typeface="Calibri Light" pitchFamily="34" charset="0"/>
                <a:ea typeface="Batang" pitchFamily="18" charset="-127"/>
              </a:rPr>
              <a:t> the first </a:t>
            </a:r>
            <a:r>
              <a:rPr lang="it-IT" sz="1950" dirty="0" err="1">
                <a:solidFill>
                  <a:schemeClr val="tx1"/>
                </a:solidFill>
                <a:latin typeface="Calibri Light" pitchFamily="34" charset="0"/>
                <a:ea typeface="Batang" pitchFamily="18" charset="-127"/>
              </a:rPr>
              <a:t>of</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his</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three</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travels</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to</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Sicily</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moved</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by</a:t>
            </a:r>
            <a:r>
              <a:rPr lang="it-IT" sz="1950" dirty="0">
                <a:solidFill>
                  <a:schemeClr val="tx1"/>
                </a:solidFill>
                <a:latin typeface="Calibri Light" pitchFamily="34" charset="0"/>
                <a:ea typeface="Batang" pitchFamily="18" charset="-127"/>
              </a:rPr>
              <a:t> a </a:t>
            </a:r>
            <a:r>
              <a:rPr lang="it-IT" sz="1950" dirty="0" err="1">
                <a:solidFill>
                  <a:schemeClr val="tx1"/>
                </a:solidFill>
                <a:latin typeface="Calibri Light" pitchFamily="34" charset="0"/>
                <a:ea typeface="Batang" pitchFamily="18" charset="-127"/>
              </a:rPr>
              <a:t>simple</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touristic</a:t>
            </a:r>
            <a:r>
              <a:rPr lang="it-IT" sz="1950" dirty="0">
                <a:solidFill>
                  <a:schemeClr val="tx1"/>
                </a:solidFill>
                <a:latin typeface="Calibri Light" pitchFamily="34" charset="0"/>
                <a:ea typeface="Batang" pitchFamily="18" charset="-127"/>
              </a:rPr>
              <a:t> interest, </a:t>
            </a:r>
            <a:r>
              <a:rPr lang="it-IT" sz="1950" dirty="0" err="1">
                <a:solidFill>
                  <a:schemeClr val="tx1"/>
                </a:solidFill>
                <a:latin typeface="Calibri Light" pitchFamily="34" charset="0"/>
                <a:ea typeface="Batang" pitchFamily="18" charset="-127"/>
              </a:rPr>
              <a:t>although</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he</a:t>
            </a:r>
            <a:r>
              <a:rPr lang="it-IT" sz="1950" dirty="0">
                <a:solidFill>
                  <a:schemeClr val="tx1"/>
                </a:solidFill>
                <a:latin typeface="Calibri Light" pitchFamily="34" charset="0"/>
                <a:ea typeface="Batang" pitchFamily="18" charset="-127"/>
              </a:rPr>
              <a:t> wanted </a:t>
            </a:r>
            <a:r>
              <a:rPr lang="it-IT" sz="1950" dirty="0" err="1">
                <a:solidFill>
                  <a:schemeClr val="tx1"/>
                </a:solidFill>
                <a:latin typeface="Calibri Light" pitchFamily="34" charset="0"/>
                <a:ea typeface="Batang" pitchFamily="18" charset="-127"/>
              </a:rPr>
              <a:t>to</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establish</a:t>
            </a:r>
            <a:r>
              <a:rPr lang="it-IT" sz="1950" dirty="0">
                <a:solidFill>
                  <a:schemeClr val="tx1"/>
                </a:solidFill>
                <a:latin typeface="Calibri Light" pitchFamily="34" charset="0"/>
                <a:ea typeface="Batang" pitchFamily="18" charset="-127"/>
              </a:rPr>
              <a:t> a </a:t>
            </a:r>
            <a:r>
              <a:rPr lang="it-IT" sz="1950" dirty="0" err="1">
                <a:solidFill>
                  <a:schemeClr val="tx1"/>
                </a:solidFill>
                <a:latin typeface="Calibri Light" pitchFamily="34" charset="0"/>
                <a:ea typeface="Batang" pitchFamily="18" charset="-127"/>
              </a:rPr>
              <a:t>contact</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with</a:t>
            </a:r>
            <a:r>
              <a:rPr lang="it-IT" sz="1950" dirty="0">
                <a:solidFill>
                  <a:schemeClr val="tx1"/>
                </a:solidFill>
                <a:latin typeface="Calibri Light" pitchFamily="34" charset="0"/>
                <a:ea typeface="Batang" pitchFamily="18" charset="-127"/>
              </a:rPr>
              <a:t> the </a:t>
            </a:r>
            <a:r>
              <a:rPr lang="it-IT" sz="1950" dirty="0" err="1">
                <a:solidFill>
                  <a:schemeClr val="tx1"/>
                </a:solidFill>
                <a:latin typeface="Calibri Light" pitchFamily="34" charset="0"/>
                <a:ea typeface="Batang" pitchFamily="18" charset="-127"/>
              </a:rPr>
              <a:t>Pythagoreans</a:t>
            </a:r>
            <a:r>
              <a:rPr lang="it-IT" sz="1950" dirty="0">
                <a:solidFill>
                  <a:schemeClr val="tx1"/>
                </a:solidFill>
                <a:latin typeface="Calibri Light" pitchFamily="34" charset="0"/>
                <a:ea typeface="Batang" pitchFamily="18" charset="-127"/>
              </a:rPr>
              <a:t>. </a:t>
            </a:r>
            <a:r>
              <a:rPr lang="it-IT" sz="1950" dirty="0" err="1" smtClean="0">
                <a:solidFill>
                  <a:schemeClr val="tx1"/>
                </a:solidFill>
                <a:latin typeface="Calibri Light" pitchFamily="34" charset="0"/>
                <a:ea typeface="Batang" pitchFamily="18" charset="-127"/>
              </a:rPr>
              <a:t>Arrived</a:t>
            </a:r>
            <a:r>
              <a:rPr lang="it-IT" sz="1950" dirty="0">
                <a:solidFill>
                  <a:schemeClr val="tx1"/>
                </a:solidFill>
                <a:latin typeface="Calibri Light" pitchFamily="34" charset="0"/>
                <a:ea typeface="Batang" pitchFamily="18" charset="-127"/>
              </a:rPr>
              <a:t> </a:t>
            </a:r>
            <a:r>
              <a:rPr lang="it-IT" sz="1950" dirty="0" err="1" smtClean="0">
                <a:solidFill>
                  <a:schemeClr val="tx1"/>
                </a:solidFill>
                <a:latin typeface="Calibri Light" pitchFamily="34" charset="0"/>
                <a:ea typeface="Batang" pitchFamily="18" charset="-127"/>
              </a:rPr>
              <a:t>to</a:t>
            </a:r>
            <a:r>
              <a:rPr lang="it-IT" sz="1950" dirty="0" smtClean="0">
                <a:solidFill>
                  <a:schemeClr val="tx1"/>
                </a:solidFill>
                <a:latin typeface="Calibri Light" pitchFamily="34" charset="0"/>
                <a:ea typeface="Batang" pitchFamily="18" charset="-127"/>
              </a:rPr>
              <a:t> </a:t>
            </a:r>
            <a:r>
              <a:rPr lang="it-IT" sz="1950" dirty="0" err="1" smtClean="0">
                <a:solidFill>
                  <a:schemeClr val="tx1"/>
                </a:solidFill>
                <a:latin typeface="Calibri Light" pitchFamily="34" charset="0"/>
                <a:ea typeface="Batang" pitchFamily="18" charset="-127"/>
              </a:rPr>
              <a:t>Syracuse</a:t>
            </a:r>
            <a:r>
              <a:rPr lang="it-IT" sz="1950" dirty="0" smtClean="0">
                <a:solidFill>
                  <a:schemeClr val="tx1"/>
                </a:solidFill>
                <a:latin typeface="Calibri Light" pitchFamily="34" charset="0"/>
                <a:ea typeface="Batang" pitchFamily="18" charset="-127"/>
              </a:rPr>
              <a:t> </a:t>
            </a:r>
            <a:r>
              <a:rPr lang="it-IT" sz="1950" dirty="0" err="1" smtClean="0">
                <a:solidFill>
                  <a:schemeClr val="tx1"/>
                </a:solidFill>
                <a:latin typeface="Calibri Light" pitchFamily="34" charset="0"/>
                <a:ea typeface="Batang" pitchFamily="18" charset="-127"/>
              </a:rPr>
              <a:t>he</a:t>
            </a:r>
            <a:r>
              <a:rPr lang="it-IT" sz="1950" dirty="0" smtClean="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was</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invited</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to</a:t>
            </a:r>
            <a:r>
              <a:rPr lang="it-IT" sz="1950" dirty="0">
                <a:solidFill>
                  <a:schemeClr val="tx1"/>
                </a:solidFill>
                <a:latin typeface="Calibri Light" pitchFamily="34" charset="0"/>
                <a:ea typeface="Batang" pitchFamily="18" charset="-127"/>
              </a:rPr>
              <a:t> the court </a:t>
            </a:r>
            <a:r>
              <a:rPr lang="it-IT" sz="1950" dirty="0" err="1">
                <a:solidFill>
                  <a:schemeClr val="tx1"/>
                </a:solidFill>
                <a:latin typeface="Calibri Light" pitchFamily="34" charset="0"/>
                <a:ea typeface="Batang" pitchFamily="18" charset="-127"/>
              </a:rPr>
              <a:t>by</a:t>
            </a:r>
            <a:r>
              <a:rPr lang="it-IT" sz="1950" dirty="0">
                <a:solidFill>
                  <a:schemeClr val="tx1"/>
                </a:solidFill>
                <a:latin typeface="Calibri Light" pitchFamily="34" charset="0"/>
                <a:ea typeface="Batang" pitchFamily="18" charset="-127"/>
              </a:rPr>
              <a:t> </a:t>
            </a:r>
            <a:r>
              <a:rPr lang="it-IT" sz="1950" dirty="0" err="1" smtClean="0">
                <a:solidFill>
                  <a:schemeClr val="tx1"/>
                </a:solidFill>
                <a:latin typeface="Calibri Light" pitchFamily="34" charset="0"/>
                <a:ea typeface="Batang" pitchFamily="18" charset="-127"/>
              </a:rPr>
              <a:t>Dyonisius</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where</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he</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met</a:t>
            </a:r>
            <a:r>
              <a:rPr lang="it-IT" sz="1950" dirty="0">
                <a:solidFill>
                  <a:schemeClr val="tx1"/>
                </a:solidFill>
                <a:latin typeface="Calibri Light" pitchFamily="34" charset="0"/>
                <a:ea typeface="Batang" pitchFamily="18" charset="-127"/>
              </a:rPr>
              <a:t> Dion. The relations </a:t>
            </a:r>
            <a:r>
              <a:rPr lang="it-IT" sz="1950" dirty="0" err="1">
                <a:solidFill>
                  <a:schemeClr val="tx1"/>
                </a:solidFill>
                <a:latin typeface="Calibri Light" pitchFamily="34" charset="0"/>
                <a:ea typeface="Batang" pitchFamily="18" charset="-127"/>
              </a:rPr>
              <a:t>between</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Plato</a:t>
            </a:r>
            <a:r>
              <a:rPr lang="it-IT" sz="1950" dirty="0">
                <a:solidFill>
                  <a:schemeClr val="tx1"/>
                </a:solidFill>
                <a:latin typeface="Calibri Light" pitchFamily="34" charset="0"/>
                <a:ea typeface="Batang" pitchFamily="18" charset="-127"/>
              </a:rPr>
              <a:t> and the </a:t>
            </a:r>
            <a:r>
              <a:rPr lang="it-IT" sz="1950" dirty="0" err="1">
                <a:solidFill>
                  <a:schemeClr val="tx1"/>
                </a:solidFill>
                <a:latin typeface="Calibri Light" pitchFamily="34" charset="0"/>
                <a:ea typeface="Batang" pitchFamily="18" charset="-127"/>
              </a:rPr>
              <a:t>tyrant</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however</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were</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quite</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tense</a:t>
            </a:r>
            <a:r>
              <a:rPr lang="it-IT" sz="1950" dirty="0">
                <a:solidFill>
                  <a:schemeClr val="tx1"/>
                </a:solidFill>
                <a:latin typeface="Calibri Light" pitchFamily="34" charset="0"/>
                <a:ea typeface="Batang" pitchFamily="18" charset="-127"/>
              </a:rPr>
              <a:t>. </a:t>
            </a:r>
            <a:r>
              <a:rPr lang="it-IT" sz="1950" dirty="0" err="1" smtClean="0">
                <a:solidFill>
                  <a:schemeClr val="tx1"/>
                </a:solidFill>
                <a:latin typeface="Calibri Light" pitchFamily="34" charset="0"/>
                <a:ea typeface="Batang" pitchFamily="18" charset="-127"/>
              </a:rPr>
              <a:t>Because</a:t>
            </a:r>
            <a:r>
              <a:rPr lang="it-IT" sz="1950" dirty="0" smtClean="0">
                <a:solidFill>
                  <a:schemeClr val="tx1"/>
                </a:solidFill>
                <a:latin typeface="Calibri Light" pitchFamily="34" charset="0"/>
                <a:ea typeface="Batang" pitchFamily="18" charset="-127"/>
              </a:rPr>
              <a:t> </a:t>
            </a:r>
            <a:r>
              <a:rPr lang="it-IT" sz="1950" dirty="0" err="1" smtClean="0">
                <a:solidFill>
                  <a:schemeClr val="tx1"/>
                </a:solidFill>
                <a:latin typeface="Calibri Light" pitchFamily="34" charset="0"/>
                <a:ea typeface="Batang" pitchFamily="18" charset="-127"/>
              </a:rPr>
              <a:t>of</a:t>
            </a:r>
            <a:r>
              <a:rPr lang="it-IT" sz="1950" dirty="0" smtClean="0">
                <a:solidFill>
                  <a:schemeClr val="tx1"/>
                </a:solidFill>
                <a:latin typeface="Calibri Light" pitchFamily="34" charset="0"/>
                <a:ea typeface="Batang" pitchFamily="18" charset="-127"/>
              </a:rPr>
              <a:t> the </a:t>
            </a:r>
            <a:r>
              <a:rPr lang="it-IT" sz="1950" dirty="0" err="1">
                <a:solidFill>
                  <a:schemeClr val="tx1"/>
                </a:solidFill>
                <a:latin typeface="Calibri Light" pitchFamily="34" charset="0"/>
                <a:ea typeface="Batang" pitchFamily="18" charset="-127"/>
              </a:rPr>
              <a:t>philosopher</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was</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disgusted</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by</a:t>
            </a:r>
            <a:r>
              <a:rPr lang="it-IT" sz="1950" dirty="0">
                <a:solidFill>
                  <a:schemeClr val="tx1"/>
                </a:solidFill>
                <a:latin typeface="Calibri Light" pitchFamily="34" charset="0"/>
                <a:ea typeface="Batang" pitchFamily="18" charset="-127"/>
              </a:rPr>
              <a:t> the </a:t>
            </a:r>
            <a:r>
              <a:rPr lang="it-IT" sz="1950" dirty="0" err="1">
                <a:solidFill>
                  <a:schemeClr val="tx1"/>
                </a:solidFill>
                <a:latin typeface="Calibri Light" pitchFamily="34" charset="0"/>
                <a:ea typeface="Batang" pitchFamily="18" charset="-127"/>
              </a:rPr>
              <a:t>excesses</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of</a:t>
            </a:r>
            <a:r>
              <a:rPr lang="it-IT" sz="1950" dirty="0">
                <a:solidFill>
                  <a:schemeClr val="tx1"/>
                </a:solidFill>
                <a:latin typeface="Calibri Light" pitchFamily="34" charset="0"/>
                <a:ea typeface="Batang" pitchFamily="18" charset="-127"/>
              </a:rPr>
              <a:t> the </a:t>
            </a:r>
            <a:r>
              <a:rPr lang="it-IT" sz="1950" dirty="0" smtClean="0">
                <a:solidFill>
                  <a:schemeClr val="tx1"/>
                </a:solidFill>
                <a:latin typeface="Calibri Light" pitchFamily="34" charset="0"/>
                <a:ea typeface="Batang" pitchFamily="18" charset="-127"/>
              </a:rPr>
              <a:t>court.</a:t>
            </a:r>
            <a:br>
              <a:rPr lang="it-IT" sz="1950" dirty="0" smtClean="0">
                <a:solidFill>
                  <a:schemeClr val="tx1"/>
                </a:solidFill>
                <a:latin typeface="Calibri Light" pitchFamily="34" charset="0"/>
                <a:ea typeface="Batang" pitchFamily="18" charset="-127"/>
              </a:rPr>
            </a:br>
            <a:r>
              <a:rPr lang="it-IT" sz="1950" dirty="0" smtClean="0">
                <a:solidFill>
                  <a:schemeClr val="tx1"/>
                </a:solidFill>
                <a:latin typeface="Calibri Light" pitchFamily="34" charset="0"/>
                <a:ea typeface="Batang" pitchFamily="18" charset="-127"/>
              </a:rPr>
              <a:t>The </a:t>
            </a:r>
            <a:r>
              <a:rPr lang="it-IT" sz="1950" dirty="0" err="1">
                <a:solidFill>
                  <a:schemeClr val="tx1"/>
                </a:solidFill>
                <a:latin typeface="Calibri Light" pitchFamily="34" charset="0"/>
                <a:ea typeface="Batang" pitchFamily="18" charset="-127"/>
              </a:rPr>
              <a:t>Syracusan</a:t>
            </a:r>
            <a:r>
              <a:rPr lang="it-IT" sz="1950" dirty="0">
                <a:solidFill>
                  <a:schemeClr val="tx1"/>
                </a:solidFill>
                <a:latin typeface="Calibri Light" pitchFamily="34" charset="0"/>
                <a:ea typeface="Batang" pitchFamily="18" charset="-127"/>
              </a:rPr>
              <a:t> </a:t>
            </a:r>
            <a:r>
              <a:rPr lang="it-IT" sz="1950" dirty="0" err="1" smtClean="0">
                <a:solidFill>
                  <a:schemeClr val="tx1"/>
                </a:solidFill>
                <a:latin typeface="Calibri Light" pitchFamily="34" charset="0"/>
                <a:ea typeface="Batang" pitchFamily="18" charset="-127"/>
              </a:rPr>
              <a:t>tyrant</a:t>
            </a:r>
            <a:r>
              <a:rPr lang="it-IT" sz="1950" dirty="0" smtClean="0">
                <a:solidFill>
                  <a:schemeClr val="tx1"/>
                </a:solidFill>
                <a:latin typeface="Calibri Light" pitchFamily="34" charset="0"/>
                <a:ea typeface="Batang" pitchFamily="18" charset="-127"/>
              </a:rPr>
              <a:t>, </a:t>
            </a:r>
            <a:r>
              <a:rPr lang="it-IT" sz="1950" dirty="0" err="1" smtClean="0">
                <a:solidFill>
                  <a:schemeClr val="tx1"/>
                </a:solidFill>
                <a:latin typeface="Calibri Light" pitchFamily="34" charset="0"/>
                <a:ea typeface="Batang" pitchFamily="18" charset="-127"/>
              </a:rPr>
              <a:t>Dionysius</a:t>
            </a:r>
            <a:r>
              <a:rPr lang="en-US" sz="1950" dirty="0" smtClean="0">
                <a:solidFill>
                  <a:schemeClr val="tx1"/>
                </a:solidFill>
                <a:latin typeface="Calibri Light" pitchFamily="34" charset="0"/>
                <a:ea typeface="Batang" pitchFamily="18" charset="-127"/>
              </a:rPr>
              <a:t>, </a:t>
            </a:r>
            <a:r>
              <a:rPr lang="en-US" sz="1950" dirty="0" smtClean="0">
                <a:solidFill>
                  <a:schemeClr val="tx1"/>
                </a:solidFill>
                <a:latin typeface="Calibri Light" pitchFamily="34" charset="0"/>
              </a:rPr>
              <a:t>became angry by the arrogance shown by Plato</a:t>
            </a:r>
            <a:r>
              <a:rPr lang="it-IT" sz="1950" dirty="0" smtClean="0">
                <a:solidFill>
                  <a:schemeClr val="tx1"/>
                </a:solidFill>
                <a:latin typeface="Calibri Light" pitchFamily="34" charset="0"/>
                <a:ea typeface="Batang" pitchFamily="18" charset="-127"/>
              </a:rPr>
              <a:t>, so </a:t>
            </a:r>
            <a:r>
              <a:rPr lang="it-IT" sz="1950" dirty="0" err="1" smtClean="0">
                <a:solidFill>
                  <a:schemeClr val="tx1"/>
                </a:solidFill>
                <a:latin typeface="Calibri Light" pitchFamily="34" charset="0"/>
                <a:ea typeface="Batang" pitchFamily="18" charset="-127"/>
              </a:rPr>
              <a:t>he</a:t>
            </a:r>
            <a:r>
              <a:rPr lang="it-IT" sz="1950" dirty="0" smtClean="0">
                <a:solidFill>
                  <a:schemeClr val="tx1"/>
                </a:solidFill>
                <a:latin typeface="Calibri Light" pitchFamily="34" charset="0"/>
                <a:ea typeface="Batang" pitchFamily="18" charset="-127"/>
              </a:rPr>
              <a:t> </a:t>
            </a:r>
            <a:r>
              <a:rPr lang="it-IT" sz="1950" dirty="0" err="1" smtClean="0">
                <a:solidFill>
                  <a:schemeClr val="tx1"/>
                </a:solidFill>
                <a:latin typeface="Calibri Light" pitchFamily="34" charset="0"/>
                <a:ea typeface="Batang" pitchFamily="18" charset="-127"/>
              </a:rPr>
              <a:t>ordered</a:t>
            </a:r>
            <a:r>
              <a:rPr lang="it-IT" sz="1950" dirty="0" smtClean="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that</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Plato</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was</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captured</a:t>
            </a:r>
            <a:r>
              <a:rPr lang="it-IT" sz="1950" dirty="0">
                <a:solidFill>
                  <a:schemeClr val="tx1"/>
                </a:solidFill>
                <a:latin typeface="Calibri Light" pitchFamily="34" charset="0"/>
                <a:ea typeface="Batang" pitchFamily="18" charset="-127"/>
              </a:rPr>
              <a:t> and sold </a:t>
            </a:r>
            <a:r>
              <a:rPr lang="it-IT" sz="1950" dirty="0" err="1">
                <a:solidFill>
                  <a:schemeClr val="tx1"/>
                </a:solidFill>
                <a:latin typeface="Calibri Light" pitchFamily="34" charset="0"/>
                <a:ea typeface="Batang" pitchFamily="18" charset="-127"/>
              </a:rPr>
              <a:t>as</a:t>
            </a:r>
            <a:r>
              <a:rPr lang="it-IT" sz="1950" dirty="0">
                <a:solidFill>
                  <a:schemeClr val="tx1"/>
                </a:solidFill>
                <a:latin typeface="Calibri Light" pitchFamily="34" charset="0"/>
                <a:ea typeface="Batang" pitchFamily="18" charset="-127"/>
              </a:rPr>
              <a:t> a slave in the </a:t>
            </a:r>
            <a:r>
              <a:rPr lang="it-IT" sz="1950" dirty="0" err="1">
                <a:solidFill>
                  <a:schemeClr val="tx1"/>
                </a:solidFill>
                <a:latin typeface="Calibri Light" pitchFamily="34" charset="0"/>
                <a:ea typeface="Batang" pitchFamily="18" charset="-127"/>
              </a:rPr>
              <a:t>island</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of</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Aegina</a:t>
            </a:r>
            <a:r>
              <a:rPr lang="it-IT" sz="1950" dirty="0">
                <a:solidFill>
                  <a:schemeClr val="tx1"/>
                </a:solidFill>
                <a:latin typeface="Calibri Light" pitchFamily="34" charset="0"/>
                <a:ea typeface="Batang" pitchFamily="18" charset="-127"/>
              </a:rPr>
              <a:t>. At the </a:t>
            </a:r>
            <a:r>
              <a:rPr lang="it-IT" sz="1950" dirty="0" err="1">
                <a:solidFill>
                  <a:schemeClr val="tx1"/>
                </a:solidFill>
                <a:latin typeface="Calibri Light" pitchFamily="34" charset="0"/>
                <a:ea typeface="Batang" pitchFamily="18" charset="-127"/>
              </a:rPr>
              <a:t>time</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of</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his</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execution</a:t>
            </a:r>
            <a:r>
              <a:rPr lang="it-IT" sz="1950" dirty="0">
                <a:solidFill>
                  <a:schemeClr val="tx1"/>
                </a:solidFill>
                <a:latin typeface="Calibri Light" pitchFamily="34" charset="0"/>
                <a:ea typeface="Batang" pitchFamily="18" charset="-127"/>
              </a:rPr>
              <a:t>, in </a:t>
            </a:r>
            <a:r>
              <a:rPr lang="it-IT" sz="1950" dirty="0" err="1">
                <a:solidFill>
                  <a:schemeClr val="tx1"/>
                </a:solidFill>
                <a:latin typeface="Calibri Light" pitchFamily="34" charset="0"/>
                <a:ea typeface="Batang" pitchFamily="18" charset="-127"/>
              </a:rPr>
              <a:t>Aegina</a:t>
            </a:r>
            <a:r>
              <a:rPr lang="it-IT" sz="1950" dirty="0">
                <a:solidFill>
                  <a:schemeClr val="tx1"/>
                </a:solidFill>
                <a:latin typeface="Calibri Light" pitchFamily="34" charset="0"/>
                <a:ea typeface="Batang" pitchFamily="18" charset="-127"/>
              </a:rPr>
              <a:t> </a:t>
            </a:r>
            <a:r>
              <a:rPr lang="it-IT" sz="1950" dirty="0" err="1" smtClean="0">
                <a:solidFill>
                  <a:schemeClr val="tx1"/>
                </a:solidFill>
                <a:latin typeface="Calibri Light" pitchFamily="34" charset="0"/>
                <a:ea typeface="Batang" pitchFamily="18" charset="-127"/>
              </a:rPr>
              <a:t>Plato</a:t>
            </a:r>
            <a:r>
              <a:rPr lang="it-IT" sz="1950" dirty="0" smtClean="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was</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recognized</a:t>
            </a:r>
            <a:r>
              <a:rPr lang="it-IT" sz="1950" dirty="0">
                <a:solidFill>
                  <a:schemeClr val="tx1"/>
                </a:solidFill>
                <a:latin typeface="Calibri Light" pitchFamily="34" charset="0"/>
                <a:ea typeface="Batang" pitchFamily="18" charset="-127"/>
              </a:rPr>
              <a:t> and </a:t>
            </a:r>
            <a:r>
              <a:rPr lang="it-IT" sz="1950" dirty="0" err="1">
                <a:solidFill>
                  <a:schemeClr val="tx1"/>
                </a:solidFill>
                <a:latin typeface="Calibri Light" pitchFamily="34" charset="0"/>
                <a:ea typeface="Batang" pitchFamily="18" charset="-127"/>
              </a:rPr>
              <a:t>rescued</a:t>
            </a:r>
            <a:r>
              <a:rPr lang="it-IT" sz="1950" dirty="0">
                <a:solidFill>
                  <a:schemeClr val="tx1"/>
                </a:solidFill>
                <a:latin typeface="Calibri Light" pitchFamily="34" charset="0"/>
                <a:ea typeface="Batang" pitchFamily="18" charset="-127"/>
              </a:rPr>
              <a:t> and </a:t>
            </a:r>
            <a:r>
              <a:rPr lang="it-IT" sz="1950" dirty="0" err="1">
                <a:solidFill>
                  <a:schemeClr val="tx1"/>
                </a:solidFill>
                <a:latin typeface="Calibri Light" pitchFamily="34" charset="0"/>
                <a:ea typeface="Batang" pitchFamily="18" charset="-127"/>
              </a:rPr>
              <a:t>returned</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to</a:t>
            </a:r>
            <a:r>
              <a:rPr lang="it-IT" sz="1950" dirty="0">
                <a:solidFill>
                  <a:schemeClr val="tx1"/>
                </a:solidFill>
                <a:latin typeface="Calibri Light" pitchFamily="34" charset="0"/>
                <a:ea typeface="Batang" pitchFamily="18" charset="-127"/>
              </a:rPr>
              <a:t> </a:t>
            </a:r>
            <a:r>
              <a:rPr lang="it-IT" sz="1950" dirty="0" err="1">
                <a:solidFill>
                  <a:schemeClr val="tx1"/>
                </a:solidFill>
                <a:latin typeface="Calibri Light" pitchFamily="34" charset="0"/>
                <a:ea typeface="Batang" pitchFamily="18" charset="-127"/>
              </a:rPr>
              <a:t>Athens</a:t>
            </a:r>
            <a:r>
              <a:rPr lang="it-IT" sz="1950" dirty="0">
                <a:solidFill>
                  <a:schemeClr val="tx1"/>
                </a:solidFill>
                <a:latin typeface="Calibri Light" pitchFamily="34" charset="0"/>
                <a:ea typeface="Batang" pitchFamily="18" charset="-127"/>
              </a:rPr>
              <a:t>. </a:t>
            </a:r>
            <a:endParaRPr lang="it-IT" sz="1950" dirty="0">
              <a:solidFill>
                <a:schemeClr val="tx1"/>
              </a:solidFill>
              <a:latin typeface="Calibri Light" pitchFamily="34" charset="0"/>
            </a:endParaRPr>
          </a:p>
        </p:txBody>
      </p:sp>
      <p:pic>
        <p:nvPicPr>
          <p:cNvPr id="4" name="Immagine 3" descr="06-platone-raffaello.jpg"/>
          <p:cNvPicPr>
            <a:picLocks noChangeAspect="1"/>
          </p:cNvPicPr>
          <p:nvPr/>
        </p:nvPicPr>
        <p:blipFill>
          <a:blip r:embed="rId2" cstate="print"/>
          <a:stretch>
            <a:fillRect/>
          </a:stretch>
        </p:blipFill>
        <p:spPr>
          <a:xfrm>
            <a:off x="4857752" y="928670"/>
            <a:ext cx="4186234" cy="5429288"/>
          </a:xfrm>
          <a:prstGeom prst="rect">
            <a:avLst/>
          </a:prstGeom>
          <a:ln>
            <a:noFill/>
          </a:ln>
          <a:effectLst>
            <a:softEdge rad="112500"/>
          </a:effectLst>
        </p:spPr>
      </p:pic>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iracusa.jpg"/>
          <p:cNvPicPr>
            <a:picLocks noChangeAspect="1"/>
          </p:cNvPicPr>
          <p:nvPr/>
        </p:nvPicPr>
        <p:blipFill>
          <a:blip r:embed="rId2" cstate="print"/>
          <a:stretch>
            <a:fillRect/>
          </a:stretch>
        </p:blipFill>
        <p:spPr>
          <a:xfrm>
            <a:off x="0" y="714356"/>
            <a:ext cx="4250561" cy="2857520"/>
          </a:xfrm>
          <a:prstGeom prst="rect">
            <a:avLst/>
          </a:prstGeom>
          <a:ln>
            <a:noFill/>
          </a:ln>
          <a:effectLst>
            <a:softEdge rad="112500"/>
          </a:effectLst>
        </p:spPr>
      </p:pic>
      <p:sp>
        <p:nvSpPr>
          <p:cNvPr id="8" name="Titolo 7"/>
          <p:cNvSpPr>
            <a:spLocks noGrp="1"/>
          </p:cNvSpPr>
          <p:nvPr>
            <p:ph type="title"/>
          </p:nvPr>
        </p:nvSpPr>
        <p:spPr>
          <a:xfrm>
            <a:off x="642878" y="3571876"/>
            <a:ext cx="8501122" cy="2143140"/>
          </a:xfrm>
        </p:spPr>
        <p:txBody>
          <a:bodyPr>
            <a:normAutofit fontScale="90000"/>
          </a:bodyPr>
          <a:lstStyle/>
          <a:p>
            <a:pPr marL="0" algn="r"/>
            <a:r>
              <a:rPr lang="it-IT" sz="2700" dirty="0" smtClean="0">
                <a:ea typeface="Batang" pitchFamily="18" charset="-127"/>
              </a:rPr>
              <a:t/>
            </a:r>
            <a:br>
              <a:rPr lang="it-IT" sz="2700" dirty="0" smtClean="0">
                <a:ea typeface="Batang" pitchFamily="18" charset="-127"/>
              </a:rPr>
            </a:br>
            <a:r>
              <a:rPr lang="it-IT" sz="2700" dirty="0" smtClean="0">
                <a:ea typeface="Batang" pitchFamily="18" charset="-127"/>
              </a:rPr>
              <a:t/>
            </a:r>
            <a:br>
              <a:rPr lang="it-IT" sz="2700" dirty="0" smtClean="0">
                <a:ea typeface="Batang" pitchFamily="18" charset="-127"/>
              </a:rPr>
            </a:br>
            <a:r>
              <a:rPr lang="it-IT" sz="2700" dirty="0" smtClean="0">
                <a:ea typeface="Batang" pitchFamily="18" charset="-127"/>
              </a:rPr>
              <a:t/>
            </a:r>
            <a:br>
              <a:rPr lang="it-IT" sz="2700" dirty="0" smtClean="0">
                <a:ea typeface="Batang" pitchFamily="18" charset="-127"/>
              </a:rPr>
            </a:br>
            <a:r>
              <a:rPr lang="it-IT" sz="2700" dirty="0" smtClean="0">
                <a:latin typeface="Calibri Light" pitchFamily="34" charset="0"/>
                <a:ea typeface="Batang" pitchFamily="18" charset="-127"/>
              </a:rPr>
              <a:t> In 361 </a:t>
            </a:r>
            <a:r>
              <a:rPr lang="it-IT" sz="2700" dirty="0" err="1" smtClean="0">
                <a:latin typeface="Calibri Light" pitchFamily="34" charset="0"/>
                <a:ea typeface="Batang" pitchFamily="18" charset="-127"/>
              </a:rPr>
              <a:t>B.C.</a:t>
            </a:r>
            <a:r>
              <a:rPr lang="it-IT" sz="2700" dirty="0" smtClean="0">
                <a:latin typeface="Calibri Light" pitchFamily="34" charset="0"/>
                <a:ea typeface="Batang" pitchFamily="18" charset="-127"/>
              </a:rPr>
              <a:t> </a:t>
            </a:r>
            <a:r>
              <a:rPr lang="it-IT" sz="2700" dirty="0" err="1" smtClean="0">
                <a:latin typeface="Calibri Light" pitchFamily="34" charset="0"/>
                <a:ea typeface="Batang" pitchFamily="18" charset="-127"/>
              </a:rPr>
              <a:t>Plato</a:t>
            </a:r>
            <a:r>
              <a:rPr lang="it-IT" sz="2700" dirty="0" smtClean="0">
                <a:latin typeface="Calibri Light" pitchFamily="34" charset="0"/>
                <a:ea typeface="Batang" pitchFamily="18" charset="-127"/>
              </a:rPr>
              <a:t> </a:t>
            </a:r>
            <a:r>
              <a:rPr lang="it-IT" sz="2700" dirty="0" err="1" smtClean="0">
                <a:latin typeface="Calibri Light" pitchFamily="34" charset="0"/>
                <a:ea typeface="Batang" pitchFamily="18" charset="-127"/>
              </a:rPr>
              <a:t>went</a:t>
            </a:r>
            <a:r>
              <a:rPr lang="it-IT" sz="2700" dirty="0" smtClean="0">
                <a:latin typeface="Calibri Light" pitchFamily="34" charset="0"/>
                <a:ea typeface="Batang" pitchFamily="18" charset="-127"/>
              </a:rPr>
              <a:t> back </a:t>
            </a:r>
            <a:r>
              <a:rPr lang="it-IT" sz="2700" dirty="0" err="1" smtClean="0">
                <a:latin typeface="Calibri Light" pitchFamily="34" charset="0"/>
                <a:ea typeface="Batang" pitchFamily="18" charset="-127"/>
              </a:rPr>
              <a:t>to</a:t>
            </a:r>
            <a:r>
              <a:rPr lang="it-IT" sz="2700" dirty="0" smtClean="0">
                <a:latin typeface="Calibri Light" pitchFamily="34" charset="0"/>
                <a:ea typeface="Batang" pitchFamily="18" charset="-127"/>
              </a:rPr>
              <a:t> </a:t>
            </a:r>
            <a:r>
              <a:rPr lang="it-IT" sz="2700" dirty="0" err="1" smtClean="0">
                <a:latin typeface="Calibri Light" pitchFamily="34" charset="0"/>
                <a:ea typeface="Batang" pitchFamily="18" charset="-127"/>
              </a:rPr>
              <a:t>Syracuse</a:t>
            </a:r>
            <a:r>
              <a:rPr lang="it-IT" sz="2700" dirty="0" smtClean="0">
                <a:latin typeface="Calibri Light" pitchFamily="34" charset="0"/>
                <a:ea typeface="Batang" pitchFamily="18" charset="-127"/>
              </a:rPr>
              <a:t>, </a:t>
            </a:r>
            <a:r>
              <a:rPr lang="it-IT" sz="2700" dirty="0" err="1" smtClean="0">
                <a:latin typeface="Calibri Light" pitchFamily="34" charset="0"/>
                <a:ea typeface="Batang" pitchFamily="18" charset="-127"/>
              </a:rPr>
              <a:t>invited</a:t>
            </a:r>
            <a:r>
              <a:rPr lang="it-IT" sz="2700" dirty="0" smtClean="0">
                <a:latin typeface="Calibri Light" pitchFamily="34" charset="0"/>
                <a:ea typeface="Batang" pitchFamily="18" charset="-127"/>
              </a:rPr>
              <a:t> </a:t>
            </a:r>
            <a:r>
              <a:rPr lang="it-IT" sz="2700" dirty="0" err="1" smtClean="0">
                <a:latin typeface="Calibri Light" pitchFamily="34" charset="0"/>
                <a:ea typeface="Batang" pitchFamily="18" charset="-127"/>
              </a:rPr>
              <a:t>by</a:t>
            </a:r>
            <a:r>
              <a:rPr lang="it-IT" sz="2700" dirty="0" smtClean="0">
                <a:latin typeface="Calibri Light" pitchFamily="34" charset="0"/>
                <a:ea typeface="Batang" pitchFamily="18" charset="-127"/>
              </a:rPr>
              <a:t> </a:t>
            </a:r>
            <a:r>
              <a:rPr lang="it-IT" sz="2700" dirty="0" err="1" smtClean="0">
                <a:latin typeface="Calibri Light" pitchFamily="34" charset="0"/>
                <a:ea typeface="Batang" pitchFamily="18" charset="-127"/>
              </a:rPr>
              <a:t>Dionysius</a:t>
            </a:r>
            <a:r>
              <a:rPr lang="it-IT" sz="2700" dirty="0" smtClean="0">
                <a:latin typeface="Calibri Light" pitchFamily="34" charset="0"/>
                <a:ea typeface="Batang" pitchFamily="18" charset="-127"/>
              </a:rPr>
              <a:t> the </a:t>
            </a:r>
            <a:r>
              <a:rPr lang="it-IT" sz="2700" dirty="0" err="1" smtClean="0">
                <a:latin typeface="Calibri Light" pitchFamily="34" charset="0"/>
                <a:ea typeface="Batang" pitchFamily="18" charset="-127"/>
              </a:rPr>
              <a:t>Younger</a:t>
            </a:r>
            <a:r>
              <a:rPr lang="it-IT" sz="2700" dirty="0" smtClean="0">
                <a:latin typeface="Calibri Light" pitchFamily="34" charset="0"/>
                <a:ea typeface="Batang" pitchFamily="18" charset="-127"/>
              </a:rPr>
              <a:t>, </a:t>
            </a:r>
            <a:r>
              <a:rPr lang="it-IT" sz="2700" dirty="0" err="1" smtClean="0">
                <a:latin typeface="Calibri Light" pitchFamily="34" charset="0"/>
                <a:ea typeface="Batang" pitchFamily="18" charset="-127"/>
              </a:rPr>
              <a:t>who</a:t>
            </a:r>
            <a:r>
              <a:rPr lang="it-IT" sz="2700" dirty="0" smtClean="0">
                <a:latin typeface="Calibri Light" pitchFamily="34" charset="0"/>
                <a:ea typeface="Batang" pitchFamily="18" charset="-127"/>
              </a:rPr>
              <a:t> </a:t>
            </a:r>
            <a:r>
              <a:rPr lang="it-IT" sz="2700" dirty="0" err="1" smtClean="0">
                <a:latin typeface="Calibri Light" pitchFamily="34" charset="0"/>
                <a:ea typeface="Batang" pitchFamily="18" charset="-127"/>
              </a:rPr>
              <a:t>promised</a:t>
            </a:r>
            <a:r>
              <a:rPr lang="it-IT" sz="2700" dirty="0" smtClean="0">
                <a:latin typeface="Calibri Light" pitchFamily="34" charset="0"/>
                <a:ea typeface="Batang" pitchFamily="18" charset="-127"/>
              </a:rPr>
              <a:t> </a:t>
            </a:r>
            <a:r>
              <a:rPr lang="it-IT" sz="2700" dirty="0" err="1" smtClean="0">
                <a:latin typeface="Calibri Light" pitchFamily="34" charset="0"/>
                <a:ea typeface="Batang" pitchFamily="18" charset="-127"/>
              </a:rPr>
              <a:t>to</a:t>
            </a:r>
            <a:r>
              <a:rPr lang="it-IT" sz="2700" dirty="0" smtClean="0">
                <a:latin typeface="Calibri Light" pitchFamily="34" charset="0"/>
                <a:ea typeface="Batang" pitchFamily="18" charset="-127"/>
              </a:rPr>
              <a:t> </a:t>
            </a:r>
            <a:r>
              <a:rPr lang="it-IT" sz="2700" dirty="0" err="1" smtClean="0">
                <a:latin typeface="Calibri Light" pitchFamily="34" charset="0"/>
                <a:ea typeface="Batang" pitchFamily="18" charset="-127"/>
              </a:rPr>
              <a:t>change</a:t>
            </a:r>
            <a:r>
              <a:rPr lang="it-IT" sz="2700" dirty="0" smtClean="0">
                <a:latin typeface="Calibri Light" pitchFamily="34" charset="0"/>
                <a:ea typeface="Batang" pitchFamily="18" charset="-127"/>
              </a:rPr>
              <a:t> </a:t>
            </a:r>
            <a:r>
              <a:rPr lang="it-IT" sz="2700" dirty="0" err="1" smtClean="0">
                <a:latin typeface="Calibri Light" pitchFamily="34" charset="0"/>
                <a:ea typeface="Batang" pitchFamily="18" charset="-127"/>
              </a:rPr>
              <a:t>his</a:t>
            </a:r>
            <a:r>
              <a:rPr lang="it-IT" sz="2700" dirty="0" smtClean="0">
                <a:latin typeface="Calibri Light" pitchFamily="34" charset="0"/>
                <a:ea typeface="Batang" pitchFamily="18" charset="-127"/>
              </a:rPr>
              <a:t> </a:t>
            </a:r>
            <a:r>
              <a:rPr lang="it-IT" sz="2700" dirty="0" err="1" smtClean="0">
                <a:latin typeface="Calibri Light" pitchFamily="34" charset="0"/>
                <a:ea typeface="Batang" pitchFamily="18" charset="-127"/>
              </a:rPr>
              <a:t>behavior</a:t>
            </a:r>
            <a:r>
              <a:rPr lang="it-IT" sz="2700" dirty="0" smtClean="0">
                <a:latin typeface="Calibri Light" pitchFamily="34" charset="0"/>
                <a:ea typeface="Batang" pitchFamily="18" charset="-127"/>
              </a:rPr>
              <a:t>. </a:t>
            </a:r>
            <a:r>
              <a:rPr lang="it-IT" sz="2700" dirty="0" err="1" smtClean="0">
                <a:latin typeface="Calibri Light" pitchFamily="34" charset="0"/>
                <a:ea typeface="Batang" pitchFamily="18" charset="-127"/>
              </a:rPr>
              <a:t>But</a:t>
            </a:r>
            <a:r>
              <a:rPr lang="it-IT" sz="2700" dirty="0" smtClean="0">
                <a:latin typeface="Calibri Light" pitchFamily="34" charset="0"/>
                <a:ea typeface="Batang" pitchFamily="18" charset="-127"/>
              </a:rPr>
              <a:t> </a:t>
            </a:r>
            <a:r>
              <a:rPr lang="it-IT" sz="2700" dirty="0" err="1" smtClean="0">
                <a:latin typeface="Calibri Light" pitchFamily="34" charset="0"/>
                <a:ea typeface="Batang" pitchFamily="18" charset="-127"/>
              </a:rPr>
              <a:t>this</a:t>
            </a:r>
            <a:r>
              <a:rPr lang="it-IT" sz="2700" dirty="0" smtClean="0">
                <a:latin typeface="Calibri Light" pitchFamily="34" charset="0"/>
                <a:ea typeface="Batang" pitchFamily="18" charset="-127"/>
              </a:rPr>
              <a:t> </a:t>
            </a:r>
            <a:r>
              <a:rPr lang="it-IT" sz="2700" dirty="0" err="1" smtClean="0">
                <a:latin typeface="Calibri Light" pitchFamily="34" charset="0"/>
                <a:ea typeface="Batang" pitchFamily="18" charset="-127"/>
              </a:rPr>
              <a:t>did</a:t>
            </a:r>
            <a:r>
              <a:rPr lang="it-IT" sz="2700" dirty="0" smtClean="0">
                <a:latin typeface="Calibri Light" pitchFamily="34" charset="0"/>
                <a:ea typeface="Batang" pitchFamily="18" charset="-127"/>
              </a:rPr>
              <a:t> </a:t>
            </a:r>
            <a:r>
              <a:rPr lang="it-IT" sz="2700" dirty="0" err="1" smtClean="0">
                <a:latin typeface="Calibri Light" pitchFamily="34" charset="0"/>
                <a:ea typeface="Batang" pitchFamily="18" charset="-127"/>
              </a:rPr>
              <a:t>not</a:t>
            </a:r>
            <a:r>
              <a:rPr lang="it-IT" sz="2700" dirty="0" smtClean="0">
                <a:latin typeface="Calibri Light" pitchFamily="34" charset="0"/>
                <a:ea typeface="Batang" pitchFamily="18" charset="-127"/>
              </a:rPr>
              <a:t> </a:t>
            </a:r>
            <a:r>
              <a:rPr lang="it-IT" sz="2700" dirty="0" err="1" smtClean="0">
                <a:latin typeface="Calibri Light" pitchFamily="34" charset="0"/>
                <a:ea typeface="Batang" pitchFamily="18" charset="-127"/>
              </a:rPr>
              <a:t>happen</a:t>
            </a:r>
            <a:r>
              <a:rPr lang="it-IT" sz="2700" dirty="0" smtClean="0">
                <a:latin typeface="Calibri Light" pitchFamily="34" charset="0"/>
                <a:ea typeface="Batang" pitchFamily="18" charset="-127"/>
              </a:rPr>
              <a:t>. In </a:t>
            </a:r>
            <a:r>
              <a:rPr lang="it-IT" sz="2700" dirty="0" err="1" smtClean="0">
                <a:latin typeface="Calibri Light" pitchFamily="34" charset="0"/>
                <a:ea typeface="Batang" pitchFamily="18" charset="-127"/>
              </a:rPr>
              <a:t>fact</a:t>
            </a:r>
            <a:r>
              <a:rPr lang="it-IT" sz="2700" dirty="0" smtClean="0">
                <a:latin typeface="Calibri Light" pitchFamily="34" charset="0"/>
                <a:ea typeface="Batang" pitchFamily="18" charset="-127"/>
              </a:rPr>
              <a:t> </a:t>
            </a:r>
            <a:r>
              <a:rPr lang="it-IT" sz="2700" dirty="0" err="1" smtClean="0">
                <a:latin typeface="Calibri Light" pitchFamily="34" charset="0"/>
                <a:ea typeface="Batang" pitchFamily="18" charset="-127"/>
              </a:rPr>
              <a:t>as</a:t>
            </a:r>
            <a:r>
              <a:rPr lang="it-IT" sz="2700" dirty="0" smtClean="0">
                <a:latin typeface="Calibri Light" pitchFamily="34" charset="0"/>
                <a:ea typeface="Batang" pitchFamily="18" charset="-127"/>
              </a:rPr>
              <a:t> </a:t>
            </a:r>
            <a:r>
              <a:rPr lang="it-IT" sz="2700" dirty="0" err="1" smtClean="0">
                <a:latin typeface="Calibri Light" pitchFamily="34" charset="0"/>
                <a:ea typeface="Batang" pitchFamily="18" charset="-127"/>
              </a:rPr>
              <a:t>soon</a:t>
            </a:r>
            <a:r>
              <a:rPr lang="it-IT" sz="2700" dirty="0" smtClean="0">
                <a:latin typeface="Calibri Light" pitchFamily="34" charset="0"/>
                <a:ea typeface="Batang" pitchFamily="18" charset="-127"/>
              </a:rPr>
              <a:t> </a:t>
            </a:r>
            <a:r>
              <a:rPr lang="it-IT" sz="2700" dirty="0" err="1" smtClean="0">
                <a:latin typeface="Calibri Light" pitchFamily="34" charset="0"/>
                <a:ea typeface="Batang" pitchFamily="18" charset="-127"/>
              </a:rPr>
              <a:t>as</a:t>
            </a:r>
            <a:r>
              <a:rPr lang="it-IT" sz="2700" dirty="0" smtClean="0">
                <a:latin typeface="Calibri Light" pitchFamily="34" charset="0"/>
                <a:ea typeface="Batang" pitchFamily="18" charset="-127"/>
              </a:rPr>
              <a:t> </a:t>
            </a:r>
            <a:r>
              <a:rPr lang="it-IT" sz="2700" dirty="0" err="1" smtClean="0">
                <a:latin typeface="Calibri Light" pitchFamily="34" charset="0"/>
                <a:ea typeface="Batang" pitchFamily="18" charset="-127"/>
              </a:rPr>
              <a:t>Plato</a:t>
            </a:r>
            <a:r>
              <a:rPr lang="it-IT" sz="2700" dirty="0" smtClean="0">
                <a:latin typeface="Calibri Light" pitchFamily="34" charset="0"/>
                <a:ea typeface="Batang" pitchFamily="18" charset="-127"/>
              </a:rPr>
              <a:t> </a:t>
            </a:r>
            <a:r>
              <a:rPr lang="it-IT" sz="2700" dirty="0" err="1" smtClean="0">
                <a:latin typeface="Calibri Light" pitchFamily="34" charset="0"/>
                <a:ea typeface="Batang" pitchFamily="18" charset="-127"/>
              </a:rPr>
              <a:t>arrived</a:t>
            </a:r>
            <a:r>
              <a:rPr lang="it-IT" sz="2700" dirty="0" smtClean="0">
                <a:latin typeface="Calibri Light" pitchFamily="34" charset="0"/>
                <a:ea typeface="Batang" pitchFamily="18" charset="-127"/>
              </a:rPr>
              <a:t> </a:t>
            </a:r>
            <a:r>
              <a:rPr lang="it-IT" sz="2700" dirty="0" err="1" smtClean="0">
                <a:latin typeface="Calibri Light" pitchFamily="34" charset="0"/>
                <a:ea typeface="Batang" pitchFamily="18" charset="-127"/>
              </a:rPr>
              <a:t>to</a:t>
            </a:r>
            <a:r>
              <a:rPr lang="it-IT" sz="2700" dirty="0" smtClean="0">
                <a:latin typeface="Calibri Light" pitchFamily="34" charset="0"/>
                <a:ea typeface="Batang" pitchFamily="18" charset="-127"/>
              </a:rPr>
              <a:t> </a:t>
            </a:r>
            <a:r>
              <a:rPr lang="it-IT" sz="2700" dirty="0" err="1" smtClean="0">
                <a:latin typeface="Calibri Light" pitchFamily="34" charset="0"/>
                <a:ea typeface="Batang" pitchFamily="18" charset="-127"/>
              </a:rPr>
              <a:t>Syracuse</a:t>
            </a:r>
            <a:r>
              <a:rPr lang="it-IT" sz="2700" dirty="0" smtClean="0">
                <a:latin typeface="Calibri Light" pitchFamily="34" charset="0"/>
                <a:ea typeface="Batang" pitchFamily="18" charset="-127"/>
              </a:rPr>
              <a:t>, </a:t>
            </a:r>
            <a:r>
              <a:rPr lang="it-IT" sz="2700" dirty="0" err="1" smtClean="0">
                <a:latin typeface="Calibri Light" pitchFamily="34" charset="0"/>
                <a:ea typeface="Batang" pitchFamily="18" charset="-127"/>
              </a:rPr>
              <a:t>Dionysius</a:t>
            </a:r>
            <a:r>
              <a:rPr lang="it-IT" sz="2700" dirty="0" smtClean="0">
                <a:latin typeface="Calibri Light" pitchFamily="34" charset="0"/>
                <a:ea typeface="Batang" pitchFamily="18" charset="-127"/>
              </a:rPr>
              <a:t> </a:t>
            </a:r>
            <a:r>
              <a:rPr lang="it-IT" sz="2700" dirty="0" err="1" smtClean="0">
                <a:latin typeface="Calibri Light" pitchFamily="34" charset="0"/>
                <a:ea typeface="Batang" pitchFamily="18" charset="-127"/>
              </a:rPr>
              <a:t>forgot</a:t>
            </a:r>
            <a:r>
              <a:rPr lang="it-IT" sz="2700" dirty="0" smtClean="0">
                <a:latin typeface="Calibri Light" pitchFamily="34" charset="0"/>
                <a:ea typeface="Batang" pitchFamily="18" charset="-127"/>
              </a:rPr>
              <a:t> </a:t>
            </a:r>
            <a:r>
              <a:rPr lang="it-IT" sz="2700" dirty="0" err="1" smtClean="0">
                <a:latin typeface="Calibri Light" pitchFamily="34" charset="0"/>
                <a:ea typeface="Batang" pitchFamily="18" charset="-127"/>
              </a:rPr>
              <a:t>all</a:t>
            </a:r>
            <a:r>
              <a:rPr lang="it-IT" sz="2700" dirty="0" smtClean="0">
                <a:latin typeface="Calibri Light" pitchFamily="34" charset="0"/>
                <a:ea typeface="Batang" pitchFamily="18" charset="-127"/>
              </a:rPr>
              <a:t> </a:t>
            </a:r>
            <a:r>
              <a:rPr lang="it-IT" sz="2700" dirty="0" err="1" smtClean="0">
                <a:latin typeface="Calibri Light" pitchFamily="34" charset="0"/>
                <a:ea typeface="Batang" pitchFamily="18" charset="-127"/>
              </a:rPr>
              <a:t>his</a:t>
            </a:r>
            <a:r>
              <a:rPr lang="it-IT" sz="2700" dirty="0" smtClean="0">
                <a:latin typeface="Calibri Light" pitchFamily="34" charset="0"/>
                <a:ea typeface="Batang" pitchFamily="18" charset="-127"/>
              </a:rPr>
              <a:t> </a:t>
            </a:r>
            <a:r>
              <a:rPr lang="it-IT" sz="2700" dirty="0" err="1" smtClean="0">
                <a:latin typeface="Calibri Light" pitchFamily="34" charset="0"/>
                <a:ea typeface="Batang" pitchFamily="18" charset="-127"/>
              </a:rPr>
              <a:t>promises</a:t>
            </a:r>
            <a:r>
              <a:rPr lang="it-IT" sz="2700" dirty="0" smtClean="0">
                <a:latin typeface="Calibri Light" pitchFamily="34" charset="0"/>
                <a:ea typeface="Batang" pitchFamily="18" charset="-127"/>
              </a:rPr>
              <a:t>, so the </a:t>
            </a:r>
            <a:r>
              <a:rPr lang="it-IT" sz="2700" dirty="0" err="1" smtClean="0">
                <a:latin typeface="Calibri Light" pitchFamily="34" charset="0"/>
                <a:ea typeface="Batang" pitchFamily="18" charset="-127"/>
              </a:rPr>
              <a:t>philosopher</a:t>
            </a:r>
            <a:r>
              <a:rPr lang="it-IT" sz="2700" dirty="0" smtClean="0">
                <a:latin typeface="Calibri Light" pitchFamily="34" charset="0"/>
                <a:ea typeface="Batang" pitchFamily="18" charset="-127"/>
              </a:rPr>
              <a:t> </a:t>
            </a:r>
            <a:r>
              <a:rPr lang="it-IT" sz="2700" dirty="0" err="1" smtClean="0">
                <a:latin typeface="Calibri Light" pitchFamily="34" charset="0"/>
                <a:ea typeface="Batang" pitchFamily="18" charset="-127"/>
              </a:rPr>
              <a:t>left</a:t>
            </a:r>
            <a:r>
              <a:rPr lang="it-IT" sz="2700" dirty="0" smtClean="0">
                <a:latin typeface="Calibri Light" pitchFamily="34" charset="0"/>
                <a:ea typeface="Batang" pitchFamily="18" charset="-127"/>
              </a:rPr>
              <a:t> the </a:t>
            </a:r>
            <a:r>
              <a:rPr lang="it-IT" sz="2700" dirty="0" err="1" smtClean="0">
                <a:latin typeface="Calibri Light" pitchFamily="34" charset="0"/>
                <a:ea typeface="Batang" pitchFamily="18" charset="-127"/>
              </a:rPr>
              <a:t>island</a:t>
            </a:r>
            <a:r>
              <a:rPr lang="it-IT" sz="2700" dirty="0" smtClean="0">
                <a:latin typeface="Calibri Light" pitchFamily="34" charset="0"/>
                <a:ea typeface="Batang" pitchFamily="18" charset="-127"/>
              </a:rPr>
              <a:t> and </a:t>
            </a:r>
            <a:r>
              <a:rPr lang="it-IT" sz="2700" dirty="0" err="1" smtClean="0">
                <a:latin typeface="Calibri Light" pitchFamily="34" charset="0"/>
                <a:ea typeface="Batang" pitchFamily="18" charset="-127"/>
              </a:rPr>
              <a:t>returned</a:t>
            </a:r>
            <a:r>
              <a:rPr lang="it-IT" sz="2700" dirty="0" smtClean="0">
                <a:latin typeface="Calibri Light" pitchFamily="34" charset="0"/>
                <a:ea typeface="Batang" pitchFamily="18" charset="-127"/>
              </a:rPr>
              <a:t> </a:t>
            </a:r>
            <a:r>
              <a:rPr lang="it-IT" sz="2700" dirty="0" err="1" smtClean="0">
                <a:latin typeface="Calibri Light" pitchFamily="34" charset="0"/>
                <a:ea typeface="Batang" pitchFamily="18" charset="-127"/>
              </a:rPr>
              <a:t>to</a:t>
            </a:r>
            <a:r>
              <a:rPr lang="it-IT" sz="2700" dirty="0" smtClean="0">
                <a:latin typeface="Calibri Light" pitchFamily="34" charset="0"/>
                <a:ea typeface="Batang" pitchFamily="18" charset="-127"/>
              </a:rPr>
              <a:t> </a:t>
            </a:r>
            <a:r>
              <a:rPr lang="it-IT" sz="2700" dirty="0" err="1" smtClean="0">
                <a:latin typeface="Calibri Light" pitchFamily="34" charset="0"/>
                <a:ea typeface="Batang" pitchFamily="18" charset="-127"/>
              </a:rPr>
              <a:t>Athens</a:t>
            </a:r>
            <a:r>
              <a:rPr lang="it-IT" sz="2700" dirty="0" smtClean="0">
                <a:latin typeface="Calibri Light" pitchFamily="34" charset="0"/>
                <a:ea typeface="Batang" pitchFamily="18" charset="-127"/>
              </a:rPr>
              <a:t>.</a:t>
            </a:r>
            <a:r>
              <a:rPr lang="it-IT" dirty="0" smtClean="0">
                <a:latin typeface="Calibri Light" pitchFamily="34" charset="0"/>
                <a:ea typeface="Batang" pitchFamily="18" charset="-127"/>
              </a:rPr>
              <a:t/>
            </a:r>
            <a:br>
              <a:rPr lang="it-IT" dirty="0" smtClean="0">
                <a:latin typeface="Calibri Light" pitchFamily="34" charset="0"/>
                <a:ea typeface="Batang" pitchFamily="18" charset="-127"/>
              </a:rPr>
            </a:br>
            <a:r>
              <a:rPr lang="it-IT" sz="4000" dirty="0" smtClean="0">
                <a:latin typeface="Calibri Light" pitchFamily="34" charset="0"/>
              </a:rPr>
              <a:t/>
            </a:r>
            <a:br>
              <a:rPr lang="it-IT" sz="4000" dirty="0" smtClean="0">
                <a:latin typeface="Calibri Light" pitchFamily="34" charset="0"/>
              </a:rPr>
            </a:br>
            <a:endParaRPr lang="it-IT" dirty="0">
              <a:latin typeface="Calibri Light" pitchFamily="34" charset="0"/>
            </a:endParaRPr>
          </a:p>
        </p:txBody>
      </p:sp>
      <p:sp>
        <p:nvSpPr>
          <p:cNvPr id="3" name="Segnaposto contenuto 2"/>
          <p:cNvSpPr>
            <a:spLocks noGrp="1"/>
          </p:cNvSpPr>
          <p:nvPr>
            <p:ph idx="1"/>
          </p:nvPr>
        </p:nvSpPr>
        <p:spPr>
          <a:xfrm>
            <a:off x="4214810" y="642918"/>
            <a:ext cx="4929190" cy="2071702"/>
          </a:xfrm>
        </p:spPr>
        <p:txBody>
          <a:bodyPr>
            <a:noAutofit/>
          </a:bodyPr>
          <a:lstStyle/>
          <a:p>
            <a:pPr marL="0" algn="r">
              <a:buNone/>
            </a:pPr>
            <a:r>
              <a:rPr lang="it-IT" sz="2400" dirty="0" smtClean="0">
                <a:latin typeface="Calibri Light" pitchFamily="34" charset="0"/>
                <a:ea typeface="Batang" pitchFamily="18" charset="-127"/>
              </a:rPr>
              <a:t>A </a:t>
            </a:r>
            <a:r>
              <a:rPr lang="it-IT" sz="2400" dirty="0" err="1" smtClean="0">
                <a:latin typeface="Calibri Light" pitchFamily="34" charset="0"/>
                <a:ea typeface="Batang" pitchFamily="18" charset="-127"/>
              </a:rPr>
              <a:t>few</a:t>
            </a:r>
            <a:r>
              <a:rPr lang="it-IT" sz="2400" dirty="0" smtClean="0">
                <a:latin typeface="Calibri Light" pitchFamily="34" charset="0"/>
                <a:ea typeface="Batang" pitchFamily="18" charset="-127"/>
              </a:rPr>
              <a:t> </a:t>
            </a:r>
            <a:r>
              <a:rPr lang="it-IT" sz="2400" dirty="0" err="1" smtClean="0">
                <a:latin typeface="Calibri Light" pitchFamily="34" charset="0"/>
                <a:ea typeface="Batang" pitchFamily="18" charset="-127"/>
              </a:rPr>
              <a:t>years</a:t>
            </a:r>
            <a:r>
              <a:rPr lang="it-IT" sz="2400" dirty="0" smtClean="0">
                <a:latin typeface="Calibri Light" pitchFamily="34" charset="0"/>
                <a:ea typeface="Batang" pitchFamily="18" charset="-127"/>
              </a:rPr>
              <a:t> </a:t>
            </a:r>
            <a:r>
              <a:rPr lang="it-IT" sz="2400" dirty="0" err="1" smtClean="0">
                <a:latin typeface="Calibri Light" pitchFamily="34" charset="0"/>
                <a:ea typeface="Batang" pitchFamily="18" charset="-127"/>
              </a:rPr>
              <a:t>later</a:t>
            </a:r>
            <a:r>
              <a:rPr lang="it-IT" sz="2400" dirty="0" smtClean="0">
                <a:latin typeface="Calibri Light" pitchFamily="34" charset="0"/>
                <a:ea typeface="Batang" pitchFamily="18" charset="-127"/>
              </a:rPr>
              <a:t> </a:t>
            </a:r>
            <a:r>
              <a:rPr lang="it-IT" sz="2400" dirty="0" err="1" smtClean="0">
                <a:latin typeface="Calibri Light" pitchFamily="34" charset="0"/>
                <a:ea typeface="Batang" pitchFamily="18" charset="-127"/>
              </a:rPr>
              <a:t>Dionysius</a:t>
            </a:r>
            <a:r>
              <a:rPr lang="it-IT" sz="2400" dirty="0" smtClean="0">
                <a:latin typeface="Calibri Light" pitchFamily="34" charset="0"/>
                <a:ea typeface="Batang" pitchFamily="18" charset="-127"/>
              </a:rPr>
              <a:t> I </a:t>
            </a:r>
            <a:r>
              <a:rPr lang="it-IT" sz="2400" dirty="0" err="1" smtClean="0">
                <a:latin typeface="Calibri Light" pitchFamily="34" charset="0"/>
                <a:ea typeface="Batang" pitchFamily="18" charset="-127"/>
              </a:rPr>
              <a:t>died</a:t>
            </a:r>
            <a:r>
              <a:rPr lang="it-IT" sz="2400" dirty="0" smtClean="0">
                <a:latin typeface="Calibri Light" pitchFamily="34" charset="0"/>
                <a:ea typeface="Batang" pitchFamily="18" charset="-127"/>
              </a:rPr>
              <a:t> and Dion </a:t>
            </a:r>
            <a:r>
              <a:rPr lang="it-IT" sz="2400" dirty="0" err="1" smtClean="0">
                <a:latin typeface="Calibri Light" pitchFamily="34" charset="0"/>
                <a:ea typeface="Batang" pitchFamily="18" charset="-127"/>
              </a:rPr>
              <a:t>invited</a:t>
            </a:r>
            <a:r>
              <a:rPr lang="it-IT" sz="2400" dirty="0" smtClean="0">
                <a:latin typeface="Calibri Light" pitchFamily="34" charset="0"/>
                <a:ea typeface="Batang" pitchFamily="18" charset="-127"/>
              </a:rPr>
              <a:t> </a:t>
            </a:r>
            <a:r>
              <a:rPr lang="it-IT" sz="2400" dirty="0" err="1" smtClean="0">
                <a:latin typeface="Calibri Light" pitchFamily="34" charset="0"/>
                <a:ea typeface="Batang" pitchFamily="18" charset="-127"/>
              </a:rPr>
              <a:t>Plato</a:t>
            </a:r>
            <a:r>
              <a:rPr lang="it-IT" sz="2400" dirty="0" smtClean="0">
                <a:latin typeface="Calibri Light" pitchFamily="34" charset="0"/>
                <a:ea typeface="Batang" pitchFamily="18" charset="-127"/>
              </a:rPr>
              <a:t> </a:t>
            </a:r>
            <a:r>
              <a:rPr lang="it-IT" sz="2400" dirty="0" err="1" smtClean="0">
                <a:latin typeface="Calibri Light" pitchFamily="34" charset="0"/>
                <a:ea typeface="Batang" pitchFamily="18" charset="-127"/>
              </a:rPr>
              <a:t>to</a:t>
            </a:r>
            <a:r>
              <a:rPr lang="it-IT" sz="2400" dirty="0" smtClean="0">
                <a:latin typeface="Calibri Light" pitchFamily="34" charset="0"/>
                <a:ea typeface="Batang" pitchFamily="18" charset="-127"/>
              </a:rPr>
              <a:t> </a:t>
            </a:r>
            <a:r>
              <a:rPr lang="it-IT" sz="2400" dirty="0" err="1" smtClean="0">
                <a:latin typeface="Calibri Light" pitchFamily="34" charset="0"/>
                <a:ea typeface="Batang" pitchFamily="18" charset="-127"/>
              </a:rPr>
              <a:t>Syracuse</a:t>
            </a:r>
            <a:r>
              <a:rPr lang="it-IT" sz="2400" dirty="0" smtClean="0">
                <a:latin typeface="Calibri Light" pitchFamily="34" charset="0"/>
                <a:ea typeface="Batang" pitchFamily="18" charset="-127"/>
              </a:rPr>
              <a:t> </a:t>
            </a:r>
            <a:r>
              <a:rPr lang="it-IT" sz="2400" dirty="0" err="1" smtClean="0">
                <a:latin typeface="Calibri Light" pitchFamily="34" charset="0"/>
                <a:ea typeface="Batang" pitchFamily="18" charset="-127"/>
              </a:rPr>
              <a:t>to</a:t>
            </a:r>
            <a:r>
              <a:rPr lang="it-IT" sz="2400" dirty="0" smtClean="0">
                <a:latin typeface="Calibri Light" pitchFamily="34" charset="0"/>
                <a:ea typeface="Batang" pitchFamily="18" charset="-127"/>
              </a:rPr>
              <a:t> </a:t>
            </a:r>
            <a:r>
              <a:rPr lang="it-IT" sz="2400" dirty="0" err="1" smtClean="0">
                <a:latin typeface="Calibri Light" pitchFamily="34" charset="0"/>
                <a:ea typeface="Batang" pitchFamily="18" charset="-127"/>
              </a:rPr>
              <a:t>entrust</a:t>
            </a:r>
            <a:r>
              <a:rPr lang="it-IT" sz="2400" dirty="0" smtClean="0">
                <a:latin typeface="Calibri Light" pitchFamily="34" charset="0"/>
                <a:ea typeface="Batang" pitchFamily="18" charset="-127"/>
              </a:rPr>
              <a:t> the </a:t>
            </a:r>
            <a:r>
              <a:rPr lang="it-IT" sz="2400" dirty="0" err="1" smtClean="0">
                <a:latin typeface="Calibri Light" pitchFamily="34" charset="0"/>
                <a:ea typeface="Batang" pitchFamily="18" charset="-127"/>
              </a:rPr>
              <a:t>education</a:t>
            </a:r>
            <a:r>
              <a:rPr lang="it-IT" sz="2400" dirty="0" smtClean="0">
                <a:latin typeface="Calibri Light" pitchFamily="34" charset="0"/>
                <a:ea typeface="Batang" pitchFamily="18" charset="-127"/>
              </a:rPr>
              <a:t> </a:t>
            </a:r>
            <a:r>
              <a:rPr lang="it-IT" sz="2400" dirty="0" err="1" smtClean="0">
                <a:latin typeface="Calibri Light" pitchFamily="34" charset="0"/>
                <a:ea typeface="Batang" pitchFamily="18" charset="-127"/>
              </a:rPr>
              <a:t>of</a:t>
            </a:r>
            <a:r>
              <a:rPr lang="it-IT" sz="2400" dirty="0" smtClean="0">
                <a:latin typeface="Calibri Light" pitchFamily="34" charset="0"/>
                <a:ea typeface="Batang" pitchFamily="18" charset="-127"/>
              </a:rPr>
              <a:t> the </a:t>
            </a:r>
            <a:r>
              <a:rPr lang="it-IT" sz="2400" dirty="0" err="1" smtClean="0">
                <a:latin typeface="Calibri Light" pitchFamily="34" charset="0"/>
                <a:ea typeface="Batang" pitchFamily="18" charset="-127"/>
              </a:rPr>
              <a:t>new</a:t>
            </a:r>
            <a:r>
              <a:rPr lang="it-IT" sz="2400" dirty="0" smtClean="0">
                <a:latin typeface="Calibri Light" pitchFamily="34" charset="0"/>
                <a:ea typeface="Batang" pitchFamily="18" charset="-127"/>
              </a:rPr>
              <a:t> </a:t>
            </a:r>
            <a:r>
              <a:rPr lang="it-IT" sz="2400" dirty="0" err="1" smtClean="0">
                <a:latin typeface="Calibri Light" pitchFamily="34" charset="0"/>
                <a:ea typeface="Batang" pitchFamily="18" charset="-127"/>
              </a:rPr>
              <a:t>tyrant</a:t>
            </a:r>
            <a:r>
              <a:rPr lang="it-IT" sz="2400" dirty="0" smtClean="0">
                <a:latin typeface="Calibri Light" pitchFamily="34" charset="0"/>
                <a:ea typeface="Batang" pitchFamily="18" charset="-127"/>
              </a:rPr>
              <a:t>, </a:t>
            </a:r>
            <a:r>
              <a:rPr lang="it-IT" sz="2400" dirty="0" err="1" smtClean="0">
                <a:latin typeface="Calibri Light" pitchFamily="34" charset="0"/>
                <a:ea typeface="Batang" pitchFamily="18" charset="-127"/>
              </a:rPr>
              <a:t>Dionysius</a:t>
            </a:r>
            <a:r>
              <a:rPr lang="it-IT" sz="2400" dirty="0" smtClean="0">
                <a:latin typeface="Calibri Light" pitchFamily="34" charset="0"/>
                <a:ea typeface="Batang" pitchFamily="18" charset="-127"/>
              </a:rPr>
              <a:t> the </a:t>
            </a:r>
            <a:r>
              <a:rPr lang="it-IT" sz="2400" dirty="0" err="1" smtClean="0">
                <a:latin typeface="Calibri Light" pitchFamily="34" charset="0"/>
                <a:ea typeface="Batang" pitchFamily="18" charset="-127"/>
              </a:rPr>
              <a:t>Younger</a:t>
            </a:r>
            <a:r>
              <a:rPr lang="it-IT" sz="2400" dirty="0" smtClean="0">
                <a:latin typeface="Calibri Light" pitchFamily="34" charset="0"/>
                <a:ea typeface="Batang" pitchFamily="18" charset="-127"/>
              </a:rPr>
              <a:t>. </a:t>
            </a:r>
            <a:r>
              <a:rPr lang="it-IT" sz="2400" dirty="0" err="1" smtClean="0">
                <a:latin typeface="Calibri Light" pitchFamily="34" charset="0"/>
                <a:ea typeface="Batang" pitchFamily="18" charset="-127"/>
              </a:rPr>
              <a:t>Although</a:t>
            </a:r>
            <a:r>
              <a:rPr lang="it-IT" sz="2400" dirty="0" smtClean="0">
                <a:latin typeface="Calibri Light" pitchFamily="34" charset="0"/>
                <a:ea typeface="Batang" pitchFamily="18" charset="-127"/>
              </a:rPr>
              <a:t> </a:t>
            </a:r>
            <a:r>
              <a:rPr lang="it-IT" sz="2400" dirty="0" err="1" smtClean="0">
                <a:latin typeface="Calibri Light" pitchFamily="34" charset="0"/>
                <a:ea typeface="Batang" pitchFamily="18" charset="-127"/>
              </a:rPr>
              <a:t>his</a:t>
            </a:r>
            <a:r>
              <a:rPr lang="it-IT" sz="2400" dirty="0" smtClean="0">
                <a:latin typeface="Calibri Light" pitchFamily="34" charset="0"/>
                <a:ea typeface="Batang" pitchFamily="18" charset="-127"/>
              </a:rPr>
              <a:t> </a:t>
            </a:r>
            <a:r>
              <a:rPr lang="it-IT" sz="2400" dirty="0" err="1" smtClean="0">
                <a:latin typeface="Calibri Light" pitchFamily="34" charset="0"/>
                <a:ea typeface="Batang" pitchFamily="18" charset="-127"/>
              </a:rPr>
              <a:t>good</a:t>
            </a:r>
            <a:r>
              <a:rPr lang="it-IT" sz="2400" dirty="0" smtClean="0">
                <a:latin typeface="Calibri Light" pitchFamily="34" charset="0"/>
                <a:ea typeface="Batang" pitchFamily="18" charset="-127"/>
              </a:rPr>
              <a:t> </a:t>
            </a:r>
            <a:r>
              <a:rPr lang="it-IT" sz="2400" dirty="0" err="1" smtClean="0">
                <a:latin typeface="Calibri Light" pitchFamily="34" charset="0"/>
                <a:ea typeface="Batang" pitchFamily="18" charset="-127"/>
              </a:rPr>
              <a:t>intentions</a:t>
            </a:r>
            <a:r>
              <a:rPr lang="it-IT" sz="2400" dirty="0" smtClean="0">
                <a:latin typeface="Calibri Light" pitchFamily="34" charset="0"/>
                <a:ea typeface="Batang" pitchFamily="18" charset="-127"/>
              </a:rPr>
              <a:t>, the </a:t>
            </a:r>
            <a:r>
              <a:rPr lang="it-IT" sz="2400" dirty="0" err="1" smtClean="0">
                <a:latin typeface="Calibri Light" pitchFamily="34" charset="0"/>
                <a:ea typeface="Batang" pitchFamily="18" charset="-127"/>
              </a:rPr>
              <a:t>experience</a:t>
            </a:r>
            <a:r>
              <a:rPr lang="it-IT" sz="2400" dirty="0" smtClean="0">
                <a:latin typeface="Calibri Light" pitchFamily="34" charset="0"/>
                <a:ea typeface="Batang" pitchFamily="18" charset="-127"/>
              </a:rPr>
              <a:t> </a:t>
            </a:r>
            <a:r>
              <a:rPr lang="it-IT" sz="2400" dirty="0" err="1" smtClean="0">
                <a:latin typeface="Calibri Light" pitchFamily="34" charset="0"/>
                <a:ea typeface="Batang" pitchFamily="18" charset="-127"/>
              </a:rPr>
              <a:t>ended</a:t>
            </a:r>
            <a:r>
              <a:rPr lang="it-IT" sz="2400" dirty="0" smtClean="0">
                <a:latin typeface="Calibri Light" pitchFamily="34" charset="0"/>
                <a:ea typeface="Batang" pitchFamily="18" charset="-127"/>
              </a:rPr>
              <a:t> </a:t>
            </a:r>
            <a:r>
              <a:rPr lang="it-IT" sz="2400" dirty="0" err="1" smtClean="0">
                <a:latin typeface="Calibri Light" pitchFamily="34" charset="0"/>
                <a:ea typeface="Batang" pitchFamily="18" charset="-127"/>
              </a:rPr>
              <a:t>badly</a:t>
            </a:r>
            <a:r>
              <a:rPr lang="it-IT" sz="2400" dirty="0" smtClean="0">
                <a:latin typeface="Calibri Light" pitchFamily="34" charset="0"/>
                <a:ea typeface="Batang" pitchFamily="18" charset="-127"/>
              </a:rPr>
              <a:t> </a:t>
            </a:r>
            <a:r>
              <a:rPr lang="it-IT" sz="2400" dirty="0" err="1" smtClean="0">
                <a:latin typeface="Calibri Light" pitchFamily="34" charset="0"/>
                <a:ea typeface="Batang" pitchFamily="18" charset="-127"/>
              </a:rPr>
              <a:t>again</a:t>
            </a:r>
            <a:r>
              <a:rPr lang="it-IT" sz="2400" dirty="0" smtClean="0">
                <a:latin typeface="Calibri Light" pitchFamily="34" charset="0"/>
                <a:ea typeface="Batang" pitchFamily="18" charset="-127"/>
              </a:rPr>
              <a:t>. </a:t>
            </a:r>
            <a:r>
              <a:rPr lang="it-IT" sz="2400" dirty="0" err="1" smtClean="0">
                <a:latin typeface="Calibri Light" pitchFamily="34" charset="0"/>
                <a:ea typeface="Batang" pitchFamily="18" charset="-127"/>
              </a:rPr>
              <a:t>When</a:t>
            </a:r>
            <a:r>
              <a:rPr lang="it-IT" sz="2400" dirty="0" smtClean="0">
                <a:latin typeface="Calibri Light" pitchFamily="34" charset="0"/>
                <a:ea typeface="Batang" pitchFamily="18" charset="-127"/>
              </a:rPr>
              <a:t> Dion </a:t>
            </a:r>
            <a:r>
              <a:rPr lang="it-IT" sz="2400" dirty="0" err="1" smtClean="0">
                <a:latin typeface="Calibri Light" pitchFamily="34" charset="0"/>
                <a:ea typeface="Batang" pitchFamily="18" charset="-127"/>
              </a:rPr>
              <a:t>was</a:t>
            </a:r>
            <a:r>
              <a:rPr lang="it-IT" sz="2400" dirty="0" smtClean="0">
                <a:latin typeface="Calibri Light" pitchFamily="34" charset="0"/>
                <a:ea typeface="Batang" pitchFamily="18" charset="-127"/>
              </a:rPr>
              <a:t> </a:t>
            </a:r>
            <a:r>
              <a:rPr lang="it-IT" sz="2400" dirty="0" err="1" smtClean="0">
                <a:latin typeface="Calibri Light" pitchFamily="34" charset="0"/>
                <a:ea typeface="Batang" pitchFamily="18" charset="-127"/>
              </a:rPr>
              <a:t>dismissed</a:t>
            </a:r>
            <a:r>
              <a:rPr lang="it-IT" sz="2400" dirty="0" smtClean="0">
                <a:latin typeface="Calibri Light" pitchFamily="34" charset="0"/>
                <a:ea typeface="Batang" pitchFamily="18" charset="-127"/>
              </a:rPr>
              <a:t> </a:t>
            </a:r>
            <a:r>
              <a:rPr lang="it-IT" sz="2400" dirty="0" err="1" smtClean="0">
                <a:latin typeface="Calibri Light" pitchFamily="34" charset="0"/>
                <a:ea typeface="Batang" pitchFamily="18" charset="-127"/>
              </a:rPr>
              <a:t>by</a:t>
            </a:r>
            <a:r>
              <a:rPr lang="it-IT" sz="2400" dirty="0" smtClean="0">
                <a:latin typeface="Calibri Light" pitchFamily="34" charset="0"/>
                <a:ea typeface="Batang" pitchFamily="18" charset="-127"/>
              </a:rPr>
              <a:t> the court </a:t>
            </a:r>
            <a:r>
              <a:rPr lang="it-IT" sz="2400" dirty="0" err="1" smtClean="0">
                <a:latin typeface="Calibri Light" pitchFamily="34" charset="0"/>
                <a:ea typeface="Batang" pitchFamily="18" charset="-127"/>
              </a:rPr>
              <a:t>Plato</a:t>
            </a:r>
            <a:r>
              <a:rPr lang="it-IT" sz="2400" dirty="0" smtClean="0">
                <a:latin typeface="Calibri Light" pitchFamily="34" charset="0"/>
                <a:ea typeface="Batang" pitchFamily="18" charset="-127"/>
              </a:rPr>
              <a:t> </a:t>
            </a:r>
            <a:r>
              <a:rPr lang="it-IT" sz="2400" dirty="0" err="1" smtClean="0">
                <a:latin typeface="Calibri Light" pitchFamily="34" charset="0"/>
                <a:ea typeface="Batang" pitchFamily="18" charset="-127"/>
              </a:rPr>
              <a:t>was</a:t>
            </a:r>
            <a:r>
              <a:rPr lang="it-IT" sz="2400" dirty="0" smtClean="0">
                <a:latin typeface="Calibri Light" pitchFamily="34" charset="0"/>
                <a:ea typeface="Batang" pitchFamily="18" charset="-127"/>
              </a:rPr>
              <a:t> </a:t>
            </a:r>
            <a:r>
              <a:rPr lang="it-IT" sz="2400" dirty="0" err="1" smtClean="0">
                <a:latin typeface="Calibri Light" pitchFamily="34" charset="0"/>
                <a:ea typeface="Batang" pitchFamily="18" charset="-127"/>
              </a:rPr>
              <a:t>arrested</a:t>
            </a:r>
            <a:r>
              <a:rPr lang="it-IT" sz="2400" dirty="0" smtClean="0">
                <a:latin typeface="Calibri Light" pitchFamily="34" charset="0"/>
                <a:ea typeface="Batang" pitchFamily="18" charset="-127"/>
              </a:rPr>
              <a:t>, </a:t>
            </a:r>
            <a:r>
              <a:rPr lang="it-IT" sz="2400" dirty="0" err="1" smtClean="0">
                <a:latin typeface="Calibri Light" pitchFamily="34" charset="0"/>
                <a:ea typeface="Batang" pitchFamily="18" charset="-127"/>
              </a:rPr>
              <a:t>but</a:t>
            </a:r>
            <a:r>
              <a:rPr lang="it-IT" sz="2400" dirty="0" smtClean="0">
                <a:latin typeface="Calibri Light" pitchFamily="34" charset="0"/>
                <a:ea typeface="Batang" pitchFamily="18" charset="-127"/>
              </a:rPr>
              <a:t> </a:t>
            </a:r>
            <a:r>
              <a:rPr lang="it-IT" sz="2400" dirty="0" err="1" smtClean="0">
                <a:latin typeface="Calibri Light" pitchFamily="34" charset="0"/>
                <a:ea typeface="Batang" pitchFamily="18" charset="-127"/>
              </a:rPr>
              <a:t>later</a:t>
            </a:r>
            <a:r>
              <a:rPr lang="it-IT" sz="2400" dirty="0" smtClean="0">
                <a:latin typeface="Calibri Light" pitchFamily="34" charset="0"/>
                <a:ea typeface="Batang" pitchFamily="18" charset="-127"/>
              </a:rPr>
              <a:t> </a:t>
            </a:r>
            <a:r>
              <a:rPr lang="it-IT" sz="2400" dirty="0" err="1" smtClean="0">
                <a:latin typeface="Calibri Light" pitchFamily="34" charset="0"/>
                <a:ea typeface="Batang" pitchFamily="18" charset="-127"/>
              </a:rPr>
              <a:t>released</a:t>
            </a:r>
            <a:r>
              <a:rPr lang="it-IT" sz="2400" dirty="0" smtClean="0">
                <a:latin typeface="Calibri Light" pitchFamily="34" charset="0"/>
                <a:ea typeface="Batang" pitchFamily="18" charset="-127"/>
              </a:rPr>
              <a:t>.</a:t>
            </a:r>
            <a:endParaRPr lang="it-IT" sz="2400" dirty="0">
              <a:latin typeface="Calibri Light" pitchFamily="34" charset="0"/>
            </a:endParaRPr>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116632"/>
            <a:ext cx="7772400" cy="1470025"/>
          </a:xfrm>
        </p:spPr>
        <p:txBody>
          <a:bodyPr>
            <a:normAutofit/>
          </a:bodyPr>
          <a:lstStyle/>
          <a:p>
            <a:r>
              <a:rPr lang="it-IT" sz="6000" b="1" dirty="0" smtClean="0">
                <a:solidFill>
                  <a:srgbClr val="C00000"/>
                </a:solidFill>
                <a:latin typeface="Monotype Corsiva" pitchFamily="66" charset="0"/>
              </a:rPr>
              <a:t>The first </a:t>
            </a:r>
            <a:r>
              <a:rPr lang="it-IT" sz="6000" b="1" dirty="0" err="1" smtClean="0">
                <a:solidFill>
                  <a:srgbClr val="C00000"/>
                </a:solidFill>
                <a:latin typeface="Monotype Corsiva" pitchFamily="66" charset="0"/>
              </a:rPr>
              <a:t>travel</a:t>
            </a:r>
            <a:r>
              <a:rPr lang="it-IT" sz="6000" b="1" dirty="0" smtClean="0">
                <a:solidFill>
                  <a:srgbClr val="C00000"/>
                </a:solidFill>
                <a:latin typeface="Monotype Corsiva" pitchFamily="66" charset="0"/>
              </a:rPr>
              <a:t>  </a:t>
            </a:r>
            <a:r>
              <a:rPr lang="it-IT" sz="6000" b="1" dirty="0" err="1" smtClean="0">
                <a:solidFill>
                  <a:srgbClr val="C00000"/>
                </a:solidFill>
                <a:latin typeface="Monotype Corsiva" pitchFamily="66" charset="0"/>
              </a:rPr>
              <a:t>to</a:t>
            </a:r>
            <a:r>
              <a:rPr lang="it-IT" sz="6000" b="1" dirty="0" smtClean="0">
                <a:solidFill>
                  <a:srgbClr val="C00000"/>
                </a:solidFill>
                <a:latin typeface="Monotype Corsiva" pitchFamily="66" charset="0"/>
              </a:rPr>
              <a:t> </a:t>
            </a:r>
            <a:r>
              <a:rPr lang="it-IT" sz="6000" b="1" dirty="0" err="1" smtClean="0">
                <a:solidFill>
                  <a:srgbClr val="C00000"/>
                </a:solidFill>
                <a:latin typeface="Monotype Corsiva" pitchFamily="66" charset="0"/>
              </a:rPr>
              <a:t>Syracuse</a:t>
            </a:r>
            <a:endParaRPr lang="it-IT" sz="6000" b="1" dirty="0">
              <a:solidFill>
                <a:srgbClr val="C00000"/>
              </a:solidFill>
              <a:latin typeface="Monotype Corsiva" pitchFamily="66" charset="0"/>
            </a:endParaRPr>
          </a:p>
        </p:txBody>
      </p:sp>
      <p:pic>
        <p:nvPicPr>
          <p:cNvPr id="4" name="Immagine 3" descr="alf 1.jpg"/>
          <p:cNvPicPr>
            <a:picLocks noChangeAspect="1"/>
          </p:cNvPicPr>
          <p:nvPr/>
        </p:nvPicPr>
        <p:blipFill>
          <a:blip r:embed="rId2" cstate="print"/>
          <a:stretch>
            <a:fillRect/>
          </a:stretch>
        </p:blipFill>
        <p:spPr>
          <a:xfrm>
            <a:off x="1403648" y="1988840"/>
            <a:ext cx="6683493" cy="4500594"/>
          </a:xfrm>
          <a:prstGeom prst="rect">
            <a:avLst/>
          </a:prstGeom>
          <a:ln>
            <a:noFill/>
          </a:ln>
          <a:effectLst>
            <a:softEdge rad="112500"/>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1412776"/>
            <a:ext cx="8229600" cy="3600400"/>
          </a:xfrm>
        </p:spPr>
        <p:txBody>
          <a:bodyPr>
            <a:noAutofit/>
          </a:bodyPr>
          <a:lstStyle/>
          <a:p>
            <a:r>
              <a:rPr lang="it-IT" sz="3200" b="1" dirty="0" smtClean="0">
                <a:latin typeface="Yu Mincho Light" pitchFamily="18" charset="-128"/>
                <a:ea typeface="Yu Mincho Light" pitchFamily="18" charset="-128"/>
              </a:rPr>
              <a:t>“</a:t>
            </a:r>
            <a:r>
              <a:rPr lang="it-IT" sz="3200" b="1" i="1" dirty="0" smtClean="0">
                <a:latin typeface="Yu Mincho Light" pitchFamily="18" charset="-128"/>
                <a:ea typeface="Yu Mincho Light" pitchFamily="18" charset="-128"/>
              </a:rPr>
              <a:t>Quando io arrivai la prima volta a Siracusa avevo all’incirca quarant’anni -, </a:t>
            </a:r>
            <a:r>
              <a:rPr lang="it-IT" sz="3200" b="1" i="1" dirty="0" err="1" smtClean="0">
                <a:latin typeface="Yu Mincho Light" pitchFamily="18" charset="-128"/>
                <a:ea typeface="Yu Mincho Light" pitchFamily="18" charset="-128"/>
              </a:rPr>
              <a:t>Dione</a:t>
            </a:r>
            <a:r>
              <a:rPr lang="it-IT" sz="3200" b="1" i="1" dirty="0" smtClean="0">
                <a:latin typeface="Yu Mincho Light" pitchFamily="18" charset="-128"/>
                <a:ea typeface="Yu Mincho Light" pitchFamily="18" charset="-128"/>
              </a:rPr>
              <a:t> aveva l’età che oggi ha </a:t>
            </a:r>
            <a:r>
              <a:rPr lang="it-IT" sz="3200" b="1" i="1" dirty="0" err="1" smtClean="0">
                <a:latin typeface="Yu Mincho Light" pitchFamily="18" charset="-128"/>
                <a:ea typeface="Yu Mincho Light" pitchFamily="18" charset="-128"/>
              </a:rPr>
              <a:t>Ipparino</a:t>
            </a:r>
            <a:r>
              <a:rPr lang="it-IT" sz="3200" b="1" i="1" dirty="0" smtClean="0">
                <a:latin typeface="Yu Mincho Light" pitchFamily="18" charset="-128"/>
                <a:ea typeface="Yu Mincho Light" pitchFamily="18" charset="-128"/>
              </a:rPr>
              <a:t>, e proprio allora maturò quell’idea che in seguito non mutò più: era convinto, cioè, che i Siracusani meritassero la libertà, sotto la guida delle migliori leggi.”</a:t>
            </a:r>
            <a:br>
              <a:rPr lang="it-IT" sz="3200" b="1" i="1" dirty="0" smtClean="0">
                <a:latin typeface="Yu Mincho Light" pitchFamily="18" charset="-128"/>
                <a:ea typeface="Yu Mincho Light" pitchFamily="18" charset="-128"/>
              </a:rPr>
            </a:br>
            <a:r>
              <a:rPr lang="it-IT" sz="3200" b="1" i="1" dirty="0" smtClean="0">
                <a:latin typeface="Yu Mincho Light" pitchFamily="18" charset="-128"/>
                <a:ea typeface="Yu Mincho Light" pitchFamily="18" charset="-128"/>
              </a:rPr>
              <a:t/>
            </a:r>
            <a:br>
              <a:rPr lang="it-IT" sz="3200" b="1" i="1" dirty="0" smtClean="0">
                <a:latin typeface="Yu Mincho Light" pitchFamily="18" charset="-128"/>
                <a:ea typeface="Yu Mincho Light" pitchFamily="18" charset="-128"/>
              </a:rPr>
            </a:br>
            <a:r>
              <a:rPr lang="it-IT" sz="3600" b="1" i="1" dirty="0" smtClean="0">
                <a:latin typeface="Yu Mincho Light" pitchFamily="18" charset="-128"/>
                <a:ea typeface="Yu Mincho Light" pitchFamily="18" charset="-128"/>
              </a:rPr>
              <a:t>Lettera VII Platone</a:t>
            </a:r>
            <a:endParaRPr lang="it-IT" sz="3600" b="1" i="1" dirty="0">
              <a:latin typeface="Yu Mincho Light" pitchFamily="18" charset="-128"/>
              <a:ea typeface="Yu Mincho Light" pitchFamily="18" charset="-12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1484784"/>
            <a:ext cx="8229600" cy="4525963"/>
          </a:xfrm>
        </p:spPr>
        <p:txBody>
          <a:bodyPr>
            <a:normAutofit/>
          </a:bodyPr>
          <a:lstStyle/>
          <a:p>
            <a:pPr marL="0">
              <a:buNone/>
            </a:pPr>
            <a:r>
              <a:rPr lang="it-IT" sz="4800" b="1" dirty="0" err="1" smtClean="0">
                <a:latin typeface="Yu Mincho Light" pitchFamily="18" charset="-128"/>
                <a:ea typeface="Yu Mincho Light" pitchFamily="18" charset="-128"/>
              </a:rPr>
              <a:t>When</a:t>
            </a:r>
            <a:r>
              <a:rPr lang="it-IT" sz="4800" b="1" dirty="0" smtClean="0">
                <a:latin typeface="Yu Mincho Light" pitchFamily="18" charset="-128"/>
                <a:ea typeface="Yu Mincho Light" pitchFamily="18" charset="-128"/>
              </a:rPr>
              <a:t> </a:t>
            </a:r>
            <a:r>
              <a:rPr lang="it-IT" sz="4800" b="1" dirty="0" err="1" smtClean="0">
                <a:latin typeface="Yu Mincho Light" pitchFamily="18" charset="-128"/>
                <a:ea typeface="Yu Mincho Light" pitchFamily="18" charset="-128"/>
              </a:rPr>
              <a:t>Plato</a:t>
            </a:r>
            <a:r>
              <a:rPr lang="it-IT" sz="4800" b="1" dirty="0" smtClean="0">
                <a:latin typeface="Yu Mincho Light" pitchFamily="18" charset="-128"/>
                <a:ea typeface="Yu Mincho Light" pitchFamily="18" charset="-128"/>
              </a:rPr>
              <a:t> </a:t>
            </a:r>
            <a:r>
              <a:rPr lang="it-IT" sz="4800" b="1" dirty="0" err="1" smtClean="0">
                <a:latin typeface="Yu Mincho Light" pitchFamily="18" charset="-128"/>
                <a:ea typeface="Yu Mincho Light" pitchFamily="18" charset="-128"/>
              </a:rPr>
              <a:t>went</a:t>
            </a:r>
            <a:r>
              <a:rPr lang="it-IT" sz="4800" b="1" dirty="0" smtClean="0">
                <a:latin typeface="Yu Mincho Light" pitchFamily="18" charset="-128"/>
                <a:ea typeface="Yu Mincho Light" pitchFamily="18" charset="-128"/>
              </a:rPr>
              <a:t> </a:t>
            </a:r>
            <a:r>
              <a:rPr lang="it-IT" sz="4800" b="1" dirty="0" err="1" smtClean="0">
                <a:latin typeface="Yu Mincho Light" pitchFamily="18" charset="-128"/>
                <a:ea typeface="Yu Mincho Light" pitchFamily="18" charset="-128"/>
              </a:rPr>
              <a:t>to</a:t>
            </a:r>
            <a:r>
              <a:rPr lang="it-IT" sz="4800" b="1" dirty="0" smtClean="0">
                <a:latin typeface="Yu Mincho Light" pitchFamily="18" charset="-128"/>
                <a:ea typeface="Yu Mincho Light" pitchFamily="18" charset="-128"/>
              </a:rPr>
              <a:t> </a:t>
            </a:r>
            <a:r>
              <a:rPr lang="it-IT" sz="4800" b="1" dirty="0" err="1" smtClean="0">
                <a:latin typeface="Yu Mincho Light" pitchFamily="18" charset="-128"/>
                <a:ea typeface="Yu Mincho Light" pitchFamily="18" charset="-128"/>
              </a:rPr>
              <a:t>Syracuse</a:t>
            </a:r>
            <a:r>
              <a:rPr lang="it-IT" sz="4800" b="1" dirty="0" smtClean="0">
                <a:latin typeface="Yu Mincho Light" pitchFamily="18" charset="-128"/>
                <a:ea typeface="Yu Mincho Light" pitchFamily="18" charset="-128"/>
              </a:rPr>
              <a:t> </a:t>
            </a:r>
            <a:r>
              <a:rPr lang="it-IT" sz="4800" b="1" dirty="0" err="1" smtClean="0">
                <a:latin typeface="Yu Mincho Light" pitchFamily="18" charset="-128"/>
                <a:ea typeface="Yu Mincho Light" pitchFamily="18" charset="-128"/>
              </a:rPr>
              <a:t>he</a:t>
            </a:r>
            <a:r>
              <a:rPr lang="it-IT" sz="4800" b="1" dirty="0" smtClean="0">
                <a:latin typeface="Yu Mincho Light" pitchFamily="18" charset="-128"/>
                <a:ea typeface="Yu Mincho Light" pitchFamily="18" charset="-128"/>
              </a:rPr>
              <a:t> </a:t>
            </a:r>
            <a:r>
              <a:rPr lang="it-IT" sz="4800" b="1" dirty="0" err="1" smtClean="0">
                <a:latin typeface="Yu Mincho Light" pitchFamily="18" charset="-128"/>
                <a:ea typeface="Yu Mincho Light" pitchFamily="18" charset="-128"/>
              </a:rPr>
              <a:t>believed</a:t>
            </a:r>
            <a:r>
              <a:rPr lang="it-IT" sz="4800" b="1" dirty="0" smtClean="0">
                <a:latin typeface="Yu Mincho Light" pitchFamily="18" charset="-128"/>
                <a:ea typeface="Yu Mincho Light" pitchFamily="18" charset="-128"/>
              </a:rPr>
              <a:t> </a:t>
            </a:r>
            <a:r>
              <a:rPr lang="it-IT" sz="4800" b="1" dirty="0" err="1" smtClean="0">
                <a:latin typeface="Yu Mincho Light" pitchFamily="18" charset="-128"/>
                <a:ea typeface="Yu Mincho Light" pitchFamily="18" charset="-128"/>
              </a:rPr>
              <a:t>that</a:t>
            </a:r>
            <a:r>
              <a:rPr lang="it-IT" sz="4800" b="1" dirty="0" smtClean="0">
                <a:latin typeface="Yu Mincho Light" pitchFamily="18" charset="-128"/>
                <a:ea typeface="Yu Mincho Light" pitchFamily="18" charset="-128"/>
              </a:rPr>
              <a:t> the </a:t>
            </a:r>
            <a:r>
              <a:rPr lang="it-IT" sz="4800" b="1" dirty="0" err="1" smtClean="0">
                <a:latin typeface="Yu Mincho Light" pitchFamily="18" charset="-128"/>
                <a:ea typeface="Yu Mincho Light" pitchFamily="18" charset="-128"/>
              </a:rPr>
              <a:t>Syracusans</a:t>
            </a:r>
            <a:r>
              <a:rPr lang="it-IT" sz="4800" b="1" dirty="0" smtClean="0">
                <a:latin typeface="Yu Mincho Light" pitchFamily="18" charset="-128"/>
                <a:ea typeface="Yu Mincho Light" pitchFamily="18" charset="-128"/>
              </a:rPr>
              <a:t> </a:t>
            </a:r>
            <a:r>
              <a:rPr lang="it-IT" sz="4800" b="1" dirty="0" err="1" smtClean="0">
                <a:latin typeface="Yu Mincho Light" pitchFamily="18" charset="-128"/>
                <a:ea typeface="Yu Mincho Light" pitchFamily="18" charset="-128"/>
              </a:rPr>
              <a:t>needed</a:t>
            </a:r>
            <a:r>
              <a:rPr lang="it-IT" sz="4800" b="1" dirty="0" smtClean="0">
                <a:latin typeface="Yu Mincho Light" pitchFamily="18" charset="-128"/>
                <a:ea typeface="Yu Mincho Light" pitchFamily="18" charset="-128"/>
              </a:rPr>
              <a:t> </a:t>
            </a:r>
            <a:r>
              <a:rPr lang="it-IT" sz="4800" b="1" dirty="0" err="1" smtClean="0">
                <a:latin typeface="Yu Mincho Light" pitchFamily="18" charset="-128"/>
                <a:ea typeface="Yu Mincho Light" pitchFamily="18" charset="-128"/>
              </a:rPr>
              <a:t>laws</a:t>
            </a:r>
            <a:r>
              <a:rPr lang="it-IT" sz="4800" b="1" dirty="0" smtClean="0">
                <a:latin typeface="Yu Mincho Light" pitchFamily="18" charset="-128"/>
                <a:ea typeface="Yu Mincho Light" pitchFamily="18" charset="-128"/>
              </a:rPr>
              <a:t> </a:t>
            </a:r>
            <a:r>
              <a:rPr lang="it-IT" sz="4800" b="1" dirty="0" err="1" smtClean="0">
                <a:latin typeface="Yu Mincho Light" pitchFamily="18" charset="-128"/>
                <a:ea typeface="Yu Mincho Light" pitchFamily="18" charset="-128"/>
              </a:rPr>
              <a:t>to</a:t>
            </a:r>
            <a:r>
              <a:rPr lang="it-IT" sz="4800" b="1" dirty="0" smtClean="0">
                <a:latin typeface="Yu Mincho Light" pitchFamily="18" charset="-128"/>
                <a:ea typeface="Yu Mincho Light" pitchFamily="18" charset="-128"/>
              </a:rPr>
              <a:t> </a:t>
            </a:r>
            <a:r>
              <a:rPr lang="it-IT" sz="4800" b="1" dirty="0" err="1" smtClean="0">
                <a:latin typeface="Yu Mincho Light" pitchFamily="18" charset="-128"/>
                <a:ea typeface="Yu Mincho Light" pitchFamily="18" charset="-128"/>
              </a:rPr>
              <a:t>respect</a:t>
            </a:r>
            <a:r>
              <a:rPr lang="it-IT" sz="4800" b="1" dirty="0" smtClean="0">
                <a:latin typeface="Yu Mincho Light" pitchFamily="18" charset="-128"/>
                <a:ea typeface="Yu Mincho Light" pitchFamily="18" charset="-128"/>
              </a:rPr>
              <a:t> </a:t>
            </a:r>
            <a:r>
              <a:rPr lang="it-IT" sz="4800" b="1" dirty="0" err="1" smtClean="0">
                <a:latin typeface="Yu Mincho Light" pitchFamily="18" charset="-128"/>
                <a:ea typeface="Yu Mincho Light" pitchFamily="18" charset="-128"/>
              </a:rPr>
              <a:t>their</a:t>
            </a:r>
            <a:r>
              <a:rPr lang="it-IT" sz="4800" b="1" dirty="0" smtClean="0">
                <a:latin typeface="Yu Mincho Light" pitchFamily="18" charset="-128"/>
                <a:ea typeface="Yu Mincho Light" pitchFamily="18" charset="-128"/>
              </a:rPr>
              <a:t> </a:t>
            </a:r>
            <a:r>
              <a:rPr lang="it-IT" sz="4800" b="1" dirty="0" err="1" smtClean="0">
                <a:latin typeface="Yu Mincho Light" pitchFamily="18" charset="-128"/>
                <a:ea typeface="Yu Mincho Light" pitchFamily="18" charset="-128"/>
              </a:rPr>
              <a:t>freedom</a:t>
            </a:r>
            <a:r>
              <a:rPr lang="it-IT" sz="4800" b="1" dirty="0" smtClean="0">
                <a:latin typeface="Yu Mincho Light" pitchFamily="18" charset="-128"/>
                <a:ea typeface="Yu Mincho Light" pitchFamily="18" charset="-128"/>
              </a:rPr>
              <a:t>.</a:t>
            </a:r>
            <a:endParaRPr lang="it-IT" sz="4800" b="1" dirty="0">
              <a:latin typeface="Yu Mincho Light" pitchFamily="18" charset="-128"/>
              <a:ea typeface="Yu Mincho Light" pitchFamily="18" charset="-128"/>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5"/>
          <p:cNvSpPr>
            <a:spLocks noGrp="1"/>
          </p:cNvSpPr>
          <p:nvPr>
            <p:ph type="body" sz="half" idx="2"/>
          </p:nvPr>
        </p:nvSpPr>
        <p:spPr>
          <a:xfrm>
            <a:off x="214282" y="214290"/>
            <a:ext cx="4357718" cy="6286544"/>
          </a:xfrm>
        </p:spPr>
        <p:txBody>
          <a:bodyPr>
            <a:normAutofit/>
          </a:bodyPr>
          <a:lstStyle/>
          <a:p>
            <a:r>
              <a:rPr lang="it-IT" sz="2400" b="1" dirty="0" smtClean="0">
                <a:latin typeface="Yu Mincho Light" pitchFamily="18" charset="-128"/>
                <a:ea typeface="Yu Mincho Light" pitchFamily="18" charset="-128"/>
              </a:rPr>
              <a:t>In 388 BC,</a:t>
            </a:r>
            <a:r>
              <a:rPr lang="it-IT" sz="2400" b="1" dirty="0" err="1" smtClean="0">
                <a:latin typeface="Yu Mincho Light" pitchFamily="18" charset="-128"/>
                <a:ea typeface="Yu Mincho Light" pitchFamily="18" charset="-128"/>
              </a:rPr>
              <a:t>Plato</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after</a:t>
            </a:r>
            <a:r>
              <a:rPr lang="it-IT" sz="2400" b="1" dirty="0" smtClean="0">
                <a:latin typeface="Yu Mincho Light" pitchFamily="18" charset="-128"/>
                <a:ea typeface="Yu Mincho Light" pitchFamily="18" charset="-128"/>
              </a:rPr>
              <a:t> meeting the </a:t>
            </a:r>
            <a:r>
              <a:rPr lang="it-IT" sz="2400" b="1" dirty="0" err="1" smtClean="0">
                <a:latin typeface="Yu Mincho Light" pitchFamily="18" charset="-128"/>
                <a:ea typeface="Yu Mincho Light" pitchFamily="18" charset="-128"/>
              </a:rPr>
              <a:t>Pythagorean</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Archita</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governor</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of</a:t>
            </a:r>
            <a:r>
              <a:rPr lang="it-IT" sz="2400" b="1" dirty="0">
                <a:latin typeface="Yu Mincho Light" pitchFamily="18" charset="-128"/>
                <a:ea typeface="Yu Mincho Light" pitchFamily="18" charset="-128"/>
              </a:rPr>
              <a:t> </a:t>
            </a:r>
            <a:r>
              <a:rPr lang="it-IT" sz="2400" b="1" dirty="0" smtClean="0">
                <a:latin typeface="Yu Mincho Light" pitchFamily="18" charset="-128"/>
                <a:ea typeface="Yu Mincho Light" pitchFamily="18" charset="-128"/>
              </a:rPr>
              <a:t>Taranto),</a:t>
            </a:r>
            <a:r>
              <a:rPr lang="it-IT" sz="2400" b="1" dirty="0" err="1" smtClean="0">
                <a:latin typeface="Yu Mincho Light" pitchFamily="18" charset="-128"/>
                <a:ea typeface="Yu Mincho Light" pitchFamily="18" charset="-128"/>
              </a:rPr>
              <a:t>went</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to</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Syracuse</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governed</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by</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Dyonisous</a:t>
            </a:r>
            <a:r>
              <a:rPr lang="it-IT" sz="2400" b="1" dirty="0" smtClean="0">
                <a:latin typeface="Yu Mincho Light" pitchFamily="18" charset="-128"/>
                <a:ea typeface="Yu Mincho Light" pitchFamily="18" charset="-128"/>
              </a:rPr>
              <a:t> I</a:t>
            </a:r>
            <a:r>
              <a:rPr lang="it-IT" sz="2400" b="1" dirty="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where</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he</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became</a:t>
            </a:r>
            <a:r>
              <a:rPr lang="it-IT" sz="2400" b="1" dirty="0" smtClean="0">
                <a:latin typeface="Yu Mincho Light" pitchFamily="18" charset="-128"/>
                <a:ea typeface="Yu Mincho Light" pitchFamily="18" charset="-128"/>
              </a:rPr>
              <a:t>  friend </a:t>
            </a:r>
            <a:r>
              <a:rPr lang="it-IT" sz="2400" b="1" dirty="0" err="1" smtClean="0">
                <a:latin typeface="Yu Mincho Light" pitchFamily="18" charset="-128"/>
                <a:ea typeface="Yu Mincho Light" pitchFamily="18" charset="-128"/>
              </a:rPr>
              <a:t>to</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tyrant</a:t>
            </a:r>
            <a:r>
              <a:rPr lang="it-IT" sz="2400" b="1" dirty="0" smtClean="0">
                <a:latin typeface="Yu Mincho Light" pitchFamily="18" charset="-128"/>
                <a:ea typeface="Yu Mincho Light" pitchFamily="18" charset="-128"/>
              </a:rPr>
              <a:t>’s </a:t>
            </a:r>
            <a:r>
              <a:rPr lang="it-IT" sz="2400" b="1" dirty="0" err="1" smtClean="0">
                <a:latin typeface="Yu Mincho Light" pitchFamily="18" charset="-128"/>
                <a:ea typeface="Yu Mincho Light" pitchFamily="18" charset="-128"/>
              </a:rPr>
              <a:t>brother</a:t>
            </a:r>
            <a:r>
              <a:rPr lang="it-IT" sz="2400" b="1" dirty="0" smtClean="0">
                <a:latin typeface="Yu Mincho Light" pitchFamily="18" charset="-128"/>
                <a:ea typeface="Yu Mincho Light" pitchFamily="18" charset="-128"/>
              </a:rPr>
              <a:t> in </a:t>
            </a:r>
            <a:r>
              <a:rPr lang="it-IT" sz="2400" b="1" dirty="0" err="1" smtClean="0">
                <a:latin typeface="Yu Mincho Light" pitchFamily="18" charset="-128"/>
                <a:ea typeface="Yu Mincho Light" pitchFamily="18" charset="-128"/>
              </a:rPr>
              <a:t>law</a:t>
            </a:r>
            <a:r>
              <a:rPr lang="it-IT" sz="2400" b="1" dirty="0" smtClean="0">
                <a:latin typeface="Yu Mincho Light" pitchFamily="18" charset="-128"/>
                <a:ea typeface="Yu Mincho Light" pitchFamily="18" charset="-128"/>
              </a:rPr>
              <a:t>, Dion. </a:t>
            </a:r>
          </a:p>
          <a:p>
            <a:r>
              <a:rPr lang="it-IT" sz="2400" b="1" dirty="0" err="1" smtClean="0">
                <a:latin typeface="Yu Mincho Light" pitchFamily="18" charset="-128"/>
                <a:ea typeface="Yu Mincho Light" pitchFamily="18" charset="-128"/>
              </a:rPr>
              <a:t>He</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admired</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Plato’</a:t>
            </a:r>
            <a:r>
              <a:rPr lang="it-IT" sz="2400" b="1" dirty="0" smtClean="0">
                <a:latin typeface="Yu Mincho Light" pitchFamily="18" charset="-128"/>
                <a:ea typeface="Yu Mincho Light" pitchFamily="18" charset="-128"/>
              </a:rPr>
              <a:t>s </a:t>
            </a:r>
            <a:r>
              <a:rPr lang="it-IT" sz="2400" b="1" dirty="0" err="1" smtClean="0">
                <a:latin typeface="Yu Mincho Light" pitchFamily="18" charset="-128"/>
                <a:ea typeface="Yu Mincho Light" pitchFamily="18" charset="-128"/>
              </a:rPr>
              <a:t>political</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programmes</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But</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his</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thoughts</a:t>
            </a:r>
            <a:r>
              <a:rPr lang="it-IT" sz="2400" b="1" dirty="0" smtClean="0">
                <a:latin typeface="Yu Mincho Light" pitchFamily="18" charset="-128"/>
                <a:ea typeface="Yu Mincho Light" pitchFamily="18" charset="-128"/>
              </a:rPr>
              <a:t> and </a:t>
            </a:r>
            <a:r>
              <a:rPr lang="it-IT" sz="2400" b="1" dirty="0" err="1" smtClean="0">
                <a:latin typeface="Yu Mincho Light" pitchFamily="18" charset="-128"/>
                <a:ea typeface="Yu Mincho Light" pitchFamily="18" charset="-128"/>
              </a:rPr>
              <a:t>his</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moral</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exhortations</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weren</a:t>
            </a:r>
            <a:r>
              <a:rPr lang="it-IT" sz="2400" b="1" dirty="0" smtClean="0">
                <a:latin typeface="Yu Mincho Light" pitchFamily="18" charset="-128"/>
                <a:ea typeface="Yu Mincho Light" pitchFamily="18" charset="-128"/>
              </a:rPr>
              <a:t>’t </a:t>
            </a:r>
            <a:r>
              <a:rPr lang="it-IT" sz="2400" b="1" dirty="0" err="1" smtClean="0">
                <a:latin typeface="Yu Mincho Light" pitchFamily="18" charset="-128"/>
                <a:ea typeface="Yu Mincho Light" pitchFamily="18" charset="-128"/>
              </a:rPr>
              <a:t>approved</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by</a:t>
            </a:r>
            <a:r>
              <a:rPr lang="it-IT" sz="2400" b="1" dirty="0" smtClean="0">
                <a:latin typeface="Yu Mincho Light" pitchFamily="18" charset="-128"/>
                <a:ea typeface="Yu Mincho Light" pitchFamily="18" charset="-128"/>
              </a:rPr>
              <a:t> the </a:t>
            </a:r>
            <a:r>
              <a:rPr lang="it-IT" sz="2400" b="1" dirty="0" err="1" smtClean="0">
                <a:latin typeface="Yu Mincho Light" pitchFamily="18" charset="-128"/>
                <a:ea typeface="Yu Mincho Light" pitchFamily="18" charset="-128"/>
              </a:rPr>
              <a:t>tyrant</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who</a:t>
            </a:r>
            <a:r>
              <a:rPr lang="it-IT" sz="2400" b="1" dirty="0" smtClean="0">
                <a:latin typeface="Yu Mincho Light" pitchFamily="18" charset="-128"/>
                <a:ea typeface="Yu Mincho Light" pitchFamily="18" charset="-128"/>
              </a:rPr>
              <a:t> sent </a:t>
            </a:r>
            <a:r>
              <a:rPr lang="it-IT" sz="2400" b="1" dirty="0" err="1" smtClean="0">
                <a:latin typeface="Yu Mincho Light" pitchFamily="18" charset="-128"/>
                <a:ea typeface="Yu Mincho Light" pitchFamily="18" charset="-128"/>
              </a:rPr>
              <a:t>him</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away</a:t>
            </a:r>
            <a:r>
              <a:rPr lang="it-IT" sz="2400" b="1" dirty="0" smtClean="0">
                <a:latin typeface="Yu Mincho Light" pitchFamily="18" charset="-128"/>
                <a:ea typeface="Yu Mincho Light" pitchFamily="18" charset="-128"/>
              </a:rPr>
              <a:t>.The </a:t>
            </a:r>
            <a:r>
              <a:rPr lang="it-IT" sz="2400" b="1" dirty="0" err="1" smtClean="0">
                <a:latin typeface="Yu Mincho Light" pitchFamily="18" charset="-128"/>
                <a:ea typeface="Yu Mincho Light" pitchFamily="18" charset="-128"/>
              </a:rPr>
              <a:t>virtous</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Athenian</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philosopher</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was</a:t>
            </a:r>
            <a:r>
              <a:rPr lang="it-IT" sz="2400" b="1" dirty="0" smtClean="0">
                <a:latin typeface="Yu Mincho Light" pitchFamily="18" charset="-128"/>
                <a:ea typeface="Yu Mincho Light" pitchFamily="18" charset="-128"/>
              </a:rPr>
              <a:t> sold </a:t>
            </a:r>
            <a:r>
              <a:rPr lang="it-IT" sz="2400" b="1" dirty="0" err="1" smtClean="0">
                <a:latin typeface="Yu Mincho Light" pitchFamily="18" charset="-128"/>
                <a:ea typeface="Yu Mincho Light" pitchFamily="18" charset="-128"/>
              </a:rPr>
              <a:t>as</a:t>
            </a:r>
            <a:r>
              <a:rPr lang="it-IT" sz="2400" b="1" dirty="0" smtClean="0">
                <a:latin typeface="Yu Mincho Light" pitchFamily="18" charset="-128"/>
                <a:ea typeface="Yu Mincho Light" pitchFamily="18" charset="-128"/>
              </a:rPr>
              <a:t> a slave. In Egina </a:t>
            </a:r>
            <a:r>
              <a:rPr lang="it-IT" sz="2400" b="1" dirty="0" err="1" smtClean="0">
                <a:latin typeface="Yu Mincho Light" pitchFamily="18" charset="-128"/>
                <a:ea typeface="Yu Mincho Light" pitchFamily="18" charset="-128"/>
              </a:rPr>
              <a:t>he</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was</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rescued</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by</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Anniceride</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of</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Cirene</a:t>
            </a:r>
            <a:r>
              <a:rPr lang="it-IT" sz="2400" b="1" dirty="0" smtClean="0">
                <a:latin typeface="Yu Mincho Light" pitchFamily="18" charset="-128"/>
                <a:ea typeface="Yu Mincho Light" pitchFamily="18" charset="-128"/>
              </a:rPr>
              <a:t> and </a:t>
            </a:r>
            <a:r>
              <a:rPr lang="it-IT" sz="2400" b="1" dirty="0" err="1" smtClean="0">
                <a:latin typeface="Yu Mincho Light" pitchFamily="18" charset="-128"/>
                <a:ea typeface="Yu Mincho Light" pitchFamily="18" charset="-128"/>
              </a:rPr>
              <a:t>he</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came</a:t>
            </a:r>
            <a:r>
              <a:rPr lang="it-IT" sz="2400" b="1" dirty="0" smtClean="0">
                <a:latin typeface="Yu Mincho Light" pitchFamily="18" charset="-128"/>
                <a:ea typeface="Yu Mincho Light" pitchFamily="18" charset="-128"/>
              </a:rPr>
              <a:t> back </a:t>
            </a:r>
            <a:r>
              <a:rPr lang="it-IT" sz="2400" b="1" dirty="0" err="1" smtClean="0">
                <a:latin typeface="Yu Mincho Light" pitchFamily="18" charset="-128"/>
                <a:ea typeface="Yu Mincho Light" pitchFamily="18" charset="-128"/>
              </a:rPr>
              <a:t>to</a:t>
            </a:r>
            <a:r>
              <a:rPr lang="it-IT" sz="2400" b="1" dirty="0" smtClean="0">
                <a:latin typeface="Yu Mincho Light" pitchFamily="18" charset="-128"/>
                <a:ea typeface="Yu Mincho Light" pitchFamily="18" charset="-128"/>
              </a:rPr>
              <a:t> </a:t>
            </a:r>
            <a:r>
              <a:rPr lang="it-IT" sz="2400" b="1" dirty="0" err="1" smtClean="0">
                <a:latin typeface="Yu Mincho Light" pitchFamily="18" charset="-128"/>
                <a:ea typeface="Yu Mincho Light" pitchFamily="18" charset="-128"/>
              </a:rPr>
              <a:t>Athens</a:t>
            </a:r>
            <a:r>
              <a:rPr lang="it-IT" sz="2400" b="1" dirty="0" smtClean="0">
                <a:latin typeface="Yu Mincho Light" pitchFamily="18" charset="-128"/>
                <a:ea typeface="Yu Mincho Light" pitchFamily="18" charset="-128"/>
              </a:rPr>
              <a:t>.</a:t>
            </a:r>
            <a:endParaRPr lang="it-IT" sz="2400" b="1" dirty="0">
              <a:latin typeface="Yu Mincho Light" pitchFamily="18" charset="-128"/>
              <a:ea typeface="Yu Mincho Light" pitchFamily="18" charset="-128"/>
            </a:endParaRPr>
          </a:p>
          <a:p>
            <a:endParaRPr lang="it-IT" dirty="0"/>
          </a:p>
        </p:txBody>
      </p:sp>
      <p:pic>
        <p:nvPicPr>
          <p:cNvPr id="12" name="Segnaposto contenuto 11" descr="06-platone-raffaello.jpg"/>
          <p:cNvPicPr>
            <a:picLocks noGrp="1" noChangeAspect="1"/>
          </p:cNvPicPr>
          <p:nvPr>
            <p:ph idx="1"/>
          </p:nvPr>
        </p:nvPicPr>
        <p:blipFill>
          <a:blip r:embed="rId2" cstate="print"/>
          <a:stretch>
            <a:fillRect/>
          </a:stretch>
        </p:blipFill>
        <p:spPr>
          <a:xfrm>
            <a:off x="4500562" y="285728"/>
            <a:ext cx="4643438" cy="6143668"/>
          </a:xfrm>
          <a:prstGeom prst="rect">
            <a:avLst/>
          </a:prstGeom>
          <a:ln>
            <a:noFill/>
          </a:ln>
          <a:effectLst>
            <a:softEdge rad="1125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80">
                                          <p:stCondLst>
                                            <p:cond delay="0"/>
                                          </p:stCondLst>
                                        </p:cTn>
                                        <p:tgtEl>
                                          <p:spTgt spid="9">
                                            <p:txEl>
                                              <p:pRg st="0" end="0"/>
                                            </p:txEl>
                                          </p:spTgt>
                                        </p:tgtEl>
                                      </p:cBhvr>
                                    </p:animEffect>
                                    <p:anim calcmode="lin" valueType="num">
                                      <p:cBhvr>
                                        <p:cTn id="8"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xEl>
                                              <p:pRg st="0" end="0"/>
                                            </p:txEl>
                                          </p:spTgt>
                                        </p:tgtEl>
                                      </p:cBhvr>
                                      <p:to x="100000" y="60000"/>
                                    </p:animScale>
                                    <p:animScale>
                                      <p:cBhvr>
                                        <p:cTn id="14" dur="166" decel="50000">
                                          <p:stCondLst>
                                            <p:cond delay="676"/>
                                          </p:stCondLst>
                                        </p:cTn>
                                        <p:tgtEl>
                                          <p:spTgt spid="9">
                                            <p:txEl>
                                              <p:pRg st="0" end="0"/>
                                            </p:txEl>
                                          </p:spTgt>
                                        </p:tgtEl>
                                      </p:cBhvr>
                                      <p:to x="100000" y="100000"/>
                                    </p:animScale>
                                    <p:animScale>
                                      <p:cBhvr>
                                        <p:cTn id="15" dur="26">
                                          <p:stCondLst>
                                            <p:cond delay="1312"/>
                                          </p:stCondLst>
                                        </p:cTn>
                                        <p:tgtEl>
                                          <p:spTgt spid="9">
                                            <p:txEl>
                                              <p:pRg st="0" end="0"/>
                                            </p:txEl>
                                          </p:spTgt>
                                        </p:tgtEl>
                                      </p:cBhvr>
                                      <p:to x="100000" y="80000"/>
                                    </p:animScale>
                                    <p:animScale>
                                      <p:cBhvr>
                                        <p:cTn id="16" dur="166" decel="50000">
                                          <p:stCondLst>
                                            <p:cond delay="1338"/>
                                          </p:stCondLst>
                                        </p:cTn>
                                        <p:tgtEl>
                                          <p:spTgt spid="9">
                                            <p:txEl>
                                              <p:pRg st="0" end="0"/>
                                            </p:txEl>
                                          </p:spTgt>
                                        </p:tgtEl>
                                      </p:cBhvr>
                                      <p:to x="100000" y="100000"/>
                                    </p:animScale>
                                    <p:animScale>
                                      <p:cBhvr>
                                        <p:cTn id="17" dur="26">
                                          <p:stCondLst>
                                            <p:cond delay="1642"/>
                                          </p:stCondLst>
                                        </p:cTn>
                                        <p:tgtEl>
                                          <p:spTgt spid="9">
                                            <p:txEl>
                                              <p:pRg st="0" end="0"/>
                                            </p:txEl>
                                          </p:spTgt>
                                        </p:tgtEl>
                                      </p:cBhvr>
                                      <p:to x="100000" y="90000"/>
                                    </p:animScale>
                                    <p:animScale>
                                      <p:cBhvr>
                                        <p:cTn id="18" dur="166" decel="50000">
                                          <p:stCondLst>
                                            <p:cond delay="1668"/>
                                          </p:stCondLst>
                                        </p:cTn>
                                        <p:tgtEl>
                                          <p:spTgt spid="9">
                                            <p:txEl>
                                              <p:pRg st="0" end="0"/>
                                            </p:txEl>
                                          </p:spTgt>
                                        </p:tgtEl>
                                      </p:cBhvr>
                                      <p:to x="100000" y="100000"/>
                                    </p:animScale>
                                    <p:animScale>
                                      <p:cBhvr>
                                        <p:cTn id="19" dur="26">
                                          <p:stCondLst>
                                            <p:cond delay="1808"/>
                                          </p:stCondLst>
                                        </p:cTn>
                                        <p:tgtEl>
                                          <p:spTgt spid="9">
                                            <p:txEl>
                                              <p:pRg st="0" end="0"/>
                                            </p:txEl>
                                          </p:spTgt>
                                        </p:tgtEl>
                                      </p:cBhvr>
                                      <p:to x="100000" y="95000"/>
                                    </p:animScale>
                                    <p:animScale>
                                      <p:cBhvr>
                                        <p:cTn id="20" dur="166" decel="50000">
                                          <p:stCondLst>
                                            <p:cond delay="1834"/>
                                          </p:stCondLst>
                                        </p:cTn>
                                        <p:tgtEl>
                                          <p:spTgt spid="9">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wipe(down)">
                                      <p:cBhvr>
                                        <p:cTn id="23" dur="580">
                                          <p:stCondLst>
                                            <p:cond delay="0"/>
                                          </p:stCondLst>
                                        </p:cTn>
                                        <p:tgtEl>
                                          <p:spTgt spid="9">
                                            <p:txEl>
                                              <p:pRg st="1" end="1"/>
                                            </p:txEl>
                                          </p:spTgt>
                                        </p:tgtEl>
                                      </p:cBhvr>
                                    </p:animEffect>
                                    <p:anim calcmode="lin" valueType="num">
                                      <p:cBhvr>
                                        <p:cTn id="24" dur="1822" tmFilter="0,0; 0.14,0.36; 0.43,0.73; 0.71,0.91; 1.0,1.0">
                                          <p:stCondLst>
                                            <p:cond delay="0"/>
                                          </p:stCondLst>
                                        </p:cTn>
                                        <p:tgtEl>
                                          <p:spTgt spid="9">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xEl>
                                              <p:pRg st="1" end="1"/>
                                            </p:txEl>
                                          </p:spTgt>
                                        </p:tgtEl>
                                      </p:cBhvr>
                                      <p:to x="100000" y="60000"/>
                                    </p:animScale>
                                    <p:animScale>
                                      <p:cBhvr>
                                        <p:cTn id="30" dur="166" decel="50000">
                                          <p:stCondLst>
                                            <p:cond delay="676"/>
                                          </p:stCondLst>
                                        </p:cTn>
                                        <p:tgtEl>
                                          <p:spTgt spid="9">
                                            <p:txEl>
                                              <p:pRg st="1" end="1"/>
                                            </p:txEl>
                                          </p:spTgt>
                                        </p:tgtEl>
                                      </p:cBhvr>
                                      <p:to x="100000" y="100000"/>
                                    </p:animScale>
                                    <p:animScale>
                                      <p:cBhvr>
                                        <p:cTn id="31" dur="26">
                                          <p:stCondLst>
                                            <p:cond delay="1312"/>
                                          </p:stCondLst>
                                        </p:cTn>
                                        <p:tgtEl>
                                          <p:spTgt spid="9">
                                            <p:txEl>
                                              <p:pRg st="1" end="1"/>
                                            </p:txEl>
                                          </p:spTgt>
                                        </p:tgtEl>
                                      </p:cBhvr>
                                      <p:to x="100000" y="80000"/>
                                    </p:animScale>
                                    <p:animScale>
                                      <p:cBhvr>
                                        <p:cTn id="32" dur="166" decel="50000">
                                          <p:stCondLst>
                                            <p:cond delay="1338"/>
                                          </p:stCondLst>
                                        </p:cTn>
                                        <p:tgtEl>
                                          <p:spTgt spid="9">
                                            <p:txEl>
                                              <p:pRg st="1" end="1"/>
                                            </p:txEl>
                                          </p:spTgt>
                                        </p:tgtEl>
                                      </p:cBhvr>
                                      <p:to x="100000" y="100000"/>
                                    </p:animScale>
                                    <p:animScale>
                                      <p:cBhvr>
                                        <p:cTn id="33" dur="26">
                                          <p:stCondLst>
                                            <p:cond delay="1642"/>
                                          </p:stCondLst>
                                        </p:cTn>
                                        <p:tgtEl>
                                          <p:spTgt spid="9">
                                            <p:txEl>
                                              <p:pRg st="1" end="1"/>
                                            </p:txEl>
                                          </p:spTgt>
                                        </p:tgtEl>
                                      </p:cBhvr>
                                      <p:to x="100000" y="90000"/>
                                    </p:animScale>
                                    <p:animScale>
                                      <p:cBhvr>
                                        <p:cTn id="34" dur="166" decel="50000">
                                          <p:stCondLst>
                                            <p:cond delay="1668"/>
                                          </p:stCondLst>
                                        </p:cTn>
                                        <p:tgtEl>
                                          <p:spTgt spid="9">
                                            <p:txEl>
                                              <p:pRg st="1" end="1"/>
                                            </p:txEl>
                                          </p:spTgt>
                                        </p:tgtEl>
                                      </p:cBhvr>
                                      <p:to x="100000" y="100000"/>
                                    </p:animScale>
                                    <p:animScale>
                                      <p:cBhvr>
                                        <p:cTn id="35" dur="26">
                                          <p:stCondLst>
                                            <p:cond delay="1808"/>
                                          </p:stCondLst>
                                        </p:cTn>
                                        <p:tgtEl>
                                          <p:spTgt spid="9">
                                            <p:txEl>
                                              <p:pRg st="1" end="1"/>
                                            </p:txEl>
                                          </p:spTgt>
                                        </p:tgtEl>
                                      </p:cBhvr>
                                      <p:to x="100000" y="95000"/>
                                    </p:animScale>
                                    <p:animScale>
                                      <p:cBhvr>
                                        <p:cTn id="36" dur="166" decel="50000">
                                          <p:stCondLst>
                                            <p:cond delay="1834"/>
                                          </p:stCondLst>
                                        </p:cTn>
                                        <p:tgtEl>
                                          <p:spTgt spid="9">
                                            <p:txEl>
                                              <p:pRg st="1" end="1"/>
                                            </p:txEl>
                                          </p:spTgt>
                                        </p:tgtEl>
                                      </p:cBhvr>
                                      <p:to x="100000" y="100000"/>
                                    </p:animScale>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Zaini_borse_e_valigie_come_farle_sembrare_sempre_nuove.jpg"/>
          <p:cNvPicPr>
            <a:picLocks noChangeAspect="1"/>
          </p:cNvPicPr>
          <p:nvPr/>
        </p:nvPicPr>
        <p:blipFill>
          <a:blip r:embed="rId2" cstate="print"/>
          <a:stretch>
            <a:fillRect/>
          </a:stretch>
        </p:blipFill>
        <p:spPr>
          <a:xfrm>
            <a:off x="6786578" y="142852"/>
            <a:ext cx="2143108" cy="32052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magine 7" descr="platone1.jpg"/>
          <p:cNvPicPr>
            <a:picLocks noChangeAspect="1"/>
          </p:cNvPicPr>
          <p:nvPr/>
        </p:nvPicPr>
        <p:blipFill>
          <a:blip r:embed="rId3" cstate="print"/>
          <a:stretch>
            <a:fillRect/>
          </a:stretch>
        </p:blipFill>
        <p:spPr>
          <a:xfrm>
            <a:off x="142844" y="3714752"/>
            <a:ext cx="2071702" cy="27169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itolo 12"/>
          <p:cNvSpPr>
            <a:spLocks noGrp="1"/>
          </p:cNvSpPr>
          <p:nvPr>
            <p:ph type="ctrTitle"/>
          </p:nvPr>
        </p:nvSpPr>
        <p:spPr>
          <a:xfrm>
            <a:off x="-285784" y="0"/>
            <a:ext cx="7215238" cy="4429156"/>
          </a:xfrm>
        </p:spPr>
        <p:txBody>
          <a:bodyPr>
            <a:noAutofit/>
          </a:bodyPr>
          <a:lstStyle/>
          <a:p>
            <a:r>
              <a:rPr lang="it-IT" sz="9600" b="1" dirty="0" err="1" smtClean="0">
                <a:solidFill>
                  <a:srgbClr val="C00000"/>
                </a:solidFill>
                <a:latin typeface="Monotype Corsiva" pitchFamily="66" charset="0"/>
              </a:rPr>
              <a:t>Plato’</a:t>
            </a:r>
            <a:r>
              <a:rPr lang="it-IT" sz="9600" b="1" dirty="0" smtClean="0">
                <a:solidFill>
                  <a:srgbClr val="C00000"/>
                </a:solidFill>
                <a:latin typeface="Monotype Corsiva" pitchFamily="66" charset="0"/>
              </a:rPr>
              <a:t>s </a:t>
            </a:r>
            <a:r>
              <a:rPr lang="it-IT" sz="9600" b="1" dirty="0" err="1" smtClean="0">
                <a:solidFill>
                  <a:srgbClr val="C00000"/>
                </a:solidFill>
                <a:latin typeface="Monotype Corsiva" pitchFamily="66" charset="0"/>
              </a:rPr>
              <a:t>second</a:t>
            </a:r>
            <a:r>
              <a:rPr lang="it-IT" sz="9600" b="1" dirty="0" smtClean="0">
                <a:solidFill>
                  <a:srgbClr val="C00000"/>
                </a:solidFill>
                <a:latin typeface="Monotype Corsiva" pitchFamily="66" charset="0"/>
              </a:rPr>
              <a:t> </a:t>
            </a:r>
            <a:r>
              <a:rPr lang="it-IT" sz="9600" b="1" dirty="0" err="1" smtClean="0">
                <a:solidFill>
                  <a:srgbClr val="C00000"/>
                </a:solidFill>
                <a:latin typeface="Monotype Corsiva" pitchFamily="66" charset="0"/>
              </a:rPr>
              <a:t>travel</a:t>
            </a:r>
            <a:endParaRPr lang="it-IT" sz="9600" b="1" dirty="0">
              <a:solidFill>
                <a:srgbClr val="C00000"/>
              </a:solidFill>
              <a:latin typeface="Monotype Corsiva" pitchFamily="66" charset="0"/>
            </a:endParaRPr>
          </a:p>
        </p:txBody>
      </p:sp>
      <p:pic>
        <p:nvPicPr>
          <p:cNvPr id="5" name="Immagine 4" descr="images.jpg"/>
          <p:cNvPicPr>
            <a:picLocks noChangeAspect="1"/>
          </p:cNvPicPr>
          <p:nvPr/>
        </p:nvPicPr>
        <p:blipFill>
          <a:blip r:embed="rId4" cstate="print"/>
          <a:stretch>
            <a:fillRect/>
          </a:stretch>
        </p:blipFill>
        <p:spPr>
          <a:xfrm>
            <a:off x="3571868" y="4143380"/>
            <a:ext cx="3456814" cy="22682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5720" y="500042"/>
            <a:ext cx="8372476" cy="1357314"/>
          </a:xfrm>
        </p:spPr>
        <p:txBody>
          <a:bodyPr>
            <a:noAutofit/>
          </a:bodyPr>
          <a:lstStyle/>
          <a:p>
            <a:r>
              <a:rPr lang="it-IT" sz="4800" b="1" dirty="0" smtClean="0">
                <a:solidFill>
                  <a:srgbClr val="C00000"/>
                </a:solidFill>
                <a:latin typeface="Monotype Corsiva" pitchFamily="66" charset="0"/>
              </a:rPr>
              <a:t>The </a:t>
            </a:r>
            <a:r>
              <a:rPr lang="it-IT" sz="4800" b="1" dirty="0" err="1" smtClean="0">
                <a:solidFill>
                  <a:srgbClr val="C00000"/>
                </a:solidFill>
                <a:latin typeface="Monotype Corsiva" pitchFamily="66" charset="0"/>
              </a:rPr>
              <a:t>hope</a:t>
            </a:r>
            <a:r>
              <a:rPr lang="it-IT" sz="4800" b="1" dirty="0" smtClean="0">
                <a:solidFill>
                  <a:srgbClr val="C00000"/>
                </a:solidFill>
                <a:latin typeface="Monotype Corsiva" pitchFamily="66" charset="0"/>
              </a:rPr>
              <a:t> </a:t>
            </a:r>
            <a:r>
              <a:rPr lang="it-IT" sz="4800" b="1" dirty="0" err="1" smtClean="0">
                <a:solidFill>
                  <a:srgbClr val="C00000"/>
                </a:solidFill>
                <a:latin typeface="Monotype Corsiva" pitchFamily="66" charset="0"/>
              </a:rPr>
              <a:t>to</a:t>
            </a:r>
            <a:r>
              <a:rPr lang="it-IT" sz="4800" b="1" dirty="0" smtClean="0">
                <a:solidFill>
                  <a:srgbClr val="C00000"/>
                </a:solidFill>
                <a:latin typeface="Monotype Corsiva" pitchFamily="66" charset="0"/>
              </a:rPr>
              <a:t> </a:t>
            </a:r>
            <a:r>
              <a:rPr lang="it-IT" sz="4800" b="1" dirty="0" err="1" smtClean="0">
                <a:solidFill>
                  <a:srgbClr val="C00000"/>
                </a:solidFill>
                <a:latin typeface="Monotype Corsiva" pitchFamily="66" charset="0"/>
              </a:rPr>
              <a:t>convert</a:t>
            </a:r>
            <a:r>
              <a:rPr lang="it-IT" sz="4800" b="1" dirty="0" smtClean="0">
                <a:solidFill>
                  <a:srgbClr val="C00000"/>
                </a:solidFill>
                <a:latin typeface="Monotype Corsiva" pitchFamily="66" charset="0"/>
              </a:rPr>
              <a:t> </a:t>
            </a:r>
            <a:r>
              <a:rPr lang="it-IT" sz="4800" b="1" dirty="0" err="1" smtClean="0">
                <a:solidFill>
                  <a:srgbClr val="C00000"/>
                </a:solidFill>
                <a:latin typeface="Monotype Corsiva" pitchFamily="66" charset="0"/>
              </a:rPr>
              <a:t>Dionysius</a:t>
            </a:r>
            <a:r>
              <a:rPr lang="it-IT" sz="4800" b="1" dirty="0" smtClean="0">
                <a:solidFill>
                  <a:srgbClr val="C00000"/>
                </a:solidFill>
                <a:latin typeface="Monotype Corsiva" pitchFamily="66" charset="0"/>
              </a:rPr>
              <a:t> </a:t>
            </a:r>
            <a:r>
              <a:rPr lang="it-IT" sz="4800" b="1" dirty="0" err="1" smtClean="0">
                <a:solidFill>
                  <a:srgbClr val="C00000"/>
                </a:solidFill>
                <a:latin typeface="Monotype Corsiva" pitchFamily="66" charset="0"/>
              </a:rPr>
              <a:t>to</a:t>
            </a:r>
            <a:r>
              <a:rPr lang="it-IT" sz="4800" b="1" dirty="0" smtClean="0">
                <a:solidFill>
                  <a:srgbClr val="C00000"/>
                </a:solidFill>
                <a:latin typeface="Monotype Corsiva" pitchFamily="66" charset="0"/>
              </a:rPr>
              <a:t> </a:t>
            </a:r>
            <a:r>
              <a:rPr lang="it-IT" sz="4800" b="1" dirty="0" err="1" smtClean="0">
                <a:solidFill>
                  <a:srgbClr val="C00000"/>
                </a:solidFill>
                <a:latin typeface="Monotype Corsiva" pitchFamily="66" charset="0"/>
              </a:rPr>
              <a:t>philosophy</a:t>
            </a:r>
            <a:endParaRPr lang="it-IT" sz="4800" b="1" dirty="0">
              <a:solidFill>
                <a:srgbClr val="C00000"/>
              </a:solidFill>
              <a:latin typeface="Monotype Corsiva" pitchFamily="66" charset="0"/>
            </a:endParaRPr>
          </a:p>
        </p:txBody>
      </p:sp>
      <p:sp>
        <p:nvSpPr>
          <p:cNvPr id="3" name="Segnaposto contenuto 2"/>
          <p:cNvSpPr>
            <a:spLocks noGrp="1"/>
          </p:cNvSpPr>
          <p:nvPr>
            <p:ph idx="1"/>
          </p:nvPr>
        </p:nvSpPr>
        <p:spPr>
          <a:xfrm>
            <a:off x="357158" y="2357430"/>
            <a:ext cx="8229600" cy="4340237"/>
          </a:xfrm>
        </p:spPr>
        <p:txBody>
          <a:bodyPr>
            <a:normAutofit/>
          </a:bodyPr>
          <a:lstStyle/>
          <a:p>
            <a:pPr>
              <a:buNone/>
            </a:pPr>
            <a:r>
              <a:rPr lang="it-IT" sz="2400" i="1" dirty="0" smtClean="0">
                <a:latin typeface="Yu Mincho Light" pitchFamily="18" charset="-128"/>
                <a:ea typeface="Yu Mincho Light" pitchFamily="18" charset="-128"/>
              </a:rPr>
              <a:t>   </a:t>
            </a:r>
            <a:r>
              <a:rPr lang="it-IT" sz="2400" b="1" i="1" dirty="0" smtClean="0">
                <a:latin typeface="Yu Mincho Light" pitchFamily="18" charset="-128"/>
                <a:ea typeface="Yu Mincho Light" pitchFamily="18" charset="-128"/>
              </a:rPr>
              <a:t>“Certo che se il suo progetto si fosse realizzato non solo la vita di </a:t>
            </a:r>
            <a:r>
              <a:rPr lang="it-IT" sz="2400" b="1" i="1" dirty="0" err="1" smtClean="0">
                <a:latin typeface="Yu Mincho Light" pitchFamily="18" charset="-128"/>
                <a:ea typeface="Yu Mincho Light" pitchFamily="18" charset="-128"/>
              </a:rPr>
              <a:t>Dione</a:t>
            </a:r>
            <a:r>
              <a:rPr lang="it-IT" sz="2400" b="1" i="1" dirty="0" smtClean="0">
                <a:latin typeface="Yu Mincho Light" pitchFamily="18" charset="-128"/>
                <a:ea typeface="Yu Mincho Light" pitchFamily="18" charset="-128"/>
              </a:rPr>
              <a:t>, ma anche quella degli altri Siracusani fatalmente sarebbe diventata felice oltre ogni dire. In conseguenza di ciò, ritenni necessario che con ogni mezzo io mi recassi al più presto a Siracusa per prendere parte all’iniziativa, ben ricordando che il nostro ritrovarci insieme aveva avuto su di lui il felice effetto di acuire il desiderio di una vita eccellente e perfetta.”</a:t>
            </a:r>
          </a:p>
          <a:p>
            <a:pPr>
              <a:buNone/>
            </a:pPr>
            <a:endParaRPr lang="it-IT" sz="2400" b="1" i="1" dirty="0" smtClean="0">
              <a:latin typeface="Yu Mincho Light" pitchFamily="18" charset="-128"/>
              <a:ea typeface="Yu Mincho Light" pitchFamily="18" charset="-128"/>
            </a:endParaRPr>
          </a:p>
          <a:p>
            <a:pPr>
              <a:buNone/>
            </a:pPr>
            <a:r>
              <a:rPr lang="it-IT" sz="3600" b="1" i="1" dirty="0">
                <a:latin typeface="Yu Mincho Light" pitchFamily="18" charset="-128"/>
                <a:ea typeface="Yu Mincho Light" pitchFamily="18" charset="-128"/>
              </a:rPr>
              <a:t> </a:t>
            </a:r>
            <a:r>
              <a:rPr lang="it-IT" sz="3600" b="1" i="1" dirty="0" smtClean="0">
                <a:latin typeface="Yu Mincho Light" pitchFamily="18" charset="-128"/>
                <a:ea typeface="Yu Mincho Light" pitchFamily="18" charset="-128"/>
              </a:rPr>
              <a:t>  Lettera VII Platone</a:t>
            </a:r>
          </a:p>
          <a:p>
            <a:pPr>
              <a:buNone/>
            </a:pPr>
            <a:endParaRPr lang="it-IT" sz="2400" b="1" i="1" dirty="0" smtClean="0">
              <a:latin typeface="Yu Mincho Light" pitchFamily="18" charset="-128"/>
              <a:ea typeface="Yu Mincho Light" pitchFamily="18" charset="-128"/>
            </a:endParaRPr>
          </a:p>
        </p:txBody>
      </p:sp>
      <p:sp>
        <p:nvSpPr>
          <p:cNvPr id="4" name="Freccia in giù 3"/>
          <p:cNvSpPr/>
          <p:nvPr/>
        </p:nvSpPr>
        <p:spPr>
          <a:xfrm>
            <a:off x="8643966" y="6215082"/>
            <a:ext cx="357190" cy="500066"/>
          </a:xfrm>
          <a:prstGeom prst="downArrow">
            <a:avLst>
              <a:gd name="adj1" fmla="val 50000"/>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502</Words>
  <Application>Microsoft Office PowerPoint</Application>
  <PresentationFormat>Presentazione su schermo (4:3)</PresentationFormat>
  <Paragraphs>28</Paragraphs>
  <Slides>15</Slides>
  <Notes>1</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Tema di Office</vt:lpstr>
      <vt:lpstr>PLATO’S TRAVELS</vt:lpstr>
      <vt:lpstr>Plato’s travels</vt:lpstr>
      <vt:lpstr>    In 361 B.C. Plato went back to Syracuse, invited by Dionysius the Younger, who promised to change his behavior. But this did not happen. In fact as soon as Plato arrived to Syracuse, Dionysius forgot all his promises, so the philosopher left the island and returned to Athens.  </vt:lpstr>
      <vt:lpstr>The first travel  to Syracuse</vt:lpstr>
      <vt:lpstr>“Quando io arrivai la prima volta a Siracusa avevo all’incirca quarant’anni -, Dione aveva l’età che oggi ha Ipparino, e proprio allora maturò quell’idea che in seguito non mutò più: era convinto, cioè, che i Siracusani meritassero la libertà, sotto la guida delle migliori leggi.”  Lettera VII Platone</vt:lpstr>
      <vt:lpstr>Diapositiva 6</vt:lpstr>
      <vt:lpstr>Diapositiva 7</vt:lpstr>
      <vt:lpstr>Plato’s second travel</vt:lpstr>
      <vt:lpstr>The hope to convert Dionysius to philosophy</vt:lpstr>
      <vt:lpstr>What this speech means?</vt:lpstr>
      <vt:lpstr>Diapositiva 11</vt:lpstr>
      <vt:lpstr> Plato’s third travel  </vt:lpstr>
      <vt:lpstr>Diapositiva 13</vt:lpstr>
      <vt:lpstr>Diapositiva 14</vt:lpstr>
      <vt:lpstr>Diapositiva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PRIMO VIAGGIO A SIRACUSA</dc:title>
  <dc:creator>alunni</dc:creator>
  <cp:lastModifiedBy>Alessia</cp:lastModifiedBy>
  <cp:revision>27</cp:revision>
  <dcterms:created xsi:type="dcterms:W3CDTF">2016-01-16T10:33:02Z</dcterms:created>
  <dcterms:modified xsi:type="dcterms:W3CDTF">2016-02-22T09:41:48Z</dcterms:modified>
</cp:coreProperties>
</file>