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2D86"/>
    <a:srgbClr val="332B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99ECD-0A01-4E48-98BB-B024F41D9BEB}" type="datetimeFigureOut">
              <a:rPr lang="it-IT" smtClean="0"/>
              <a:pPr/>
              <a:t>14/04/2016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6E1F5-E166-45AB-BB9D-5C93BF43ABB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675518A-181E-44CD-AB6E-751AFA6FC2C4}"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0433C7B-0948-4CA8-87E0-FB88CC06DEAD}" type="datetimeFigureOut">
              <a:rPr lang="it-IT"/>
              <a:pPr>
                <a:defRPr/>
              </a:pPr>
              <a:t>14/04/2016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5C82CD-CCF0-4746-804D-C1939A98D590}"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CCEF480-1798-4381-B616-0C0D7176AA86}" type="datetimeFigureOut">
              <a:rPr lang="it-IT"/>
              <a:pPr>
                <a:defRPr/>
              </a:pPr>
              <a:t>14/04/2016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F7EA747-B28D-440B-8462-83FAB70E09C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3289CEC-ED53-4C40-A83B-177569B3EBD9}" type="datetimeFigureOut">
              <a:rPr lang="it-IT"/>
              <a:pPr>
                <a:defRPr/>
              </a:pPr>
              <a:t>14/04/2016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F2022E-B249-4E7B-AA43-CAF60EE59F4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CAE401D-64C6-499A-99E7-725E12553366}" type="datetimeFigureOut">
              <a:rPr lang="it-IT"/>
              <a:pPr>
                <a:defRPr/>
              </a:pPr>
              <a:t>14/04/2016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25CB9C-BE88-4C30-AB3F-1579EBBC01F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897E44C-00B2-4D89-99D9-1A5EA8C14A69}" type="datetimeFigureOut">
              <a:rPr lang="it-IT"/>
              <a:pPr>
                <a:defRPr/>
              </a:pPr>
              <a:t>14/04/2016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100188E-6B8A-4295-8E4A-6428DD909C4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8F533DD9-FEAD-4A73-A450-5FCEAB577A08}" type="datetimeFigureOut">
              <a:rPr lang="it-IT"/>
              <a:pPr>
                <a:defRPr/>
              </a:pPr>
              <a:t>14/04/2016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30945E3-06B1-48B0-8A79-F5B30B4A897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97F693A-5FE6-4695-82A8-30D2C80521BB}" type="datetimeFigureOut">
              <a:rPr lang="it-IT"/>
              <a:pPr>
                <a:defRPr/>
              </a:pPr>
              <a:t>14/04/2016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A94F055-21EE-401B-8487-8C1CCCE675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D332F1E-431A-4F43-AE6C-544A47F84F1B}" type="datetimeFigureOut">
              <a:rPr lang="it-IT"/>
              <a:pPr>
                <a:defRPr/>
              </a:pPr>
              <a:t>14/04/2016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9C9BCA1-6831-4DD5-8C4D-06D805E822A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86B3783-B2C2-44D8-8FD3-6497E9BE9F28}" type="datetimeFigureOut">
              <a:rPr lang="it-IT"/>
              <a:pPr>
                <a:defRPr/>
              </a:pPr>
              <a:t>14/04/2016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019BA67-6440-426A-BCFE-D43CFFDE024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4419283-9D8A-4FA6-AECC-7173C7FD43A7}" type="datetimeFigureOut">
              <a:rPr lang="it-IT"/>
              <a:pPr>
                <a:defRPr/>
              </a:pPr>
              <a:t>14/04/2016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822B6F9-CD16-4696-BB7E-D7BF1E9D612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0B54FF3-FED0-4125-8C3B-1E2DA5B743D5}" type="datetimeFigureOut">
              <a:rPr lang="it-IT"/>
              <a:pPr>
                <a:defRPr/>
              </a:pPr>
              <a:t>14/04/2016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935D209-46B2-44D2-9EFD-986B3FC634A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9DF1E82-EFB3-4D72-98BB-B1FFB67074BA}" type="datetimeFigureOut">
              <a:rPr lang="it-IT"/>
              <a:pPr>
                <a:defRPr/>
              </a:pPr>
              <a:t>14/04/2016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5FA23A3-CE42-4490-8D75-6ECF9F52DD8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slide" Target="slide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1196752"/>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it-IT"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briola" pitchFamily="82" charset="0"/>
              </a:rPr>
              <a:t>Erasmus</a:t>
            </a:r>
            <a:r>
              <a:rPr lang="it-IT"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briola" pitchFamily="82" charset="0"/>
              </a:rPr>
              <a:t> project</a:t>
            </a:r>
            <a:endParaRPr lang="it-IT"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briola" pitchFamily="82" charset="0"/>
            </a:endParaRPr>
          </a:p>
        </p:txBody>
      </p:sp>
      <p:sp>
        <p:nvSpPr>
          <p:cNvPr id="3" name="Sottotitolo 2"/>
          <p:cNvSpPr>
            <a:spLocks noGrp="1"/>
          </p:cNvSpPr>
          <p:nvPr>
            <p:ph type="subTitle" idx="1"/>
          </p:nvPr>
        </p:nvSpPr>
        <p:spPr>
          <a:xfrm>
            <a:off x="857224" y="3857628"/>
            <a:ext cx="7500990" cy="1752600"/>
          </a:xfrm>
        </p:spPr>
        <p:txBody>
          <a:bodyPr/>
          <a:lstStyle/>
          <a:p>
            <a:r>
              <a:rPr lang="it-IT" sz="4800" b="1" dirty="0" smtClean="0">
                <a:solidFill>
                  <a:schemeClr val="bg1"/>
                </a:solidFill>
                <a:latin typeface="Gabriola" pitchFamily="82" charset="0"/>
              </a:rPr>
              <a:t>Meeting La </a:t>
            </a:r>
            <a:r>
              <a:rPr lang="it-IT" sz="4800" b="1" dirty="0" err="1" smtClean="0">
                <a:solidFill>
                  <a:schemeClr val="bg1"/>
                </a:solidFill>
                <a:latin typeface="Gabriola" pitchFamily="82" charset="0"/>
              </a:rPr>
              <a:t>Seyne</a:t>
            </a:r>
            <a:r>
              <a:rPr lang="it-IT" sz="4800" b="1" dirty="0" smtClean="0">
                <a:solidFill>
                  <a:schemeClr val="bg1"/>
                </a:solidFill>
                <a:latin typeface="Gabriola" pitchFamily="82" charset="0"/>
              </a:rPr>
              <a:t> </a:t>
            </a:r>
            <a:r>
              <a:rPr lang="it-IT" sz="4800" b="1" dirty="0" err="1" smtClean="0">
                <a:solidFill>
                  <a:schemeClr val="bg1"/>
                </a:solidFill>
                <a:latin typeface="Gabriola" pitchFamily="82" charset="0"/>
              </a:rPr>
              <a:t>sur</a:t>
            </a:r>
            <a:r>
              <a:rPr lang="it-IT" sz="4800" b="1" dirty="0" smtClean="0">
                <a:solidFill>
                  <a:schemeClr val="bg1"/>
                </a:solidFill>
                <a:latin typeface="Gabriola" pitchFamily="82" charset="0"/>
              </a:rPr>
              <a:t> </a:t>
            </a:r>
            <a:r>
              <a:rPr lang="it-IT" sz="4800" b="1" dirty="0" err="1" smtClean="0">
                <a:solidFill>
                  <a:schemeClr val="bg1"/>
                </a:solidFill>
                <a:latin typeface="Gabriola" pitchFamily="82" charset="0"/>
              </a:rPr>
              <a:t>Mer-Mazzarino</a:t>
            </a:r>
            <a:r>
              <a:rPr lang="it-IT" sz="4800" b="1" dirty="0" smtClean="0">
                <a:solidFill>
                  <a:schemeClr val="bg1"/>
                </a:solidFill>
                <a:latin typeface="Gabriola" pitchFamily="82" charset="0"/>
              </a:rPr>
              <a:t/>
            </a:r>
            <a:br>
              <a:rPr lang="it-IT" sz="4800" b="1" dirty="0" smtClean="0">
                <a:solidFill>
                  <a:schemeClr val="bg1"/>
                </a:solidFill>
                <a:latin typeface="Gabriola" pitchFamily="82" charset="0"/>
              </a:rPr>
            </a:br>
            <a:r>
              <a:rPr lang="it-IT" sz="4800" b="1" dirty="0" smtClean="0">
                <a:solidFill>
                  <a:schemeClr val="bg1"/>
                </a:solidFill>
                <a:latin typeface="Gabriola" pitchFamily="82" charset="0"/>
              </a:rPr>
              <a:t>18-23  </a:t>
            </a:r>
            <a:r>
              <a:rPr lang="it-IT" sz="4800" b="1" dirty="0" err="1" smtClean="0">
                <a:solidFill>
                  <a:schemeClr val="bg1"/>
                </a:solidFill>
                <a:latin typeface="Gabriola" pitchFamily="82" charset="0"/>
              </a:rPr>
              <a:t>April</a:t>
            </a:r>
            <a:r>
              <a:rPr lang="it-IT" sz="4800" b="1" dirty="0" smtClean="0">
                <a:solidFill>
                  <a:schemeClr val="bg1"/>
                </a:solidFill>
                <a:latin typeface="Gabriola" pitchFamily="82" charset="0"/>
              </a:rPr>
              <a:t> 2016</a:t>
            </a:r>
            <a:endParaRPr lang="it-IT" sz="4800" b="1" dirty="0">
              <a:solidFill>
                <a:schemeClr val="bg1"/>
              </a:solidFill>
              <a:latin typeface="Gabriola" pitchFamily="82" charset="0"/>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5000" b="-45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12576" y="836712"/>
            <a:ext cx="9144000" cy="3500462"/>
          </a:xfrm>
        </p:spPr>
        <p:txBody>
          <a:bodyPr>
            <a:normAutofit fontScale="90000"/>
          </a:bodyPr>
          <a:lstStyle/>
          <a:p>
            <a:r>
              <a:rPr lang="en-US" sz="10700" b="1" i="1" dirty="0" smtClean="0">
                <a:solidFill>
                  <a:schemeClr val="bg1">
                    <a:lumMod val="95000"/>
                  </a:schemeClr>
                </a:solidFill>
                <a:latin typeface="Gabriola" pitchFamily="82" charset="0"/>
                <a:cs typeface="AngsanaUPC" pitchFamily="18" charset="-34"/>
              </a:rPr>
              <a:t>Burial of St. Lucy</a:t>
            </a:r>
            <a:r>
              <a:rPr lang="en-US" sz="10700" b="1" dirty="0" smtClean="0">
                <a:solidFill>
                  <a:schemeClr val="bg1">
                    <a:lumMod val="95000"/>
                  </a:schemeClr>
                </a:solidFill>
                <a:latin typeface="AngsanaUPC" pitchFamily="18" charset="-34"/>
                <a:cs typeface="AngsanaUPC" pitchFamily="18" charset="-34"/>
              </a:rPr>
              <a:t> </a:t>
            </a:r>
            <a:br>
              <a:rPr lang="en-US" sz="10700" b="1" dirty="0" smtClean="0">
                <a:solidFill>
                  <a:schemeClr val="bg1">
                    <a:lumMod val="95000"/>
                  </a:schemeClr>
                </a:solidFill>
                <a:latin typeface="AngsanaUPC" pitchFamily="18" charset="-34"/>
                <a:cs typeface="AngsanaUPC" pitchFamily="18" charset="-34"/>
              </a:rPr>
            </a:br>
            <a:r>
              <a:rPr lang="en-US" sz="8800" dirty="0" smtClean="0">
                <a:solidFill>
                  <a:schemeClr val="bg1">
                    <a:lumMod val="95000"/>
                  </a:schemeClr>
                </a:solidFill>
              </a:rPr>
              <a:t/>
            </a:r>
            <a:br>
              <a:rPr lang="en-US" sz="8800" dirty="0" smtClean="0">
                <a:solidFill>
                  <a:schemeClr val="bg1">
                    <a:lumMod val="95000"/>
                  </a:schemeClr>
                </a:solidFill>
              </a:rPr>
            </a:br>
            <a:endParaRPr lang="it-IT" sz="8800" dirty="0">
              <a:solidFill>
                <a:schemeClr val="bg1">
                  <a:lumMod val="95000"/>
                </a:schemeClr>
              </a:solidFill>
            </a:endParaRPr>
          </a:p>
        </p:txBody>
      </p:sp>
      <p:sp>
        <p:nvSpPr>
          <p:cNvPr id="4" name="Personalizzato 3">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0"/>
            <a:ext cx="5292080" cy="7429528"/>
          </a:xfrm>
        </p:spPr>
        <p:txBody>
          <a:bodyPr>
            <a:noAutofit/>
          </a:bodyPr>
          <a:lstStyle/>
          <a:p>
            <a:r>
              <a:rPr lang="en-US" sz="1600" b="1" dirty="0" smtClean="0">
                <a:solidFill>
                  <a:schemeClr val="tx1"/>
                </a:solidFill>
                <a:latin typeface="Gabriola" pitchFamily="82" charset="0"/>
                <a:cs typeface="AngsanaUPC" pitchFamily="18" charset="-34"/>
              </a:rPr>
              <a:t> </a:t>
            </a:r>
            <a:endParaRPr lang="en-US" sz="2200" b="1" dirty="0" smtClean="0">
              <a:solidFill>
                <a:schemeClr val="tx1"/>
              </a:solidFill>
              <a:latin typeface="Gabriola" pitchFamily="82" charset="0"/>
              <a:cs typeface="AngsanaUPC" pitchFamily="18" charset="-34"/>
            </a:endParaRPr>
          </a:p>
          <a:p>
            <a:r>
              <a:rPr lang="en-US" sz="2000" b="1" dirty="0" smtClean="0">
                <a:solidFill>
                  <a:schemeClr val="tx1"/>
                </a:solidFill>
                <a:latin typeface="Gabriola" pitchFamily="82" charset="0"/>
                <a:cs typeface="Traditional Arabic" pitchFamily="18" charset="-78"/>
              </a:rPr>
              <a:t>Caravaggio </a:t>
            </a:r>
            <a:r>
              <a:rPr lang="en-US" sz="2000" b="1" dirty="0" smtClean="0">
                <a:solidFill>
                  <a:schemeClr val="tx1"/>
                </a:solidFill>
                <a:latin typeface="Gabriola" pitchFamily="82" charset="0"/>
                <a:cs typeface="Traditional Arabic" pitchFamily="18" charset="-78"/>
              </a:rPr>
              <a:t>had escaped from prison on Malta in 1608, fleeing to Syracuse. There </a:t>
            </a:r>
            <a:r>
              <a:rPr lang="en-US" sz="2000" b="1" dirty="0" smtClean="0">
                <a:solidFill>
                  <a:schemeClr val="tx1"/>
                </a:solidFill>
                <a:latin typeface="Gabriola" pitchFamily="82" charset="0"/>
                <a:cs typeface="Traditional Arabic" pitchFamily="18" charset="-78"/>
              </a:rPr>
              <a:t>,his </a:t>
            </a:r>
            <a:r>
              <a:rPr lang="en-US" sz="2000" b="1" dirty="0" smtClean="0">
                <a:solidFill>
                  <a:schemeClr val="tx1"/>
                </a:solidFill>
                <a:latin typeface="Gabriola" pitchFamily="82" charset="0"/>
                <a:cs typeface="Traditional Arabic" pitchFamily="18" charset="-78"/>
              </a:rPr>
              <a:t>Roman companion Mario </a:t>
            </a:r>
            <a:r>
              <a:rPr lang="en-US" sz="2000" b="1" dirty="0" err="1" smtClean="0">
                <a:solidFill>
                  <a:schemeClr val="tx1"/>
                </a:solidFill>
                <a:latin typeface="Gabriola" pitchFamily="82" charset="0"/>
                <a:cs typeface="Traditional Arabic" pitchFamily="18" charset="-78"/>
              </a:rPr>
              <a:t>Minniti</a:t>
            </a:r>
            <a:r>
              <a:rPr lang="en-US" sz="2000" b="1" dirty="0" smtClean="0">
                <a:solidFill>
                  <a:schemeClr val="tx1"/>
                </a:solidFill>
                <a:latin typeface="Gabriola" pitchFamily="82" charset="0"/>
                <a:cs typeface="Traditional Arabic" pitchFamily="18" charset="-78"/>
              </a:rPr>
              <a:t> helped him </a:t>
            </a:r>
            <a:r>
              <a:rPr lang="en-US" sz="2000" b="1" dirty="0" smtClean="0">
                <a:solidFill>
                  <a:schemeClr val="tx1"/>
                </a:solidFill>
                <a:latin typeface="Gabriola" pitchFamily="82" charset="0"/>
                <a:cs typeface="Traditional Arabic" pitchFamily="18" charset="-78"/>
              </a:rPr>
              <a:t>getting </a:t>
            </a:r>
            <a:r>
              <a:rPr lang="en-US" sz="2000" b="1" dirty="0" smtClean="0">
                <a:solidFill>
                  <a:schemeClr val="tx1"/>
                </a:solidFill>
                <a:latin typeface="Gabriola" pitchFamily="82" charset="0"/>
                <a:cs typeface="Traditional Arabic" pitchFamily="18" charset="-78"/>
              </a:rPr>
              <a:t>a commission for the present altarpiece. Caravaggio painted it in 1608, for the Franciscan church of Santa Lucia al </a:t>
            </a:r>
            <a:r>
              <a:rPr lang="en-US" sz="2000" b="1" dirty="0" err="1" smtClean="0">
                <a:solidFill>
                  <a:schemeClr val="tx1"/>
                </a:solidFill>
                <a:latin typeface="Gabriola" pitchFamily="82" charset="0"/>
                <a:cs typeface="Traditional Arabic" pitchFamily="18" charset="-78"/>
              </a:rPr>
              <a:t>Sepolcro</a:t>
            </a:r>
            <a:r>
              <a:rPr lang="en-US" sz="2000" b="1" dirty="0" smtClean="0">
                <a:solidFill>
                  <a:schemeClr val="tx1"/>
                </a:solidFill>
                <a:latin typeface="Gabriola" pitchFamily="82" charset="0"/>
                <a:cs typeface="Traditional Arabic" pitchFamily="18" charset="-78"/>
              </a:rPr>
              <a:t>. The choice of subject was driven by the fact that St. Lucy was the patron saint of Syracuse and had been interred below the church.</a:t>
            </a:r>
            <a:r>
              <a:rPr lang="en-US" sz="2000" b="1" baseline="30000" dirty="0" smtClean="0">
                <a:solidFill>
                  <a:schemeClr val="tx1"/>
                </a:solidFill>
                <a:latin typeface="Gabriola" pitchFamily="82" charset="0"/>
                <a:cs typeface="Traditional Arabic" pitchFamily="18" charset="-78"/>
              </a:rPr>
              <a:t> </a:t>
            </a:r>
            <a:r>
              <a:rPr lang="en-US" sz="2000" b="1" dirty="0" smtClean="0">
                <a:solidFill>
                  <a:schemeClr val="tx1"/>
                </a:solidFill>
                <a:latin typeface="Gabriola" pitchFamily="82" charset="0"/>
                <a:cs typeface="Traditional Arabic" pitchFamily="18" charset="-78"/>
              </a:rPr>
              <a:t>Burial of Saint Lucy is located in the church of Santa Lucia </a:t>
            </a:r>
            <a:r>
              <a:rPr lang="en-US" sz="2000" b="1" dirty="0" err="1" smtClean="0">
                <a:solidFill>
                  <a:schemeClr val="tx1"/>
                </a:solidFill>
                <a:latin typeface="Gabriola" pitchFamily="82" charset="0"/>
                <a:cs typeface="Traditional Arabic" pitchFamily="18" charset="-78"/>
              </a:rPr>
              <a:t>alla</a:t>
            </a:r>
            <a:r>
              <a:rPr lang="en-US" sz="2000" b="1" dirty="0" smtClean="0">
                <a:solidFill>
                  <a:schemeClr val="tx1"/>
                </a:solidFill>
                <a:latin typeface="Gabriola" pitchFamily="82" charset="0"/>
                <a:cs typeface="Traditional Arabic" pitchFamily="18" charset="-78"/>
              </a:rPr>
              <a:t> </a:t>
            </a:r>
            <a:r>
              <a:rPr lang="en-US" sz="2000" b="1" dirty="0" err="1" smtClean="0">
                <a:solidFill>
                  <a:schemeClr val="tx1"/>
                </a:solidFill>
                <a:latin typeface="Gabriola" pitchFamily="82" charset="0"/>
                <a:cs typeface="Traditional Arabic" pitchFamily="18" charset="-78"/>
              </a:rPr>
              <a:t>Badia</a:t>
            </a:r>
            <a:r>
              <a:rPr lang="en-US" sz="2000" b="1" dirty="0" smtClean="0">
                <a:solidFill>
                  <a:schemeClr val="tx1"/>
                </a:solidFill>
                <a:latin typeface="Gabriola" pitchFamily="82" charset="0"/>
                <a:cs typeface="Traditional Arabic" pitchFamily="18" charset="-78"/>
              </a:rPr>
              <a:t> located on the Piazza </a:t>
            </a:r>
            <a:r>
              <a:rPr lang="en-US" sz="2000" b="1" dirty="0" err="1" smtClean="0">
                <a:solidFill>
                  <a:schemeClr val="tx1"/>
                </a:solidFill>
                <a:latin typeface="Gabriola" pitchFamily="82" charset="0"/>
                <a:cs typeface="Traditional Arabic" pitchFamily="18" charset="-78"/>
              </a:rPr>
              <a:t>Duomo</a:t>
            </a:r>
            <a:r>
              <a:rPr lang="en-US" sz="2000" b="1" dirty="0" smtClean="0">
                <a:solidFill>
                  <a:schemeClr val="tx1"/>
                </a:solidFill>
                <a:latin typeface="Gabriola" pitchFamily="82" charset="0"/>
                <a:cs typeface="Traditional Arabic" pitchFamily="18" charset="-78"/>
              </a:rPr>
              <a:t> in Syracuse, Sicily. The </a:t>
            </a:r>
            <a:r>
              <a:rPr lang="en-US" sz="2000" b="1" dirty="0" smtClean="0">
                <a:solidFill>
                  <a:schemeClr val="tx1"/>
                </a:solidFill>
                <a:latin typeface="Gabriola" pitchFamily="82" charset="0"/>
                <a:cs typeface="Traditional Arabic" pitchFamily="18" charset="-78"/>
              </a:rPr>
              <a:t>subject was unusual, but especially important to the local authorities, who were eager to reinforce the local cult of St. Lucy, which had sustained a setback with the theft of her </a:t>
            </a:r>
            <a:r>
              <a:rPr lang="en-US" sz="2000" b="1" dirty="0" smtClean="0">
                <a:solidFill>
                  <a:schemeClr val="tx1"/>
                </a:solidFill>
                <a:latin typeface="Gabriola" pitchFamily="82" charset="0"/>
                <a:cs typeface="Traditional Arabic" pitchFamily="18" charset="-78"/>
              </a:rPr>
              <a:t>remains during </a:t>
            </a:r>
            <a:r>
              <a:rPr lang="en-US" sz="2000" b="1" dirty="0" smtClean="0">
                <a:solidFill>
                  <a:schemeClr val="tx1"/>
                </a:solidFill>
                <a:latin typeface="Gabriola" pitchFamily="82" charset="0"/>
                <a:cs typeface="Traditional Arabic" pitchFamily="18" charset="-78"/>
              </a:rPr>
              <a:t>the Middle Ages.</a:t>
            </a:r>
          </a:p>
          <a:p>
            <a:pPr algn="l"/>
            <a:r>
              <a:rPr lang="en-US" sz="2000" b="1" dirty="0" smtClean="0">
                <a:solidFill>
                  <a:schemeClr val="tx1"/>
                </a:solidFill>
                <a:latin typeface="Gabriola" pitchFamily="82" charset="0"/>
                <a:cs typeface="Traditional Arabic" pitchFamily="18" charset="-78"/>
              </a:rPr>
              <a:t>According </a:t>
            </a:r>
            <a:r>
              <a:rPr lang="en-US" sz="2000" b="1" dirty="0" smtClean="0">
                <a:solidFill>
                  <a:schemeClr val="tx1"/>
                </a:solidFill>
                <a:latin typeface="Gabriola" pitchFamily="82" charset="0"/>
                <a:cs typeface="Traditional Arabic" pitchFamily="18" charset="-78"/>
              </a:rPr>
              <a:t>to The Golden Legend, Saint Lucy had bestowed her wealth on the poor, in gratitude for the miraculous healing of her mother. Denounced as a Christian, she refused to recant, offered her chastity to Christ, and was sentenced to be dragged to a brothel. Miraculously, nothing could move her from the spot where she stood. She was pierced by a knife in the throat and, where she </a:t>
            </a:r>
            <a:r>
              <a:rPr lang="en-US" sz="2000" b="1" dirty="0" smtClean="0">
                <a:solidFill>
                  <a:schemeClr val="tx1"/>
                </a:solidFill>
                <a:latin typeface="Gabriola" pitchFamily="82" charset="0"/>
                <a:cs typeface="Traditional Arabic" pitchFamily="18" charset="-78"/>
              </a:rPr>
              <a:t>fell. </a:t>
            </a:r>
            <a:endParaRPr lang="en-US" sz="2000" b="1" dirty="0" smtClean="0">
              <a:solidFill>
                <a:schemeClr val="tx1"/>
              </a:solidFill>
              <a:latin typeface="Gabriola" pitchFamily="82" charset="0"/>
              <a:cs typeface="Traditional Arabic" pitchFamily="18" charset="-78"/>
            </a:endParaRPr>
          </a:p>
          <a:p>
            <a:pPr algn="l"/>
            <a:endParaRPr lang="it-IT" sz="2000" b="1" dirty="0">
              <a:solidFill>
                <a:schemeClr val="tx1"/>
              </a:solidFill>
              <a:latin typeface="AngsanaUPC" pitchFamily="18" charset="-34"/>
              <a:cs typeface="AngsanaUPC" pitchFamily="18" charset="-34"/>
            </a:endParaRPr>
          </a:p>
        </p:txBody>
      </p:sp>
      <p:pic>
        <p:nvPicPr>
          <p:cNvPr id="5" name="Immagine 4" descr="siracusa-s.-lucia-caravaggio-e1427800313169.jpg"/>
          <p:cNvPicPr>
            <a:picLocks noChangeAspect="1"/>
          </p:cNvPicPr>
          <p:nvPr/>
        </p:nvPicPr>
        <p:blipFill>
          <a:blip r:embed="rId3" cstate="print"/>
          <a:stretch>
            <a:fillRect/>
          </a:stretch>
        </p:blipFill>
        <p:spPr>
          <a:xfrm>
            <a:off x="5324959" y="260648"/>
            <a:ext cx="3819041" cy="6000792"/>
          </a:xfrm>
          <a:prstGeom prst="rect">
            <a:avLst/>
          </a:prstGeom>
          <a:ln>
            <a:noFill/>
          </a:ln>
          <a:effectLst>
            <a:softEdge rad="112500"/>
          </a:effectLst>
        </p:spPr>
      </p:pic>
      <p:sp>
        <p:nvSpPr>
          <p:cNvPr id="6" name="Personalizzato 5">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313" name="Titolo 1"/>
          <p:cNvSpPr>
            <a:spLocks noGrp="1"/>
          </p:cNvSpPr>
          <p:nvPr>
            <p:ph type="ctrTitle"/>
          </p:nvPr>
        </p:nvSpPr>
        <p:spPr>
          <a:xfrm>
            <a:off x="714375" y="785813"/>
            <a:ext cx="7772400" cy="1470025"/>
          </a:xfrm>
        </p:spPr>
        <p:txBody>
          <a:bodyPr/>
          <a:lstStyle/>
          <a:p>
            <a:r>
              <a:rPr lang="it-IT" sz="9600" dirty="0" smtClean="0">
                <a:latin typeface="Gabriola" pitchFamily="82" charset="0"/>
              </a:rPr>
              <a:t>Caravaggio in Messina</a:t>
            </a:r>
          </a:p>
        </p:txBody>
      </p:sp>
      <p:pic>
        <p:nvPicPr>
          <p:cNvPr id="4" name="Immagine 3" descr="images_Cronaca_2015_gen-apr_messina3.jpg"/>
          <p:cNvPicPr>
            <a:picLocks noChangeAspect="1"/>
          </p:cNvPicPr>
          <p:nvPr/>
        </p:nvPicPr>
        <p:blipFill>
          <a:blip r:embed="rId2" cstate="print"/>
          <a:stretch>
            <a:fillRect/>
          </a:stretch>
        </p:blipFill>
        <p:spPr>
          <a:xfrm>
            <a:off x="428596" y="3357562"/>
            <a:ext cx="3974448" cy="2663726"/>
          </a:xfrm>
          <a:prstGeom prst="rect">
            <a:avLst/>
          </a:prstGeom>
          <a:ln>
            <a:noFill/>
          </a:ln>
          <a:effectLst>
            <a:softEdge rad="112500"/>
          </a:effectLst>
        </p:spPr>
      </p:pic>
      <p:pic>
        <p:nvPicPr>
          <p:cNvPr id="5" name="Immagine 4" descr="foto6grande118.jpg"/>
          <p:cNvPicPr>
            <a:picLocks noChangeAspect="1"/>
          </p:cNvPicPr>
          <p:nvPr/>
        </p:nvPicPr>
        <p:blipFill>
          <a:blip r:embed="rId3" cstate="print"/>
          <a:stretch>
            <a:fillRect/>
          </a:stretch>
        </p:blipFill>
        <p:spPr>
          <a:xfrm rot="333523">
            <a:off x="5769749" y="3414894"/>
            <a:ext cx="2827130" cy="2847617"/>
          </a:xfrm>
          <a:prstGeom prst="rect">
            <a:avLst/>
          </a:prstGeom>
          <a:ln>
            <a:noFill/>
          </a:ln>
          <a:effectLst>
            <a:softEdge rad="112500"/>
          </a:effectLst>
        </p:spPr>
      </p:pic>
      <p:sp>
        <p:nvSpPr>
          <p:cNvPr id="7" name="Personalizzato 6">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51520" y="852681"/>
            <a:ext cx="4253161" cy="5293757"/>
          </a:xfrm>
          <a:prstGeom prst="rect">
            <a:avLst/>
          </a:prstGeom>
          <a:noFill/>
          <a:ln w="9525">
            <a:noFill/>
            <a:miter lim="800000"/>
            <a:headEnd/>
            <a:tailEnd/>
          </a:ln>
        </p:spPr>
        <p:txBody>
          <a:bodyPr wrap="square" anchor="ctr">
            <a:spAutoFit/>
          </a:bodyPr>
          <a:lstStyle/>
          <a:p>
            <a:pPr lvl="0" algn="ctr"/>
            <a:r>
              <a:rPr lang="it-IT" sz="2600" dirty="0" smtClean="0">
                <a:latin typeface="Gabriola" pitchFamily="82" charset="0"/>
                <a:ea typeface="Calibri" pitchFamily="34" charset="0"/>
                <a:cs typeface="Arial" pitchFamily="34" charset="0"/>
              </a:rPr>
              <a:t>Caravaggio </a:t>
            </a:r>
            <a:r>
              <a:rPr lang="it-IT" sz="2600" dirty="0" err="1" smtClean="0">
                <a:latin typeface="Gabriola" pitchFamily="82" charset="0"/>
                <a:ea typeface="Calibri" pitchFamily="34" charset="0"/>
                <a:cs typeface="Arial" pitchFamily="34" charset="0"/>
              </a:rPr>
              <a:t>made</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his</a:t>
            </a:r>
            <a:r>
              <a:rPr lang="it-IT" sz="2600" dirty="0" smtClean="0">
                <a:latin typeface="Gabriola" pitchFamily="82" charset="0"/>
                <a:ea typeface="Calibri" pitchFamily="34" charset="0"/>
                <a:cs typeface="Arial" pitchFamily="34" charset="0"/>
              </a:rPr>
              <a:t> way </a:t>
            </a:r>
            <a:r>
              <a:rPr lang="it-IT" sz="2600" dirty="0" err="1" smtClean="0">
                <a:latin typeface="Gabriola" pitchFamily="82" charset="0"/>
                <a:ea typeface="Calibri" pitchFamily="34" charset="0"/>
                <a:cs typeface="Arial" pitchFamily="34" charset="0"/>
              </a:rPr>
              <a:t>to</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Sicily</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where</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he</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met</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his</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old</a:t>
            </a:r>
            <a:r>
              <a:rPr lang="it-IT" sz="2600" dirty="0" smtClean="0">
                <a:latin typeface="Gabriola" pitchFamily="82" charset="0"/>
                <a:ea typeface="Calibri" pitchFamily="34" charset="0"/>
                <a:cs typeface="Arial" pitchFamily="34" charset="0"/>
              </a:rPr>
              <a:t> friend Mario </a:t>
            </a:r>
            <a:r>
              <a:rPr lang="it-IT" sz="2600" dirty="0" err="1" smtClean="0">
                <a:latin typeface="Gabriola" pitchFamily="82" charset="0"/>
                <a:ea typeface="Calibri" pitchFamily="34" charset="0"/>
                <a:cs typeface="Arial" pitchFamily="34" charset="0"/>
              </a:rPr>
              <a:t>Minniti</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Together</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they</a:t>
            </a:r>
            <a:r>
              <a:rPr lang="it-IT" sz="2600" dirty="0" smtClean="0">
                <a:latin typeface="Gabriola" pitchFamily="82" charset="0"/>
                <a:ea typeface="Calibri" pitchFamily="34" charset="0"/>
                <a:cs typeface="Arial" pitchFamily="34" charset="0"/>
              </a:rPr>
              <a:t> set off on a </a:t>
            </a:r>
            <a:r>
              <a:rPr lang="it-IT" sz="2600" dirty="0" err="1" smtClean="0">
                <a:latin typeface="Gabriola" pitchFamily="82" charset="0"/>
                <a:ea typeface="Calibri" pitchFamily="34" charset="0"/>
                <a:cs typeface="Arial" pitchFamily="34" charset="0"/>
              </a:rPr>
              <a:t>triumphal</a:t>
            </a:r>
            <a:r>
              <a:rPr lang="it-IT" sz="2600" dirty="0" smtClean="0">
                <a:latin typeface="Gabriola" pitchFamily="82" charset="0"/>
                <a:ea typeface="Calibri" pitchFamily="34" charset="0"/>
                <a:cs typeface="Arial" pitchFamily="34" charset="0"/>
              </a:rPr>
              <a:t> tour </a:t>
            </a:r>
            <a:r>
              <a:rPr lang="it-IT" sz="2600" dirty="0" err="1" smtClean="0">
                <a:latin typeface="Gabriola" pitchFamily="82" charset="0"/>
                <a:ea typeface="Calibri" pitchFamily="34" charset="0"/>
                <a:cs typeface="Arial" pitchFamily="34" charset="0"/>
              </a:rPr>
              <a:t>from</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Syracuse</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to</a:t>
            </a:r>
            <a:r>
              <a:rPr lang="it-IT" sz="2600" dirty="0" smtClean="0">
                <a:latin typeface="Gabriola" pitchFamily="82" charset="0"/>
                <a:ea typeface="Calibri" pitchFamily="34" charset="0"/>
                <a:cs typeface="Arial" pitchFamily="34" charset="0"/>
              </a:rPr>
              <a:t> Messina and, </a:t>
            </a:r>
            <a:r>
              <a:rPr lang="it-IT" sz="2600" dirty="0" err="1" smtClean="0">
                <a:latin typeface="Gabriola" pitchFamily="82" charset="0"/>
                <a:ea typeface="Calibri" pitchFamily="34" charset="0"/>
                <a:cs typeface="Arial" pitchFamily="34" charset="0"/>
              </a:rPr>
              <a:t>maybe</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also</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to</a:t>
            </a:r>
            <a:r>
              <a:rPr lang="it-IT" sz="2600" dirty="0" smtClean="0">
                <a:latin typeface="Gabriola" pitchFamily="82" charset="0"/>
                <a:ea typeface="Calibri" pitchFamily="34" charset="0"/>
                <a:cs typeface="Arial" pitchFamily="34" charset="0"/>
              </a:rPr>
              <a:t> Palermo. In Messina Caravaggio </a:t>
            </a:r>
            <a:r>
              <a:rPr lang="it-IT" sz="2600" dirty="0" err="1" smtClean="0">
                <a:latin typeface="Gabriola" pitchFamily="82" charset="0"/>
                <a:ea typeface="Calibri" pitchFamily="34" charset="0"/>
                <a:cs typeface="Arial" pitchFamily="34" charset="0"/>
              </a:rPr>
              <a:t>received</a:t>
            </a:r>
            <a:r>
              <a:rPr lang="it-IT" sz="2600" dirty="0" smtClean="0">
                <a:latin typeface="Gabriola" pitchFamily="82" charset="0"/>
                <a:ea typeface="Calibri" pitchFamily="34" charset="0"/>
                <a:cs typeface="Arial" pitchFamily="34" charset="0"/>
              </a:rPr>
              <a:t> the </a:t>
            </a:r>
            <a:r>
              <a:rPr lang="it-IT" sz="2600" dirty="0" err="1" smtClean="0">
                <a:latin typeface="Gabriola" pitchFamily="82" charset="0"/>
                <a:ea typeface="Calibri" pitchFamily="34" charset="0"/>
                <a:cs typeface="Arial" pitchFamily="34" charset="0"/>
              </a:rPr>
              <a:t>assignment</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to</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paint</a:t>
            </a:r>
            <a:r>
              <a:rPr lang="it-IT" sz="2600" dirty="0" smtClean="0">
                <a:latin typeface="Gabriola" pitchFamily="82" charset="0"/>
                <a:ea typeface="Calibri" pitchFamily="34" charset="0"/>
                <a:cs typeface="Arial" pitchFamily="34" charset="0"/>
              </a:rPr>
              <a:t> a </a:t>
            </a:r>
            <a:r>
              <a:rPr lang="it-IT" sz="2600" dirty="0" err="1" smtClean="0">
                <a:latin typeface="Gabriola" pitchFamily="82" charset="0"/>
                <a:ea typeface="Calibri" pitchFamily="34" charset="0"/>
                <a:cs typeface="Arial" pitchFamily="34" charset="0"/>
              </a:rPr>
              <a:t>canvas</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for</a:t>
            </a:r>
            <a:r>
              <a:rPr lang="it-IT" sz="2600" dirty="0" smtClean="0">
                <a:latin typeface="Gabriola" pitchFamily="82" charset="0"/>
                <a:ea typeface="Calibri" pitchFamily="34" charset="0"/>
                <a:cs typeface="Arial" pitchFamily="34" charset="0"/>
              </a:rPr>
              <a:t> the </a:t>
            </a:r>
            <a:r>
              <a:rPr lang="it-IT" sz="2600" dirty="0" err="1" smtClean="0">
                <a:latin typeface="Gabriola" pitchFamily="82" charset="0"/>
                <a:ea typeface="Calibri" pitchFamily="34" charset="0"/>
                <a:cs typeface="Arial" pitchFamily="34" charset="0"/>
              </a:rPr>
              <a:t>superior</a:t>
            </a:r>
            <a:r>
              <a:rPr lang="it-IT" sz="2600" dirty="0" smtClean="0">
                <a:latin typeface="Gabriola" pitchFamily="82" charset="0"/>
                <a:ea typeface="Calibri" pitchFamily="34" charset="0"/>
                <a:cs typeface="Arial" pitchFamily="34" charset="0"/>
              </a:rPr>
              <a:t> altar </a:t>
            </a:r>
            <a:r>
              <a:rPr lang="it-IT" sz="2600" dirty="0" err="1" smtClean="0">
                <a:latin typeface="Gabriola" pitchFamily="82" charset="0"/>
                <a:ea typeface="Calibri" pitchFamily="34" charset="0"/>
                <a:cs typeface="Arial" pitchFamily="34" charset="0"/>
              </a:rPr>
              <a:t>of</a:t>
            </a:r>
            <a:r>
              <a:rPr lang="it-IT" sz="2600" dirty="0" smtClean="0">
                <a:latin typeface="Gabriola" pitchFamily="82" charset="0"/>
                <a:ea typeface="Calibri" pitchFamily="34" charset="0"/>
                <a:cs typeface="Arial" pitchFamily="34" charset="0"/>
              </a:rPr>
              <a:t> Church Santa Maria la Concezione: </a:t>
            </a:r>
            <a:r>
              <a:rPr lang="it-IT" sz="2600" dirty="0" smtClean="0">
                <a:latin typeface="Gabriola" pitchFamily="82" charset="0"/>
              </a:rPr>
              <a:t>The </a:t>
            </a:r>
            <a:r>
              <a:rPr lang="it-IT" sz="2600" dirty="0" err="1" smtClean="0">
                <a:latin typeface="Gabriola" pitchFamily="82" charset="0"/>
              </a:rPr>
              <a:t>Raising</a:t>
            </a:r>
            <a:r>
              <a:rPr lang="it-IT" sz="2600" dirty="0" smtClean="0">
                <a:latin typeface="Gabriola" pitchFamily="82" charset="0"/>
              </a:rPr>
              <a:t> </a:t>
            </a:r>
            <a:r>
              <a:rPr lang="it-IT" sz="2600" dirty="0" err="1" smtClean="0">
                <a:latin typeface="Gabriola" pitchFamily="82" charset="0"/>
              </a:rPr>
              <a:t>of</a:t>
            </a:r>
            <a:r>
              <a:rPr lang="it-IT" sz="2600" dirty="0" smtClean="0">
                <a:latin typeface="Gabriola" pitchFamily="82" charset="0"/>
              </a:rPr>
              <a:t> </a:t>
            </a:r>
            <a:r>
              <a:rPr lang="it-IT" sz="2600" dirty="0" err="1" smtClean="0">
                <a:latin typeface="Gabriola" pitchFamily="82" charset="0"/>
              </a:rPr>
              <a:t>Lazarus</a:t>
            </a:r>
            <a:r>
              <a:rPr lang="it-IT" sz="2600" dirty="0" smtClean="0">
                <a:latin typeface="Gabriola" pitchFamily="82" charset="0"/>
              </a:rPr>
              <a:t>,</a:t>
            </a:r>
            <a:r>
              <a:rPr lang="it-IT" sz="2600" dirty="0" smtClean="0">
                <a:latin typeface="Gabriola" pitchFamily="82" charset="0"/>
                <a:cs typeface="Arial" pitchFamily="34" charset="0"/>
              </a:rPr>
              <a:t> </a:t>
            </a:r>
            <a:r>
              <a:rPr lang="it-IT" sz="2600" dirty="0" smtClean="0">
                <a:latin typeface="Gabriola" pitchFamily="82" charset="0"/>
                <a:ea typeface="Calibri" pitchFamily="34" charset="0"/>
                <a:cs typeface="Arial" pitchFamily="34" charset="0"/>
              </a:rPr>
              <a:t>and </a:t>
            </a:r>
            <a:r>
              <a:rPr lang="it-IT" sz="2600" dirty="0" err="1" smtClean="0">
                <a:latin typeface="Gabriola" pitchFamily="82" charset="0"/>
                <a:ea typeface="Calibri" pitchFamily="34" charset="0"/>
                <a:cs typeface="Arial" pitchFamily="34" charset="0"/>
              </a:rPr>
              <a:t>Adoration</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of</a:t>
            </a:r>
            <a:r>
              <a:rPr lang="it-IT" sz="2600" dirty="0" smtClean="0">
                <a:latin typeface="Gabriola" pitchFamily="82" charset="0"/>
                <a:ea typeface="Calibri" pitchFamily="34" charset="0"/>
                <a:cs typeface="Arial" pitchFamily="34" charset="0"/>
              </a:rPr>
              <a:t>  the </a:t>
            </a:r>
            <a:r>
              <a:rPr lang="it-IT" sz="2600" dirty="0" err="1" smtClean="0">
                <a:latin typeface="Gabriola" pitchFamily="82" charset="0"/>
                <a:ea typeface="Calibri" pitchFamily="34" charset="0"/>
                <a:cs typeface="Arial" pitchFamily="34" charset="0"/>
              </a:rPr>
              <a:t>Shepherds</a:t>
            </a:r>
            <a:r>
              <a:rPr lang="it-IT" sz="2600" dirty="0" smtClean="0">
                <a:latin typeface="Gabriola" pitchFamily="82" charset="0"/>
                <a:ea typeface="Calibri" pitchFamily="34" charset="0"/>
                <a:cs typeface="Arial" pitchFamily="34" charset="0"/>
              </a:rPr>
              <a:t>,</a:t>
            </a:r>
            <a:r>
              <a:rPr lang="it-IT" sz="2600" dirty="0" err="1" smtClean="0">
                <a:latin typeface="Gabriola" pitchFamily="82" charset="0"/>
                <a:ea typeface="Calibri" pitchFamily="34" charset="0"/>
                <a:cs typeface="Arial" pitchFamily="34" charset="0"/>
              </a:rPr>
              <a:t>commissioned</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by</a:t>
            </a:r>
            <a:r>
              <a:rPr lang="it-IT" sz="2600" dirty="0" smtClean="0">
                <a:latin typeface="Gabriola" pitchFamily="82" charset="0"/>
                <a:ea typeface="Calibri" pitchFamily="34" charset="0"/>
                <a:cs typeface="Arial" pitchFamily="34" charset="0"/>
              </a:rPr>
              <a:t> </a:t>
            </a:r>
            <a:r>
              <a:rPr lang="it-IT" sz="2600" dirty="0" err="1" smtClean="0">
                <a:latin typeface="Gabriola" pitchFamily="82" charset="0"/>
                <a:ea typeface="Calibri" pitchFamily="34" charset="0"/>
                <a:cs typeface="Arial" pitchFamily="34" charset="0"/>
              </a:rPr>
              <a:t>Lazzari</a:t>
            </a:r>
            <a:r>
              <a:rPr lang="it-IT" sz="2600" dirty="0" smtClean="0">
                <a:latin typeface="Gabriola" pitchFamily="82" charset="0"/>
                <a:ea typeface="Calibri" pitchFamily="34" charset="0"/>
                <a:cs typeface="Arial" pitchFamily="34" charset="0"/>
              </a:rPr>
              <a:t> family. </a:t>
            </a:r>
            <a:r>
              <a:rPr lang="en-US" sz="2600" dirty="0" smtClean="0">
                <a:latin typeface="Gabriola" pitchFamily="82" charset="0"/>
              </a:rPr>
              <a:t>This masterpiece was painted between 1608 and 1609 in </a:t>
            </a:r>
            <a:r>
              <a:rPr lang="it-IT" sz="2600" dirty="0" smtClean="0">
                <a:latin typeface="Gabriola" pitchFamily="82" charset="0"/>
                <a:ea typeface="Calibri" pitchFamily="34" charset="0"/>
                <a:cs typeface="Arial" pitchFamily="34" charset="0"/>
              </a:rPr>
              <a:t>the Ospedale Grande.</a:t>
            </a:r>
            <a:endParaRPr lang="it-IT" sz="2600" dirty="0" smtClean="0">
              <a:latin typeface="Gabriola" pitchFamily="82" charset="0"/>
              <a:cs typeface="Arial" pitchFamily="34" charset="0"/>
            </a:endParaRPr>
          </a:p>
        </p:txBody>
      </p:sp>
      <p:pic>
        <p:nvPicPr>
          <p:cNvPr id="6" name="Immagine 5" descr="fototesto_Lazzaro_pres.jpg"/>
          <p:cNvPicPr>
            <a:picLocks noChangeAspect="1"/>
          </p:cNvPicPr>
          <p:nvPr/>
        </p:nvPicPr>
        <p:blipFill>
          <a:blip r:embed="rId2" cstate="print"/>
          <a:stretch>
            <a:fillRect/>
          </a:stretch>
        </p:blipFill>
        <p:spPr>
          <a:xfrm>
            <a:off x="5364163" y="188913"/>
            <a:ext cx="2664221" cy="3615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4" descr="gdsgdg"/>
          <p:cNvPicPr>
            <a:picLocks noChangeAspect="1" noChangeArrowheads="1"/>
          </p:cNvPicPr>
          <p:nvPr/>
        </p:nvPicPr>
        <p:blipFill>
          <a:blip r:embed="rId3" cstate="print"/>
          <a:srcRect/>
          <a:stretch>
            <a:fillRect/>
          </a:stretch>
        </p:blipFill>
        <p:spPr bwMode="auto">
          <a:xfrm>
            <a:off x="5076056" y="4149080"/>
            <a:ext cx="3239715" cy="2321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ersonalizzato 6">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fade">
                                      <p:cBhvr>
                                        <p:cTn id="13" dur="2000"/>
                                        <p:tgtEl>
                                          <p:spTgt spid="14340"/>
                                        </p:tgtEl>
                                      </p:cBhvr>
                                    </p:animEffect>
                                    <p:anim calcmode="lin" valueType="num">
                                      <p:cBhvr>
                                        <p:cTn id="14" dur="2000" fill="hold"/>
                                        <p:tgtEl>
                                          <p:spTgt spid="14340"/>
                                        </p:tgtEl>
                                        <p:attrNameLst>
                                          <p:attrName>style.rotation</p:attrName>
                                        </p:attrNameLst>
                                      </p:cBhvr>
                                      <p:tavLst>
                                        <p:tav tm="0">
                                          <p:val>
                                            <p:fltVal val="720"/>
                                          </p:val>
                                        </p:tav>
                                        <p:tav tm="100000">
                                          <p:val>
                                            <p:fltVal val="0"/>
                                          </p:val>
                                        </p:tav>
                                      </p:tavLst>
                                    </p:anim>
                                    <p:anim calcmode="lin" valueType="num">
                                      <p:cBhvr>
                                        <p:cTn id="15" dur="2000" fill="hold"/>
                                        <p:tgtEl>
                                          <p:spTgt spid="14340"/>
                                        </p:tgtEl>
                                        <p:attrNameLst>
                                          <p:attrName>ppt_h</p:attrName>
                                        </p:attrNameLst>
                                      </p:cBhvr>
                                      <p:tavLst>
                                        <p:tav tm="0">
                                          <p:val>
                                            <p:fltVal val="0"/>
                                          </p:val>
                                        </p:tav>
                                        <p:tav tm="100000">
                                          <p:val>
                                            <p:strVal val="#ppt_h"/>
                                          </p:val>
                                        </p:tav>
                                      </p:tavLst>
                                    </p:anim>
                                    <p:anim calcmode="lin" valueType="num">
                                      <p:cBhvr>
                                        <p:cTn id="16" dur="2000" fill="hold"/>
                                        <p:tgtEl>
                                          <p:spTgt spid="143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691680" y="188640"/>
            <a:ext cx="6697663" cy="914400"/>
          </a:xfrm>
          <a:prstGeom prst="rect">
            <a:avLst/>
          </a:prstGeom>
          <a:noFill/>
          <a:ln w="9525">
            <a:noFill/>
            <a:miter lim="800000"/>
            <a:headEnd/>
            <a:tailEnd/>
          </a:ln>
          <a:effectLst/>
        </p:spPr>
        <p:txBody>
          <a:bodyPr>
            <a:spAutoFit/>
          </a:bodyPr>
          <a:lstStyle/>
          <a:p>
            <a:pPr>
              <a:spcBef>
                <a:spcPct val="50000"/>
              </a:spcBef>
              <a:buFontTx/>
              <a:buNone/>
            </a:pPr>
            <a:r>
              <a:rPr lang="it-IT" sz="5400" dirty="0">
                <a:latin typeface="Gabriola" pitchFamily="82" charset="0"/>
              </a:rPr>
              <a:t>The </a:t>
            </a:r>
            <a:r>
              <a:rPr lang="it-IT" sz="5400" dirty="0" err="1">
                <a:latin typeface="Gabriola" pitchFamily="82" charset="0"/>
              </a:rPr>
              <a:t>Raising</a:t>
            </a:r>
            <a:r>
              <a:rPr lang="it-IT" sz="5400" dirty="0">
                <a:latin typeface="Gabriola" pitchFamily="82" charset="0"/>
              </a:rPr>
              <a:t> </a:t>
            </a:r>
            <a:r>
              <a:rPr lang="it-IT" sz="5400" dirty="0" err="1">
                <a:latin typeface="Gabriola" pitchFamily="82" charset="0"/>
              </a:rPr>
              <a:t>of</a:t>
            </a:r>
            <a:r>
              <a:rPr lang="it-IT" sz="5400" dirty="0">
                <a:latin typeface="Gabriola" pitchFamily="82" charset="0"/>
              </a:rPr>
              <a:t> Lazzaro</a:t>
            </a:r>
          </a:p>
        </p:txBody>
      </p:sp>
      <p:sp>
        <p:nvSpPr>
          <p:cNvPr id="15365" name="Rectangle 5"/>
          <p:cNvSpPr>
            <a:spLocks noChangeArrowheads="1"/>
          </p:cNvSpPr>
          <p:nvPr/>
        </p:nvSpPr>
        <p:spPr bwMode="auto">
          <a:xfrm>
            <a:off x="0" y="1530432"/>
            <a:ext cx="5148263" cy="4708981"/>
          </a:xfrm>
          <a:prstGeom prst="rect">
            <a:avLst/>
          </a:prstGeom>
          <a:noFill/>
          <a:ln w="9525">
            <a:noFill/>
            <a:miter lim="800000"/>
            <a:headEnd/>
            <a:tailEnd/>
          </a:ln>
          <a:effectLst/>
        </p:spPr>
        <p:txBody>
          <a:bodyPr wrap="square" anchor="ctr">
            <a:spAutoFit/>
          </a:bodyPr>
          <a:lstStyle/>
          <a:p>
            <a:pPr>
              <a:spcBef>
                <a:spcPct val="0"/>
              </a:spcBef>
              <a:buFontTx/>
              <a:buNone/>
            </a:pPr>
            <a:r>
              <a:rPr lang="it-IT" sz="2000" dirty="0" err="1">
                <a:latin typeface="Gabriola" pitchFamily="82" charset="0"/>
              </a:rPr>
              <a:t>Lazarus</a:t>
            </a:r>
            <a:r>
              <a:rPr lang="it-IT" sz="2000" dirty="0">
                <a:latin typeface="Gabriola" pitchFamily="82" charset="0"/>
              </a:rPr>
              <a:t>, the </a:t>
            </a:r>
            <a:r>
              <a:rPr lang="it-IT" sz="2000" dirty="0" err="1">
                <a:latin typeface="Gabriola" pitchFamily="82" charset="0"/>
              </a:rPr>
              <a:t>brother</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Martha and Mary, </a:t>
            </a:r>
            <a:r>
              <a:rPr lang="it-IT" sz="2000" dirty="0" err="1">
                <a:latin typeface="Gabriola" pitchFamily="82" charset="0"/>
              </a:rPr>
              <a:t>was</a:t>
            </a:r>
            <a:r>
              <a:rPr lang="it-IT" sz="2000" dirty="0">
                <a:latin typeface="Gabriola" pitchFamily="82" charset="0"/>
              </a:rPr>
              <a:t> the </a:t>
            </a:r>
            <a:r>
              <a:rPr lang="it-IT" sz="2000" dirty="0" err="1">
                <a:latin typeface="Gabriola" pitchFamily="82" charset="0"/>
              </a:rPr>
              <a:t>patron</a:t>
            </a:r>
            <a:r>
              <a:rPr lang="it-IT" sz="2000" dirty="0">
                <a:latin typeface="Gabriola" pitchFamily="82" charset="0"/>
              </a:rPr>
              <a:t> </a:t>
            </a:r>
            <a:r>
              <a:rPr lang="it-IT" sz="2000" dirty="0" err="1">
                <a:latin typeface="Gabriola" pitchFamily="82" charset="0"/>
              </a:rPr>
              <a:t>saint</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Giovanni Battista de' </a:t>
            </a:r>
            <a:r>
              <a:rPr lang="it-IT" sz="2000" dirty="0" err="1">
                <a:latin typeface="Gabriola" pitchFamily="82" charset="0"/>
              </a:rPr>
              <a:t>Lazzari</a:t>
            </a:r>
            <a:r>
              <a:rPr lang="it-IT" sz="2000" dirty="0">
                <a:latin typeface="Gabriola" pitchFamily="82" charset="0"/>
              </a:rPr>
              <a:t>, </a:t>
            </a:r>
            <a:r>
              <a:rPr lang="it-IT" sz="2000" dirty="0" err="1">
                <a:latin typeface="Gabriola" pitchFamily="82" charset="0"/>
              </a:rPr>
              <a:t>to</a:t>
            </a:r>
            <a:r>
              <a:rPr lang="it-IT" sz="2000" dirty="0">
                <a:latin typeface="Gabriola" pitchFamily="82" charset="0"/>
              </a:rPr>
              <a:t> </a:t>
            </a:r>
            <a:r>
              <a:rPr lang="it-IT" sz="2000" dirty="0" err="1">
                <a:latin typeface="Gabriola" pitchFamily="82" charset="0"/>
              </a:rPr>
              <a:t>whom</a:t>
            </a:r>
            <a:r>
              <a:rPr lang="it-IT" sz="2000" dirty="0">
                <a:latin typeface="Gabriola" pitchFamily="82" charset="0"/>
              </a:rPr>
              <a:t> Caravaggio </a:t>
            </a:r>
            <a:r>
              <a:rPr lang="it-IT" sz="2000" dirty="0" err="1">
                <a:latin typeface="Gabriola" pitchFamily="82" charset="0"/>
              </a:rPr>
              <a:t>was</a:t>
            </a:r>
            <a:r>
              <a:rPr lang="it-IT" sz="2000" dirty="0">
                <a:latin typeface="Gabriola" pitchFamily="82" charset="0"/>
              </a:rPr>
              <a:t> </a:t>
            </a:r>
            <a:r>
              <a:rPr lang="it-IT" sz="2000" dirty="0" err="1">
                <a:latin typeface="Gabriola" pitchFamily="82" charset="0"/>
              </a:rPr>
              <a:t>contracted</a:t>
            </a:r>
            <a:r>
              <a:rPr lang="it-IT" sz="2000" dirty="0">
                <a:latin typeface="Gabriola" pitchFamily="82" charset="0"/>
              </a:rPr>
              <a:t> </a:t>
            </a:r>
            <a:r>
              <a:rPr lang="it-IT" sz="2000" dirty="0" err="1">
                <a:latin typeface="Gabriola" pitchFamily="82" charset="0"/>
              </a:rPr>
              <a:t>to</a:t>
            </a:r>
            <a:r>
              <a:rPr lang="it-IT" sz="2000" dirty="0">
                <a:latin typeface="Gabriola" pitchFamily="82" charset="0"/>
              </a:rPr>
              <a:t> </a:t>
            </a:r>
            <a:r>
              <a:rPr lang="it-IT" sz="2000" dirty="0" err="1">
                <a:latin typeface="Gabriola" pitchFamily="82" charset="0"/>
              </a:rPr>
              <a:t>paint</a:t>
            </a:r>
            <a:r>
              <a:rPr lang="it-IT" sz="2000" dirty="0">
                <a:latin typeface="Gabriola" pitchFamily="82" charset="0"/>
              </a:rPr>
              <a:t> </a:t>
            </a:r>
            <a:r>
              <a:rPr lang="it-IT" sz="2000" dirty="0" err="1">
                <a:latin typeface="Gabriola" pitchFamily="82" charset="0"/>
              </a:rPr>
              <a:t>an</a:t>
            </a:r>
            <a:r>
              <a:rPr lang="it-IT" sz="2000" dirty="0">
                <a:latin typeface="Gabriola" pitchFamily="82" charset="0"/>
              </a:rPr>
              <a:t> </a:t>
            </a:r>
            <a:r>
              <a:rPr lang="it-IT" sz="2000" dirty="0" err="1">
                <a:latin typeface="Gabriola" pitchFamily="82" charset="0"/>
              </a:rPr>
              <a:t>altarpiece</a:t>
            </a:r>
            <a:r>
              <a:rPr lang="it-IT" sz="2000" dirty="0">
                <a:latin typeface="Gabriola" pitchFamily="82" charset="0"/>
              </a:rPr>
              <a:t> in the </a:t>
            </a:r>
            <a:r>
              <a:rPr lang="it-IT" sz="2000" dirty="0" err="1">
                <a:latin typeface="Gabriola" pitchFamily="82" charset="0"/>
              </a:rPr>
              <a:t>church</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the Padri Crociferi. The Gospel </a:t>
            </a:r>
            <a:r>
              <a:rPr lang="it-IT" sz="2000" dirty="0" err="1">
                <a:latin typeface="Gabriola" pitchFamily="82" charset="0"/>
              </a:rPr>
              <a:t>of</a:t>
            </a:r>
            <a:r>
              <a:rPr lang="it-IT" sz="2000" dirty="0">
                <a:latin typeface="Gabriola" pitchFamily="82" charset="0"/>
              </a:rPr>
              <a:t> John </a:t>
            </a:r>
            <a:r>
              <a:rPr lang="it-IT" sz="2000" dirty="0" err="1">
                <a:latin typeface="Gabriola" pitchFamily="82" charset="0"/>
              </a:rPr>
              <a:t>tells</a:t>
            </a:r>
            <a:r>
              <a:rPr lang="it-IT" sz="2000" dirty="0">
                <a:latin typeface="Gabriola" pitchFamily="82" charset="0"/>
              </a:rPr>
              <a:t> </a:t>
            </a:r>
            <a:r>
              <a:rPr lang="it-IT" sz="2000" dirty="0" err="1">
                <a:latin typeface="Gabriola" pitchFamily="82" charset="0"/>
              </a:rPr>
              <a:t>how</a:t>
            </a:r>
            <a:r>
              <a:rPr lang="it-IT" sz="2000" dirty="0">
                <a:latin typeface="Gabriola" pitchFamily="82" charset="0"/>
              </a:rPr>
              <a:t> </a:t>
            </a:r>
            <a:r>
              <a:rPr lang="it-IT" sz="2000" dirty="0" err="1">
                <a:latin typeface="Gabriola" pitchFamily="82" charset="0"/>
              </a:rPr>
              <a:t>he</a:t>
            </a:r>
            <a:r>
              <a:rPr lang="it-IT" sz="2000" dirty="0">
                <a:latin typeface="Gabriola" pitchFamily="82" charset="0"/>
              </a:rPr>
              <a:t> </a:t>
            </a:r>
            <a:r>
              <a:rPr lang="it-IT" sz="2000" dirty="0" err="1">
                <a:latin typeface="Gabriola" pitchFamily="82" charset="0"/>
              </a:rPr>
              <a:t>fell</a:t>
            </a:r>
            <a:r>
              <a:rPr lang="it-IT" sz="2000" dirty="0">
                <a:latin typeface="Gabriola" pitchFamily="82" charset="0"/>
              </a:rPr>
              <a:t> </a:t>
            </a:r>
            <a:r>
              <a:rPr lang="it-IT" sz="2000" dirty="0" err="1">
                <a:latin typeface="Gabriola" pitchFamily="82" charset="0"/>
              </a:rPr>
              <a:t>sick</a:t>
            </a:r>
            <a:r>
              <a:rPr lang="it-IT" sz="2000" dirty="0">
                <a:latin typeface="Gabriola" pitchFamily="82" charset="0"/>
              </a:rPr>
              <a:t>, </a:t>
            </a:r>
            <a:r>
              <a:rPr lang="it-IT" sz="2000" dirty="0" err="1">
                <a:latin typeface="Gabriola" pitchFamily="82" charset="0"/>
              </a:rPr>
              <a:t>died</a:t>
            </a:r>
            <a:r>
              <a:rPr lang="it-IT" sz="2000" dirty="0">
                <a:latin typeface="Gabriola" pitchFamily="82" charset="0"/>
              </a:rPr>
              <a:t>, </a:t>
            </a:r>
            <a:r>
              <a:rPr lang="it-IT" sz="2000" dirty="0" err="1">
                <a:latin typeface="Gabriola" pitchFamily="82" charset="0"/>
              </a:rPr>
              <a:t>was</a:t>
            </a:r>
            <a:r>
              <a:rPr lang="it-IT" sz="2000" dirty="0">
                <a:latin typeface="Gabriola" pitchFamily="82" charset="0"/>
              </a:rPr>
              <a:t> </a:t>
            </a:r>
            <a:r>
              <a:rPr lang="it-IT" sz="2000" dirty="0" err="1">
                <a:latin typeface="Gabriola" pitchFamily="82" charset="0"/>
              </a:rPr>
              <a:t>buried</a:t>
            </a:r>
            <a:r>
              <a:rPr lang="it-IT" sz="2000" dirty="0">
                <a:latin typeface="Gabriola" pitchFamily="82" charset="0"/>
              </a:rPr>
              <a:t> and </a:t>
            </a:r>
            <a:r>
              <a:rPr lang="it-IT" sz="2000" dirty="0" err="1">
                <a:latin typeface="Gabriola" pitchFamily="82" charset="0"/>
              </a:rPr>
              <a:t>then</a:t>
            </a:r>
            <a:r>
              <a:rPr lang="it-IT" sz="2000" dirty="0">
                <a:latin typeface="Gabriola" pitchFamily="82" charset="0"/>
              </a:rPr>
              <a:t> </a:t>
            </a:r>
            <a:r>
              <a:rPr lang="it-IT" sz="2000" dirty="0" err="1">
                <a:latin typeface="Gabriola" pitchFamily="82" charset="0"/>
              </a:rPr>
              <a:t>miraculously</a:t>
            </a:r>
            <a:r>
              <a:rPr lang="it-IT" sz="2000" dirty="0">
                <a:latin typeface="Gabriola" pitchFamily="82" charset="0"/>
              </a:rPr>
              <a:t> </a:t>
            </a:r>
            <a:r>
              <a:rPr lang="it-IT" sz="2000" dirty="0" err="1">
                <a:latin typeface="Gabriola" pitchFamily="82" charset="0"/>
              </a:rPr>
              <a:t>raised</a:t>
            </a:r>
            <a:r>
              <a:rPr lang="it-IT" sz="2000" dirty="0">
                <a:latin typeface="Gabriola" pitchFamily="82" charset="0"/>
              </a:rPr>
              <a:t> </a:t>
            </a:r>
            <a:r>
              <a:rPr lang="it-IT" sz="2000" dirty="0" err="1">
                <a:latin typeface="Gabriola" pitchFamily="82" charset="0"/>
              </a:rPr>
              <a:t>from</a:t>
            </a:r>
            <a:r>
              <a:rPr lang="it-IT" sz="2000" dirty="0">
                <a:latin typeface="Gabriola" pitchFamily="82" charset="0"/>
              </a:rPr>
              <a:t> the dead </a:t>
            </a:r>
            <a:r>
              <a:rPr lang="it-IT" sz="2000" dirty="0" err="1">
                <a:latin typeface="Gabriola" pitchFamily="82" charset="0"/>
              </a:rPr>
              <a:t>by</a:t>
            </a:r>
            <a:r>
              <a:rPr lang="it-IT" sz="2000" dirty="0">
                <a:latin typeface="Gabriola" pitchFamily="82" charset="0"/>
              </a:rPr>
              <a:t> Christ. As in </a:t>
            </a:r>
            <a:r>
              <a:rPr lang="it-IT" sz="2000" dirty="0" err="1">
                <a:latin typeface="Gabriola" pitchFamily="82" charset="0"/>
              </a:rPr>
              <a:t>several</a:t>
            </a:r>
            <a:r>
              <a:rPr lang="it-IT" sz="2000" dirty="0">
                <a:latin typeface="Gabriola" pitchFamily="82" charset="0"/>
              </a:rPr>
              <a:t> </a:t>
            </a:r>
            <a:r>
              <a:rPr lang="it-IT" sz="2000" dirty="0" err="1">
                <a:latin typeface="Gabriola" pitchFamily="82" charset="0"/>
              </a:rPr>
              <a:t>paintings</a:t>
            </a:r>
            <a:r>
              <a:rPr lang="it-IT" sz="2000" dirty="0">
                <a:latin typeface="Gabriola" pitchFamily="82" charset="0"/>
              </a:rPr>
              <a:t> </a:t>
            </a:r>
            <a:r>
              <a:rPr lang="it-IT" sz="2000" dirty="0" err="1">
                <a:latin typeface="Gabriola" pitchFamily="82" charset="0"/>
              </a:rPr>
              <a:t>from</a:t>
            </a:r>
            <a:r>
              <a:rPr lang="it-IT" sz="2000" dirty="0">
                <a:latin typeface="Gabriola" pitchFamily="82" charset="0"/>
              </a:rPr>
              <a:t> </a:t>
            </a:r>
            <a:r>
              <a:rPr lang="it-IT" sz="2000" dirty="0" err="1">
                <a:latin typeface="Gabriola" pitchFamily="82" charset="0"/>
              </a:rPr>
              <a:t>this</a:t>
            </a:r>
            <a:r>
              <a:rPr lang="it-IT" sz="2000" dirty="0">
                <a:latin typeface="Gabriola" pitchFamily="82" charset="0"/>
              </a:rPr>
              <a:t> </a:t>
            </a:r>
            <a:r>
              <a:rPr lang="it-IT" sz="2000" dirty="0" err="1">
                <a:latin typeface="Gabriola" pitchFamily="82" charset="0"/>
              </a:rPr>
              <a:t>period</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Caravaggio's career, the scene </a:t>
            </a:r>
            <a:r>
              <a:rPr lang="it-IT" sz="2000" dirty="0" err="1">
                <a:latin typeface="Gabriola" pitchFamily="82" charset="0"/>
              </a:rPr>
              <a:t>is</a:t>
            </a:r>
            <a:r>
              <a:rPr lang="it-IT" sz="2000" dirty="0">
                <a:latin typeface="Gabriola" pitchFamily="82" charset="0"/>
              </a:rPr>
              <a:t> set </a:t>
            </a:r>
            <a:r>
              <a:rPr lang="it-IT" sz="2000" dirty="0" err="1">
                <a:latin typeface="Gabriola" pitchFamily="82" charset="0"/>
              </a:rPr>
              <a:t>against</a:t>
            </a:r>
            <a:r>
              <a:rPr lang="it-IT" sz="2000" dirty="0">
                <a:latin typeface="Gabriola" pitchFamily="82" charset="0"/>
              </a:rPr>
              <a:t> </a:t>
            </a:r>
            <a:r>
              <a:rPr lang="it-IT" sz="2000" dirty="0" err="1">
                <a:latin typeface="Gabriola" pitchFamily="82" charset="0"/>
              </a:rPr>
              <a:t>blank</a:t>
            </a:r>
            <a:r>
              <a:rPr lang="it-IT" sz="2000" dirty="0">
                <a:latin typeface="Gabriola" pitchFamily="82" charset="0"/>
              </a:rPr>
              <a:t> </a:t>
            </a:r>
            <a:r>
              <a:rPr lang="it-IT" sz="2000" dirty="0" err="1">
                <a:latin typeface="Gabriola" pitchFamily="82" charset="0"/>
              </a:rPr>
              <a:t>walls</a:t>
            </a:r>
            <a:r>
              <a:rPr lang="it-IT" sz="2000" dirty="0">
                <a:latin typeface="Gabriola" pitchFamily="82" charset="0"/>
              </a:rPr>
              <a:t> </a:t>
            </a:r>
            <a:r>
              <a:rPr lang="it-IT" sz="2000" dirty="0" err="1">
                <a:latin typeface="Gabriola" pitchFamily="82" charset="0"/>
              </a:rPr>
              <a:t>that</a:t>
            </a:r>
            <a:r>
              <a:rPr lang="it-IT" sz="2000" dirty="0">
                <a:latin typeface="Gabriola" pitchFamily="82" charset="0"/>
              </a:rPr>
              <a:t> </a:t>
            </a:r>
            <a:r>
              <a:rPr lang="it-IT" sz="2000" dirty="0" err="1">
                <a:latin typeface="Gabriola" pitchFamily="82" charset="0"/>
              </a:rPr>
              <a:t>overwhelm</a:t>
            </a:r>
            <a:r>
              <a:rPr lang="it-IT" sz="2000" dirty="0">
                <a:latin typeface="Gabriola" pitchFamily="82" charset="0"/>
              </a:rPr>
              <a:t> the </a:t>
            </a:r>
            <a:r>
              <a:rPr lang="it-IT" sz="2000" dirty="0" err="1">
                <a:latin typeface="Gabriola" pitchFamily="82" charset="0"/>
              </a:rPr>
              <a:t>frieze</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a:t>
            </a:r>
            <a:r>
              <a:rPr lang="it-IT" sz="2000" dirty="0" err="1">
                <a:latin typeface="Gabriola" pitchFamily="82" charset="0"/>
              </a:rPr>
              <a:t>human</a:t>
            </a:r>
            <a:r>
              <a:rPr lang="it-IT" sz="2000" dirty="0">
                <a:latin typeface="Gabriola" pitchFamily="82" charset="0"/>
              </a:rPr>
              <a:t> </a:t>
            </a:r>
            <a:r>
              <a:rPr lang="it-IT" sz="2000" dirty="0" err="1">
                <a:latin typeface="Gabriola" pitchFamily="82" charset="0"/>
              </a:rPr>
              <a:t>actors</a:t>
            </a:r>
            <a:r>
              <a:rPr lang="it-IT" sz="2000" dirty="0">
                <a:latin typeface="Gabriola" pitchFamily="82" charset="0"/>
              </a:rPr>
              <a:t>. The </a:t>
            </a:r>
            <a:r>
              <a:rPr lang="it-IT" sz="2000" dirty="0" err="1">
                <a:latin typeface="Gabriola" pitchFamily="82" charset="0"/>
              </a:rPr>
              <a:t>interaction</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the </a:t>
            </a:r>
            <a:r>
              <a:rPr lang="it-IT" sz="2000" dirty="0" err="1">
                <a:latin typeface="Gabriola" pitchFamily="82" charset="0"/>
              </a:rPr>
              <a:t>relief</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a:t>
            </a:r>
            <a:r>
              <a:rPr lang="it-IT" sz="2000" dirty="0" err="1">
                <a:latin typeface="Gabriola" pitchFamily="82" charset="0"/>
              </a:rPr>
              <a:t>figures</a:t>
            </a:r>
            <a:r>
              <a:rPr lang="it-IT" sz="2000" dirty="0">
                <a:latin typeface="Gabriola" pitchFamily="82" charset="0"/>
              </a:rPr>
              <a:t> </a:t>
            </a:r>
            <a:r>
              <a:rPr lang="it-IT" sz="2000" dirty="0" err="1">
                <a:latin typeface="Gabriola" pitchFamily="82" charset="0"/>
              </a:rPr>
              <a:t>caught</a:t>
            </a:r>
            <a:r>
              <a:rPr lang="it-IT" sz="2000" dirty="0">
                <a:latin typeface="Gabriola" pitchFamily="82" charset="0"/>
              </a:rPr>
              <a:t> in corporate </a:t>
            </a:r>
            <a:r>
              <a:rPr lang="it-IT" sz="2000" dirty="0" err="1">
                <a:latin typeface="Gabriola" pitchFamily="82" charset="0"/>
              </a:rPr>
              <a:t>effort</a:t>
            </a:r>
            <a:r>
              <a:rPr lang="it-IT" sz="2000" dirty="0">
                <a:latin typeface="Gabriola" pitchFamily="82" charset="0"/>
              </a:rPr>
              <a:t> and </a:t>
            </a:r>
            <a:r>
              <a:rPr lang="it-IT" sz="2000" dirty="0" err="1">
                <a:latin typeface="Gabriola" pitchFamily="82" charset="0"/>
              </a:rPr>
              <a:t>emotion</a:t>
            </a:r>
            <a:r>
              <a:rPr lang="it-IT" sz="2000" dirty="0">
                <a:latin typeface="Gabriola" pitchFamily="82" charset="0"/>
              </a:rPr>
              <a:t>, </a:t>
            </a:r>
            <a:r>
              <a:rPr lang="it-IT" sz="2000" dirty="0" err="1">
                <a:latin typeface="Gabriola" pitchFamily="82" charset="0"/>
              </a:rPr>
              <a:t>with</a:t>
            </a:r>
            <a:r>
              <a:rPr lang="it-IT" sz="2000" dirty="0">
                <a:latin typeface="Gabriola" pitchFamily="82" charset="0"/>
              </a:rPr>
              <a:t> a </a:t>
            </a:r>
            <a:r>
              <a:rPr lang="it-IT" sz="2000" dirty="0" err="1">
                <a:latin typeface="Gabriola" pitchFamily="82" charset="0"/>
              </a:rPr>
              <a:t>large</a:t>
            </a:r>
            <a:r>
              <a:rPr lang="it-IT" sz="2000" dirty="0">
                <a:latin typeface="Gabriola" pitchFamily="82" charset="0"/>
              </a:rPr>
              <a:t> </a:t>
            </a:r>
            <a:r>
              <a:rPr lang="it-IT" sz="2000" dirty="0" err="1">
                <a:latin typeface="Gabriola" pitchFamily="82" charset="0"/>
              </a:rPr>
              <a:t>void</a:t>
            </a:r>
            <a:r>
              <a:rPr lang="it-IT" sz="2000" dirty="0">
                <a:latin typeface="Gabriola" pitchFamily="82" charset="0"/>
              </a:rPr>
              <a:t> </a:t>
            </a:r>
            <a:r>
              <a:rPr lang="it-IT" sz="2000" dirty="0" err="1">
                <a:latin typeface="Gabriola" pitchFamily="82" charset="0"/>
              </a:rPr>
              <a:t>above</a:t>
            </a:r>
            <a:r>
              <a:rPr lang="it-IT" sz="2000" dirty="0">
                <a:latin typeface="Gabriola" pitchFamily="82" charset="0"/>
              </a:rPr>
              <a:t>, </a:t>
            </a:r>
            <a:r>
              <a:rPr lang="it-IT" sz="2000" dirty="0" err="1">
                <a:latin typeface="Gabriola" pitchFamily="82" charset="0"/>
              </a:rPr>
              <a:t>is</a:t>
            </a:r>
            <a:r>
              <a:rPr lang="it-IT" sz="2000" dirty="0">
                <a:latin typeface="Gabriola" pitchFamily="82" charset="0"/>
              </a:rPr>
              <a:t> </a:t>
            </a:r>
            <a:r>
              <a:rPr lang="it-IT" sz="2000" dirty="0" err="1">
                <a:latin typeface="Gabriola" pitchFamily="82" charset="0"/>
              </a:rPr>
              <a:t>quite</a:t>
            </a:r>
            <a:r>
              <a:rPr lang="it-IT" sz="2000" dirty="0">
                <a:latin typeface="Gabriola" pitchFamily="82" charset="0"/>
              </a:rPr>
              <a:t> </a:t>
            </a:r>
            <a:r>
              <a:rPr lang="it-IT" sz="2000" dirty="0" err="1">
                <a:latin typeface="Gabriola" pitchFamily="82" charset="0"/>
              </a:rPr>
              <a:t>different</a:t>
            </a:r>
            <a:r>
              <a:rPr lang="it-IT" sz="2000" dirty="0">
                <a:latin typeface="Gabriola" pitchFamily="82" charset="0"/>
              </a:rPr>
              <a:t> </a:t>
            </a:r>
            <a:r>
              <a:rPr lang="it-IT" sz="2000" dirty="0" err="1">
                <a:latin typeface="Gabriola" pitchFamily="82" charset="0"/>
              </a:rPr>
              <a:t>from</a:t>
            </a:r>
            <a:r>
              <a:rPr lang="it-IT" sz="2000" dirty="0">
                <a:latin typeface="Gabriola" pitchFamily="82" charset="0"/>
              </a:rPr>
              <a:t> the </a:t>
            </a:r>
            <a:r>
              <a:rPr lang="it-IT" sz="2000" dirty="0" err="1">
                <a:latin typeface="Gabriola" pitchFamily="82" charset="0"/>
              </a:rPr>
              <a:t>closely</a:t>
            </a:r>
            <a:r>
              <a:rPr lang="it-IT" sz="2000" dirty="0">
                <a:latin typeface="Gabriola" pitchFamily="82" charset="0"/>
              </a:rPr>
              <a:t> </a:t>
            </a:r>
            <a:r>
              <a:rPr lang="it-IT" sz="2000" dirty="0" err="1" smtClean="0">
                <a:latin typeface="Gabriola" pitchFamily="82" charset="0"/>
              </a:rPr>
              <a:t>focused</a:t>
            </a:r>
            <a:r>
              <a:rPr lang="it-IT" sz="2000" dirty="0" smtClean="0">
                <a:latin typeface="Gabriola" pitchFamily="82" charset="0"/>
              </a:rPr>
              <a:t> </a:t>
            </a:r>
            <a:r>
              <a:rPr lang="it-IT" sz="2000" dirty="0" err="1">
                <a:latin typeface="Gabriola" pitchFamily="82" charset="0"/>
              </a:rPr>
              <a:t>individualised</a:t>
            </a:r>
            <a:r>
              <a:rPr lang="it-IT" sz="2000" dirty="0">
                <a:latin typeface="Gabriola" pitchFamily="82" charset="0"/>
              </a:rPr>
              <a:t> </a:t>
            </a:r>
            <a:r>
              <a:rPr lang="it-IT" sz="2000" dirty="0" err="1">
                <a:latin typeface="Gabriola" pitchFamily="82" charset="0"/>
              </a:rPr>
              <a:t>dramas</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a:t>
            </a:r>
            <a:r>
              <a:rPr lang="it-IT" sz="2000" dirty="0" err="1">
                <a:latin typeface="Gabriola" pitchFamily="82" charset="0"/>
              </a:rPr>
              <a:t>his</a:t>
            </a:r>
            <a:r>
              <a:rPr lang="it-IT" sz="2000" dirty="0">
                <a:latin typeface="Gabriola" pitchFamily="82" charset="0"/>
              </a:rPr>
              <a:t> </a:t>
            </a:r>
            <a:r>
              <a:rPr lang="it-IT" sz="2000" dirty="0" err="1">
                <a:latin typeface="Gabriola" pitchFamily="82" charset="0"/>
              </a:rPr>
              <a:t>early</a:t>
            </a:r>
            <a:r>
              <a:rPr lang="it-IT" sz="2000" dirty="0">
                <a:latin typeface="Gabriola" pitchFamily="82" charset="0"/>
              </a:rPr>
              <a:t> and middle </a:t>
            </a:r>
            <a:r>
              <a:rPr lang="it-IT" sz="2000" dirty="0" err="1">
                <a:latin typeface="Gabriola" pitchFamily="82" charset="0"/>
              </a:rPr>
              <a:t>periods</a:t>
            </a:r>
            <a:r>
              <a:rPr lang="it-IT" sz="2000" dirty="0">
                <a:latin typeface="Gabriola" pitchFamily="82" charset="0"/>
              </a:rPr>
              <a:t>. As </a:t>
            </a:r>
            <a:r>
              <a:rPr lang="it-IT" sz="2000" dirty="0" err="1">
                <a:latin typeface="Gabriola" pitchFamily="82" charset="0"/>
              </a:rPr>
              <a:t>is</a:t>
            </a:r>
            <a:r>
              <a:rPr lang="it-IT" sz="2000" dirty="0">
                <a:latin typeface="Gabriola" pitchFamily="82" charset="0"/>
              </a:rPr>
              <a:t> </a:t>
            </a:r>
            <a:r>
              <a:rPr lang="it-IT" sz="2000" dirty="0" err="1">
                <a:latin typeface="Gabriola" pitchFamily="82" charset="0"/>
              </a:rPr>
              <a:t>usual</a:t>
            </a:r>
            <a:r>
              <a:rPr lang="it-IT" sz="2000" dirty="0">
                <a:latin typeface="Gabriola" pitchFamily="82" charset="0"/>
              </a:rPr>
              <a:t> </a:t>
            </a:r>
            <a:r>
              <a:rPr lang="it-IT" sz="2000" dirty="0" err="1">
                <a:latin typeface="Gabriola" pitchFamily="82" charset="0"/>
              </a:rPr>
              <a:t>with</a:t>
            </a:r>
            <a:r>
              <a:rPr lang="it-IT" sz="2000" dirty="0">
                <a:latin typeface="Gabriola" pitchFamily="82" charset="0"/>
              </a:rPr>
              <a:t> Caravaggio, light </a:t>
            </a:r>
            <a:r>
              <a:rPr lang="it-IT" sz="2000" dirty="0" err="1">
                <a:latin typeface="Gabriola" pitchFamily="82" charset="0"/>
              </a:rPr>
              <a:t>becomes</a:t>
            </a:r>
            <a:r>
              <a:rPr lang="it-IT" sz="2000" dirty="0">
                <a:latin typeface="Gabriola" pitchFamily="82" charset="0"/>
              </a:rPr>
              <a:t> </a:t>
            </a:r>
            <a:r>
              <a:rPr lang="it-IT" sz="2000" dirty="0" err="1">
                <a:latin typeface="Gabriola" pitchFamily="82" charset="0"/>
              </a:rPr>
              <a:t>an</a:t>
            </a:r>
            <a:r>
              <a:rPr lang="it-IT" sz="2000" dirty="0">
                <a:latin typeface="Gabriola" pitchFamily="82" charset="0"/>
              </a:rPr>
              <a:t> </a:t>
            </a:r>
            <a:r>
              <a:rPr lang="it-IT" sz="2000" dirty="0" err="1">
                <a:latin typeface="Gabriola" pitchFamily="82" charset="0"/>
              </a:rPr>
              <a:t>important</a:t>
            </a:r>
            <a:r>
              <a:rPr lang="it-IT" sz="2000" dirty="0">
                <a:latin typeface="Gabriola" pitchFamily="82" charset="0"/>
              </a:rPr>
              <a:t> </a:t>
            </a:r>
            <a:r>
              <a:rPr lang="it-IT" sz="2000" dirty="0" err="1">
                <a:latin typeface="Gabriola" pitchFamily="82" charset="0"/>
              </a:rPr>
              <a:t>element</a:t>
            </a:r>
            <a:r>
              <a:rPr lang="it-IT" sz="2000" dirty="0">
                <a:latin typeface="Gabriola" pitchFamily="82" charset="0"/>
              </a:rPr>
              <a:t> in the </a:t>
            </a:r>
            <a:r>
              <a:rPr lang="it-IT" sz="2000" dirty="0" err="1">
                <a:latin typeface="Gabriola" pitchFamily="82" charset="0"/>
              </a:rPr>
              <a:t>drama</a:t>
            </a:r>
            <a:r>
              <a:rPr lang="it-IT" sz="2000" dirty="0">
                <a:latin typeface="Gabriola" pitchFamily="82" charset="0"/>
              </a:rPr>
              <a:t>, </a:t>
            </a:r>
            <a:r>
              <a:rPr lang="it-IT" sz="2000" dirty="0" err="1">
                <a:latin typeface="Gabriola" pitchFamily="82" charset="0"/>
              </a:rPr>
              <a:t>picking</a:t>
            </a:r>
            <a:r>
              <a:rPr lang="it-IT" sz="2000" dirty="0">
                <a:latin typeface="Gabriola" pitchFamily="82" charset="0"/>
              </a:rPr>
              <a:t> out </a:t>
            </a:r>
            <a:r>
              <a:rPr lang="it-IT" sz="2000" dirty="0" err="1">
                <a:latin typeface="Gabriola" pitchFamily="82" charset="0"/>
              </a:rPr>
              <a:t>crucial</a:t>
            </a:r>
            <a:r>
              <a:rPr lang="it-IT" sz="2000" dirty="0">
                <a:latin typeface="Gabriola" pitchFamily="82" charset="0"/>
              </a:rPr>
              <a:t> </a:t>
            </a:r>
            <a:r>
              <a:rPr lang="it-IT" sz="2000" dirty="0" err="1">
                <a:latin typeface="Gabriola" pitchFamily="82" charset="0"/>
              </a:rPr>
              <a:t>details</a:t>
            </a:r>
            <a:r>
              <a:rPr lang="it-IT" sz="2000" dirty="0">
                <a:latin typeface="Gabriola" pitchFamily="82" charset="0"/>
              </a:rPr>
              <a:t> </a:t>
            </a:r>
            <a:r>
              <a:rPr lang="it-IT" sz="2000" dirty="0" err="1">
                <a:latin typeface="Gabriola" pitchFamily="82" charset="0"/>
              </a:rPr>
              <a:t>such</a:t>
            </a:r>
            <a:r>
              <a:rPr lang="it-IT" sz="2000" dirty="0">
                <a:latin typeface="Gabriola" pitchFamily="82" charset="0"/>
              </a:rPr>
              <a:t> </a:t>
            </a:r>
            <a:r>
              <a:rPr lang="it-IT" sz="2000" dirty="0" err="1">
                <a:latin typeface="Gabriola" pitchFamily="82" charset="0"/>
              </a:rPr>
              <a:t>as</a:t>
            </a:r>
            <a:r>
              <a:rPr lang="it-IT" sz="2000" dirty="0">
                <a:latin typeface="Gabriola" pitchFamily="82" charset="0"/>
              </a:rPr>
              <a:t> </a:t>
            </a:r>
            <a:r>
              <a:rPr lang="it-IT" sz="2000" dirty="0" err="1">
                <a:latin typeface="Gabriola" pitchFamily="82" charset="0"/>
              </a:rPr>
              <a:t>Lazarus</a:t>
            </a:r>
            <a:r>
              <a:rPr lang="it-IT" sz="2000" dirty="0">
                <a:latin typeface="Gabriola" pitchFamily="82" charset="0"/>
              </a:rPr>
              <a:t>'s </a:t>
            </a:r>
            <a:r>
              <a:rPr lang="it-IT" sz="2000" dirty="0" err="1">
                <a:latin typeface="Gabriola" pitchFamily="82" charset="0"/>
              </a:rPr>
              <a:t>hands—one</a:t>
            </a:r>
            <a:r>
              <a:rPr lang="it-IT" sz="2000" dirty="0">
                <a:latin typeface="Gabriola" pitchFamily="82" charset="0"/>
              </a:rPr>
              <a:t> </a:t>
            </a:r>
            <a:r>
              <a:rPr lang="it-IT" sz="2000" dirty="0" err="1">
                <a:latin typeface="Gabriola" pitchFamily="82" charset="0"/>
              </a:rPr>
              <a:t>lax</a:t>
            </a:r>
            <a:r>
              <a:rPr lang="it-IT" sz="2000" dirty="0">
                <a:latin typeface="Gabriola" pitchFamily="82" charset="0"/>
              </a:rPr>
              <a:t> and open </a:t>
            </a:r>
            <a:r>
              <a:rPr lang="it-IT" sz="2000" dirty="0" err="1">
                <a:latin typeface="Gabriola" pitchFamily="82" charset="0"/>
              </a:rPr>
              <a:t>to</a:t>
            </a:r>
            <a:r>
              <a:rPr lang="it-IT" sz="2000" dirty="0">
                <a:latin typeface="Gabriola" pitchFamily="82" charset="0"/>
              </a:rPr>
              <a:t> </a:t>
            </a:r>
            <a:r>
              <a:rPr lang="it-IT" sz="2000" dirty="0" err="1">
                <a:latin typeface="Gabriola" pitchFamily="82" charset="0"/>
              </a:rPr>
              <a:t>receive</a:t>
            </a:r>
            <a:r>
              <a:rPr lang="it-IT" sz="2000" dirty="0">
                <a:latin typeface="Gabriola" pitchFamily="82" charset="0"/>
              </a:rPr>
              <a:t>, the </a:t>
            </a:r>
            <a:r>
              <a:rPr lang="it-IT" sz="2000" dirty="0" err="1">
                <a:latin typeface="Gabriola" pitchFamily="82" charset="0"/>
              </a:rPr>
              <a:t>other</a:t>
            </a:r>
            <a:r>
              <a:rPr lang="it-IT" sz="2000" dirty="0">
                <a:latin typeface="Gabriola" pitchFamily="82" charset="0"/>
              </a:rPr>
              <a:t> </a:t>
            </a:r>
            <a:r>
              <a:rPr lang="it-IT" sz="2000" dirty="0" err="1">
                <a:latin typeface="Gabriola" pitchFamily="82" charset="0"/>
              </a:rPr>
              <a:t>reaching</a:t>
            </a:r>
            <a:r>
              <a:rPr lang="it-IT" sz="2000" dirty="0">
                <a:latin typeface="Gabriola" pitchFamily="82" charset="0"/>
              </a:rPr>
              <a:t> </a:t>
            </a:r>
            <a:r>
              <a:rPr lang="it-IT" sz="2000" dirty="0" err="1">
                <a:latin typeface="Gabriola" pitchFamily="82" charset="0"/>
              </a:rPr>
              <a:t>towards</a:t>
            </a:r>
            <a:r>
              <a:rPr lang="it-IT" sz="2000" dirty="0">
                <a:latin typeface="Gabriola" pitchFamily="82" charset="0"/>
              </a:rPr>
              <a:t> </a:t>
            </a:r>
            <a:r>
              <a:rPr lang="it-IT" sz="2000" dirty="0" err="1">
                <a:latin typeface="Gabriola" pitchFamily="82" charset="0"/>
              </a:rPr>
              <a:t>Christ—and</a:t>
            </a:r>
            <a:r>
              <a:rPr lang="it-IT" sz="2000" dirty="0">
                <a:latin typeface="Gabriola" pitchFamily="82" charset="0"/>
              </a:rPr>
              <a:t> the </a:t>
            </a:r>
            <a:r>
              <a:rPr lang="it-IT" sz="2000" dirty="0" err="1">
                <a:latin typeface="Gabriola" pitchFamily="82" charset="0"/>
              </a:rPr>
              <a:t>wonder-struck</a:t>
            </a:r>
            <a:r>
              <a:rPr lang="it-IT" sz="2000" dirty="0">
                <a:latin typeface="Gabriola" pitchFamily="82" charset="0"/>
              </a:rPr>
              <a:t> </a:t>
            </a:r>
            <a:r>
              <a:rPr lang="it-IT" sz="2000" dirty="0" err="1">
                <a:latin typeface="Gabriola" pitchFamily="82" charset="0"/>
              </a:rPr>
              <a:t>faces</a:t>
            </a:r>
            <a:r>
              <a:rPr lang="it-IT" sz="2000" dirty="0">
                <a:latin typeface="Gabriola" pitchFamily="82" charset="0"/>
              </a:rPr>
              <a:t> </a:t>
            </a:r>
            <a:r>
              <a:rPr lang="it-IT" sz="2000" dirty="0" err="1">
                <a:latin typeface="Gabriola" pitchFamily="82" charset="0"/>
              </a:rPr>
              <a:t>of</a:t>
            </a:r>
            <a:r>
              <a:rPr lang="it-IT" sz="2000" dirty="0">
                <a:latin typeface="Gabriola" pitchFamily="82" charset="0"/>
              </a:rPr>
              <a:t> the </a:t>
            </a:r>
            <a:r>
              <a:rPr lang="it-IT" sz="2000" dirty="0" err="1">
                <a:latin typeface="Gabriola" pitchFamily="82" charset="0"/>
              </a:rPr>
              <a:t>onlookers</a:t>
            </a:r>
            <a:r>
              <a:rPr lang="it-IT" sz="2000" dirty="0">
                <a:latin typeface="Arial" charset="0"/>
              </a:rPr>
              <a:t>.</a:t>
            </a:r>
          </a:p>
        </p:txBody>
      </p:sp>
      <p:pic>
        <p:nvPicPr>
          <p:cNvPr id="6" name="Immagine 5" descr="fototesto_Lazzaro_pres.jpg"/>
          <p:cNvPicPr>
            <a:picLocks noChangeAspect="1"/>
          </p:cNvPicPr>
          <p:nvPr/>
        </p:nvPicPr>
        <p:blipFill>
          <a:blip r:embed="rId2" cstate="print"/>
          <a:stretch>
            <a:fillRect/>
          </a:stretch>
        </p:blipFill>
        <p:spPr>
          <a:xfrm>
            <a:off x="5220072" y="1412776"/>
            <a:ext cx="3779837" cy="4895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Personalizzato 6">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3000">
              <a:srgbClr val="D4DEFF"/>
            </a:gs>
            <a:gs pos="83000">
              <a:srgbClr val="D4DEFF"/>
            </a:gs>
            <a:gs pos="100000">
              <a:srgbClr val="96AB94"/>
            </a:gs>
          </a:gsLst>
          <a:path path="circle">
            <a:fillToRect l="100000" t="100000"/>
          </a:path>
        </a:gradFill>
        <a:effectLst/>
      </p:bgPr>
    </p:bg>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it-IT" sz="5400" dirty="0" smtClean="0">
                <a:latin typeface="Gabriola" pitchFamily="82" charset="0"/>
              </a:rPr>
              <a:t>The </a:t>
            </a:r>
            <a:r>
              <a:rPr lang="it-IT" sz="5400" dirty="0" err="1" smtClean="0">
                <a:latin typeface="Gabriola" pitchFamily="82" charset="0"/>
              </a:rPr>
              <a:t>adoration</a:t>
            </a:r>
            <a:r>
              <a:rPr lang="it-IT" sz="5400" dirty="0" smtClean="0">
                <a:latin typeface="Gabriola" pitchFamily="82" charset="0"/>
              </a:rPr>
              <a:t> </a:t>
            </a:r>
            <a:r>
              <a:rPr lang="it-IT" sz="5400" dirty="0" err="1" smtClean="0">
                <a:latin typeface="Gabriola" pitchFamily="82" charset="0"/>
              </a:rPr>
              <a:t>of</a:t>
            </a:r>
            <a:r>
              <a:rPr lang="it-IT" sz="5400" dirty="0" smtClean="0">
                <a:latin typeface="Gabriola" pitchFamily="82" charset="0"/>
              </a:rPr>
              <a:t> </a:t>
            </a:r>
            <a:r>
              <a:rPr lang="it-IT" sz="5400" dirty="0" err="1" smtClean="0">
                <a:latin typeface="Gabriola" pitchFamily="82" charset="0"/>
              </a:rPr>
              <a:t>Shepherds</a:t>
            </a:r>
            <a:endParaRPr lang="it-IT" sz="5400" dirty="0" smtClean="0">
              <a:latin typeface="Gabriola" pitchFamily="82" charset="0"/>
            </a:endParaRPr>
          </a:p>
        </p:txBody>
      </p:sp>
      <p:sp>
        <p:nvSpPr>
          <p:cNvPr id="16387" name="Rectangle 3"/>
          <p:cNvSpPr>
            <a:spLocks noGrp="1"/>
          </p:cNvSpPr>
          <p:nvPr>
            <p:ph type="body" idx="1"/>
          </p:nvPr>
        </p:nvSpPr>
        <p:spPr>
          <a:xfrm>
            <a:off x="323528" y="1556792"/>
            <a:ext cx="3827462" cy="4525963"/>
          </a:xfrm>
        </p:spPr>
        <p:txBody>
          <a:bodyPr/>
          <a:lstStyle/>
          <a:p>
            <a:pPr>
              <a:lnSpc>
                <a:spcPct val="80000"/>
              </a:lnSpc>
              <a:buFont typeface="Arial" charset="0"/>
              <a:buNone/>
            </a:pPr>
            <a:r>
              <a:rPr lang="it-IT" sz="2800" dirty="0" smtClean="0">
                <a:latin typeface="Gabriola" pitchFamily="82" charset="0"/>
              </a:rPr>
              <a:t>    Mary and </a:t>
            </a:r>
            <a:r>
              <a:rPr lang="it-IT" sz="2800" dirty="0" err="1" smtClean="0">
                <a:latin typeface="Gabriola" pitchFamily="82" charset="0"/>
              </a:rPr>
              <a:t>her</a:t>
            </a:r>
            <a:r>
              <a:rPr lang="it-IT" sz="2800" dirty="0" smtClean="0">
                <a:latin typeface="Gabriola" pitchFamily="82" charset="0"/>
              </a:rPr>
              <a:t> </a:t>
            </a:r>
            <a:r>
              <a:rPr lang="it-IT" sz="2800" dirty="0" err="1" smtClean="0">
                <a:latin typeface="Gabriola" pitchFamily="82" charset="0"/>
              </a:rPr>
              <a:t>child</a:t>
            </a:r>
            <a:r>
              <a:rPr lang="it-IT" sz="2800" dirty="0" smtClean="0">
                <a:latin typeface="Gabriola" pitchFamily="82" charset="0"/>
              </a:rPr>
              <a:t> </a:t>
            </a:r>
            <a:r>
              <a:rPr lang="it-IT" sz="2800" dirty="0" err="1" smtClean="0">
                <a:latin typeface="Gabriola" pitchFamily="82" charset="0"/>
              </a:rPr>
              <a:t>rest</a:t>
            </a:r>
            <a:r>
              <a:rPr lang="it-IT" sz="2800" dirty="0" smtClean="0">
                <a:latin typeface="Gabriola" pitchFamily="82" charset="0"/>
              </a:rPr>
              <a:t> on the </a:t>
            </a:r>
            <a:r>
              <a:rPr lang="it-IT" sz="2800" dirty="0" err="1" smtClean="0">
                <a:latin typeface="Gabriola" pitchFamily="82" charset="0"/>
              </a:rPr>
              <a:t>floor</a:t>
            </a:r>
            <a:r>
              <a:rPr lang="it-IT" sz="2800" dirty="0" smtClean="0">
                <a:latin typeface="Gabriola" pitchFamily="82" charset="0"/>
              </a:rPr>
              <a:t> </a:t>
            </a:r>
            <a:r>
              <a:rPr lang="it-IT" sz="2800" dirty="0" err="1" smtClean="0">
                <a:latin typeface="Gabriola" pitchFamily="82" charset="0"/>
              </a:rPr>
              <a:t>of</a:t>
            </a:r>
            <a:r>
              <a:rPr lang="it-IT" sz="2800" dirty="0" smtClean="0">
                <a:latin typeface="Gabriola" pitchFamily="82" charset="0"/>
              </a:rPr>
              <a:t> a </a:t>
            </a:r>
            <a:r>
              <a:rPr lang="it-IT" sz="2800" dirty="0" err="1" smtClean="0">
                <a:latin typeface="Gabriola" pitchFamily="82" charset="0"/>
              </a:rPr>
              <a:t>simple</a:t>
            </a:r>
            <a:r>
              <a:rPr lang="it-IT" sz="2800" dirty="0" smtClean="0">
                <a:latin typeface="Gabriola" pitchFamily="82" charset="0"/>
              </a:rPr>
              <a:t> </a:t>
            </a:r>
            <a:r>
              <a:rPr lang="it-IT" sz="2800" dirty="0" err="1" smtClean="0">
                <a:latin typeface="Gabriola" pitchFamily="82" charset="0"/>
              </a:rPr>
              <a:t>barn</a:t>
            </a:r>
            <a:r>
              <a:rPr lang="it-IT" sz="2800" dirty="0" smtClean="0">
                <a:latin typeface="Gabriola" pitchFamily="82" charset="0"/>
              </a:rPr>
              <a:t>. In the back are the </a:t>
            </a:r>
            <a:r>
              <a:rPr lang="it-IT" sz="2800" dirty="0" err="1" smtClean="0">
                <a:latin typeface="Gabriola" pitchFamily="82" charset="0"/>
              </a:rPr>
              <a:t>ox</a:t>
            </a:r>
            <a:r>
              <a:rPr lang="it-IT" sz="2800" dirty="0" smtClean="0">
                <a:latin typeface="Gabriola" pitchFamily="82" charset="0"/>
              </a:rPr>
              <a:t> and the </a:t>
            </a:r>
            <a:r>
              <a:rPr lang="it-IT" sz="2800" dirty="0" err="1" smtClean="0">
                <a:latin typeface="Gabriola" pitchFamily="82" charset="0"/>
              </a:rPr>
              <a:t>ass</a:t>
            </a:r>
            <a:r>
              <a:rPr lang="it-IT" sz="2800" dirty="0" smtClean="0">
                <a:latin typeface="Gabriola" pitchFamily="82" charset="0"/>
              </a:rPr>
              <a:t>; on the </a:t>
            </a:r>
            <a:r>
              <a:rPr lang="it-IT" sz="2800" dirty="0" err="1" smtClean="0">
                <a:latin typeface="Gabriola" pitchFamily="82" charset="0"/>
              </a:rPr>
              <a:t>foreground</a:t>
            </a:r>
            <a:r>
              <a:rPr lang="it-IT" sz="2800" dirty="0" smtClean="0">
                <a:latin typeface="Gabriola" pitchFamily="82" charset="0"/>
              </a:rPr>
              <a:t> Joseph's </a:t>
            </a:r>
            <a:r>
              <a:rPr lang="it-IT" sz="2800" dirty="0" err="1" smtClean="0">
                <a:latin typeface="Gabriola" pitchFamily="82" charset="0"/>
              </a:rPr>
              <a:t>tools</a:t>
            </a:r>
            <a:r>
              <a:rPr lang="it-IT" sz="2800" dirty="0" smtClean="0">
                <a:latin typeface="Gabriola" pitchFamily="82" charset="0"/>
              </a:rPr>
              <a:t>. Joseph </a:t>
            </a:r>
            <a:r>
              <a:rPr lang="it-IT" sz="2800" dirty="0" err="1" smtClean="0">
                <a:latin typeface="Gabriola" pitchFamily="82" charset="0"/>
              </a:rPr>
              <a:t>is</a:t>
            </a:r>
            <a:r>
              <a:rPr lang="it-IT" sz="2800" dirty="0" smtClean="0">
                <a:latin typeface="Gabriola" pitchFamily="82" charset="0"/>
              </a:rPr>
              <a:t> the man in </a:t>
            </a:r>
            <a:r>
              <a:rPr lang="it-IT" sz="2800" dirty="0" err="1" smtClean="0">
                <a:latin typeface="Gabriola" pitchFamily="82" charset="0"/>
              </a:rPr>
              <a:t>brown</a:t>
            </a:r>
            <a:r>
              <a:rPr lang="it-IT" sz="2800" dirty="0" smtClean="0">
                <a:latin typeface="Gabriola" pitchFamily="82" charset="0"/>
              </a:rPr>
              <a:t>, </a:t>
            </a:r>
            <a:r>
              <a:rPr lang="it-IT" sz="2800" dirty="0" err="1" smtClean="0">
                <a:latin typeface="Gabriola" pitchFamily="82" charset="0"/>
              </a:rPr>
              <a:t>to</a:t>
            </a:r>
            <a:r>
              <a:rPr lang="it-IT" sz="2800" dirty="0" smtClean="0">
                <a:latin typeface="Gabriola" pitchFamily="82" charset="0"/>
              </a:rPr>
              <a:t> </a:t>
            </a:r>
            <a:r>
              <a:rPr lang="it-IT" sz="2800" dirty="0" err="1" smtClean="0">
                <a:latin typeface="Gabriola" pitchFamily="82" charset="0"/>
              </a:rPr>
              <a:t>be</a:t>
            </a:r>
            <a:r>
              <a:rPr lang="it-IT" sz="2800" dirty="0" smtClean="0">
                <a:latin typeface="Gabriola" pitchFamily="82" charset="0"/>
              </a:rPr>
              <a:t> </a:t>
            </a:r>
            <a:r>
              <a:rPr lang="it-IT" sz="2800" dirty="0" err="1" smtClean="0">
                <a:latin typeface="Gabriola" pitchFamily="82" charset="0"/>
              </a:rPr>
              <a:t>identified</a:t>
            </a:r>
            <a:r>
              <a:rPr lang="it-IT" sz="2800" dirty="0" smtClean="0">
                <a:latin typeface="Gabriola" pitchFamily="82" charset="0"/>
              </a:rPr>
              <a:t> </a:t>
            </a:r>
            <a:r>
              <a:rPr lang="it-IT" sz="2800" dirty="0" err="1" smtClean="0">
                <a:latin typeface="Gabriola" pitchFamily="82" charset="0"/>
              </a:rPr>
              <a:t>by</a:t>
            </a:r>
            <a:r>
              <a:rPr lang="it-IT" sz="2800" dirty="0" smtClean="0">
                <a:latin typeface="Gabriola" pitchFamily="82" charset="0"/>
              </a:rPr>
              <a:t> the </a:t>
            </a:r>
            <a:r>
              <a:rPr lang="it-IT" sz="2800" dirty="0" err="1" smtClean="0">
                <a:latin typeface="Gabriola" pitchFamily="82" charset="0"/>
              </a:rPr>
              <a:t>halo</a:t>
            </a:r>
            <a:r>
              <a:rPr lang="it-IT" sz="2800" dirty="0" smtClean="0">
                <a:latin typeface="Gabriola" pitchFamily="82" charset="0"/>
              </a:rPr>
              <a:t> </a:t>
            </a:r>
            <a:r>
              <a:rPr lang="it-IT" sz="2800" dirty="0" err="1" smtClean="0">
                <a:latin typeface="Gabriola" pitchFamily="82" charset="0"/>
              </a:rPr>
              <a:t>over</a:t>
            </a:r>
            <a:r>
              <a:rPr lang="it-IT" sz="2800" dirty="0" smtClean="0">
                <a:latin typeface="Gabriola" pitchFamily="82" charset="0"/>
              </a:rPr>
              <a:t> </a:t>
            </a:r>
            <a:r>
              <a:rPr lang="it-IT" sz="2800" dirty="0" err="1" smtClean="0">
                <a:latin typeface="Gabriola" pitchFamily="82" charset="0"/>
              </a:rPr>
              <a:t>his</a:t>
            </a:r>
            <a:r>
              <a:rPr lang="it-IT" sz="2800" dirty="0" smtClean="0">
                <a:latin typeface="Gabriola" pitchFamily="82" charset="0"/>
              </a:rPr>
              <a:t> head</a:t>
            </a:r>
          </a:p>
          <a:p>
            <a:pPr>
              <a:lnSpc>
                <a:spcPct val="80000"/>
              </a:lnSpc>
              <a:buFont typeface="Arial" charset="0"/>
              <a:buNone/>
            </a:pPr>
            <a:r>
              <a:rPr lang="it-IT" sz="2800" dirty="0" smtClean="0">
                <a:latin typeface="Gabriola" pitchFamily="82" charset="0"/>
              </a:rPr>
              <a:t>    </a:t>
            </a:r>
            <a:r>
              <a:rPr lang="it-IT" sz="2800" dirty="0" err="1" smtClean="0">
                <a:latin typeface="Gabriola" pitchFamily="82" charset="0"/>
              </a:rPr>
              <a:t>It</a:t>
            </a:r>
            <a:r>
              <a:rPr lang="it-IT" sz="2800" dirty="0" smtClean="0">
                <a:latin typeface="Gabriola" pitchFamily="82" charset="0"/>
              </a:rPr>
              <a:t> </a:t>
            </a:r>
            <a:r>
              <a:rPr lang="it-IT" sz="2800" dirty="0" err="1" smtClean="0">
                <a:latin typeface="Gabriola" pitchFamily="82" charset="0"/>
              </a:rPr>
              <a:t>is</a:t>
            </a:r>
            <a:r>
              <a:rPr lang="it-IT" sz="2800" dirty="0" smtClean="0">
                <a:latin typeface="Gabriola" pitchFamily="82" charset="0"/>
              </a:rPr>
              <a:t> a </a:t>
            </a:r>
            <a:r>
              <a:rPr lang="it-IT" sz="2800" dirty="0" err="1" smtClean="0">
                <a:latin typeface="Gabriola" pitchFamily="82" charset="0"/>
              </a:rPr>
              <a:t>very</a:t>
            </a:r>
            <a:r>
              <a:rPr lang="it-IT" sz="2800" dirty="0" smtClean="0">
                <a:latin typeface="Gabriola" pitchFamily="82" charset="0"/>
              </a:rPr>
              <a:t> </a:t>
            </a:r>
            <a:r>
              <a:rPr lang="it-IT" sz="2800" dirty="0" err="1" smtClean="0">
                <a:latin typeface="Gabriola" pitchFamily="82" charset="0"/>
              </a:rPr>
              <a:t>peaceful</a:t>
            </a:r>
            <a:r>
              <a:rPr lang="it-IT" sz="2800" dirty="0" smtClean="0">
                <a:latin typeface="Gabriola" pitchFamily="82" charset="0"/>
              </a:rPr>
              <a:t> tableau. </a:t>
            </a:r>
            <a:r>
              <a:rPr lang="it-IT" sz="2800" dirty="0" err="1" smtClean="0">
                <a:latin typeface="Gabriola" pitchFamily="82" charset="0"/>
              </a:rPr>
              <a:t>Apart</a:t>
            </a:r>
            <a:r>
              <a:rPr lang="it-IT" sz="2800" dirty="0" smtClean="0">
                <a:latin typeface="Gabriola" pitchFamily="82" charset="0"/>
              </a:rPr>
              <a:t> </a:t>
            </a:r>
            <a:r>
              <a:rPr lang="it-IT" sz="2800" dirty="0" err="1" smtClean="0">
                <a:latin typeface="Gabriola" pitchFamily="82" charset="0"/>
              </a:rPr>
              <a:t>from</a:t>
            </a:r>
            <a:r>
              <a:rPr lang="it-IT" sz="2800" dirty="0" smtClean="0">
                <a:latin typeface="Gabriola" pitchFamily="82" charset="0"/>
              </a:rPr>
              <a:t> the </a:t>
            </a:r>
            <a:r>
              <a:rPr lang="it-IT" sz="2800" dirty="0" err="1" smtClean="0">
                <a:latin typeface="Gabriola" pitchFamily="82" charset="0"/>
              </a:rPr>
              <a:t>two</a:t>
            </a:r>
            <a:r>
              <a:rPr lang="it-IT" sz="2800" dirty="0" smtClean="0">
                <a:latin typeface="Gabriola" pitchFamily="82" charset="0"/>
              </a:rPr>
              <a:t> </a:t>
            </a:r>
            <a:r>
              <a:rPr lang="it-IT" sz="2800" dirty="0" err="1" smtClean="0">
                <a:latin typeface="Gabriola" pitchFamily="82" charset="0"/>
              </a:rPr>
              <a:t>halos</a:t>
            </a:r>
            <a:r>
              <a:rPr lang="it-IT" sz="2800" dirty="0" smtClean="0">
                <a:latin typeface="Gabriola" pitchFamily="82" charset="0"/>
              </a:rPr>
              <a:t>, </a:t>
            </a:r>
            <a:r>
              <a:rPr lang="it-IT" sz="2800" dirty="0" err="1" smtClean="0">
                <a:latin typeface="Gabriola" pitchFamily="82" charset="0"/>
              </a:rPr>
              <a:t>only</a:t>
            </a:r>
            <a:r>
              <a:rPr lang="it-IT" sz="2800" dirty="0" smtClean="0">
                <a:latin typeface="Gabriola" pitchFamily="82" charset="0"/>
              </a:rPr>
              <a:t> the </a:t>
            </a:r>
            <a:r>
              <a:rPr lang="it-IT" sz="2800" dirty="0" err="1" smtClean="0">
                <a:latin typeface="Gabriola" pitchFamily="82" charset="0"/>
              </a:rPr>
              <a:t>clasped</a:t>
            </a:r>
            <a:r>
              <a:rPr lang="it-IT" sz="2800" dirty="0" smtClean="0">
                <a:latin typeface="Gabriola" pitchFamily="82" charset="0"/>
              </a:rPr>
              <a:t> </a:t>
            </a:r>
            <a:r>
              <a:rPr lang="it-IT" sz="2800" dirty="0" err="1" smtClean="0">
                <a:latin typeface="Gabriola" pitchFamily="82" charset="0"/>
              </a:rPr>
              <a:t>hands</a:t>
            </a:r>
            <a:r>
              <a:rPr lang="it-IT" sz="2800" dirty="0" smtClean="0">
                <a:latin typeface="Gabriola" pitchFamily="82" charset="0"/>
              </a:rPr>
              <a:t> </a:t>
            </a:r>
            <a:r>
              <a:rPr lang="it-IT" sz="2800" dirty="0" err="1" smtClean="0">
                <a:latin typeface="Gabriola" pitchFamily="82" charset="0"/>
              </a:rPr>
              <a:t>of</a:t>
            </a:r>
            <a:r>
              <a:rPr lang="it-IT" sz="2800" dirty="0" smtClean="0">
                <a:latin typeface="Gabriola" pitchFamily="82" charset="0"/>
              </a:rPr>
              <a:t> </a:t>
            </a:r>
            <a:r>
              <a:rPr lang="it-IT" sz="2800" dirty="0" err="1" smtClean="0">
                <a:latin typeface="Gabriola" pitchFamily="82" charset="0"/>
              </a:rPr>
              <a:t>one</a:t>
            </a:r>
            <a:r>
              <a:rPr lang="it-IT" sz="2800" dirty="0" smtClean="0">
                <a:latin typeface="Gabriola" pitchFamily="82" charset="0"/>
              </a:rPr>
              <a:t> </a:t>
            </a:r>
            <a:r>
              <a:rPr lang="it-IT" sz="2800" dirty="0" err="1" smtClean="0">
                <a:latin typeface="Gabriola" pitchFamily="82" charset="0"/>
              </a:rPr>
              <a:t>of</a:t>
            </a:r>
            <a:r>
              <a:rPr lang="it-IT" sz="2800" dirty="0" smtClean="0">
                <a:latin typeface="Gabriola" pitchFamily="82" charset="0"/>
              </a:rPr>
              <a:t> the </a:t>
            </a:r>
            <a:r>
              <a:rPr lang="it-IT" sz="2800" dirty="0" err="1" smtClean="0">
                <a:latin typeface="Gabriola" pitchFamily="82" charset="0"/>
              </a:rPr>
              <a:t>shepherds</a:t>
            </a:r>
            <a:r>
              <a:rPr lang="it-IT" sz="2800" dirty="0" smtClean="0">
                <a:latin typeface="Gabriola" pitchFamily="82" charset="0"/>
              </a:rPr>
              <a:t> </a:t>
            </a:r>
            <a:r>
              <a:rPr lang="it-IT" sz="2800" dirty="0" err="1" smtClean="0">
                <a:latin typeface="Gabriola" pitchFamily="82" charset="0"/>
              </a:rPr>
              <a:t>hint</a:t>
            </a:r>
            <a:r>
              <a:rPr lang="it-IT" sz="2800" dirty="0" smtClean="0">
                <a:latin typeface="Gabriola" pitchFamily="82" charset="0"/>
              </a:rPr>
              <a:t> at the </a:t>
            </a:r>
            <a:r>
              <a:rPr lang="it-IT" sz="2800" dirty="0" err="1" smtClean="0">
                <a:latin typeface="Gabriola" pitchFamily="82" charset="0"/>
              </a:rPr>
              <a:t>religious</a:t>
            </a:r>
            <a:r>
              <a:rPr lang="it-IT" sz="2800" dirty="0" smtClean="0">
                <a:latin typeface="Gabriola" pitchFamily="82" charset="0"/>
              </a:rPr>
              <a:t> </a:t>
            </a:r>
            <a:r>
              <a:rPr lang="it-IT" sz="2800" dirty="0" err="1" smtClean="0">
                <a:latin typeface="Gabriola" pitchFamily="82" charset="0"/>
              </a:rPr>
              <a:t>importance</a:t>
            </a:r>
            <a:r>
              <a:rPr lang="it-IT" sz="2800" dirty="0" smtClean="0">
                <a:latin typeface="Gabriola" pitchFamily="82" charset="0"/>
              </a:rPr>
              <a:t>.</a:t>
            </a:r>
          </a:p>
        </p:txBody>
      </p:sp>
      <p:pic>
        <p:nvPicPr>
          <p:cNvPr id="16388" name="Picture 4" descr="gdsgdg"/>
          <p:cNvPicPr>
            <a:picLocks noChangeAspect="1" noChangeArrowheads="1"/>
          </p:cNvPicPr>
          <p:nvPr/>
        </p:nvPicPr>
        <p:blipFill>
          <a:blip r:embed="rId2" cstate="print"/>
          <a:srcRect/>
          <a:stretch>
            <a:fillRect/>
          </a:stretch>
        </p:blipFill>
        <p:spPr bwMode="auto">
          <a:xfrm>
            <a:off x="4356100" y="1772816"/>
            <a:ext cx="4392613" cy="3456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ersonalizzato 5">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anim calcmode="lin" valueType="num">
                                      <p:cBhvr>
                                        <p:cTn id="9" dur="500" fill="hold"/>
                                        <p:tgtEl>
                                          <p:spTgt spid="16388"/>
                                        </p:tgtEl>
                                        <p:attrNameLst>
                                          <p:attrName>style.rotation</p:attrName>
                                        </p:attrNameLst>
                                      </p:cBhvr>
                                      <p:tavLst>
                                        <p:tav tm="0">
                                          <p:val>
                                            <p:fltVal val="360"/>
                                          </p:val>
                                        </p:tav>
                                        <p:tav tm="100000">
                                          <p:val>
                                            <p:fltVal val="0"/>
                                          </p:val>
                                        </p:tav>
                                      </p:tavLst>
                                    </p:anim>
                                    <p:animEffect transition="in" filter="fade">
                                      <p:cBhvr>
                                        <p:cTn id="10"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Titolo 9"/>
          <p:cNvSpPr>
            <a:spLocks noGrp="1"/>
          </p:cNvSpPr>
          <p:nvPr>
            <p:ph type="title"/>
          </p:nvPr>
        </p:nvSpPr>
        <p:spPr>
          <a:xfrm>
            <a:off x="-1357354" y="1071546"/>
            <a:ext cx="8229600" cy="1143000"/>
          </a:xfrm>
        </p:spPr>
        <p:txBody>
          <a:bodyPr>
            <a:noAutofit/>
          </a:bodyPr>
          <a:lstStyle/>
          <a:p>
            <a:r>
              <a:rPr lang="it-IT" sz="9600" b="1" dirty="0" smtClean="0">
                <a:latin typeface="Gabriola" pitchFamily="82" charset="0"/>
              </a:rPr>
              <a:t>Caravaggio in Palermo</a:t>
            </a:r>
            <a:endParaRPr lang="it-IT" sz="9600" b="1" dirty="0">
              <a:latin typeface="Gabriola" pitchFamily="82" charset="0"/>
            </a:endParaRPr>
          </a:p>
        </p:txBody>
      </p:sp>
      <p:sp>
        <p:nvSpPr>
          <p:cNvPr id="5" name="Titolo 1"/>
          <p:cNvSpPr>
            <a:spLocks noGrp="1"/>
          </p:cNvSpPr>
          <p:nvPr>
            <p:ph idx="1"/>
          </p:nvPr>
        </p:nvSpPr>
        <p:spPr>
          <a:xfrm>
            <a:off x="214282" y="2857496"/>
            <a:ext cx="8501122" cy="3714776"/>
          </a:xfrm>
        </p:spPr>
        <p:txBody>
          <a:bodyPr>
            <a:normAutofit fontScale="62500" lnSpcReduction="20000"/>
          </a:bodyPr>
          <a:lstStyle/>
          <a:p>
            <a:pPr>
              <a:buNone/>
            </a:pPr>
            <a:endParaRPr lang="en-US" sz="9600" i="1" dirty="0">
              <a:solidFill>
                <a:schemeClr val="tx1"/>
              </a:solidFill>
            </a:endParaRPr>
          </a:p>
          <a:p>
            <a:pPr>
              <a:buNone/>
            </a:pPr>
            <a:r>
              <a:rPr lang="en-US" dirty="0" smtClean="0"/>
              <a:t>    </a:t>
            </a:r>
            <a:r>
              <a:rPr lang="en-US" sz="4000" dirty="0" smtClean="0">
                <a:latin typeface="Gabriola" pitchFamily="82" charset="0"/>
              </a:rPr>
              <a:t>  It all began in 1609, when Caravaggio - just escaped from a Maltese prison and chased by a death sentence - staying for some time in Sicily realizing the painting of the "Nativity" for the Oratory of San Lorenzo in Palermo. For 360 years the work remains in its place reaching intact until 1969, despite the guilty absence of any protective measure. Until, on the night between 16 and October 17, the painting was stolen by unknown persons entered the oratory without any effort unattended. Followed by 30 years of darkness, during which you lose track of the painting.</a:t>
            </a:r>
            <a:endParaRPr lang="it-IT" dirty="0">
              <a:latin typeface="Gabriola" pitchFamily="82" charset="0"/>
            </a:endParaRPr>
          </a:p>
        </p:txBody>
      </p:sp>
      <p:pic>
        <p:nvPicPr>
          <p:cNvPr id="12" name="Immagine 11" descr="resize.jpg"/>
          <p:cNvPicPr>
            <a:picLocks noChangeAspect="1"/>
          </p:cNvPicPr>
          <p:nvPr/>
        </p:nvPicPr>
        <p:blipFill>
          <a:blip r:embed="rId3" cstate="print"/>
          <a:stretch>
            <a:fillRect/>
          </a:stretch>
        </p:blipFill>
        <p:spPr>
          <a:xfrm>
            <a:off x="6072198" y="357166"/>
            <a:ext cx="2571768" cy="2928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Personalizzato 6">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8000" b="-48000"/>
          </a:stretch>
        </a:blipFill>
        <a:effectLst/>
      </p:bgPr>
    </p:bg>
    <p:spTree>
      <p:nvGrpSpPr>
        <p:cNvPr id="1" name=""/>
        <p:cNvGrpSpPr/>
        <p:nvPr/>
      </p:nvGrpSpPr>
      <p:grpSpPr>
        <a:xfrm>
          <a:off x="0" y="0"/>
          <a:ext cx="0" cy="0"/>
          <a:chOff x="0" y="0"/>
          <a:chExt cx="0" cy="0"/>
        </a:xfrm>
      </p:grpSpPr>
      <p:sp>
        <p:nvSpPr>
          <p:cNvPr id="6" name="Segnaposto contenuto 5"/>
          <p:cNvSpPr>
            <a:spLocks noGrp="1"/>
          </p:cNvSpPr>
          <p:nvPr>
            <p:ph idx="1"/>
          </p:nvPr>
        </p:nvSpPr>
        <p:spPr>
          <a:xfrm>
            <a:off x="428596" y="857232"/>
            <a:ext cx="8229600" cy="5572164"/>
          </a:xfrm>
        </p:spPr>
        <p:txBody>
          <a:bodyPr>
            <a:normAutofit/>
          </a:bodyPr>
          <a:lstStyle/>
          <a:p>
            <a:pPr>
              <a:buNone/>
            </a:pPr>
            <a:r>
              <a:rPr lang="en-US" sz="9600" b="1" i="1" dirty="0">
                <a:solidFill>
                  <a:schemeClr val="bg1"/>
                </a:solidFill>
                <a:latin typeface="Gabriola" pitchFamily="82" charset="0"/>
                <a:cs typeface="Browallia New" pitchFamily="34" charset="-34"/>
              </a:rPr>
              <a:t>Nativity with St. </a:t>
            </a:r>
            <a:r>
              <a:rPr lang="en-US" sz="9600" b="1" i="1" dirty="0" smtClean="0">
                <a:solidFill>
                  <a:schemeClr val="bg1"/>
                </a:solidFill>
                <a:latin typeface="Gabriola" pitchFamily="82" charset="0"/>
                <a:cs typeface="Browallia New" pitchFamily="34" charset="-34"/>
              </a:rPr>
              <a:t>  Francis  and </a:t>
            </a:r>
            <a:r>
              <a:rPr lang="en-US" sz="9600" b="1" i="1" dirty="0">
                <a:solidFill>
                  <a:schemeClr val="bg1"/>
                </a:solidFill>
                <a:latin typeface="Gabriola" pitchFamily="82" charset="0"/>
                <a:cs typeface="Browallia New" pitchFamily="34" charset="-34"/>
              </a:rPr>
              <a:t>St. </a:t>
            </a:r>
            <a:r>
              <a:rPr lang="en-US" sz="9600" b="1" i="1" dirty="0" smtClean="0">
                <a:solidFill>
                  <a:schemeClr val="bg1"/>
                </a:solidFill>
                <a:latin typeface="Gabriola" pitchFamily="82" charset="0"/>
                <a:cs typeface="Browallia New" pitchFamily="34" charset="-34"/>
              </a:rPr>
              <a:t>    Lawrence</a:t>
            </a:r>
            <a:endParaRPr lang="en-US" sz="9600" b="1" dirty="0">
              <a:solidFill>
                <a:schemeClr val="bg1"/>
              </a:solidFill>
              <a:latin typeface="Gabriola" pitchFamily="82" charset="0"/>
              <a:cs typeface="Browallia New" pitchFamily="34" charset="-34"/>
            </a:endParaRPr>
          </a:p>
          <a:p>
            <a:endParaRPr lang="it-IT" dirty="0"/>
          </a:p>
        </p:txBody>
      </p:sp>
      <p:sp>
        <p:nvSpPr>
          <p:cNvPr id="4" name="Personalizzato 3">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9" name="Titolo 18"/>
          <p:cNvSpPr>
            <a:spLocks noGrp="1"/>
          </p:cNvSpPr>
          <p:nvPr>
            <p:ph type="ctrTitle"/>
          </p:nvPr>
        </p:nvSpPr>
        <p:spPr>
          <a:xfrm>
            <a:off x="571472" y="5013176"/>
            <a:ext cx="7772400" cy="1600361"/>
          </a:xfrm>
        </p:spPr>
        <p:txBody>
          <a:bodyPr>
            <a:noAutofit/>
          </a:bodyPr>
          <a:lstStyle/>
          <a:p>
            <a:r>
              <a:rPr lang="en-US" sz="2200" dirty="0" smtClean="0">
                <a:solidFill>
                  <a:schemeClr val="tx1"/>
                </a:solidFill>
                <a:latin typeface="Gabriola" pitchFamily="82" charset="0"/>
              </a:rPr>
              <a:t>The painting, which hung above the altar, was large, measuring almost six square </a:t>
            </a:r>
            <a:r>
              <a:rPr lang="en-US" sz="2200" dirty="0" err="1" smtClean="0">
                <a:solidFill>
                  <a:schemeClr val="tx1"/>
                </a:solidFill>
                <a:latin typeface="Gabriola" pitchFamily="82" charset="0"/>
              </a:rPr>
              <a:t>metres</a:t>
            </a:r>
            <a:r>
              <a:rPr lang="en-US" sz="2200" dirty="0" smtClean="0">
                <a:solidFill>
                  <a:schemeClr val="tx1"/>
                </a:solidFill>
                <a:latin typeface="Gabriola" pitchFamily="82" charset="0"/>
              </a:rPr>
              <a:t> (actual size 268 cm x 197 cm). Probably because of its size, it was removed from its frame by the thief or thieves (two suspected) before being taken out of the church. After it was stolen, the Oratory was pillaged of other art, along with choir stalls of carved and gilded wood and benches inlaid with precious woods and mother of pearl.</a:t>
            </a:r>
            <a:r>
              <a:rPr lang="en-US" sz="2200" dirty="0" smtClean="0">
                <a:solidFill>
                  <a:schemeClr val="tx1"/>
                </a:solidFill>
              </a:rPr>
              <a:t/>
            </a:r>
            <a:br>
              <a:rPr lang="en-US" sz="2200" dirty="0" smtClean="0">
                <a:solidFill>
                  <a:schemeClr val="tx1"/>
                </a:solidFill>
              </a:rPr>
            </a:br>
            <a:endParaRPr lang="it-IT" sz="2200" dirty="0"/>
          </a:p>
        </p:txBody>
      </p:sp>
      <p:sp>
        <p:nvSpPr>
          <p:cNvPr id="15" name="Segnaposto contenuto 14"/>
          <p:cNvSpPr>
            <a:spLocks noGrp="1"/>
          </p:cNvSpPr>
          <p:nvPr>
            <p:ph type="subTitle" idx="1"/>
          </p:nvPr>
        </p:nvSpPr>
        <p:spPr>
          <a:xfrm>
            <a:off x="323528" y="476672"/>
            <a:ext cx="3786214" cy="3786214"/>
          </a:xfrm>
        </p:spPr>
        <p:txBody>
          <a:bodyPr>
            <a:normAutofit fontScale="92500" lnSpcReduction="10000"/>
          </a:bodyPr>
          <a:lstStyle/>
          <a:p>
            <a:pPr>
              <a:buNone/>
            </a:pPr>
            <a:r>
              <a:rPr lang="en-US" sz="2400" dirty="0" smtClean="0">
                <a:solidFill>
                  <a:schemeClr val="tx1"/>
                </a:solidFill>
                <a:latin typeface="Gabriola" pitchFamily="82" charset="0"/>
              </a:rPr>
              <a:t>   The </a:t>
            </a:r>
            <a:r>
              <a:rPr lang="en-US" sz="2400" b="1" i="1" dirty="0" smtClean="0">
                <a:solidFill>
                  <a:schemeClr val="tx1"/>
                </a:solidFill>
                <a:latin typeface="Gabriola" pitchFamily="82" charset="0"/>
              </a:rPr>
              <a:t>Nativity with St. Francis and St. Lawrence</a:t>
            </a:r>
            <a:r>
              <a:rPr lang="en-US" sz="2400" dirty="0" smtClean="0">
                <a:solidFill>
                  <a:schemeClr val="tx1"/>
                </a:solidFill>
                <a:latin typeface="Gabriola" pitchFamily="82" charset="0"/>
              </a:rPr>
              <a:t> (also known as </a:t>
            </a:r>
            <a:r>
              <a:rPr lang="en-US" sz="2400" b="1" i="1" dirty="0" smtClean="0">
                <a:solidFill>
                  <a:schemeClr val="tx1"/>
                </a:solidFill>
                <a:latin typeface="Gabriola" pitchFamily="82" charset="0"/>
              </a:rPr>
              <a:t>The Adoration</a:t>
            </a:r>
            <a:r>
              <a:rPr lang="en-US" sz="2400" dirty="0" smtClean="0">
                <a:solidFill>
                  <a:schemeClr val="tx1"/>
                </a:solidFill>
                <a:latin typeface="Gabriola" pitchFamily="82" charset="0"/>
              </a:rPr>
              <a:t>) is a painting believed to have</a:t>
            </a:r>
            <a:r>
              <a:rPr lang="en-US" sz="2400" dirty="0" smtClean="0">
                <a:latin typeface="Gabriola" pitchFamily="82" charset="0"/>
              </a:rPr>
              <a:t> </a:t>
            </a:r>
            <a:r>
              <a:rPr lang="en-US" sz="2400" dirty="0" smtClean="0">
                <a:solidFill>
                  <a:schemeClr val="tx1"/>
                </a:solidFill>
                <a:latin typeface="Gabriola" pitchFamily="82" charset="0"/>
              </a:rPr>
              <a:t>been created in 1609 by the Italian Baroque master Caravaggio. Recent acquisitions link the painting to that   commissioned by Fabio </a:t>
            </a:r>
            <a:r>
              <a:rPr lang="en-US" sz="2400" dirty="0" err="1" smtClean="0">
                <a:solidFill>
                  <a:schemeClr val="tx1"/>
                </a:solidFill>
                <a:latin typeface="Gabriola" pitchFamily="82" charset="0"/>
              </a:rPr>
              <a:t>Nuti</a:t>
            </a:r>
            <a:r>
              <a:rPr lang="en-US" sz="2400" dirty="0" smtClean="0">
                <a:solidFill>
                  <a:schemeClr val="tx1"/>
                </a:solidFill>
                <a:latin typeface="Gabriola" pitchFamily="82" charset="0"/>
              </a:rPr>
              <a:t> in April 1600, and thus sent from Rome to Palermo.</a:t>
            </a:r>
          </a:p>
          <a:p>
            <a:pPr>
              <a:buNone/>
            </a:pPr>
            <a:r>
              <a:rPr lang="en-US" sz="2400" dirty="0" smtClean="0">
                <a:solidFill>
                  <a:schemeClr val="tx1"/>
                </a:solidFill>
                <a:latin typeface="Gabriola" pitchFamily="82" charset="0"/>
              </a:rPr>
              <a:t>       It was stolen on October 18, 1969 from the Oratory of San Lorenzo in Palermo, Sicily</a:t>
            </a:r>
            <a:r>
              <a:rPr lang="en-US" sz="2000" dirty="0" smtClean="0">
                <a:solidFill>
                  <a:schemeClr val="tx1"/>
                </a:solidFill>
              </a:rPr>
              <a:t>.</a:t>
            </a:r>
            <a:endParaRPr lang="it-IT" sz="2000" dirty="0" smtClean="0"/>
          </a:p>
          <a:p>
            <a:pPr>
              <a:buNone/>
            </a:pPr>
            <a:endParaRPr lang="it-IT" dirty="0"/>
          </a:p>
        </p:txBody>
      </p:sp>
      <p:pic>
        <p:nvPicPr>
          <p:cNvPr id="20" name="Immagine 19" descr="evelin.jpg"/>
          <p:cNvPicPr>
            <a:picLocks noChangeAspect="1"/>
          </p:cNvPicPr>
          <p:nvPr/>
        </p:nvPicPr>
        <p:blipFill>
          <a:blip r:embed="rId3" cstate="print"/>
          <a:stretch>
            <a:fillRect/>
          </a:stretch>
        </p:blipFill>
        <p:spPr>
          <a:xfrm>
            <a:off x="4929190" y="44880"/>
            <a:ext cx="3429024" cy="4702662"/>
          </a:xfrm>
          <a:prstGeom prst="rect">
            <a:avLst/>
          </a:prstGeom>
          <a:ln>
            <a:noFill/>
          </a:ln>
          <a:effectLst>
            <a:softEdge rad="112500"/>
          </a:effectLst>
        </p:spPr>
      </p:pic>
      <p:sp>
        <p:nvSpPr>
          <p:cNvPr id="6" name="Personalizzato 5">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357166"/>
            <a:ext cx="9144000" cy="6357982"/>
          </a:xfrm>
        </p:spPr>
        <p:txBody>
          <a:bodyPr>
            <a:noAutofit/>
          </a:bodyPr>
          <a:lstStyle/>
          <a:p>
            <a:pPr>
              <a:buNone/>
            </a:pPr>
            <a:r>
              <a:rPr lang="en-US" sz="1800" dirty="0" smtClean="0">
                <a:solidFill>
                  <a:schemeClr val="tx1"/>
                </a:solidFill>
                <a:latin typeface="Gabriola" pitchFamily="82" charset="0"/>
              </a:rPr>
              <a:t>      </a:t>
            </a:r>
            <a:r>
              <a:rPr lang="en-US" sz="2400" dirty="0" smtClean="0">
                <a:solidFill>
                  <a:schemeClr val="tx1"/>
                </a:solidFill>
                <a:latin typeface="Gabriola" pitchFamily="82" charset="0"/>
              </a:rPr>
              <a:t>The local Sicilian Mafia are generally considered to be the </a:t>
            </a:r>
            <a:r>
              <a:rPr lang="en-US" sz="2400" dirty="0" smtClean="0">
                <a:solidFill>
                  <a:schemeClr val="tx1"/>
                </a:solidFill>
                <a:latin typeface="Gabriola" pitchFamily="82" charset="0"/>
              </a:rPr>
              <a:t>main </a:t>
            </a:r>
            <a:r>
              <a:rPr lang="en-US" sz="2400" dirty="0" smtClean="0">
                <a:solidFill>
                  <a:schemeClr val="tx1"/>
                </a:solidFill>
                <a:latin typeface="Gabriola" pitchFamily="82" charset="0"/>
              </a:rPr>
              <a:t>culprits in the theft although nobody actually knows who committed the crime. </a:t>
            </a:r>
            <a:r>
              <a:rPr lang="en-US" sz="2400" dirty="0" err="1" smtClean="0">
                <a:solidFill>
                  <a:schemeClr val="tx1"/>
                </a:solidFill>
                <a:latin typeface="Gabriola" pitchFamily="82" charset="0"/>
              </a:rPr>
              <a:t>Rumours</a:t>
            </a:r>
            <a:r>
              <a:rPr lang="en-US" sz="2400" dirty="0" smtClean="0">
                <a:solidFill>
                  <a:schemeClr val="tx1"/>
                </a:solidFill>
                <a:latin typeface="Gabriola" pitchFamily="82" charset="0"/>
              </a:rPr>
              <a:t> </a:t>
            </a:r>
            <a:r>
              <a:rPr lang="en-US" sz="2400" dirty="0" smtClean="0">
                <a:solidFill>
                  <a:schemeClr val="tx1"/>
                </a:solidFill>
                <a:latin typeface="Gabriola" pitchFamily="82" charset="0"/>
              </a:rPr>
              <a:t>of its destruction during the theft have circulated from time to time </a:t>
            </a:r>
            <a:r>
              <a:rPr lang="en-US" sz="2400" dirty="0" smtClean="0">
                <a:solidFill>
                  <a:schemeClr val="tx1"/>
                </a:solidFill>
                <a:latin typeface="Gabriola" pitchFamily="82" charset="0"/>
              </a:rPr>
              <a:t>as also </a:t>
            </a:r>
            <a:r>
              <a:rPr lang="en-US" sz="2400" dirty="0" smtClean="0">
                <a:solidFill>
                  <a:schemeClr val="tx1"/>
                </a:solidFill>
                <a:latin typeface="Gabriola" pitchFamily="82" charset="0"/>
              </a:rPr>
              <a:t>the notion that the masterpiece is now hidden abroad. In 1996, Francesco Marino </a:t>
            </a:r>
            <a:r>
              <a:rPr lang="en-US" sz="2400" dirty="0" err="1" smtClean="0">
                <a:solidFill>
                  <a:schemeClr val="tx1"/>
                </a:solidFill>
                <a:latin typeface="Gabriola" pitchFamily="82" charset="0"/>
              </a:rPr>
              <a:t>Mannoia</a:t>
            </a:r>
            <a:r>
              <a:rPr lang="en-US" sz="2400" dirty="0" smtClean="0">
                <a:solidFill>
                  <a:schemeClr val="tx1"/>
                </a:solidFill>
                <a:latin typeface="Gabriola" pitchFamily="82" charset="0"/>
              </a:rPr>
              <a:t>, an informant and former member of the Sicilian Mafia, claimed he had stolen the painting as a young man on the orders of a high-ranking mobster, but other sources say it was stolen by amateurs and then sold on to various Mafiosi. In 2009 </a:t>
            </a:r>
            <a:r>
              <a:rPr lang="en-US" sz="2400" dirty="0" err="1" smtClean="0">
                <a:solidFill>
                  <a:schemeClr val="tx1"/>
                </a:solidFill>
                <a:latin typeface="Gabriola" pitchFamily="82" charset="0"/>
              </a:rPr>
              <a:t>Gaspare</a:t>
            </a:r>
            <a:r>
              <a:rPr lang="en-US" sz="2400" dirty="0" smtClean="0">
                <a:solidFill>
                  <a:schemeClr val="tx1"/>
                </a:solidFill>
                <a:latin typeface="Gabriola" pitchFamily="82" charset="0"/>
              </a:rPr>
              <a:t> </a:t>
            </a:r>
            <a:r>
              <a:rPr lang="en-US" sz="2400" dirty="0" err="1" smtClean="0">
                <a:solidFill>
                  <a:schemeClr val="tx1"/>
                </a:solidFill>
                <a:latin typeface="Gabriola" pitchFamily="82" charset="0"/>
              </a:rPr>
              <a:t>Spatuzza</a:t>
            </a:r>
            <a:r>
              <a:rPr lang="en-US" sz="2400" dirty="0" smtClean="0">
                <a:solidFill>
                  <a:schemeClr val="tx1"/>
                </a:solidFill>
                <a:latin typeface="Gabriola" pitchFamily="82" charset="0"/>
              </a:rPr>
              <a:t>, </a:t>
            </a:r>
            <a:r>
              <a:rPr lang="en-US" sz="2400" dirty="0" smtClean="0">
                <a:solidFill>
                  <a:schemeClr val="tx1"/>
                </a:solidFill>
                <a:latin typeface="Gabriola" pitchFamily="82" charset="0"/>
              </a:rPr>
              <a:t>an informer </a:t>
            </a:r>
            <a:r>
              <a:rPr lang="en-US" sz="2400" dirty="0" smtClean="0">
                <a:solidFill>
                  <a:schemeClr val="tx1"/>
                </a:solidFill>
                <a:latin typeface="Gabriola" pitchFamily="82" charset="0"/>
              </a:rPr>
              <a:t>Mafia </a:t>
            </a:r>
            <a:r>
              <a:rPr lang="en-US" sz="2400" dirty="0" smtClean="0">
                <a:solidFill>
                  <a:schemeClr val="tx1"/>
                </a:solidFill>
                <a:latin typeface="Gabriola" pitchFamily="82" charset="0"/>
              </a:rPr>
              <a:t>claimed </a:t>
            </a:r>
            <a:r>
              <a:rPr lang="en-US" sz="2400" dirty="0" smtClean="0">
                <a:solidFill>
                  <a:schemeClr val="tx1"/>
                </a:solidFill>
                <a:latin typeface="Gabriola" pitchFamily="82" charset="0"/>
              </a:rPr>
              <a:t>that he was told in 1999 that the painting was stolen for a private collector but had been destroyed by rats and pigs while hidden in a farm outbuilding and the remains burned.</a:t>
            </a:r>
          </a:p>
          <a:p>
            <a:pPr>
              <a:buNone/>
            </a:pPr>
            <a:r>
              <a:rPr lang="en-US" sz="2400" dirty="0" smtClean="0">
                <a:solidFill>
                  <a:schemeClr val="tx1"/>
                </a:solidFill>
              </a:rPr>
              <a:t> </a:t>
            </a:r>
          </a:p>
          <a:p>
            <a:pPr>
              <a:buNone/>
            </a:pPr>
            <a:r>
              <a:rPr lang="en-US" sz="2400" dirty="0" smtClean="0">
                <a:solidFill>
                  <a:schemeClr val="tx1"/>
                </a:solidFill>
                <a:latin typeface="Gabriola" pitchFamily="82" charset="0"/>
              </a:rPr>
              <a:t>     </a:t>
            </a:r>
            <a:r>
              <a:rPr lang="en-US" b="1" dirty="0" smtClean="0">
                <a:solidFill>
                  <a:schemeClr val="tx1"/>
                </a:solidFill>
                <a:latin typeface="Gabriola" pitchFamily="82" charset="0"/>
              </a:rPr>
              <a:t>The </a:t>
            </a:r>
            <a:r>
              <a:rPr lang="en-US" b="1" i="1" dirty="0" smtClean="0">
                <a:solidFill>
                  <a:schemeClr val="tx1"/>
                </a:solidFill>
                <a:latin typeface="Gabriola" pitchFamily="82" charset="0"/>
              </a:rPr>
              <a:t>Nativity</a:t>
            </a:r>
            <a:r>
              <a:rPr lang="en-US" b="1" dirty="0" smtClean="0">
                <a:solidFill>
                  <a:schemeClr val="tx1"/>
                </a:solidFill>
                <a:latin typeface="Gabriola" pitchFamily="82" charset="0"/>
              </a:rPr>
              <a:t> is one of the most famous unrecovered stolen works of art; its theft is on the FBI’s top ten list of art crimes. The </a:t>
            </a:r>
            <a:r>
              <a:rPr lang="en-US" b="1" dirty="0" smtClean="0">
                <a:solidFill>
                  <a:schemeClr val="tx1"/>
                </a:solidFill>
                <a:latin typeface="Gabriola" pitchFamily="82" charset="0"/>
              </a:rPr>
              <a:t>value is </a:t>
            </a:r>
            <a:r>
              <a:rPr lang="en-US" b="1" dirty="0" smtClean="0">
                <a:solidFill>
                  <a:schemeClr val="tx1"/>
                </a:solidFill>
                <a:latin typeface="Gabriola" pitchFamily="82" charset="0"/>
              </a:rPr>
              <a:t>estimated to be $20 million.</a:t>
            </a:r>
            <a:endParaRPr lang="it-IT" b="1" dirty="0">
              <a:latin typeface="Gabriola" pitchFamily="82" charset="0"/>
            </a:endParaRPr>
          </a:p>
        </p:txBody>
      </p:sp>
      <p:sp>
        <p:nvSpPr>
          <p:cNvPr id="4" name="Personalizzato 3">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71500" y="4857750"/>
            <a:ext cx="7772400" cy="1470025"/>
          </a:xfrm>
        </p:spPr>
        <p:txBody>
          <a:bodyPr rtlCol="0">
            <a:noAutofit/>
          </a:bodyPr>
          <a:lstStyle/>
          <a:p>
            <a:pPr fontAlgn="auto">
              <a:spcAft>
                <a:spcPts val="0"/>
              </a:spcAft>
              <a:defRPr/>
            </a:pPr>
            <a:r>
              <a:rPr lang="it-IT" sz="6600" b="1" dirty="0" smtClean="0">
                <a:solidFill>
                  <a:srgbClr val="002D86"/>
                </a:solidFill>
                <a:effectLst>
                  <a:outerShdw blurRad="38100" dist="38100" dir="2700000" algn="tl">
                    <a:srgbClr val="000000">
                      <a:alpha val="43137"/>
                    </a:srgbClr>
                  </a:outerShdw>
                </a:effectLst>
                <a:latin typeface="Gabriola" pitchFamily="82" charset="0"/>
              </a:rPr>
              <a:t>Michelangelo </a:t>
            </a:r>
            <a:r>
              <a:rPr lang="it-IT" sz="6600" b="1" dirty="0" err="1" smtClean="0">
                <a:solidFill>
                  <a:srgbClr val="002D86"/>
                </a:solidFill>
                <a:effectLst>
                  <a:outerShdw blurRad="38100" dist="38100" dir="2700000" algn="tl">
                    <a:srgbClr val="000000">
                      <a:alpha val="43137"/>
                    </a:srgbClr>
                  </a:outerShdw>
                </a:effectLst>
                <a:latin typeface="Gabriola" pitchFamily="82" charset="0"/>
              </a:rPr>
              <a:t>Merisi</a:t>
            </a:r>
            <a:r>
              <a:rPr lang="it-IT" sz="6600" b="1" dirty="0" smtClean="0">
                <a:solidFill>
                  <a:srgbClr val="002D86"/>
                </a:solidFill>
                <a:effectLst>
                  <a:outerShdw blurRad="38100" dist="38100" dir="2700000" algn="tl">
                    <a:srgbClr val="000000">
                      <a:alpha val="43137"/>
                    </a:srgbClr>
                  </a:outerShdw>
                </a:effectLst>
                <a:latin typeface="Gabriola" pitchFamily="82" charset="0"/>
              </a:rPr>
              <a:t> </a:t>
            </a:r>
            <a:br>
              <a:rPr lang="it-IT" sz="6600" b="1" dirty="0" smtClean="0">
                <a:solidFill>
                  <a:srgbClr val="002D86"/>
                </a:solidFill>
                <a:effectLst>
                  <a:outerShdw blurRad="38100" dist="38100" dir="2700000" algn="tl">
                    <a:srgbClr val="000000">
                      <a:alpha val="43137"/>
                    </a:srgbClr>
                  </a:outerShdw>
                </a:effectLst>
                <a:latin typeface="Gabriola" pitchFamily="82" charset="0"/>
              </a:rPr>
            </a:br>
            <a:r>
              <a:rPr lang="it-IT" sz="6600" b="1" dirty="0" err="1" smtClean="0">
                <a:solidFill>
                  <a:srgbClr val="002D86"/>
                </a:solidFill>
                <a:effectLst>
                  <a:outerShdw blurRad="38100" dist="38100" dir="2700000" algn="tl">
                    <a:srgbClr val="000000">
                      <a:alpha val="43137"/>
                    </a:srgbClr>
                  </a:outerShdw>
                </a:effectLst>
                <a:latin typeface="Gabriola" pitchFamily="82" charset="0"/>
              </a:rPr>
              <a:t>of</a:t>
            </a:r>
            <a:r>
              <a:rPr lang="it-IT" sz="6600" b="1" dirty="0" smtClean="0">
                <a:solidFill>
                  <a:srgbClr val="002D86"/>
                </a:solidFill>
                <a:effectLst>
                  <a:outerShdw blurRad="38100" dist="38100" dir="2700000" algn="tl">
                    <a:srgbClr val="000000">
                      <a:alpha val="43137"/>
                    </a:srgbClr>
                  </a:outerShdw>
                </a:effectLst>
                <a:latin typeface="Gabriola" pitchFamily="82" charset="0"/>
              </a:rPr>
              <a:t> Caravaggio</a:t>
            </a:r>
            <a:endParaRPr lang="it-IT" sz="6600" b="1" dirty="0">
              <a:solidFill>
                <a:srgbClr val="002D86"/>
              </a:solidFill>
              <a:effectLst>
                <a:outerShdw blurRad="38100" dist="38100" dir="2700000" algn="tl">
                  <a:srgbClr val="000000">
                    <a:alpha val="43137"/>
                  </a:srgbClr>
                </a:outerShdw>
              </a:effectLst>
              <a:latin typeface="Gabriola" pitchFamily="82" charset="0"/>
            </a:endParaRPr>
          </a:p>
        </p:txBody>
      </p:sp>
    </p:spTree>
  </p:cSld>
  <p:clrMapOvr>
    <a:masterClrMapping/>
  </p:clrMapOvr>
  <p:transition spd="med">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2448272"/>
          </a:xfrm>
        </p:spPr>
        <p:txBody>
          <a:bodyPr>
            <a:normAutofit/>
          </a:bodyPr>
          <a:lstStyle/>
          <a:p>
            <a:pPr algn="just">
              <a:buNone/>
            </a:pPr>
            <a:r>
              <a:rPr lang="en-US" sz="9600" b="1" dirty="0" smtClean="0"/>
              <a:t> </a:t>
            </a:r>
            <a:endParaRPr lang="it-IT" sz="3900" dirty="0"/>
          </a:p>
        </p:txBody>
      </p:sp>
      <p:pic>
        <p:nvPicPr>
          <p:cNvPr id="6" name="Immagine 5" descr="palermonativity.jpg"/>
          <p:cNvPicPr>
            <a:picLocks noChangeAspect="1"/>
          </p:cNvPicPr>
          <p:nvPr/>
        </p:nvPicPr>
        <p:blipFill>
          <a:blip r:embed="rId3" cstate="print"/>
          <a:stretch>
            <a:fillRect/>
          </a:stretch>
        </p:blipFill>
        <p:spPr>
          <a:xfrm>
            <a:off x="1115616" y="404664"/>
            <a:ext cx="6840760" cy="5832648"/>
          </a:xfrm>
          <a:prstGeom prst="rect">
            <a:avLst/>
          </a:prstGeom>
          <a:ln>
            <a:noFill/>
          </a:ln>
          <a:effectLst>
            <a:softEdge rad="112500"/>
          </a:effectLst>
        </p:spPr>
      </p:pic>
      <p:sp>
        <p:nvSpPr>
          <p:cNvPr id="8" name="Personalizzato 7">
            <a:hlinkClick r:id="rId4" action="ppaction://hlinksldjump" highlightClick="1"/>
          </p:cNvPr>
          <p:cNvSpPr/>
          <p:nvPr/>
        </p:nvSpPr>
        <p:spPr>
          <a:xfrm>
            <a:off x="8460432" y="6381328"/>
            <a:ext cx="683568" cy="476672"/>
          </a:xfrm>
          <a:prstGeom prst="actionButtonBlank">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rtlCol="0">
            <a:normAutofit fontScale="40000" lnSpcReduction="20000"/>
          </a:bodyPr>
          <a:lstStyle/>
          <a:p>
            <a:pPr algn="ctr" fontAlgn="auto">
              <a:spcAft>
                <a:spcPts val="0"/>
              </a:spcAft>
              <a:buFont typeface="Arial" pitchFamily="34" charset="0"/>
              <a:buNone/>
              <a:defRPr/>
            </a:pPr>
            <a:r>
              <a:rPr lang="it-IT" sz="8700" b="1" dirty="0" smtClean="0">
                <a:solidFill>
                  <a:srgbClr val="993300"/>
                </a:solidFill>
                <a:effectLst>
                  <a:outerShdw blurRad="38100" dist="38100" dir="2700000" algn="tl">
                    <a:srgbClr val="000000">
                      <a:alpha val="43137"/>
                    </a:srgbClr>
                  </a:outerShdw>
                </a:effectLst>
                <a:latin typeface="Gabriola" pitchFamily="82" charset="0"/>
              </a:rPr>
              <a:t>Caravaggio’s life</a:t>
            </a:r>
          </a:p>
          <a:p>
            <a:pPr algn="ctr" fontAlgn="auto">
              <a:spcAft>
                <a:spcPts val="0"/>
              </a:spcAft>
              <a:buFont typeface="Arial" pitchFamily="34" charset="0"/>
              <a:buNone/>
              <a:defRPr/>
            </a:pPr>
            <a:endParaRPr lang="it-IT" dirty="0"/>
          </a:p>
          <a:p>
            <a:pPr algn="ctr" fontAlgn="auto">
              <a:spcAft>
                <a:spcPts val="0"/>
              </a:spcAft>
              <a:buFont typeface="Arial" pitchFamily="34" charset="0"/>
              <a:buNone/>
              <a:defRPr/>
            </a:pPr>
            <a:r>
              <a:rPr lang="it-IT" sz="4800" dirty="0" smtClean="0">
                <a:latin typeface="Gabriola" pitchFamily="82" charset="0"/>
              </a:rPr>
              <a:t>Caravaggio  </a:t>
            </a:r>
            <a:r>
              <a:rPr lang="it-IT" sz="4800" dirty="0" err="1">
                <a:latin typeface="Gabriola" pitchFamily="82" charset="0"/>
              </a:rPr>
              <a:t>as</a:t>
            </a:r>
            <a:r>
              <a:rPr lang="it-IT" sz="4800" dirty="0">
                <a:latin typeface="Gabriola" pitchFamily="82" charset="0"/>
              </a:rPr>
              <a:t> </a:t>
            </a:r>
            <a:r>
              <a:rPr lang="it-IT" sz="4800" i="1" dirty="0">
                <a:latin typeface="Gabriola" pitchFamily="82" charset="0"/>
              </a:rPr>
              <a:t>Michelangelo </a:t>
            </a:r>
            <a:r>
              <a:rPr lang="it-IT" sz="4800" i="1" dirty="0" err="1">
                <a:latin typeface="Gabriola" pitchFamily="82" charset="0"/>
              </a:rPr>
              <a:t>Merisi</a:t>
            </a:r>
            <a:r>
              <a:rPr lang="it-IT" sz="4800" dirty="0">
                <a:latin typeface="Gabriola" pitchFamily="82" charset="0"/>
              </a:rPr>
              <a:t> </a:t>
            </a:r>
            <a:r>
              <a:rPr lang="it-IT" sz="4800" dirty="0" smtClean="0">
                <a:latin typeface="Gabriola" pitchFamily="82" charset="0"/>
              </a:rPr>
              <a:t> </a:t>
            </a:r>
            <a:r>
              <a:rPr lang="it-IT" sz="4800" dirty="0" err="1" smtClean="0">
                <a:latin typeface="Gabriola" pitchFamily="82" charset="0"/>
              </a:rPr>
              <a:t>was</a:t>
            </a:r>
            <a:r>
              <a:rPr lang="it-IT" sz="4800" dirty="0" smtClean="0">
                <a:latin typeface="Gabriola" pitchFamily="82" charset="0"/>
              </a:rPr>
              <a:t> </a:t>
            </a:r>
            <a:r>
              <a:rPr lang="it-IT" sz="4800" dirty="0" err="1" smtClean="0">
                <a:latin typeface="Gabriola" pitchFamily="82" charset="0"/>
              </a:rPr>
              <a:t>born</a:t>
            </a:r>
            <a:r>
              <a:rPr lang="it-IT" sz="4800" dirty="0" smtClean="0">
                <a:latin typeface="Gabriola" pitchFamily="82" charset="0"/>
              </a:rPr>
              <a:t> in </a:t>
            </a:r>
            <a:r>
              <a:rPr lang="it-IT" sz="4800" dirty="0">
                <a:latin typeface="Gabriola" pitchFamily="82" charset="0"/>
              </a:rPr>
              <a:t>Italy </a:t>
            </a:r>
            <a:r>
              <a:rPr lang="it-IT" sz="4800" dirty="0" err="1">
                <a:latin typeface="Gabriola" pitchFamily="82" charset="0"/>
              </a:rPr>
              <a:t>around</a:t>
            </a:r>
            <a:r>
              <a:rPr lang="it-IT" sz="4800" dirty="0">
                <a:latin typeface="Gabriola" pitchFamily="82" charset="0"/>
              </a:rPr>
              <a:t> 1571. </a:t>
            </a:r>
            <a:r>
              <a:rPr lang="it-IT" sz="4800" dirty="0" err="1">
                <a:latin typeface="Gabriola" pitchFamily="82" charset="0"/>
              </a:rPr>
              <a:t>He</a:t>
            </a:r>
            <a:r>
              <a:rPr lang="it-IT" sz="4800" dirty="0">
                <a:latin typeface="Gabriola" pitchFamily="82" charset="0"/>
              </a:rPr>
              <a:t> </a:t>
            </a:r>
            <a:r>
              <a:rPr lang="it-IT" sz="4800" dirty="0" err="1" smtClean="0">
                <a:latin typeface="Gabriola" pitchFamily="82" charset="0"/>
              </a:rPr>
              <a:t>was</a:t>
            </a:r>
            <a:r>
              <a:rPr lang="it-IT" sz="4800" dirty="0" smtClean="0">
                <a:latin typeface="Gabriola" pitchFamily="82" charset="0"/>
              </a:rPr>
              <a:t> </a:t>
            </a:r>
          </a:p>
          <a:p>
            <a:pPr algn="ctr" fontAlgn="auto">
              <a:spcAft>
                <a:spcPts val="0"/>
              </a:spcAft>
              <a:buFont typeface="Arial" pitchFamily="34" charset="0"/>
              <a:buNone/>
              <a:defRPr/>
            </a:pPr>
            <a:r>
              <a:rPr lang="it-IT" sz="4800" dirty="0" err="1" smtClean="0">
                <a:latin typeface="Gabriola" pitchFamily="82" charset="0"/>
              </a:rPr>
              <a:t>orphaned</a:t>
            </a:r>
            <a:r>
              <a:rPr lang="it-IT" sz="4800" dirty="0" smtClean="0">
                <a:latin typeface="Gabriola" pitchFamily="82" charset="0"/>
              </a:rPr>
              <a:t> </a:t>
            </a:r>
            <a:r>
              <a:rPr lang="it-IT" sz="4800" dirty="0">
                <a:latin typeface="Gabriola" pitchFamily="82" charset="0"/>
              </a:rPr>
              <a:t>at </a:t>
            </a:r>
            <a:r>
              <a:rPr lang="it-IT" sz="4800" dirty="0" err="1">
                <a:latin typeface="Gabriola" pitchFamily="82" charset="0"/>
              </a:rPr>
              <a:t>age</a:t>
            </a:r>
            <a:r>
              <a:rPr lang="it-IT" sz="4800" dirty="0">
                <a:latin typeface="Gabriola" pitchFamily="82" charset="0"/>
              </a:rPr>
              <a:t> 11 and </a:t>
            </a:r>
            <a:r>
              <a:rPr lang="it-IT" sz="4800" dirty="0" err="1">
                <a:latin typeface="Gabriola" pitchFamily="82" charset="0"/>
              </a:rPr>
              <a:t>apprenticed</a:t>
            </a:r>
            <a:r>
              <a:rPr lang="it-IT" sz="4800" dirty="0">
                <a:latin typeface="Gabriola" pitchFamily="82" charset="0"/>
              </a:rPr>
              <a:t> </a:t>
            </a:r>
            <a:r>
              <a:rPr lang="it-IT" sz="4800" dirty="0" err="1">
                <a:latin typeface="Gabriola" pitchFamily="82" charset="0"/>
              </a:rPr>
              <a:t>with</a:t>
            </a:r>
            <a:r>
              <a:rPr lang="it-IT" sz="4800" dirty="0">
                <a:latin typeface="Gabriola" pitchFamily="82" charset="0"/>
              </a:rPr>
              <a:t> </a:t>
            </a:r>
            <a:r>
              <a:rPr lang="it-IT" sz="4800" i="1" dirty="0">
                <a:latin typeface="Gabriola" pitchFamily="82" charset="0"/>
              </a:rPr>
              <a:t>Simone </a:t>
            </a:r>
            <a:r>
              <a:rPr lang="it-IT" sz="4800" i="1" dirty="0" err="1">
                <a:latin typeface="Gabriola" pitchFamily="82" charset="0"/>
              </a:rPr>
              <a:t>Peterzano</a:t>
            </a:r>
            <a:r>
              <a:rPr lang="it-IT" sz="4800" i="1" dirty="0">
                <a:latin typeface="Gabriola" pitchFamily="82" charset="0"/>
              </a:rPr>
              <a:t> </a:t>
            </a:r>
            <a:r>
              <a:rPr lang="it-IT" sz="4800" dirty="0">
                <a:latin typeface="Gabriola" pitchFamily="82" charset="0"/>
              </a:rPr>
              <a:t>in Milan. </a:t>
            </a:r>
            <a:r>
              <a:rPr lang="it-IT" sz="4800" dirty="0" err="1" smtClean="0">
                <a:latin typeface="Gabriola" pitchFamily="82" charset="0"/>
              </a:rPr>
              <a:t>He</a:t>
            </a:r>
            <a:r>
              <a:rPr lang="it-IT" sz="4800" dirty="0" smtClean="0">
                <a:latin typeface="Gabriola" pitchFamily="82" charset="0"/>
              </a:rPr>
              <a:t> </a:t>
            </a:r>
            <a:r>
              <a:rPr lang="it-IT" sz="4800" dirty="0" err="1">
                <a:latin typeface="Gabriola" pitchFamily="82" charset="0"/>
              </a:rPr>
              <a:t>moved</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to</a:t>
            </a:r>
            <a:r>
              <a:rPr lang="it-IT" sz="4800" dirty="0" smtClean="0">
                <a:latin typeface="Gabriola" pitchFamily="82" charset="0"/>
              </a:rPr>
              <a:t> </a:t>
            </a:r>
            <a:r>
              <a:rPr lang="it-IT" sz="4800" dirty="0" err="1">
                <a:latin typeface="Gabriola" pitchFamily="82" charset="0"/>
              </a:rPr>
              <a:t>Rome</a:t>
            </a:r>
            <a:r>
              <a:rPr lang="it-IT" sz="4800" dirty="0">
                <a:latin typeface="Gabriola" pitchFamily="82" charset="0"/>
              </a:rPr>
              <a:t>. </a:t>
            </a:r>
            <a:r>
              <a:rPr lang="it-IT" sz="4800" dirty="0" err="1" smtClean="0">
                <a:latin typeface="Gabriola" pitchFamily="82" charset="0"/>
              </a:rPr>
              <a:t>He</a:t>
            </a:r>
            <a:r>
              <a:rPr lang="it-IT" sz="4800" dirty="0" smtClean="0">
                <a:latin typeface="Gabriola" pitchFamily="82" charset="0"/>
              </a:rPr>
              <a:t> </a:t>
            </a:r>
            <a:r>
              <a:rPr lang="it-IT" sz="4800" dirty="0" err="1">
                <a:latin typeface="Gabriola" pitchFamily="82" charset="0"/>
              </a:rPr>
              <a:t>was</a:t>
            </a:r>
            <a:r>
              <a:rPr lang="it-IT" sz="4800" dirty="0">
                <a:latin typeface="Gabriola" pitchFamily="82" charset="0"/>
              </a:rPr>
              <a:t> a </a:t>
            </a:r>
            <a:r>
              <a:rPr lang="it-IT" sz="4800" dirty="0" err="1">
                <a:latin typeface="Gabriola" pitchFamily="82" charset="0"/>
              </a:rPr>
              <a:t>frequent</a:t>
            </a:r>
            <a:r>
              <a:rPr lang="it-IT" sz="4800" dirty="0">
                <a:latin typeface="Gabriola" pitchFamily="82" charset="0"/>
              </a:rPr>
              <a:t> fighter </a:t>
            </a:r>
            <a:r>
              <a:rPr lang="it-IT" sz="4800" dirty="0" smtClean="0">
                <a:latin typeface="Gabriola" pitchFamily="82" charset="0"/>
              </a:rPr>
              <a:t>and </a:t>
            </a:r>
          </a:p>
          <a:p>
            <a:pPr algn="ctr" fontAlgn="auto">
              <a:spcAft>
                <a:spcPts val="0"/>
              </a:spcAft>
              <a:buFont typeface="Arial" pitchFamily="34" charset="0"/>
              <a:buNone/>
              <a:defRPr/>
            </a:pPr>
            <a:r>
              <a:rPr lang="it-IT" sz="4800" dirty="0" err="1" smtClean="0">
                <a:latin typeface="Gabriola" pitchFamily="82" charset="0"/>
              </a:rPr>
              <a:t>his</a:t>
            </a:r>
            <a:r>
              <a:rPr lang="it-IT" sz="4800" dirty="0" smtClean="0">
                <a:latin typeface="Gabriola" pitchFamily="82" charset="0"/>
              </a:rPr>
              <a:t> </a:t>
            </a:r>
            <a:r>
              <a:rPr lang="it-IT" sz="4800" dirty="0" err="1">
                <a:latin typeface="Gabriola" pitchFamily="82" charset="0"/>
              </a:rPr>
              <a:t>violence</a:t>
            </a:r>
            <a:r>
              <a:rPr lang="it-IT" sz="4800" dirty="0">
                <a:latin typeface="Gabriola" pitchFamily="82" charset="0"/>
              </a:rPr>
              <a:t> </a:t>
            </a:r>
            <a:r>
              <a:rPr lang="it-IT" sz="4800" dirty="0" err="1">
                <a:latin typeface="Gabriola" pitchFamily="82" charset="0"/>
              </a:rPr>
              <a:t>finally</a:t>
            </a:r>
            <a:r>
              <a:rPr lang="it-IT" sz="4800" dirty="0">
                <a:latin typeface="Gabriola" pitchFamily="82" charset="0"/>
              </a:rPr>
              <a:t> </a:t>
            </a:r>
            <a:r>
              <a:rPr lang="it-IT" sz="4800" dirty="0" err="1">
                <a:latin typeface="Gabriola" pitchFamily="82" charset="0"/>
              </a:rPr>
              <a:t>erupted</a:t>
            </a:r>
            <a:r>
              <a:rPr lang="it-IT" sz="4800" dirty="0">
                <a:latin typeface="Gabriola" pitchFamily="82" charset="0"/>
              </a:rPr>
              <a:t> </a:t>
            </a:r>
            <a:r>
              <a:rPr lang="it-IT" sz="4800" dirty="0" err="1">
                <a:latin typeface="Gabriola" pitchFamily="82" charset="0"/>
              </a:rPr>
              <a:t>with</a:t>
            </a:r>
            <a:r>
              <a:rPr lang="it-IT" sz="4800" dirty="0">
                <a:latin typeface="Gabriola" pitchFamily="82" charset="0"/>
              </a:rPr>
              <a:t> </a:t>
            </a:r>
            <a:r>
              <a:rPr lang="it-IT" sz="4800" dirty="0" err="1">
                <a:latin typeface="Gabriola" pitchFamily="82" charset="0"/>
              </a:rPr>
              <a:t>force</a:t>
            </a:r>
            <a:r>
              <a:rPr lang="it-IT" sz="4800" dirty="0">
                <a:latin typeface="Gabriola" pitchFamily="82" charset="0"/>
              </a:rPr>
              <a:t> in 1606, </a:t>
            </a:r>
            <a:r>
              <a:rPr lang="it-IT" sz="4800" dirty="0" err="1">
                <a:latin typeface="Gabriola" pitchFamily="82" charset="0"/>
              </a:rPr>
              <a:t>when</a:t>
            </a:r>
            <a:r>
              <a:rPr lang="it-IT" sz="4800" dirty="0">
                <a:latin typeface="Gabriola" pitchFamily="82" charset="0"/>
              </a:rPr>
              <a:t>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killed</a:t>
            </a:r>
            <a:r>
              <a:rPr lang="it-IT" sz="4800" dirty="0">
                <a:latin typeface="Gabriola" pitchFamily="82" charset="0"/>
              </a:rPr>
              <a:t> </a:t>
            </a:r>
            <a:r>
              <a:rPr lang="it-IT" sz="4800" dirty="0" err="1">
                <a:latin typeface="Gabriola" pitchFamily="82" charset="0"/>
              </a:rPr>
              <a:t>Ranuccio</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Tomassoni</a:t>
            </a:r>
            <a:r>
              <a:rPr lang="it-IT" sz="4800" dirty="0">
                <a:latin typeface="Gabriola" pitchFamily="82" charset="0"/>
              </a:rPr>
              <a:t>. </a:t>
            </a:r>
            <a:r>
              <a:rPr lang="it-IT" sz="4800" dirty="0" err="1">
                <a:latin typeface="Gabriola" pitchFamily="82" charset="0"/>
              </a:rPr>
              <a:t>Immediately</a:t>
            </a:r>
            <a:r>
              <a:rPr lang="it-IT" sz="4800" dirty="0">
                <a:latin typeface="Gabriola" pitchFamily="82" charset="0"/>
              </a:rPr>
              <a:t> </a:t>
            </a:r>
            <a:r>
              <a:rPr lang="it-IT" sz="4800" dirty="0" err="1">
                <a:latin typeface="Gabriola" pitchFamily="82" charset="0"/>
              </a:rPr>
              <a:t>following</a:t>
            </a:r>
            <a:r>
              <a:rPr lang="it-IT" sz="4800" dirty="0">
                <a:latin typeface="Gabriola" pitchFamily="82" charset="0"/>
              </a:rPr>
              <a:t> the murder, Caravaggio </a:t>
            </a:r>
            <a:r>
              <a:rPr lang="it-IT" sz="4800" dirty="0" err="1">
                <a:latin typeface="Gabriola" pitchFamily="82" charset="0"/>
              </a:rPr>
              <a:t>fled</a:t>
            </a:r>
            <a:r>
              <a:rPr lang="it-IT" sz="4800" dirty="0">
                <a:latin typeface="Gabriola" pitchFamily="82" charset="0"/>
              </a:rPr>
              <a:t> </a:t>
            </a:r>
            <a:r>
              <a:rPr lang="it-IT" sz="4800" dirty="0" err="1">
                <a:latin typeface="Gabriola" pitchFamily="82" charset="0"/>
              </a:rPr>
              <a:t>Rome</a:t>
            </a:r>
            <a:r>
              <a:rPr lang="it-IT" sz="4800" dirty="0">
                <a:latin typeface="Gabriola" pitchFamily="82" charset="0"/>
              </a:rPr>
              <a:t> and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sought</a:t>
            </a:r>
            <a:r>
              <a:rPr lang="it-IT" sz="4800" dirty="0" smtClean="0">
                <a:latin typeface="Gabriola" pitchFamily="82" charset="0"/>
              </a:rPr>
              <a:t> </a:t>
            </a:r>
            <a:r>
              <a:rPr lang="it-IT" sz="4800" dirty="0" err="1">
                <a:latin typeface="Gabriola" pitchFamily="82" charset="0"/>
              </a:rPr>
              <a:t>refuge</a:t>
            </a:r>
            <a:r>
              <a:rPr lang="it-IT" sz="4800" dirty="0">
                <a:latin typeface="Gabriola" pitchFamily="82" charset="0"/>
              </a:rPr>
              <a:t> </a:t>
            </a:r>
            <a:r>
              <a:rPr lang="it-IT" sz="4800" dirty="0" err="1" smtClean="0">
                <a:latin typeface="Gabriola" pitchFamily="82" charset="0"/>
              </a:rPr>
              <a:t>as</a:t>
            </a:r>
            <a:r>
              <a:rPr lang="it-IT" sz="4800" dirty="0" smtClean="0">
                <a:latin typeface="Gabriola" pitchFamily="82" charset="0"/>
              </a:rPr>
              <a:t> </a:t>
            </a:r>
            <a:r>
              <a:rPr lang="it-IT" sz="4800" dirty="0">
                <a:latin typeface="Gabriola" pitchFamily="82" charset="0"/>
              </a:rPr>
              <a:t>a </a:t>
            </a:r>
            <a:r>
              <a:rPr lang="it-IT" sz="4800" dirty="0" err="1">
                <a:latin typeface="Gabriola" pitchFamily="82" charset="0"/>
              </a:rPr>
              <a:t>host</a:t>
            </a:r>
            <a:r>
              <a:rPr lang="it-IT" sz="4800" dirty="0">
                <a:latin typeface="Gabriola" pitchFamily="82" charset="0"/>
              </a:rPr>
              <a:t> </a:t>
            </a:r>
            <a:r>
              <a:rPr lang="it-IT" sz="4800" dirty="0" smtClean="0">
                <a:latin typeface="Gabriola" pitchFamily="82" charset="0"/>
              </a:rPr>
              <a:t>in</a:t>
            </a:r>
            <a:r>
              <a:rPr lang="it-IT" sz="4800" dirty="0" smtClean="0">
                <a:latin typeface="Gabriola" pitchFamily="82" charset="0"/>
              </a:rPr>
              <a:t> </a:t>
            </a:r>
            <a:r>
              <a:rPr lang="it-IT" sz="4800" dirty="0" err="1">
                <a:latin typeface="Gabriola" pitchFamily="82" charset="0"/>
              </a:rPr>
              <a:t>other</a:t>
            </a:r>
            <a:r>
              <a:rPr lang="it-IT" sz="4800" dirty="0">
                <a:latin typeface="Gabriola" pitchFamily="82" charset="0"/>
              </a:rPr>
              <a:t> </a:t>
            </a:r>
            <a:r>
              <a:rPr lang="it-IT" sz="4800" dirty="0" err="1">
                <a:latin typeface="Gabriola" pitchFamily="82" charset="0"/>
              </a:rPr>
              <a:t>locations</a:t>
            </a:r>
            <a:r>
              <a:rPr lang="it-IT" sz="4800" dirty="0">
                <a:latin typeface="Gabriola" pitchFamily="82" charset="0"/>
              </a:rPr>
              <a:t>: </a:t>
            </a:r>
            <a:r>
              <a:rPr lang="it-IT" sz="4800" dirty="0" err="1">
                <a:latin typeface="Gabriola" pitchFamily="82" charset="0"/>
              </a:rPr>
              <a:t>Naples</a:t>
            </a:r>
            <a:r>
              <a:rPr lang="it-IT" sz="4800" dirty="0">
                <a:latin typeface="Gabriola" pitchFamily="82" charset="0"/>
              </a:rPr>
              <a:t>, Malta and </a:t>
            </a:r>
            <a:r>
              <a:rPr lang="it-IT" sz="4800" dirty="0" err="1" smtClean="0">
                <a:latin typeface="Gabriola" pitchFamily="82" charset="0"/>
              </a:rPr>
              <a:t>Sicily</a:t>
            </a:r>
            <a:r>
              <a:rPr lang="it-IT" sz="4800" dirty="0" smtClean="0">
                <a:latin typeface="Gabriola" pitchFamily="82" charset="0"/>
              </a:rPr>
              <a:t>.</a:t>
            </a:r>
          </a:p>
          <a:p>
            <a:pPr algn="ctr" fontAlgn="auto">
              <a:spcAft>
                <a:spcPts val="0"/>
              </a:spcAft>
              <a:buFont typeface="Arial" pitchFamily="34" charset="0"/>
              <a:buNone/>
              <a:defRPr/>
            </a:pPr>
            <a:r>
              <a:rPr lang="it-IT" sz="4800" dirty="0" smtClean="0">
                <a:latin typeface="Gabriola" pitchFamily="82" charset="0"/>
              </a:rPr>
              <a:t>In </a:t>
            </a:r>
            <a:r>
              <a:rPr lang="it-IT" sz="4800" dirty="0">
                <a:latin typeface="Gabriola" pitchFamily="82" charset="0"/>
              </a:rPr>
              <a:t>Malta,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was</a:t>
            </a:r>
            <a:r>
              <a:rPr lang="it-IT" sz="4800" dirty="0">
                <a:latin typeface="Gabriola" pitchFamily="82" charset="0"/>
              </a:rPr>
              <a:t> </a:t>
            </a:r>
            <a:r>
              <a:rPr lang="it-IT" sz="4800" dirty="0" err="1" smtClean="0">
                <a:latin typeface="Gabriola" pitchFamily="82" charset="0"/>
              </a:rPr>
              <a:t>received</a:t>
            </a:r>
            <a:r>
              <a:rPr lang="it-IT" sz="4800" dirty="0" smtClean="0">
                <a:latin typeface="Gabriola" pitchFamily="82" charset="0"/>
              </a:rPr>
              <a:t> </a:t>
            </a:r>
            <a:r>
              <a:rPr lang="it-IT" sz="4800" dirty="0" err="1">
                <a:latin typeface="Gabriola" pitchFamily="82" charset="0"/>
              </a:rPr>
              <a:t>into</a:t>
            </a:r>
            <a:r>
              <a:rPr lang="it-IT" sz="4800" dirty="0">
                <a:latin typeface="Gabriola" pitchFamily="82" charset="0"/>
              </a:rPr>
              <a:t> the </a:t>
            </a:r>
            <a:r>
              <a:rPr lang="it-IT" sz="4800" dirty="0" err="1">
                <a:latin typeface="Gabriola" pitchFamily="82" charset="0"/>
              </a:rPr>
              <a:t>Order</a:t>
            </a:r>
            <a:r>
              <a:rPr lang="it-IT" sz="4800" dirty="0">
                <a:latin typeface="Gabriola" pitchFamily="82" charset="0"/>
              </a:rPr>
              <a:t> </a:t>
            </a:r>
            <a:r>
              <a:rPr lang="it-IT" sz="4800" dirty="0" err="1">
                <a:latin typeface="Gabriola" pitchFamily="82" charset="0"/>
              </a:rPr>
              <a:t>of</a:t>
            </a:r>
            <a:r>
              <a:rPr lang="it-IT" sz="4800" dirty="0">
                <a:latin typeface="Gabriola" pitchFamily="82" charset="0"/>
              </a:rPr>
              <a:t> Malta </a:t>
            </a:r>
            <a:r>
              <a:rPr lang="it-IT" sz="4800" dirty="0" err="1">
                <a:latin typeface="Gabriola" pitchFamily="82" charset="0"/>
              </a:rPr>
              <a:t>as</a:t>
            </a:r>
            <a:r>
              <a:rPr lang="it-IT" sz="4800" dirty="0">
                <a:latin typeface="Gabriola" pitchFamily="82" charset="0"/>
              </a:rPr>
              <a:t> a </a:t>
            </a:r>
            <a:r>
              <a:rPr lang="it-IT" sz="4800" dirty="0" err="1">
                <a:latin typeface="Gabriola" pitchFamily="82" charset="0"/>
              </a:rPr>
              <a:t>Knight</a:t>
            </a:r>
            <a:r>
              <a:rPr lang="it-IT" sz="4800" dirty="0">
                <a:latin typeface="Gabriola" pitchFamily="82" charset="0"/>
              </a:rPr>
              <a:t> </a:t>
            </a:r>
            <a:r>
              <a:rPr lang="it-IT" sz="4800" dirty="0" err="1">
                <a:latin typeface="Gabriola" pitchFamily="82" charset="0"/>
              </a:rPr>
              <a:t>of</a:t>
            </a:r>
            <a:r>
              <a:rPr lang="it-IT" sz="4800" dirty="0">
                <a:latin typeface="Gabriola" pitchFamily="82" charset="0"/>
              </a:rPr>
              <a:t> </a:t>
            </a:r>
            <a:r>
              <a:rPr lang="it-IT" sz="4800" dirty="0" err="1">
                <a:latin typeface="Gabriola" pitchFamily="82" charset="0"/>
              </a:rPr>
              <a:t>Justice</a:t>
            </a:r>
            <a:r>
              <a:rPr lang="it-IT" sz="4800" dirty="0">
                <a:latin typeface="Gabriola" pitchFamily="82" charset="0"/>
              </a:rPr>
              <a:t>, </a:t>
            </a:r>
            <a:r>
              <a:rPr lang="it-IT" sz="4800" dirty="0" err="1">
                <a:latin typeface="Gabriola" pitchFamily="82" charset="0"/>
              </a:rPr>
              <a:t>an</a:t>
            </a:r>
            <a:r>
              <a:rPr lang="it-IT" sz="4800" dirty="0">
                <a:latin typeface="Gabriola" pitchFamily="82" charset="0"/>
              </a:rPr>
              <a:t> award </a:t>
            </a:r>
            <a:r>
              <a:rPr lang="it-IT" sz="4800" dirty="0" err="1">
                <a:latin typeface="Gabriola" pitchFamily="82" charset="0"/>
              </a:rPr>
              <a:t>that</a:t>
            </a:r>
            <a:r>
              <a:rPr lang="it-IT" sz="4800" dirty="0">
                <a:latin typeface="Gabriola" pitchFamily="82" charset="0"/>
              </a:rPr>
              <a:t>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was</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soon</a:t>
            </a:r>
            <a:r>
              <a:rPr lang="it-IT" sz="4800" dirty="0" smtClean="0">
                <a:latin typeface="Gabriola" pitchFamily="82" charset="0"/>
              </a:rPr>
              <a:t> </a:t>
            </a:r>
            <a:r>
              <a:rPr lang="it-IT" sz="4800" dirty="0" err="1">
                <a:latin typeface="Gabriola" pitchFamily="82" charset="0"/>
              </a:rPr>
              <a:t>stripped</a:t>
            </a:r>
            <a:r>
              <a:rPr lang="it-IT" sz="4800" dirty="0">
                <a:latin typeface="Gabriola" pitchFamily="82" charset="0"/>
              </a:rPr>
              <a:t> </a:t>
            </a:r>
            <a:r>
              <a:rPr lang="it-IT" sz="4800" dirty="0" smtClean="0">
                <a:latin typeface="Gabriola" pitchFamily="82" charset="0"/>
              </a:rPr>
              <a:t> </a:t>
            </a:r>
            <a:r>
              <a:rPr lang="it-IT" sz="4800" dirty="0" err="1">
                <a:latin typeface="Gabriola" pitchFamily="82" charset="0"/>
              </a:rPr>
              <a:t>when</a:t>
            </a:r>
            <a:r>
              <a:rPr lang="it-IT" sz="4800" dirty="0">
                <a:latin typeface="Gabriola" pitchFamily="82" charset="0"/>
              </a:rPr>
              <a:t> the </a:t>
            </a:r>
            <a:r>
              <a:rPr lang="it-IT" sz="4800" dirty="0" err="1">
                <a:latin typeface="Gabriola" pitchFamily="82" charset="0"/>
              </a:rPr>
              <a:t>Order</a:t>
            </a:r>
            <a:r>
              <a:rPr lang="it-IT" sz="4800" dirty="0">
                <a:latin typeface="Gabriola" pitchFamily="82" charset="0"/>
              </a:rPr>
              <a:t> </a:t>
            </a:r>
            <a:r>
              <a:rPr lang="it-IT" sz="4800" dirty="0" err="1">
                <a:latin typeface="Gabriola" pitchFamily="82" charset="0"/>
              </a:rPr>
              <a:t>learned</a:t>
            </a:r>
            <a:r>
              <a:rPr lang="it-IT" sz="4800" dirty="0">
                <a:latin typeface="Gabriola" pitchFamily="82" charset="0"/>
              </a:rPr>
              <a:t> </a:t>
            </a:r>
            <a:r>
              <a:rPr lang="it-IT" sz="4800" dirty="0" err="1">
                <a:latin typeface="Gabriola" pitchFamily="82" charset="0"/>
              </a:rPr>
              <a:t>of</a:t>
            </a:r>
            <a:r>
              <a:rPr lang="it-IT" sz="4800" dirty="0">
                <a:latin typeface="Gabriola" pitchFamily="82" charset="0"/>
              </a:rPr>
              <a:t> the crime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had</a:t>
            </a:r>
            <a:r>
              <a:rPr lang="it-IT" sz="4800" dirty="0">
                <a:latin typeface="Gabriola" pitchFamily="82" charset="0"/>
              </a:rPr>
              <a:t> </a:t>
            </a:r>
            <a:r>
              <a:rPr lang="it-IT" sz="4800" dirty="0" err="1">
                <a:latin typeface="Gabriola" pitchFamily="82" charset="0"/>
              </a:rPr>
              <a:t>committed</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However</a:t>
            </a:r>
            <a:r>
              <a:rPr lang="it-IT" sz="4800" dirty="0" smtClean="0">
                <a:latin typeface="Gabriola" pitchFamily="82" charset="0"/>
              </a:rPr>
              <a:t>, </a:t>
            </a:r>
            <a:r>
              <a:rPr lang="it-IT" sz="4800" dirty="0">
                <a:latin typeface="Gabriola" pitchFamily="82" charset="0"/>
              </a:rPr>
              <a:t>Caravaggio </a:t>
            </a:r>
            <a:r>
              <a:rPr lang="it-IT" sz="4800" dirty="0" err="1">
                <a:latin typeface="Gabriola" pitchFamily="82" charset="0"/>
              </a:rPr>
              <a:t>continued</a:t>
            </a:r>
            <a:r>
              <a:rPr lang="it-IT" sz="4800" dirty="0">
                <a:latin typeface="Gabriola" pitchFamily="82" charset="0"/>
              </a:rPr>
              <a:t> </a:t>
            </a:r>
            <a:r>
              <a:rPr lang="it-IT" sz="4800" dirty="0" err="1">
                <a:latin typeface="Gabriola" pitchFamily="82" charset="0"/>
              </a:rPr>
              <a:t>to</a:t>
            </a:r>
            <a:r>
              <a:rPr lang="it-IT" sz="4800" dirty="0">
                <a:latin typeface="Gabriola" pitchFamily="82" charset="0"/>
              </a:rPr>
              <a:t> work. In Malta,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created</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smtClean="0">
                <a:latin typeface="Gabriola" pitchFamily="82" charset="0"/>
              </a:rPr>
              <a:t>"</a:t>
            </a:r>
            <a:r>
              <a:rPr lang="it-IT" sz="4800" dirty="0" err="1">
                <a:latin typeface="Gabriola" pitchFamily="82" charset="0"/>
              </a:rPr>
              <a:t>Beheading</a:t>
            </a:r>
            <a:r>
              <a:rPr lang="it-IT" sz="4800" dirty="0">
                <a:latin typeface="Gabriola" pitchFamily="82" charset="0"/>
              </a:rPr>
              <a:t> </a:t>
            </a:r>
            <a:r>
              <a:rPr lang="it-IT" sz="4800" dirty="0" err="1">
                <a:latin typeface="Gabriola" pitchFamily="82" charset="0"/>
              </a:rPr>
              <a:t>of</a:t>
            </a:r>
            <a:r>
              <a:rPr lang="it-IT" sz="4800" dirty="0">
                <a:latin typeface="Gabriola" pitchFamily="82" charset="0"/>
              </a:rPr>
              <a:t> St. John the </a:t>
            </a:r>
            <a:r>
              <a:rPr lang="it-IT" sz="4800" dirty="0" err="1">
                <a:latin typeface="Gabriola" pitchFamily="82" charset="0"/>
              </a:rPr>
              <a:t>Baptist</a:t>
            </a:r>
            <a:r>
              <a:rPr lang="it-IT" sz="4800" dirty="0">
                <a:latin typeface="Gabriola" pitchFamily="82" charset="0"/>
              </a:rPr>
              <a:t>" </a:t>
            </a:r>
            <a:r>
              <a:rPr lang="it-IT" sz="4800" dirty="0" err="1">
                <a:latin typeface="Gabriola" pitchFamily="82" charset="0"/>
              </a:rPr>
              <a:t>for</a:t>
            </a:r>
            <a:r>
              <a:rPr lang="it-IT" sz="4800" dirty="0">
                <a:latin typeface="Gabriola" pitchFamily="82" charset="0"/>
              </a:rPr>
              <a:t> the </a:t>
            </a:r>
            <a:r>
              <a:rPr lang="it-IT" sz="4800" dirty="0" err="1">
                <a:latin typeface="Gabriola" pitchFamily="82" charset="0"/>
              </a:rPr>
              <a:t>cathedral</a:t>
            </a:r>
            <a:r>
              <a:rPr lang="it-IT" sz="4800" dirty="0">
                <a:latin typeface="Gabriola" pitchFamily="82" charset="0"/>
              </a:rPr>
              <a:t> in Valletta. </a:t>
            </a:r>
            <a:r>
              <a:rPr lang="it-IT" sz="4800" dirty="0" smtClean="0">
                <a:latin typeface="Gabriola" pitchFamily="82" charset="0"/>
              </a:rPr>
              <a:t>In </a:t>
            </a:r>
            <a:r>
              <a:rPr lang="it-IT" sz="4800" dirty="0">
                <a:latin typeface="Gabriola" pitchFamily="82" charset="0"/>
              </a:rPr>
              <a:t>Messina, </a:t>
            </a:r>
            <a:r>
              <a:rPr lang="it-IT" sz="4800" dirty="0" err="1">
                <a:latin typeface="Gabriola" pitchFamily="82" charset="0"/>
              </a:rPr>
              <a:t>his</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smtClean="0">
                <a:latin typeface="Gabriola" pitchFamily="82" charset="0"/>
              </a:rPr>
              <a:t>work </a:t>
            </a:r>
            <a:r>
              <a:rPr lang="it-IT" sz="4800" dirty="0" err="1">
                <a:latin typeface="Gabriola" pitchFamily="82" charset="0"/>
              </a:rPr>
              <a:t>included</a:t>
            </a:r>
            <a:r>
              <a:rPr lang="it-IT" sz="4800" dirty="0">
                <a:latin typeface="Gabriola" pitchFamily="82" charset="0"/>
              </a:rPr>
              <a:t> "The </a:t>
            </a:r>
            <a:r>
              <a:rPr lang="it-IT" sz="4800" dirty="0" err="1">
                <a:latin typeface="Gabriola" pitchFamily="82" charset="0"/>
              </a:rPr>
              <a:t>Resurrection</a:t>
            </a:r>
            <a:r>
              <a:rPr lang="it-IT" sz="4800" dirty="0">
                <a:latin typeface="Gabriola" pitchFamily="82" charset="0"/>
              </a:rPr>
              <a:t> </a:t>
            </a:r>
            <a:r>
              <a:rPr lang="it-IT" sz="4800" dirty="0" err="1">
                <a:latin typeface="Gabriola" pitchFamily="82" charset="0"/>
              </a:rPr>
              <a:t>of</a:t>
            </a:r>
            <a:r>
              <a:rPr lang="it-IT" sz="4800" dirty="0">
                <a:latin typeface="Gabriola" pitchFamily="82" charset="0"/>
              </a:rPr>
              <a:t> </a:t>
            </a:r>
            <a:r>
              <a:rPr lang="it-IT" sz="4800" dirty="0" err="1">
                <a:latin typeface="Gabriola" pitchFamily="82" charset="0"/>
              </a:rPr>
              <a:t>Lazarus</a:t>
            </a:r>
            <a:r>
              <a:rPr lang="it-IT" sz="4800" dirty="0">
                <a:latin typeface="Gabriola" pitchFamily="82" charset="0"/>
              </a:rPr>
              <a:t>" and "The </a:t>
            </a:r>
            <a:r>
              <a:rPr lang="it-IT" sz="4800" dirty="0" err="1">
                <a:latin typeface="Gabriola" pitchFamily="82" charset="0"/>
              </a:rPr>
              <a:t>Adoration</a:t>
            </a:r>
            <a:r>
              <a:rPr lang="it-IT" sz="4800" dirty="0">
                <a:latin typeface="Gabriola" pitchFamily="82" charset="0"/>
              </a:rPr>
              <a:t> </a:t>
            </a:r>
            <a:r>
              <a:rPr lang="it-IT" sz="4800" dirty="0" err="1">
                <a:latin typeface="Gabriola" pitchFamily="82" charset="0"/>
              </a:rPr>
              <a:t>of</a:t>
            </a:r>
            <a:r>
              <a:rPr lang="it-IT" sz="4800" dirty="0">
                <a:latin typeface="Gabriola" pitchFamily="82" charset="0"/>
              </a:rPr>
              <a:t> the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Shepherds</a:t>
            </a:r>
            <a:r>
              <a:rPr lang="it-IT" sz="4800" dirty="0">
                <a:latin typeface="Gabriola" pitchFamily="82" charset="0"/>
              </a:rPr>
              <a:t>," </a:t>
            </a:r>
            <a:r>
              <a:rPr lang="it-IT" sz="4800" dirty="0" err="1">
                <a:latin typeface="Gabriola" pitchFamily="82" charset="0"/>
              </a:rPr>
              <a:t>while</a:t>
            </a:r>
            <a:r>
              <a:rPr lang="it-IT" sz="4800" dirty="0">
                <a:latin typeface="Gabriola" pitchFamily="82" charset="0"/>
              </a:rPr>
              <a:t> in Palermo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painted</a:t>
            </a:r>
            <a:r>
              <a:rPr lang="it-IT" sz="4800" dirty="0">
                <a:latin typeface="Gabriola" pitchFamily="82" charset="0"/>
              </a:rPr>
              <a:t> the "</a:t>
            </a:r>
            <a:r>
              <a:rPr lang="it-IT" sz="4800" dirty="0" err="1">
                <a:latin typeface="Gabriola" pitchFamily="82" charset="0"/>
              </a:rPr>
              <a:t>Adoration</a:t>
            </a:r>
            <a:r>
              <a:rPr lang="it-IT" sz="4800" dirty="0">
                <a:latin typeface="Gabriola" pitchFamily="82" charset="0"/>
              </a:rPr>
              <a:t> </a:t>
            </a:r>
            <a:r>
              <a:rPr lang="it-IT" sz="4800" dirty="0" err="1">
                <a:latin typeface="Gabriola" pitchFamily="82" charset="0"/>
              </a:rPr>
              <a:t>with</a:t>
            </a:r>
            <a:r>
              <a:rPr lang="it-IT" sz="4800" dirty="0">
                <a:latin typeface="Gabriola" pitchFamily="82" charset="0"/>
              </a:rPr>
              <a:t> St. Francis and St. </a:t>
            </a:r>
            <a:endParaRPr lang="it-IT" sz="4800" dirty="0" smtClean="0">
              <a:latin typeface="Gabriola" pitchFamily="82" charset="0"/>
            </a:endParaRPr>
          </a:p>
          <a:p>
            <a:pPr algn="ctr" fontAlgn="auto">
              <a:spcAft>
                <a:spcPts val="0"/>
              </a:spcAft>
              <a:buFont typeface="Arial" pitchFamily="34" charset="0"/>
              <a:buNone/>
              <a:defRPr/>
            </a:pPr>
            <a:r>
              <a:rPr lang="it-IT" sz="4800" dirty="0" smtClean="0">
                <a:latin typeface="Gabriola" pitchFamily="82" charset="0"/>
              </a:rPr>
              <a:t>Lawrence" . The </a:t>
            </a:r>
            <a:r>
              <a:rPr lang="it-IT" sz="4800" dirty="0">
                <a:latin typeface="Gabriola" pitchFamily="82" charset="0"/>
              </a:rPr>
              <a:t>murder </a:t>
            </a:r>
            <a:r>
              <a:rPr lang="it-IT" sz="4800" dirty="0" err="1">
                <a:latin typeface="Gabriola" pitchFamily="82" charset="0"/>
              </a:rPr>
              <a:t>that</a:t>
            </a:r>
            <a:r>
              <a:rPr lang="it-IT" sz="4800" dirty="0">
                <a:latin typeface="Gabriola" pitchFamily="82" charset="0"/>
              </a:rPr>
              <a:t> Caravaggio </a:t>
            </a:r>
            <a:r>
              <a:rPr lang="it-IT" sz="4800" dirty="0" err="1">
                <a:latin typeface="Gabriola" pitchFamily="82" charset="0"/>
              </a:rPr>
              <a:t>committed</a:t>
            </a:r>
            <a:r>
              <a:rPr lang="it-IT" sz="4800" dirty="0">
                <a:latin typeface="Gabriola" pitchFamily="82" charset="0"/>
              </a:rPr>
              <a:t> in 1606 </a:t>
            </a:r>
            <a:r>
              <a:rPr lang="it-IT" sz="4800" dirty="0" err="1">
                <a:latin typeface="Gabriola" pitchFamily="82" charset="0"/>
              </a:rPr>
              <a:t>was</a:t>
            </a:r>
            <a:r>
              <a:rPr lang="it-IT" sz="4800" dirty="0">
                <a:latin typeface="Gabriola" pitchFamily="82" charset="0"/>
              </a:rPr>
              <a:t> </a:t>
            </a:r>
            <a:r>
              <a:rPr lang="it-IT" sz="4800" dirty="0" err="1">
                <a:latin typeface="Gabriola" pitchFamily="82" charset="0"/>
              </a:rPr>
              <a:t>not</a:t>
            </a:r>
            <a:r>
              <a:rPr lang="it-IT" sz="4800" dirty="0">
                <a:latin typeface="Gabriola" pitchFamily="82" charset="0"/>
              </a:rPr>
              <a:t> the end </a:t>
            </a:r>
            <a:r>
              <a:rPr lang="it-IT" sz="4800" dirty="0" err="1">
                <a:latin typeface="Gabriola" pitchFamily="82" charset="0"/>
              </a:rPr>
              <a:t>of</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his</a:t>
            </a:r>
            <a:r>
              <a:rPr lang="it-IT" sz="4800" dirty="0" smtClean="0">
                <a:latin typeface="Gabriola" pitchFamily="82" charset="0"/>
              </a:rPr>
              <a:t> </a:t>
            </a:r>
            <a:r>
              <a:rPr lang="it-IT" sz="4800" dirty="0" err="1">
                <a:latin typeface="Gabriola" pitchFamily="82" charset="0"/>
              </a:rPr>
              <a:t>violence</a:t>
            </a:r>
            <a:r>
              <a:rPr lang="it-IT" sz="4800" dirty="0">
                <a:latin typeface="Gabriola" pitchFamily="82" charset="0"/>
              </a:rPr>
              <a:t>. In </a:t>
            </a:r>
            <a:r>
              <a:rPr lang="it-IT" sz="4800" dirty="0" err="1">
                <a:latin typeface="Gabriola" pitchFamily="82" charset="0"/>
              </a:rPr>
              <a:t>July</a:t>
            </a:r>
            <a:r>
              <a:rPr lang="it-IT" sz="4800" dirty="0">
                <a:latin typeface="Gabriola" pitchFamily="82" charset="0"/>
              </a:rPr>
              <a:t> 1608,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attacked</a:t>
            </a:r>
            <a:r>
              <a:rPr lang="it-IT" sz="4800" dirty="0">
                <a:latin typeface="Gabriola" pitchFamily="82" charset="0"/>
              </a:rPr>
              <a:t> Fra Giovanni Rodomonte </a:t>
            </a:r>
            <a:r>
              <a:rPr lang="it-IT" sz="4800" dirty="0" err="1">
                <a:latin typeface="Gabriola" pitchFamily="82" charset="0"/>
              </a:rPr>
              <a:t>Roero</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smtClean="0">
                <a:latin typeface="Gabriola" pitchFamily="82" charset="0"/>
              </a:rPr>
              <a:t>Caravaggio </a:t>
            </a:r>
            <a:r>
              <a:rPr lang="it-IT" sz="4800" dirty="0" err="1">
                <a:latin typeface="Gabriola" pitchFamily="82" charset="0"/>
              </a:rPr>
              <a:t>was</a:t>
            </a:r>
            <a:r>
              <a:rPr lang="it-IT" sz="4800" dirty="0">
                <a:latin typeface="Gabriola" pitchFamily="82" charset="0"/>
              </a:rPr>
              <a:t> </a:t>
            </a:r>
            <a:r>
              <a:rPr lang="it-IT" sz="4800" dirty="0" err="1">
                <a:latin typeface="Gabriola" pitchFamily="82" charset="0"/>
              </a:rPr>
              <a:t>arrested</a:t>
            </a:r>
            <a:r>
              <a:rPr lang="it-IT" sz="4800" dirty="0">
                <a:latin typeface="Gabriola" pitchFamily="82" charset="0"/>
              </a:rPr>
              <a:t> </a:t>
            </a:r>
            <a:r>
              <a:rPr lang="it-IT" sz="4800" dirty="0" err="1">
                <a:latin typeface="Gabriola" pitchFamily="82" charset="0"/>
              </a:rPr>
              <a:t>but</a:t>
            </a:r>
            <a:r>
              <a:rPr lang="it-IT" sz="4800" dirty="0">
                <a:latin typeface="Gabriola" pitchFamily="82" charset="0"/>
              </a:rPr>
              <a:t> </a:t>
            </a:r>
            <a:r>
              <a:rPr lang="it-IT" sz="4800" dirty="0" err="1">
                <a:latin typeface="Gabriola" pitchFamily="82" charset="0"/>
              </a:rPr>
              <a:t>managed</a:t>
            </a:r>
            <a:r>
              <a:rPr lang="it-IT" sz="4800" dirty="0">
                <a:latin typeface="Gabriola" pitchFamily="82" charset="0"/>
              </a:rPr>
              <a:t> </a:t>
            </a:r>
            <a:r>
              <a:rPr lang="it-IT" sz="4800" dirty="0" err="1">
                <a:latin typeface="Gabriola" pitchFamily="82" charset="0"/>
              </a:rPr>
              <a:t>to</a:t>
            </a:r>
            <a:r>
              <a:rPr lang="it-IT" sz="4800" dirty="0">
                <a:latin typeface="Gabriola" pitchFamily="82" charset="0"/>
              </a:rPr>
              <a:t> </a:t>
            </a:r>
            <a:r>
              <a:rPr lang="it-IT" sz="4800" dirty="0" err="1">
                <a:latin typeface="Gabriola" pitchFamily="82" charset="0"/>
              </a:rPr>
              <a:t>escape</a:t>
            </a:r>
            <a:r>
              <a:rPr lang="it-IT" sz="4800" dirty="0">
                <a:latin typeface="Gabriola" pitchFamily="82" charset="0"/>
              </a:rPr>
              <a:t> just </a:t>
            </a:r>
            <a:r>
              <a:rPr lang="it-IT" sz="4800" dirty="0" err="1">
                <a:latin typeface="Gabriola" pitchFamily="82" charset="0"/>
              </a:rPr>
              <a:t>one</a:t>
            </a:r>
            <a:r>
              <a:rPr lang="it-IT" sz="4800" dirty="0">
                <a:latin typeface="Gabriola" pitchFamily="82" charset="0"/>
              </a:rPr>
              <a:t> </a:t>
            </a:r>
            <a:r>
              <a:rPr lang="it-IT" sz="4800" dirty="0" err="1">
                <a:latin typeface="Gabriola" pitchFamily="82" charset="0"/>
              </a:rPr>
              <a:t>month</a:t>
            </a:r>
            <a:r>
              <a:rPr lang="it-IT" sz="4800" dirty="0">
                <a:latin typeface="Gabriola" pitchFamily="82" charset="0"/>
              </a:rPr>
              <a:t> </a:t>
            </a:r>
            <a:r>
              <a:rPr lang="it-IT" sz="4800" dirty="0" err="1">
                <a:latin typeface="Gabriola" pitchFamily="82" charset="0"/>
              </a:rPr>
              <a:t>later</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smtClean="0">
                <a:latin typeface="Gabriola" pitchFamily="82" charset="0"/>
              </a:rPr>
              <a:t>Caravaggio's </a:t>
            </a:r>
            <a:r>
              <a:rPr lang="it-IT" sz="4800" dirty="0" err="1">
                <a:latin typeface="Gabriola" pitchFamily="82" charset="0"/>
              </a:rPr>
              <a:t>salvation</a:t>
            </a:r>
            <a:r>
              <a:rPr lang="it-IT" sz="4800" dirty="0">
                <a:latin typeface="Gabriola" pitchFamily="82" charset="0"/>
              </a:rPr>
              <a:t> </a:t>
            </a:r>
            <a:r>
              <a:rPr lang="it-IT" sz="4800" dirty="0" err="1">
                <a:latin typeface="Gabriola" pitchFamily="82" charset="0"/>
              </a:rPr>
              <a:t>could</a:t>
            </a:r>
            <a:r>
              <a:rPr lang="it-IT" sz="4800" dirty="0">
                <a:latin typeface="Gabriola" pitchFamily="82" charset="0"/>
              </a:rPr>
              <a:t> come </a:t>
            </a:r>
            <a:r>
              <a:rPr lang="it-IT" sz="4800" dirty="0" err="1">
                <a:latin typeface="Gabriola" pitchFamily="82" charset="0"/>
              </a:rPr>
              <a:t>from</a:t>
            </a:r>
            <a:r>
              <a:rPr lang="it-IT" sz="4800" dirty="0">
                <a:latin typeface="Gabriola" pitchFamily="82" charset="0"/>
              </a:rPr>
              <a:t> the pope, </a:t>
            </a:r>
            <a:r>
              <a:rPr lang="it-IT" sz="4800" dirty="0" err="1">
                <a:latin typeface="Gabriola" pitchFamily="82" charset="0"/>
              </a:rPr>
              <a:t>who</a:t>
            </a:r>
            <a:r>
              <a:rPr lang="it-IT" sz="4800" dirty="0">
                <a:latin typeface="Gabriola" pitchFamily="82" charset="0"/>
              </a:rPr>
              <a:t> </a:t>
            </a:r>
            <a:r>
              <a:rPr lang="it-IT" sz="4800" dirty="0" err="1">
                <a:latin typeface="Gabriola" pitchFamily="82" charset="0"/>
              </a:rPr>
              <a:t>had</a:t>
            </a:r>
            <a:r>
              <a:rPr lang="it-IT" sz="4800" dirty="0">
                <a:latin typeface="Gabriola" pitchFamily="82" charset="0"/>
              </a:rPr>
              <a:t> the </a:t>
            </a:r>
            <a:r>
              <a:rPr lang="it-IT" sz="4800" dirty="0" err="1">
                <a:latin typeface="Gabriola" pitchFamily="82" charset="0"/>
              </a:rPr>
              <a:t>power</a:t>
            </a:r>
            <a:r>
              <a:rPr lang="it-IT" sz="4800" dirty="0">
                <a:latin typeface="Gabriola" pitchFamily="82" charset="0"/>
              </a:rPr>
              <a:t> </a:t>
            </a:r>
            <a:r>
              <a:rPr lang="it-IT" sz="4800" dirty="0" err="1">
                <a:latin typeface="Gabriola" pitchFamily="82" charset="0"/>
              </a:rPr>
              <a:t>to</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pardon</a:t>
            </a:r>
            <a:r>
              <a:rPr lang="it-IT" sz="4800" dirty="0" smtClean="0">
                <a:latin typeface="Gabriola" pitchFamily="82" charset="0"/>
              </a:rPr>
              <a:t> </a:t>
            </a:r>
            <a:r>
              <a:rPr lang="it-IT" sz="4800" dirty="0" err="1">
                <a:latin typeface="Gabriola" pitchFamily="82" charset="0"/>
              </a:rPr>
              <a:t>him</a:t>
            </a:r>
            <a:r>
              <a:rPr lang="it-IT" sz="4800" dirty="0">
                <a:latin typeface="Gabriola" pitchFamily="82" charset="0"/>
              </a:rPr>
              <a:t>. In 1610 Caravaggio </a:t>
            </a:r>
            <a:r>
              <a:rPr lang="it-IT" sz="4800" dirty="0" err="1">
                <a:latin typeface="Gabriola" pitchFamily="82" charset="0"/>
              </a:rPr>
              <a:t>began</a:t>
            </a:r>
            <a:r>
              <a:rPr lang="it-IT" sz="4800" dirty="0">
                <a:latin typeface="Gabriola" pitchFamily="82" charset="0"/>
              </a:rPr>
              <a:t> </a:t>
            </a:r>
            <a:r>
              <a:rPr lang="it-IT" sz="4800" dirty="0" err="1">
                <a:latin typeface="Gabriola" pitchFamily="82" charset="0"/>
              </a:rPr>
              <a:t>to</a:t>
            </a:r>
            <a:r>
              <a:rPr lang="it-IT" sz="4800" dirty="0">
                <a:latin typeface="Gabriola" pitchFamily="82" charset="0"/>
              </a:rPr>
              <a:t> </a:t>
            </a:r>
            <a:r>
              <a:rPr lang="it-IT" sz="4800" dirty="0" err="1">
                <a:latin typeface="Gabriola" pitchFamily="82" charset="0"/>
              </a:rPr>
              <a:t>make</a:t>
            </a:r>
            <a:r>
              <a:rPr lang="it-IT" sz="4800" dirty="0">
                <a:latin typeface="Gabriola" pitchFamily="82" charset="0"/>
              </a:rPr>
              <a:t> </a:t>
            </a:r>
            <a:r>
              <a:rPr lang="it-IT" sz="4800" dirty="0" err="1">
                <a:latin typeface="Gabriola" pitchFamily="82" charset="0"/>
              </a:rPr>
              <a:t>his</a:t>
            </a:r>
            <a:r>
              <a:rPr lang="it-IT" sz="4800" dirty="0">
                <a:latin typeface="Gabriola" pitchFamily="82" charset="0"/>
              </a:rPr>
              <a:t> way back </a:t>
            </a:r>
            <a:r>
              <a:rPr lang="it-IT" sz="4800" dirty="0" err="1">
                <a:latin typeface="Gabriola" pitchFamily="82" charset="0"/>
              </a:rPr>
              <a:t>to</a:t>
            </a:r>
            <a:r>
              <a:rPr lang="it-IT" sz="4800" dirty="0">
                <a:latin typeface="Gabriola" pitchFamily="82" charset="0"/>
              </a:rPr>
              <a:t> </a:t>
            </a:r>
            <a:r>
              <a:rPr lang="it-IT" sz="4800" dirty="0" err="1">
                <a:latin typeface="Gabriola" pitchFamily="82" charset="0"/>
              </a:rPr>
              <a:t>Rome</a:t>
            </a:r>
            <a:r>
              <a:rPr lang="it-IT" sz="4800" dirty="0">
                <a:latin typeface="Gabriola" pitchFamily="82" charset="0"/>
              </a:rPr>
              <a:t>.  </a:t>
            </a:r>
            <a:r>
              <a:rPr lang="it-IT" sz="4800" dirty="0" err="1">
                <a:latin typeface="Gabriola" pitchFamily="82" charset="0"/>
              </a:rPr>
              <a:t>Sailing</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from</a:t>
            </a:r>
            <a:r>
              <a:rPr lang="it-IT" sz="4800" dirty="0" smtClean="0">
                <a:latin typeface="Gabriola" pitchFamily="82" charset="0"/>
              </a:rPr>
              <a:t> </a:t>
            </a:r>
            <a:r>
              <a:rPr lang="it-IT" sz="4800" dirty="0" err="1">
                <a:latin typeface="Gabriola" pitchFamily="82" charset="0"/>
              </a:rPr>
              <a:t>Naples</a:t>
            </a:r>
            <a:r>
              <a:rPr lang="it-IT" sz="4800" dirty="0">
                <a:latin typeface="Gabriola" pitchFamily="82" charset="0"/>
              </a:rPr>
              <a:t>, </a:t>
            </a:r>
            <a:r>
              <a:rPr lang="it-IT" sz="4800" dirty="0" err="1">
                <a:latin typeface="Gabriola" pitchFamily="82" charset="0"/>
              </a:rPr>
              <a:t>he</a:t>
            </a:r>
            <a:r>
              <a:rPr lang="it-IT" sz="4800" dirty="0">
                <a:latin typeface="Gabriola" pitchFamily="82" charset="0"/>
              </a:rPr>
              <a:t> </a:t>
            </a:r>
            <a:r>
              <a:rPr lang="it-IT" sz="4800" dirty="0" err="1">
                <a:latin typeface="Gabriola" pitchFamily="82" charset="0"/>
              </a:rPr>
              <a:t>was</a:t>
            </a:r>
            <a:r>
              <a:rPr lang="it-IT" sz="4800" dirty="0">
                <a:latin typeface="Gabriola" pitchFamily="82" charset="0"/>
              </a:rPr>
              <a:t> </a:t>
            </a:r>
            <a:r>
              <a:rPr lang="it-IT" sz="4800" dirty="0" err="1">
                <a:latin typeface="Gabriola" pitchFamily="82" charset="0"/>
              </a:rPr>
              <a:t>arrested</a:t>
            </a:r>
            <a:r>
              <a:rPr lang="it-IT" sz="4800" dirty="0">
                <a:latin typeface="Gabriola" pitchFamily="82" charset="0"/>
              </a:rPr>
              <a:t> in Palo, </a:t>
            </a:r>
            <a:r>
              <a:rPr lang="it-IT" sz="4800" dirty="0" err="1">
                <a:latin typeface="Gabriola" pitchFamily="82" charset="0"/>
              </a:rPr>
              <a:t>where</a:t>
            </a:r>
            <a:r>
              <a:rPr lang="it-IT" sz="4800" dirty="0">
                <a:latin typeface="Gabriola" pitchFamily="82" charset="0"/>
              </a:rPr>
              <a:t> </a:t>
            </a:r>
            <a:r>
              <a:rPr lang="it-IT" sz="4800" dirty="0" err="1">
                <a:latin typeface="Gabriola" pitchFamily="82" charset="0"/>
              </a:rPr>
              <a:t>his</a:t>
            </a:r>
            <a:r>
              <a:rPr lang="it-IT" sz="4800" dirty="0">
                <a:latin typeface="Gabriola" pitchFamily="82" charset="0"/>
              </a:rPr>
              <a:t> boat </a:t>
            </a:r>
            <a:r>
              <a:rPr lang="it-IT" sz="4800" dirty="0" err="1">
                <a:latin typeface="Gabriola" pitchFamily="82" charset="0"/>
              </a:rPr>
              <a:t>had</a:t>
            </a:r>
            <a:r>
              <a:rPr lang="it-IT" sz="4800" dirty="0">
                <a:latin typeface="Gabriola" pitchFamily="82" charset="0"/>
              </a:rPr>
              <a:t> </a:t>
            </a:r>
            <a:r>
              <a:rPr lang="it-IT" sz="4800" dirty="0" err="1">
                <a:latin typeface="Gabriola" pitchFamily="82" charset="0"/>
              </a:rPr>
              <a:t>made</a:t>
            </a:r>
            <a:r>
              <a:rPr lang="it-IT" sz="4800" dirty="0">
                <a:latin typeface="Gabriola" pitchFamily="82" charset="0"/>
              </a:rPr>
              <a:t> a stop. </a:t>
            </a:r>
            <a:r>
              <a:rPr lang="it-IT" sz="4800" dirty="0" err="1">
                <a:latin typeface="Gabriola" pitchFamily="82" charset="0"/>
              </a:rPr>
              <a:t>Upon</a:t>
            </a:r>
            <a:r>
              <a:rPr lang="it-IT" sz="4800" dirty="0">
                <a:latin typeface="Gabriola" pitchFamily="82" charset="0"/>
              </a:rPr>
              <a:t> </a:t>
            </a:r>
            <a:r>
              <a:rPr lang="it-IT" sz="4800" dirty="0" err="1">
                <a:latin typeface="Gabriola" pitchFamily="82" charset="0"/>
              </a:rPr>
              <a:t>his</a:t>
            </a:r>
            <a:r>
              <a:rPr lang="it-IT" sz="4800" dirty="0">
                <a:latin typeface="Gabriola" pitchFamily="82" charset="0"/>
              </a:rPr>
              <a:t> </a:t>
            </a:r>
            <a:r>
              <a:rPr lang="it-IT" sz="4800" dirty="0" err="1">
                <a:latin typeface="Gabriola" pitchFamily="82" charset="0"/>
              </a:rPr>
              <a:t>release</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he</a:t>
            </a:r>
            <a:r>
              <a:rPr lang="it-IT" sz="4800" dirty="0" smtClean="0">
                <a:latin typeface="Gabriola" pitchFamily="82" charset="0"/>
              </a:rPr>
              <a:t> </a:t>
            </a:r>
            <a:r>
              <a:rPr lang="it-IT" sz="4800" dirty="0" err="1">
                <a:latin typeface="Gabriola" pitchFamily="82" charset="0"/>
              </a:rPr>
              <a:t>resumed</a:t>
            </a:r>
            <a:r>
              <a:rPr lang="it-IT" sz="4800" dirty="0">
                <a:latin typeface="Gabriola" pitchFamily="82" charset="0"/>
              </a:rPr>
              <a:t> </a:t>
            </a:r>
            <a:r>
              <a:rPr lang="it-IT" sz="4800" dirty="0" err="1">
                <a:latin typeface="Gabriola" pitchFamily="82" charset="0"/>
              </a:rPr>
              <a:t>his</a:t>
            </a:r>
            <a:r>
              <a:rPr lang="it-IT" sz="4800" dirty="0">
                <a:latin typeface="Gabriola" pitchFamily="82" charset="0"/>
              </a:rPr>
              <a:t> </a:t>
            </a:r>
            <a:r>
              <a:rPr lang="it-IT" sz="4800" dirty="0" err="1">
                <a:latin typeface="Gabriola" pitchFamily="82" charset="0"/>
              </a:rPr>
              <a:t>journey</a:t>
            </a:r>
            <a:r>
              <a:rPr lang="it-IT" sz="4800" dirty="0">
                <a:latin typeface="Gabriola" pitchFamily="82" charset="0"/>
              </a:rPr>
              <a:t> and </a:t>
            </a:r>
            <a:r>
              <a:rPr lang="it-IT" sz="4800" dirty="0" err="1">
                <a:latin typeface="Gabriola" pitchFamily="82" charset="0"/>
              </a:rPr>
              <a:t>eventually</a:t>
            </a:r>
            <a:r>
              <a:rPr lang="it-IT" sz="4800" dirty="0">
                <a:latin typeface="Gabriola" pitchFamily="82" charset="0"/>
              </a:rPr>
              <a:t> </a:t>
            </a:r>
            <a:r>
              <a:rPr lang="it-IT" sz="4800" dirty="0" err="1">
                <a:latin typeface="Gabriola" pitchFamily="82" charset="0"/>
              </a:rPr>
              <a:t>arrived</a:t>
            </a:r>
            <a:r>
              <a:rPr lang="it-IT" sz="4800" dirty="0">
                <a:latin typeface="Gabriola" pitchFamily="82" charset="0"/>
              </a:rPr>
              <a:t> at </a:t>
            </a:r>
            <a:r>
              <a:rPr lang="it-IT" sz="4800" dirty="0" err="1">
                <a:latin typeface="Gabriola" pitchFamily="82" charset="0"/>
              </a:rPr>
              <a:t>Port</a:t>
            </a:r>
            <a:r>
              <a:rPr lang="it-IT" sz="4800" dirty="0">
                <a:latin typeface="Gabriola" pitchFamily="82" charset="0"/>
              </a:rPr>
              <a:t>'Ercole, </a:t>
            </a:r>
            <a:r>
              <a:rPr lang="it-IT" sz="4800" dirty="0" err="1">
                <a:latin typeface="Gabriola" pitchFamily="82" charset="0"/>
              </a:rPr>
              <a:t>where</a:t>
            </a:r>
            <a:r>
              <a:rPr lang="it-IT" sz="4800" dirty="0">
                <a:latin typeface="Gabriola" pitchFamily="82" charset="0"/>
              </a:rPr>
              <a:t> </a:t>
            </a:r>
            <a:r>
              <a:rPr lang="it-IT" sz="4800" dirty="0" err="1">
                <a:latin typeface="Gabriola" pitchFamily="82" charset="0"/>
              </a:rPr>
              <a:t>died</a:t>
            </a:r>
            <a:r>
              <a:rPr lang="it-IT" sz="4800" dirty="0">
                <a:latin typeface="Gabriola" pitchFamily="82" charset="0"/>
              </a:rPr>
              <a:t> just a </a:t>
            </a:r>
            <a:r>
              <a:rPr lang="it-IT" sz="4800" dirty="0" err="1">
                <a:latin typeface="Gabriola" pitchFamily="82" charset="0"/>
              </a:rPr>
              <a:t>few</a:t>
            </a:r>
            <a:r>
              <a:rPr lang="it-IT" sz="4800" dirty="0">
                <a:latin typeface="Gabriola" pitchFamily="82" charset="0"/>
              </a:rPr>
              <a:t> </a:t>
            </a:r>
            <a:r>
              <a:rPr lang="it-IT" sz="4800" dirty="0" err="1">
                <a:latin typeface="Gabriola" pitchFamily="82" charset="0"/>
              </a:rPr>
              <a:t>days</a:t>
            </a:r>
            <a:r>
              <a:rPr lang="it-IT" sz="4800" dirty="0">
                <a:latin typeface="Gabriola" pitchFamily="82" charset="0"/>
              </a:rPr>
              <a:t> </a:t>
            </a:r>
            <a:endParaRPr lang="it-IT" sz="4800" dirty="0" smtClean="0">
              <a:latin typeface="Gabriola" pitchFamily="82" charset="0"/>
            </a:endParaRPr>
          </a:p>
          <a:p>
            <a:pPr algn="ctr" fontAlgn="auto">
              <a:spcAft>
                <a:spcPts val="0"/>
              </a:spcAft>
              <a:buFont typeface="Arial" pitchFamily="34" charset="0"/>
              <a:buNone/>
              <a:defRPr/>
            </a:pPr>
            <a:r>
              <a:rPr lang="it-IT" sz="4800" dirty="0" err="1" smtClean="0">
                <a:latin typeface="Gabriola" pitchFamily="82" charset="0"/>
              </a:rPr>
              <a:t>later</a:t>
            </a:r>
            <a:r>
              <a:rPr lang="it-IT" sz="4800" dirty="0">
                <a:latin typeface="Gabriola" pitchFamily="82" charset="0"/>
              </a:rPr>
              <a:t>, on </a:t>
            </a:r>
            <a:r>
              <a:rPr lang="it-IT" sz="4800" dirty="0" err="1">
                <a:latin typeface="Gabriola" pitchFamily="82" charset="0"/>
              </a:rPr>
              <a:t>July</a:t>
            </a:r>
            <a:r>
              <a:rPr lang="it-IT" sz="4800" dirty="0">
                <a:latin typeface="Gabriola" pitchFamily="82" charset="0"/>
              </a:rPr>
              <a:t> 18, 1610.</a:t>
            </a:r>
          </a:p>
          <a:p>
            <a:pPr fontAlgn="auto">
              <a:spcAft>
                <a:spcPts val="0"/>
              </a:spcAft>
              <a:buFont typeface="Arial" pitchFamily="34" charset="0"/>
              <a:buNone/>
              <a:defRPr/>
            </a:pPr>
            <a:endParaRPr lang="it-IT" dirty="0" smtClean="0"/>
          </a:p>
          <a:p>
            <a:pPr fontAlgn="auto">
              <a:spcAft>
                <a:spcPts val="0"/>
              </a:spcAft>
              <a:buFont typeface="Arial" pitchFamily="34" charset="0"/>
              <a:buNone/>
              <a:defRPr/>
            </a:pPr>
            <a:endParaRPr lang="it-IT" dirty="0"/>
          </a:p>
        </p:txBody>
      </p:sp>
      <p:sp>
        <p:nvSpPr>
          <p:cNvPr id="4" name="Personalizzato 3">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1" name="Segnaposto contenuto 3" descr="cartina-italia-2014.jpg"/>
          <p:cNvPicPr>
            <a:picLocks noGrp="1" noChangeAspect="1"/>
          </p:cNvPicPr>
          <p:nvPr>
            <p:ph idx="1"/>
          </p:nvPr>
        </p:nvPicPr>
        <p:blipFill>
          <a:blip r:embed="rId2" cstate="print"/>
          <a:srcRect/>
          <a:stretch>
            <a:fillRect/>
          </a:stretch>
        </p:blipFill>
        <p:spPr>
          <a:xfrm>
            <a:off x="1357290" y="0"/>
            <a:ext cx="6159500" cy="6858000"/>
          </a:xfrm>
        </p:spPr>
      </p:pic>
      <p:sp>
        <p:nvSpPr>
          <p:cNvPr id="5" name="Rettangolo 4"/>
          <p:cNvSpPr/>
          <p:nvPr/>
        </p:nvSpPr>
        <p:spPr>
          <a:xfrm>
            <a:off x="214313" y="5661025"/>
            <a:ext cx="2557462" cy="982663"/>
          </a:xfrm>
          <a:prstGeom prst="rect">
            <a:avLst/>
          </a:prstGeom>
          <a:gradFill>
            <a:gsLst>
              <a:gs pos="0">
                <a:schemeClr val="bg1"/>
              </a:gs>
              <a:gs pos="53000">
                <a:srgbClr val="D4DEFF"/>
              </a:gs>
              <a:gs pos="83000">
                <a:srgbClr val="D4DEFF"/>
              </a:gs>
              <a:gs pos="100000">
                <a:srgbClr val="96AB94"/>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a:solidFill>
                  <a:srgbClr val="002060"/>
                </a:solidFill>
              </a:rPr>
              <a:t>Caravaggio’s </a:t>
            </a:r>
            <a:r>
              <a:rPr lang="it-IT" b="1" dirty="0" err="1">
                <a:solidFill>
                  <a:srgbClr val="002060"/>
                </a:solidFill>
              </a:rPr>
              <a:t>trips</a:t>
            </a:r>
            <a:endParaRPr lang="it-IT" b="1" dirty="0">
              <a:solidFill>
                <a:srgbClr val="002060"/>
              </a:solidFill>
            </a:endParaRPr>
          </a:p>
        </p:txBody>
      </p:sp>
      <p:sp>
        <p:nvSpPr>
          <p:cNvPr id="15363" name="CasellaDiTesto 5"/>
          <p:cNvSpPr txBox="1">
            <a:spLocks noChangeArrowheads="1"/>
          </p:cNvSpPr>
          <p:nvPr/>
        </p:nvSpPr>
        <p:spPr bwMode="auto">
          <a:xfrm>
            <a:off x="2786063" y="714375"/>
            <a:ext cx="714375" cy="307975"/>
          </a:xfrm>
          <a:prstGeom prst="rect">
            <a:avLst/>
          </a:prstGeom>
          <a:noFill/>
          <a:ln w="9525">
            <a:noFill/>
            <a:miter lim="800000"/>
            <a:headEnd/>
            <a:tailEnd/>
          </a:ln>
        </p:spPr>
        <p:txBody>
          <a:bodyPr>
            <a:spAutoFit/>
          </a:bodyPr>
          <a:lstStyle/>
          <a:p>
            <a:r>
              <a:rPr lang="it-IT" sz="1400" b="1">
                <a:latin typeface="Calibri" pitchFamily="34" charset="0"/>
              </a:rPr>
              <a:t>Milan</a:t>
            </a:r>
            <a:endParaRPr lang="it-IT" b="1">
              <a:latin typeface="Calibri" pitchFamily="34" charset="0"/>
            </a:endParaRPr>
          </a:p>
        </p:txBody>
      </p:sp>
      <p:sp>
        <p:nvSpPr>
          <p:cNvPr id="15364" name="CasellaDiTesto 6"/>
          <p:cNvSpPr txBox="1">
            <a:spLocks noChangeArrowheads="1"/>
          </p:cNvSpPr>
          <p:nvPr/>
        </p:nvSpPr>
        <p:spPr bwMode="auto">
          <a:xfrm>
            <a:off x="4286250" y="2500313"/>
            <a:ext cx="785813" cy="338137"/>
          </a:xfrm>
          <a:prstGeom prst="rect">
            <a:avLst/>
          </a:prstGeom>
          <a:noFill/>
          <a:ln w="9525">
            <a:noFill/>
            <a:miter lim="800000"/>
            <a:headEnd/>
            <a:tailEnd/>
          </a:ln>
        </p:spPr>
        <p:txBody>
          <a:bodyPr>
            <a:spAutoFit/>
          </a:bodyPr>
          <a:lstStyle/>
          <a:p>
            <a:r>
              <a:rPr lang="it-IT" sz="1600" b="1">
                <a:latin typeface="Calibri" pitchFamily="34" charset="0"/>
              </a:rPr>
              <a:t>Rome</a:t>
            </a:r>
            <a:endParaRPr lang="it-IT" b="1">
              <a:latin typeface="Calibri" pitchFamily="34" charset="0"/>
            </a:endParaRPr>
          </a:p>
        </p:txBody>
      </p:sp>
      <p:sp>
        <p:nvSpPr>
          <p:cNvPr id="15365" name="CasellaDiTesto 7"/>
          <p:cNvSpPr txBox="1">
            <a:spLocks noChangeArrowheads="1"/>
          </p:cNvSpPr>
          <p:nvPr/>
        </p:nvSpPr>
        <p:spPr bwMode="auto">
          <a:xfrm>
            <a:off x="5286375" y="3000375"/>
            <a:ext cx="857250" cy="338138"/>
          </a:xfrm>
          <a:prstGeom prst="rect">
            <a:avLst/>
          </a:prstGeom>
          <a:noFill/>
          <a:ln w="9525">
            <a:noFill/>
            <a:miter lim="800000"/>
            <a:headEnd/>
            <a:tailEnd/>
          </a:ln>
        </p:spPr>
        <p:txBody>
          <a:bodyPr>
            <a:spAutoFit/>
          </a:bodyPr>
          <a:lstStyle/>
          <a:p>
            <a:r>
              <a:rPr lang="it-IT" sz="1600" b="1" dirty="0" err="1">
                <a:latin typeface="Calibri" pitchFamily="34" charset="0"/>
              </a:rPr>
              <a:t>Naples</a:t>
            </a:r>
            <a:endParaRPr lang="it-IT" sz="1600" b="1" dirty="0">
              <a:latin typeface="Calibri" pitchFamily="34" charset="0"/>
            </a:endParaRPr>
          </a:p>
        </p:txBody>
      </p:sp>
      <p:sp>
        <p:nvSpPr>
          <p:cNvPr id="15366" name="CasellaDiTesto 8"/>
          <p:cNvSpPr txBox="1">
            <a:spLocks noChangeArrowheads="1"/>
          </p:cNvSpPr>
          <p:nvPr/>
        </p:nvSpPr>
        <p:spPr bwMode="auto">
          <a:xfrm>
            <a:off x="5435600" y="5589588"/>
            <a:ext cx="785813" cy="338137"/>
          </a:xfrm>
          <a:prstGeom prst="rect">
            <a:avLst/>
          </a:prstGeom>
          <a:noFill/>
          <a:ln w="9525">
            <a:noFill/>
            <a:miter lim="800000"/>
            <a:headEnd/>
            <a:tailEnd/>
          </a:ln>
        </p:spPr>
        <p:txBody>
          <a:bodyPr>
            <a:spAutoFit/>
          </a:bodyPr>
          <a:lstStyle/>
          <a:p>
            <a:r>
              <a:rPr lang="it-IT" sz="1600" b="1" dirty="0">
                <a:latin typeface="Calibri" pitchFamily="34" charset="0"/>
                <a:hlinkClick r:id="" action="ppaction://hlinkshowjump?jump=nextslide"/>
              </a:rPr>
              <a:t>Malta</a:t>
            </a:r>
            <a:endParaRPr lang="it-IT" b="1" dirty="0">
              <a:latin typeface="Calibri" pitchFamily="34" charset="0"/>
            </a:endParaRPr>
          </a:p>
        </p:txBody>
      </p:sp>
      <p:sp>
        <p:nvSpPr>
          <p:cNvPr id="15367" name="CasellaDiTesto 9"/>
          <p:cNvSpPr txBox="1">
            <a:spLocks noChangeArrowheads="1"/>
          </p:cNvSpPr>
          <p:nvPr/>
        </p:nvSpPr>
        <p:spPr bwMode="auto">
          <a:xfrm>
            <a:off x="3929063" y="4357688"/>
            <a:ext cx="1000125" cy="615553"/>
          </a:xfrm>
          <a:prstGeom prst="rect">
            <a:avLst/>
          </a:prstGeom>
          <a:noFill/>
          <a:ln w="9525">
            <a:noFill/>
            <a:miter lim="800000"/>
            <a:headEnd/>
            <a:tailEnd/>
          </a:ln>
        </p:spPr>
        <p:txBody>
          <a:bodyPr>
            <a:spAutoFit/>
          </a:bodyPr>
          <a:lstStyle/>
          <a:p>
            <a:r>
              <a:rPr lang="it-IT" sz="1600" b="1" dirty="0" smtClean="0">
                <a:latin typeface="Calibri" pitchFamily="34" charset="0"/>
                <a:hlinkClick r:id="rId3" action="ppaction://hlinksldjump"/>
              </a:rPr>
              <a:t>Palermo</a:t>
            </a:r>
            <a:endParaRPr lang="it-IT" sz="1600" b="1" dirty="0" smtClean="0">
              <a:latin typeface="Calibri" pitchFamily="34" charset="0"/>
            </a:endParaRPr>
          </a:p>
          <a:p>
            <a:endParaRPr lang="it-IT" b="1" dirty="0">
              <a:latin typeface="Calibri" pitchFamily="34" charset="0"/>
            </a:endParaRPr>
          </a:p>
        </p:txBody>
      </p:sp>
      <p:sp>
        <p:nvSpPr>
          <p:cNvPr id="15368" name="CasellaDiTesto 10"/>
          <p:cNvSpPr txBox="1">
            <a:spLocks noChangeArrowheads="1"/>
          </p:cNvSpPr>
          <p:nvPr/>
        </p:nvSpPr>
        <p:spPr bwMode="auto">
          <a:xfrm>
            <a:off x="6072188" y="4500563"/>
            <a:ext cx="1071562" cy="369887"/>
          </a:xfrm>
          <a:prstGeom prst="rect">
            <a:avLst/>
          </a:prstGeom>
          <a:noFill/>
          <a:ln w="9525">
            <a:noFill/>
            <a:miter lim="800000"/>
            <a:headEnd/>
            <a:tailEnd/>
          </a:ln>
        </p:spPr>
        <p:txBody>
          <a:bodyPr>
            <a:spAutoFit/>
          </a:bodyPr>
          <a:lstStyle/>
          <a:p>
            <a:endParaRPr lang="it-IT">
              <a:latin typeface="Calibri" pitchFamily="34" charset="0"/>
            </a:endParaRPr>
          </a:p>
        </p:txBody>
      </p:sp>
      <p:sp>
        <p:nvSpPr>
          <p:cNvPr id="15369" name="CasellaDiTesto 11"/>
          <p:cNvSpPr txBox="1">
            <a:spLocks noChangeArrowheads="1"/>
          </p:cNvSpPr>
          <p:nvPr/>
        </p:nvSpPr>
        <p:spPr bwMode="auto">
          <a:xfrm>
            <a:off x="5929313" y="4357688"/>
            <a:ext cx="1071562" cy="338137"/>
          </a:xfrm>
          <a:prstGeom prst="rect">
            <a:avLst/>
          </a:prstGeom>
          <a:noFill/>
          <a:ln w="9525">
            <a:noFill/>
            <a:miter lim="800000"/>
            <a:headEnd/>
            <a:tailEnd/>
          </a:ln>
        </p:spPr>
        <p:txBody>
          <a:bodyPr>
            <a:spAutoFit/>
          </a:bodyPr>
          <a:lstStyle/>
          <a:p>
            <a:r>
              <a:rPr lang="it-IT" sz="1600" b="1" dirty="0">
                <a:latin typeface="Calibri" pitchFamily="34" charset="0"/>
                <a:hlinkClick r:id="rId4" action="ppaction://hlinksldjump"/>
              </a:rPr>
              <a:t>Messina</a:t>
            </a:r>
            <a:endParaRPr lang="it-IT" b="1" dirty="0">
              <a:latin typeface="Calibri" pitchFamily="34" charset="0"/>
            </a:endParaRPr>
          </a:p>
        </p:txBody>
      </p:sp>
      <p:sp>
        <p:nvSpPr>
          <p:cNvPr id="15388" name="Freeform 28"/>
          <p:cNvSpPr>
            <a:spLocks/>
          </p:cNvSpPr>
          <p:nvPr/>
        </p:nvSpPr>
        <p:spPr bwMode="auto">
          <a:xfrm>
            <a:off x="4716463" y="4365625"/>
            <a:ext cx="1223962" cy="228600"/>
          </a:xfrm>
          <a:custGeom>
            <a:avLst/>
            <a:gdLst/>
            <a:ahLst/>
            <a:cxnLst>
              <a:cxn ang="0">
                <a:pos x="0" y="144"/>
              </a:cxn>
              <a:cxn ang="0">
                <a:pos x="227" y="8"/>
              </a:cxn>
              <a:cxn ang="0">
                <a:pos x="771" y="98"/>
              </a:cxn>
            </a:cxnLst>
            <a:rect l="0" t="0" r="r" b="b"/>
            <a:pathLst>
              <a:path w="771" h="144">
                <a:moveTo>
                  <a:pt x="0" y="144"/>
                </a:moveTo>
                <a:cubicBezTo>
                  <a:pt x="49" y="80"/>
                  <a:pt x="99" y="16"/>
                  <a:pt x="227" y="8"/>
                </a:cubicBezTo>
                <a:cubicBezTo>
                  <a:pt x="355" y="0"/>
                  <a:pt x="680" y="83"/>
                  <a:pt x="771" y="98"/>
                </a:cubicBezTo>
              </a:path>
            </a:pathLst>
          </a:custGeom>
          <a:noFill/>
          <a:ln w="25400">
            <a:solidFill>
              <a:srgbClr val="FF0000"/>
            </a:solidFill>
            <a:round/>
            <a:headEnd type="oval" w="med" len="med"/>
            <a:tailEnd type="oval" w="med" len="med"/>
          </a:ln>
          <a:effectLst/>
        </p:spPr>
        <p:txBody>
          <a:bodyPr/>
          <a:lstStyle/>
          <a:p>
            <a:endParaRPr lang="it-IT"/>
          </a:p>
        </p:txBody>
      </p:sp>
      <p:sp>
        <p:nvSpPr>
          <p:cNvPr id="15389" name="Text Box 29"/>
          <p:cNvSpPr txBox="1">
            <a:spLocks noChangeArrowheads="1"/>
          </p:cNvSpPr>
          <p:nvPr/>
        </p:nvSpPr>
        <p:spPr bwMode="auto">
          <a:xfrm>
            <a:off x="5724525" y="4868863"/>
            <a:ext cx="928688" cy="336550"/>
          </a:xfrm>
          <a:prstGeom prst="rect">
            <a:avLst/>
          </a:prstGeom>
          <a:noFill/>
          <a:ln w="9525">
            <a:noFill/>
            <a:miter lim="800000"/>
            <a:headEnd/>
            <a:tailEnd/>
          </a:ln>
          <a:effectLst/>
        </p:spPr>
        <p:txBody>
          <a:bodyPr wrap="none">
            <a:spAutoFit/>
          </a:bodyPr>
          <a:lstStyle/>
          <a:p>
            <a:r>
              <a:rPr lang="it-IT" sz="1600" b="1" dirty="0" err="1">
                <a:latin typeface="Calibri" pitchFamily="34" charset="0"/>
                <a:hlinkClick r:id="rId5" action="ppaction://hlinksldjump"/>
              </a:rPr>
              <a:t>Syracuse</a:t>
            </a:r>
            <a:endParaRPr lang="it-IT" sz="1600" b="1" dirty="0">
              <a:latin typeface="Calibri" pitchFamily="34" charset="0"/>
            </a:endParaRPr>
          </a:p>
        </p:txBody>
      </p:sp>
      <p:sp>
        <p:nvSpPr>
          <p:cNvPr id="15390" name="Freeform 30"/>
          <p:cNvSpPr>
            <a:spLocks/>
          </p:cNvSpPr>
          <p:nvPr/>
        </p:nvSpPr>
        <p:spPr bwMode="auto">
          <a:xfrm>
            <a:off x="5364163" y="5013325"/>
            <a:ext cx="360362" cy="720725"/>
          </a:xfrm>
          <a:custGeom>
            <a:avLst/>
            <a:gdLst/>
            <a:ahLst/>
            <a:cxnLst>
              <a:cxn ang="0">
                <a:pos x="0" y="454"/>
              </a:cxn>
              <a:cxn ang="0">
                <a:pos x="227" y="0"/>
              </a:cxn>
            </a:cxnLst>
            <a:rect l="0" t="0" r="r" b="b"/>
            <a:pathLst>
              <a:path w="227" h="454">
                <a:moveTo>
                  <a:pt x="0" y="454"/>
                </a:moveTo>
                <a:cubicBezTo>
                  <a:pt x="94" y="264"/>
                  <a:pt x="189" y="75"/>
                  <a:pt x="227" y="0"/>
                </a:cubicBezTo>
              </a:path>
            </a:pathLst>
          </a:custGeom>
          <a:noFill/>
          <a:ln w="25400">
            <a:solidFill>
              <a:srgbClr val="FF0000"/>
            </a:solidFill>
            <a:round/>
            <a:headEnd/>
            <a:tailEnd type="oval" w="med" len="med"/>
          </a:ln>
          <a:effectLst/>
        </p:spPr>
        <p:txBody>
          <a:bodyPr/>
          <a:lstStyle/>
          <a:p>
            <a:endParaRPr lang="it-IT"/>
          </a:p>
        </p:txBody>
      </p:sp>
      <p:sp>
        <p:nvSpPr>
          <p:cNvPr id="15391" name="Freeform 31"/>
          <p:cNvSpPr>
            <a:spLocks/>
          </p:cNvSpPr>
          <p:nvPr/>
        </p:nvSpPr>
        <p:spPr bwMode="auto">
          <a:xfrm>
            <a:off x="5724525" y="4508500"/>
            <a:ext cx="215900" cy="504825"/>
          </a:xfrm>
          <a:custGeom>
            <a:avLst/>
            <a:gdLst/>
            <a:ahLst/>
            <a:cxnLst>
              <a:cxn ang="0">
                <a:pos x="0" y="318"/>
              </a:cxn>
              <a:cxn ang="0">
                <a:pos x="136" y="0"/>
              </a:cxn>
            </a:cxnLst>
            <a:rect l="0" t="0" r="r" b="b"/>
            <a:pathLst>
              <a:path w="136" h="318">
                <a:moveTo>
                  <a:pt x="0" y="318"/>
                </a:moveTo>
                <a:cubicBezTo>
                  <a:pt x="56" y="185"/>
                  <a:pt x="113" y="53"/>
                  <a:pt x="136" y="0"/>
                </a:cubicBezTo>
              </a:path>
            </a:pathLst>
          </a:custGeom>
          <a:noFill/>
          <a:ln w="25400">
            <a:solidFill>
              <a:srgbClr val="FF0000"/>
            </a:solidFill>
            <a:round/>
            <a:headEnd/>
            <a:tailEnd type="oval" w="med" len="med"/>
          </a:ln>
          <a:effectLst/>
        </p:spPr>
        <p:txBody>
          <a:bodyPr/>
          <a:lstStyle/>
          <a:p>
            <a:endParaRPr lang="it-IT"/>
          </a:p>
        </p:txBody>
      </p:sp>
      <p:sp>
        <p:nvSpPr>
          <p:cNvPr id="15392" name="Freeform 32"/>
          <p:cNvSpPr>
            <a:spLocks/>
          </p:cNvSpPr>
          <p:nvPr/>
        </p:nvSpPr>
        <p:spPr bwMode="auto">
          <a:xfrm>
            <a:off x="5292725" y="3284538"/>
            <a:ext cx="2591643" cy="2520950"/>
          </a:xfrm>
          <a:custGeom>
            <a:avLst/>
            <a:gdLst/>
            <a:ahLst/>
            <a:cxnLst>
              <a:cxn ang="0">
                <a:pos x="0" y="0"/>
              </a:cxn>
              <a:cxn ang="0">
                <a:pos x="1451" y="409"/>
              </a:cxn>
              <a:cxn ang="0">
                <a:pos x="45" y="1588"/>
              </a:cxn>
            </a:cxnLst>
            <a:rect l="0" t="0" r="r" b="b"/>
            <a:pathLst>
              <a:path w="1458" h="1588">
                <a:moveTo>
                  <a:pt x="0" y="0"/>
                </a:moveTo>
                <a:cubicBezTo>
                  <a:pt x="722" y="72"/>
                  <a:pt x="1444" y="144"/>
                  <a:pt x="1451" y="409"/>
                </a:cubicBezTo>
                <a:cubicBezTo>
                  <a:pt x="1458" y="674"/>
                  <a:pt x="751" y="1131"/>
                  <a:pt x="45" y="1588"/>
                </a:cubicBezTo>
              </a:path>
            </a:pathLst>
          </a:custGeom>
          <a:noFill/>
          <a:ln w="25400">
            <a:solidFill>
              <a:srgbClr val="FF0000"/>
            </a:solidFill>
            <a:round/>
            <a:headEnd type="oval" w="med" len="med"/>
            <a:tailEnd type="oval" w="med" len="med"/>
          </a:ln>
          <a:effectLst/>
        </p:spPr>
        <p:txBody>
          <a:bodyPr/>
          <a:lstStyle/>
          <a:p>
            <a:endParaRPr lang="it-IT"/>
          </a:p>
        </p:txBody>
      </p:sp>
      <p:sp>
        <p:nvSpPr>
          <p:cNvPr id="16" name="Figura a mano libera 15"/>
          <p:cNvSpPr/>
          <p:nvPr/>
        </p:nvSpPr>
        <p:spPr>
          <a:xfrm>
            <a:off x="4717774" y="3246782"/>
            <a:ext cx="576000" cy="1332000"/>
          </a:xfrm>
          <a:custGeom>
            <a:avLst/>
            <a:gdLst>
              <a:gd name="connsiteX0" fmla="*/ 0 w 609600"/>
              <a:gd name="connsiteY0" fmla="*/ 1351721 h 1351721"/>
              <a:gd name="connsiteX1" fmla="*/ 609600 w 609600"/>
              <a:gd name="connsiteY1" fmla="*/ 0 h 1351721"/>
            </a:gdLst>
            <a:ahLst/>
            <a:cxnLst>
              <a:cxn ang="0">
                <a:pos x="connsiteX0" y="connsiteY0"/>
              </a:cxn>
              <a:cxn ang="0">
                <a:pos x="connsiteX1" y="connsiteY1"/>
              </a:cxn>
            </a:cxnLst>
            <a:rect l="l" t="t" r="r" b="b"/>
            <a:pathLst>
              <a:path w="609600" h="1351721">
                <a:moveTo>
                  <a:pt x="0" y="1351721"/>
                </a:moveTo>
                <a:lnTo>
                  <a:pt x="609600" y="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b="1" dirty="0"/>
          </a:p>
        </p:txBody>
      </p:sp>
      <p:sp>
        <p:nvSpPr>
          <p:cNvPr id="19" name="CasellaDiTesto 18"/>
          <p:cNvSpPr txBox="1"/>
          <p:nvPr/>
        </p:nvSpPr>
        <p:spPr>
          <a:xfrm>
            <a:off x="3995936" y="4613066"/>
            <a:ext cx="720080" cy="400110"/>
          </a:xfrm>
          <a:prstGeom prst="rect">
            <a:avLst/>
          </a:prstGeom>
          <a:noFill/>
        </p:spPr>
        <p:txBody>
          <a:bodyPr wrap="square" rtlCol="0">
            <a:spAutoFit/>
          </a:bodyPr>
          <a:lstStyle/>
          <a:p>
            <a:r>
              <a:rPr lang="it-IT" sz="2000" b="1" dirty="0" smtClean="0">
                <a:latin typeface="+mn-lt"/>
              </a:rPr>
              <a:t>1609</a:t>
            </a:r>
            <a:endParaRPr lang="it-IT" sz="2000" b="1" dirty="0">
              <a:latin typeface="+mn-lt"/>
            </a:endParaRPr>
          </a:p>
        </p:txBody>
      </p:sp>
      <p:sp>
        <p:nvSpPr>
          <p:cNvPr id="20" name="CasellaDiTesto 19"/>
          <p:cNvSpPr txBox="1"/>
          <p:nvPr/>
        </p:nvSpPr>
        <p:spPr>
          <a:xfrm>
            <a:off x="5436096" y="5837202"/>
            <a:ext cx="720080" cy="400110"/>
          </a:xfrm>
          <a:prstGeom prst="rect">
            <a:avLst/>
          </a:prstGeom>
          <a:noFill/>
        </p:spPr>
        <p:txBody>
          <a:bodyPr wrap="square" rtlCol="0">
            <a:spAutoFit/>
          </a:bodyPr>
          <a:lstStyle/>
          <a:p>
            <a:r>
              <a:rPr lang="it-IT" sz="2000" b="1" dirty="0" smtClean="0">
                <a:latin typeface="+mn-lt"/>
              </a:rPr>
              <a:t>1607</a:t>
            </a:r>
            <a:endParaRPr lang="it-IT" sz="2000" b="1" dirty="0">
              <a:latin typeface="+mn-lt"/>
            </a:endParaRPr>
          </a:p>
        </p:txBody>
      </p:sp>
      <p:sp>
        <p:nvSpPr>
          <p:cNvPr id="22" name="CasellaDiTesto 21"/>
          <p:cNvSpPr txBox="1"/>
          <p:nvPr/>
        </p:nvSpPr>
        <p:spPr>
          <a:xfrm>
            <a:off x="4932040" y="476672"/>
            <a:ext cx="1944216"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1600" b="1" dirty="0" err="1" smtClean="0">
                <a:latin typeface="+mn-lt"/>
              </a:rPr>
              <a:t>He</a:t>
            </a:r>
            <a:r>
              <a:rPr lang="it-IT" sz="1600" b="1" dirty="0" smtClean="0">
                <a:latin typeface="+mn-lt"/>
              </a:rPr>
              <a:t> </a:t>
            </a:r>
            <a:r>
              <a:rPr lang="it-IT" sz="1600" b="1" dirty="0" err="1" smtClean="0">
                <a:latin typeface="+mn-lt"/>
              </a:rPr>
              <a:t>was</a:t>
            </a:r>
            <a:r>
              <a:rPr lang="it-IT" sz="1600" b="1" dirty="0" smtClean="0">
                <a:latin typeface="+mn-lt"/>
              </a:rPr>
              <a:t> </a:t>
            </a:r>
            <a:r>
              <a:rPr lang="it-IT" sz="1600" b="1" dirty="0" err="1" smtClean="0">
                <a:latin typeface="+mn-lt"/>
              </a:rPr>
              <a:t>born</a:t>
            </a:r>
            <a:r>
              <a:rPr lang="it-IT" sz="1600" b="1" dirty="0" smtClean="0">
                <a:latin typeface="+mn-lt"/>
              </a:rPr>
              <a:t> in Milan in 1570</a:t>
            </a:r>
            <a:endParaRPr lang="it-IT" sz="1600" b="1" dirty="0">
              <a:latin typeface="+mn-lt"/>
            </a:endParaRPr>
          </a:p>
        </p:txBody>
      </p:sp>
      <p:sp>
        <p:nvSpPr>
          <p:cNvPr id="23" name="CasellaDiTesto 22"/>
          <p:cNvSpPr txBox="1"/>
          <p:nvPr/>
        </p:nvSpPr>
        <p:spPr>
          <a:xfrm>
            <a:off x="5796136" y="5117122"/>
            <a:ext cx="792088" cy="400110"/>
          </a:xfrm>
          <a:prstGeom prst="rect">
            <a:avLst/>
          </a:prstGeom>
          <a:noFill/>
        </p:spPr>
        <p:txBody>
          <a:bodyPr wrap="square" rtlCol="0">
            <a:spAutoFit/>
          </a:bodyPr>
          <a:lstStyle/>
          <a:p>
            <a:r>
              <a:rPr lang="it-IT" sz="2000" b="1" dirty="0" smtClean="0">
                <a:latin typeface="+mn-lt"/>
              </a:rPr>
              <a:t>1608</a:t>
            </a:r>
            <a:endParaRPr lang="it-IT" sz="2000" b="1" dirty="0">
              <a:latin typeface="+mn-lt"/>
            </a:endParaRPr>
          </a:p>
        </p:txBody>
      </p:sp>
      <p:sp>
        <p:nvSpPr>
          <p:cNvPr id="24" name="CasellaDiTesto 23"/>
          <p:cNvSpPr txBox="1"/>
          <p:nvPr/>
        </p:nvSpPr>
        <p:spPr>
          <a:xfrm>
            <a:off x="5940152" y="4581128"/>
            <a:ext cx="1080120" cy="400110"/>
          </a:xfrm>
          <a:prstGeom prst="rect">
            <a:avLst/>
          </a:prstGeom>
          <a:noFill/>
        </p:spPr>
        <p:txBody>
          <a:bodyPr wrap="square" rtlCol="0">
            <a:spAutoFit/>
          </a:bodyPr>
          <a:lstStyle/>
          <a:p>
            <a:r>
              <a:rPr lang="it-IT" sz="2000" b="1" dirty="0" smtClean="0">
                <a:latin typeface="+mn-lt"/>
              </a:rPr>
              <a:t>1608-9</a:t>
            </a:r>
            <a:endParaRPr lang="it-IT" sz="2000" b="1" dirty="0">
              <a:latin typeface="+mn-lt"/>
            </a:endParaRPr>
          </a:p>
        </p:txBody>
      </p:sp>
      <p:sp>
        <p:nvSpPr>
          <p:cNvPr id="25" name="CasellaDiTesto 24"/>
          <p:cNvSpPr txBox="1"/>
          <p:nvPr/>
        </p:nvSpPr>
        <p:spPr>
          <a:xfrm>
            <a:off x="4929190" y="3214686"/>
            <a:ext cx="714380" cy="400110"/>
          </a:xfrm>
          <a:prstGeom prst="rect">
            <a:avLst/>
          </a:prstGeom>
          <a:noFill/>
        </p:spPr>
        <p:txBody>
          <a:bodyPr wrap="square" rtlCol="0">
            <a:spAutoFit/>
          </a:bodyPr>
          <a:lstStyle/>
          <a:p>
            <a:r>
              <a:rPr lang="it-IT" sz="2000" b="1" dirty="0" smtClean="0">
                <a:latin typeface="+mn-lt"/>
              </a:rPr>
              <a:t>1609</a:t>
            </a:r>
            <a:endParaRPr lang="it-IT" b="1" dirty="0">
              <a:latin typeface="+mn-lt"/>
            </a:endParaRPr>
          </a:p>
        </p:txBody>
      </p:sp>
    </p:spTree>
  </p:cSld>
  <p:clrMapOvr>
    <a:masterClrMapping/>
  </p:clrMapOvr>
  <p:transition spd="med">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7999">
              <a:srgbClr val="FEE7F2"/>
            </a:gs>
            <a:gs pos="36000">
              <a:srgbClr val="FAC77D"/>
            </a:gs>
            <a:gs pos="61000">
              <a:srgbClr val="FBA97D"/>
            </a:gs>
            <a:gs pos="82001">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13314" name="Titolo 1"/>
          <p:cNvSpPr>
            <a:spLocks noGrp="1"/>
          </p:cNvSpPr>
          <p:nvPr>
            <p:ph type="ctrTitle"/>
          </p:nvPr>
        </p:nvSpPr>
        <p:spPr>
          <a:xfrm>
            <a:off x="571500" y="0"/>
            <a:ext cx="7772400" cy="1470025"/>
          </a:xfrm>
        </p:spPr>
        <p:txBody>
          <a:bodyPr/>
          <a:lstStyle/>
          <a:p>
            <a:r>
              <a:rPr lang="it-IT" sz="6000" i="1" dirty="0" smtClean="0">
                <a:latin typeface="Gabriola" pitchFamily="82" charset="0"/>
                <a:ea typeface="Arabic Typesetting"/>
                <a:cs typeface="Arabic Typesetting"/>
              </a:rPr>
              <a:t>Caravaggio in Malta</a:t>
            </a:r>
          </a:p>
        </p:txBody>
      </p:sp>
      <p:sp>
        <p:nvSpPr>
          <p:cNvPr id="3" name="Sottotitolo 2"/>
          <p:cNvSpPr>
            <a:spLocks noGrp="1"/>
          </p:cNvSpPr>
          <p:nvPr>
            <p:ph type="subTitle" idx="1"/>
          </p:nvPr>
        </p:nvSpPr>
        <p:spPr>
          <a:xfrm>
            <a:off x="971600" y="1484784"/>
            <a:ext cx="7072313" cy="4714875"/>
          </a:xfrm>
        </p:spPr>
        <p:txBody>
          <a:bodyPr>
            <a:noAutofit/>
          </a:bodyPr>
          <a:lstStyle/>
          <a:p>
            <a:r>
              <a:rPr lang="en-US" sz="2600" dirty="0" smtClean="0">
                <a:solidFill>
                  <a:schemeClr val="tx1"/>
                </a:solidFill>
                <a:latin typeface="Gabriola" pitchFamily="82" charset="0"/>
                <a:cs typeface="Arabic Typesetting" pitchFamily="66" charset="-78"/>
              </a:rPr>
              <a:t>In Malta, Caravaggio arrived in 1607, from Naples, in rather dubious circumstances having fled Rome to avoid justice</a:t>
            </a:r>
            <a:r>
              <a:rPr lang="en-US" sz="2600" dirty="0" smtClean="0">
                <a:solidFill>
                  <a:schemeClr val="tx1"/>
                </a:solidFill>
                <a:latin typeface="Gabriola" pitchFamily="82" charset="0"/>
              </a:rPr>
              <a:t>. </a:t>
            </a:r>
            <a:r>
              <a:rPr lang="en-US" sz="2600" dirty="0" smtClean="0">
                <a:solidFill>
                  <a:schemeClr val="tx1"/>
                </a:solidFill>
                <a:latin typeface="Gabriola" pitchFamily="82" charset="0"/>
                <a:cs typeface="Arabic Typesetting" pitchFamily="66" charset="-78"/>
              </a:rPr>
              <a:t>He was wanted for murder. He found refuge on the island at the Knights of the Maltese Cross, and maybe he tried to obtain the grace of </a:t>
            </a:r>
            <a:r>
              <a:rPr lang="en-US" sz="2600" dirty="0" err="1" smtClean="0">
                <a:solidFill>
                  <a:schemeClr val="tx1"/>
                </a:solidFill>
                <a:latin typeface="Gabriola" pitchFamily="82" charset="0"/>
                <a:cs typeface="Arabic Typesetting" pitchFamily="66" charset="-78"/>
              </a:rPr>
              <a:t>Alof</a:t>
            </a:r>
            <a:r>
              <a:rPr lang="en-US" sz="2600" dirty="0" smtClean="0">
                <a:solidFill>
                  <a:schemeClr val="tx1"/>
                </a:solidFill>
                <a:latin typeface="Gabriola" pitchFamily="82" charset="0"/>
                <a:cs typeface="Arabic Typesetting" pitchFamily="66" charset="-78"/>
              </a:rPr>
              <a:t> De </a:t>
            </a:r>
            <a:r>
              <a:rPr lang="en-US" sz="2600" dirty="0" err="1" smtClean="0">
                <a:solidFill>
                  <a:schemeClr val="tx1"/>
                </a:solidFill>
                <a:latin typeface="Gabriola" pitchFamily="82" charset="0"/>
                <a:cs typeface="Arabic Typesetting" pitchFamily="66" charset="-78"/>
              </a:rPr>
              <a:t>Vignacourt</a:t>
            </a:r>
            <a:r>
              <a:rPr lang="en-US" sz="2600" dirty="0" smtClean="0">
                <a:solidFill>
                  <a:schemeClr val="tx1"/>
                </a:solidFill>
                <a:latin typeface="Gabriola" pitchFamily="82" charset="0"/>
                <a:cs typeface="Arabic Typesetting" pitchFamily="66" charset="-78"/>
              </a:rPr>
              <a:t>, Grand Master of the time. Caravaggio became a Knight of the Order, and for it he made several works of fundamental importance for its artistic and personal journey as The Beheading of St. John the Baptist and the Portrait of </a:t>
            </a:r>
            <a:r>
              <a:rPr lang="en-US" sz="2600" dirty="0" err="1" smtClean="0">
                <a:solidFill>
                  <a:schemeClr val="tx1"/>
                </a:solidFill>
                <a:latin typeface="Gabriola" pitchFamily="82" charset="0"/>
                <a:cs typeface="Arabic Typesetting" pitchFamily="66" charset="-78"/>
              </a:rPr>
              <a:t>Alof</a:t>
            </a:r>
            <a:r>
              <a:rPr lang="en-US" sz="2600" dirty="0" smtClean="0">
                <a:solidFill>
                  <a:schemeClr val="tx1"/>
                </a:solidFill>
                <a:latin typeface="Gabriola" pitchFamily="82" charset="0"/>
                <a:cs typeface="Arabic Typesetting" pitchFamily="66" charset="-78"/>
              </a:rPr>
              <a:t> de </a:t>
            </a:r>
            <a:r>
              <a:rPr lang="en-US" sz="2600" dirty="0" err="1" smtClean="0">
                <a:solidFill>
                  <a:schemeClr val="tx1"/>
                </a:solidFill>
                <a:latin typeface="Gabriola" pitchFamily="82" charset="0"/>
                <a:cs typeface="Arabic Typesetting" pitchFamily="66" charset="-78"/>
              </a:rPr>
              <a:t>Vignacourt</a:t>
            </a:r>
            <a:r>
              <a:rPr lang="en-US" sz="2600" dirty="0" smtClean="0">
                <a:solidFill>
                  <a:schemeClr val="tx1"/>
                </a:solidFill>
                <a:latin typeface="Gabriola" pitchFamily="82" charset="0"/>
                <a:cs typeface="Arabic Typesetting" pitchFamily="66" charset="-78"/>
              </a:rPr>
              <a:t> and his court. But it also knows that in 1608 he was arrested, imprisoned in Fort St. Angelo and later escaped to Sicily, only to die two years later at the age of 38.He left in Valletta many signs of his presence that now enrich the heritage artistic island</a:t>
            </a:r>
            <a:r>
              <a:rPr lang="en-US" sz="2800" dirty="0" smtClean="0">
                <a:solidFill>
                  <a:schemeClr val="tx1"/>
                </a:solidFill>
                <a:latin typeface="Arabic Typesetting" pitchFamily="66" charset="-78"/>
                <a:cs typeface="Arabic Typesetting" pitchFamily="66" charset="-78"/>
              </a:rPr>
              <a:t>.</a:t>
            </a:r>
            <a:endParaRPr lang="it-IT" sz="2800" dirty="0">
              <a:solidFill>
                <a:schemeClr val="tx1"/>
              </a:solidFill>
              <a:latin typeface="Arabic Typesetting" pitchFamily="66" charset="-78"/>
              <a:cs typeface="Arabic Typesetting" pitchFamily="66" charset="-78"/>
            </a:endParaRPr>
          </a:p>
        </p:txBody>
      </p:sp>
      <p:sp>
        <p:nvSpPr>
          <p:cNvPr id="5" name="Personalizzato 4">
            <a:hlinkClick r:id="rId2" action="ppaction://hlinksldjump" highlightClick="1"/>
          </p:cNvPr>
          <p:cNvSpPr/>
          <p:nvPr/>
        </p:nvSpPr>
        <p:spPr>
          <a:xfrm>
            <a:off x="8460432" y="6381328"/>
            <a:ext cx="683568" cy="476672"/>
          </a:xfrm>
          <a:prstGeom prst="actionButtonBlank">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14338" name="Titolo 1"/>
          <p:cNvSpPr>
            <a:spLocks noGrp="1"/>
          </p:cNvSpPr>
          <p:nvPr>
            <p:ph type="title"/>
          </p:nvPr>
        </p:nvSpPr>
        <p:spPr>
          <a:xfrm>
            <a:off x="428625" y="428625"/>
            <a:ext cx="8229600" cy="2143125"/>
          </a:xfrm>
        </p:spPr>
        <p:txBody>
          <a:bodyPr/>
          <a:lstStyle/>
          <a:p>
            <a:r>
              <a:rPr lang="en-US" sz="4800" b="1" i="1" dirty="0" smtClean="0">
                <a:solidFill>
                  <a:schemeClr val="bg1"/>
                </a:solidFill>
                <a:latin typeface="Gabriola" pitchFamily="82" charset="0"/>
                <a:ea typeface="Arabic Typesetting"/>
                <a:cs typeface="Arabic Typesetting"/>
              </a:rPr>
              <a:t>T</a:t>
            </a:r>
            <a:r>
              <a:rPr lang="en-US" sz="4800" i="1" dirty="0" smtClean="0">
                <a:solidFill>
                  <a:schemeClr val="bg1"/>
                </a:solidFill>
                <a:latin typeface="Gabriola" pitchFamily="82" charset="0"/>
                <a:ea typeface="Arabic Typesetting"/>
                <a:cs typeface="Arabic Typesetting"/>
              </a:rPr>
              <a:t>he</a:t>
            </a:r>
            <a:r>
              <a:rPr lang="en-US" sz="4800" b="1" i="1" dirty="0" smtClean="0">
                <a:solidFill>
                  <a:schemeClr val="bg1"/>
                </a:solidFill>
                <a:latin typeface="Gabriola" pitchFamily="82" charset="0"/>
                <a:ea typeface="Arabic Typesetting"/>
                <a:cs typeface="Arabic Typesetting"/>
              </a:rPr>
              <a:t> </a:t>
            </a:r>
            <a:r>
              <a:rPr lang="en-US" sz="4800" i="1" dirty="0" smtClean="0">
                <a:solidFill>
                  <a:schemeClr val="bg1"/>
                </a:solidFill>
                <a:latin typeface="Gabriola" pitchFamily="82" charset="0"/>
                <a:ea typeface="Arabic Typesetting"/>
                <a:cs typeface="Arabic Typesetting"/>
              </a:rPr>
              <a:t>Beheading of Saint John the Baptist</a:t>
            </a:r>
            <a:endParaRPr lang="it-IT" sz="4800" i="1" dirty="0" smtClean="0">
              <a:solidFill>
                <a:schemeClr val="bg1"/>
              </a:solidFill>
              <a:latin typeface="Gabriola" pitchFamily="82" charset="0"/>
              <a:ea typeface="Arabic Typesetting"/>
              <a:cs typeface="Arabic Typesetting"/>
            </a:endParaRPr>
          </a:p>
        </p:txBody>
      </p:sp>
      <p:sp>
        <p:nvSpPr>
          <p:cNvPr id="4" name="Personalizzato 3">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42875"/>
            <a:ext cx="8748464" cy="4870301"/>
          </a:xfrm>
        </p:spPr>
        <p:txBody>
          <a:bodyPr rtlCol="0">
            <a:normAutofit fontScale="85000" lnSpcReduction="10000"/>
          </a:bodyPr>
          <a:lstStyle/>
          <a:p>
            <a:pPr>
              <a:buNone/>
            </a:pPr>
            <a:r>
              <a:rPr lang="en-US" sz="2000" b="1" i="1" dirty="0" smtClean="0">
                <a:solidFill>
                  <a:schemeClr val="bg1"/>
                </a:solidFill>
                <a:latin typeface="Gabriola" pitchFamily="82" charset="0"/>
                <a:cs typeface="Arabic Typesetting" pitchFamily="66" charset="-78"/>
              </a:rPr>
              <a:t> The Beheading of Saint John the Baptist</a:t>
            </a:r>
            <a:r>
              <a:rPr lang="en-US" sz="2000" dirty="0" smtClean="0">
                <a:solidFill>
                  <a:schemeClr val="bg1"/>
                </a:solidFill>
                <a:latin typeface="Gabriola" pitchFamily="82" charset="0"/>
                <a:cs typeface="Arabic Typesetting" pitchFamily="66" charset="-78"/>
              </a:rPr>
              <a:t> is an oil painting by the Italian artist Caravaggio. According to Andrea </a:t>
            </a:r>
            <a:r>
              <a:rPr lang="en-US" sz="2000" dirty="0" err="1" smtClean="0">
                <a:solidFill>
                  <a:schemeClr val="bg1"/>
                </a:solidFill>
                <a:latin typeface="Gabriola" pitchFamily="82" charset="0"/>
                <a:cs typeface="Arabic Typesetting" pitchFamily="66" charset="-78"/>
              </a:rPr>
              <a:t>Pomella</a:t>
            </a:r>
            <a:r>
              <a:rPr lang="en-US" sz="2000" dirty="0" smtClean="0">
                <a:solidFill>
                  <a:schemeClr val="bg1"/>
                </a:solidFill>
                <a:latin typeface="Gabriola" pitchFamily="82" charset="0"/>
                <a:cs typeface="Arabic Typesetting" pitchFamily="66" charset="-78"/>
              </a:rPr>
              <a:t> in </a:t>
            </a:r>
            <a:r>
              <a:rPr lang="en-US" sz="2000" i="1" dirty="0" smtClean="0">
                <a:solidFill>
                  <a:schemeClr val="bg1"/>
                </a:solidFill>
                <a:latin typeface="Gabriola" pitchFamily="82" charset="0"/>
                <a:cs typeface="Arabic Typesetting" pitchFamily="66" charset="-78"/>
              </a:rPr>
              <a:t>Caravaggio: An Artist through Images</a:t>
            </a:r>
            <a:r>
              <a:rPr lang="en-US" sz="2000" dirty="0" smtClean="0">
                <a:solidFill>
                  <a:schemeClr val="bg1"/>
                </a:solidFill>
                <a:latin typeface="Gabriola" pitchFamily="82" charset="0"/>
                <a:cs typeface="Arabic Typesetting" pitchFamily="66" charset="-78"/>
              </a:rPr>
              <a:t> (2005), the work is widely considered to be Caravaggio's masterpiece as well as "one of the most important works in Western painting</a:t>
            </a:r>
            <a:r>
              <a:rPr lang="it-IT" sz="2000" dirty="0" smtClean="0">
                <a:solidFill>
                  <a:schemeClr val="bg1"/>
                </a:solidFill>
                <a:latin typeface="Gabriola" pitchFamily="82" charset="0"/>
                <a:cs typeface="Arabic Typesetting" pitchFamily="66" charset="-78"/>
              </a:rPr>
              <a:t>            </a:t>
            </a:r>
          </a:p>
          <a:p>
            <a:pPr>
              <a:buNone/>
            </a:pPr>
            <a:r>
              <a:rPr lang="it-IT" sz="2400" dirty="0" smtClean="0">
                <a:solidFill>
                  <a:schemeClr val="bg1"/>
                </a:solidFill>
                <a:latin typeface="Gabriola" pitchFamily="82" charset="0"/>
                <a:cs typeface="Arabic Typesetting" pitchFamily="66" charset="-78"/>
              </a:rPr>
              <a:t>       </a:t>
            </a:r>
            <a:r>
              <a:rPr lang="en-US" sz="2400" dirty="0" smtClean="0">
                <a:solidFill>
                  <a:schemeClr val="bg1"/>
                </a:solidFill>
                <a:latin typeface="Gabriola" pitchFamily="82" charset="0"/>
                <a:cs typeface="Arabic Typesetting" pitchFamily="66" charset="-78"/>
              </a:rPr>
              <a:t>The image depicts the execution of John the Baptist while nearby Salome stands with a golden platter to receive his head. Another woman, who has been identified as Herodias or simply a bystander who realizes that the execution is wrong, stands by in shock while a jailer issues instructions and the executioner draws his dagger to finish the beheading. The scene, popular with Italian artists in general and with Caravaggio himself, is not directly inspired by the Bible, but rather by the tale as related in </a:t>
            </a:r>
            <a:r>
              <a:rPr lang="en-US" sz="2400" i="1" dirty="0" smtClean="0">
                <a:solidFill>
                  <a:schemeClr val="bg1"/>
                </a:solidFill>
                <a:latin typeface="Gabriola" pitchFamily="82" charset="0"/>
                <a:cs typeface="Arabic Typesetting" pitchFamily="66" charset="-78"/>
              </a:rPr>
              <a:t>Golden Legend</a:t>
            </a:r>
            <a:r>
              <a:rPr lang="en-US" sz="2400" dirty="0" smtClean="0">
                <a:solidFill>
                  <a:schemeClr val="bg1"/>
                </a:solidFill>
                <a:latin typeface="Gabriola" pitchFamily="82" charset="0"/>
                <a:cs typeface="Arabic Typesetting" pitchFamily="66" charset="-78"/>
              </a:rPr>
              <a:t>.</a:t>
            </a:r>
          </a:p>
          <a:p>
            <a:pPr>
              <a:buNone/>
            </a:pPr>
            <a:r>
              <a:rPr lang="en-US" sz="2400" dirty="0" smtClean="0">
                <a:solidFill>
                  <a:schemeClr val="bg1"/>
                </a:solidFill>
                <a:latin typeface="Gabriola" pitchFamily="82" charset="0"/>
                <a:cs typeface="Arabic Typesetting" pitchFamily="66" charset="-78"/>
              </a:rPr>
              <a:t>        It is the only work by Caravaggio to bear the artist's signature, which he has placed in red blood spilling from the Baptist's cut throat. There is considerable empty space in the image, but because the canvas is quite large the figures are approximately life-sized. His style, with its powerful use of shadow and shafts of light (chiaroscuro), created an almost choreographed drama with the subject; a technique which broke with the tradition of religious painting</a:t>
            </a:r>
            <a:r>
              <a:rPr lang="en-US" sz="2400" dirty="0" smtClean="0">
                <a:latin typeface="Gabriola" pitchFamily="82" charset="0"/>
              </a:rPr>
              <a:t>.</a:t>
            </a:r>
            <a:endParaRPr lang="en-US" sz="2400" dirty="0" smtClean="0">
              <a:solidFill>
                <a:schemeClr val="bg1"/>
              </a:solidFill>
              <a:latin typeface="Gabriola" pitchFamily="82" charset="0"/>
              <a:cs typeface="Arabic Typesetting" pitchFamily="66" charset="-78"/>
            </a:endParaRPr>
          </a:p>
          <a:p>
            <a:pPr>
              <a:buNone/>
            </a:pPr>
            <a:r>
              <a:rPr lang="en-US" sz="2400" dirty="0" smtClean="0">
                <a:solidFill>
                  <a:schemeClr val="bg1"/>
                </a:solidFill>
                <a:latin typeface="Gabriola" pitchFamily="82" charset="0"/>
                <a:cs typeface="Arabic Typesetting" pitchFamily="66" charset="-78"/>
              </a:rPr>
              <a:t>       According to John </a:t>
            </a:r>
            <a:r>
              <a:rPr lang="en-US" sz="2400" dirty="0" err="1" smtClean="0">
                <a:solidFill>
                  <a:schemeClr val="bg1"/>
                </a:solidFill>
                <a:latin typeface="Gabriola" pitchFamily="82" charset="0"/>
                <a:cs typeface="Arabic Typesetting" pitchFamily="66" charset="-78"/>
              </a:rPr>
              <a:t>Varriano</a:t>
            </a:r>
            <a:r>
              <a:rPr lang="en-US" sz="2400" dirty="0" smtClean="0">
                <a:solidFill>
                  <a:schemeClr val="bg1"/>
                </a:solidFill>
                <a:latin typeface="Gabriola" pitchFamily="82" charset="0"/>
                <a:cs typeface="Arabic Typesetting" pitchFamily="66" charset="-78"/>
              </a:rPr>
              <a:t> in </a:t>
            </a:r>
            <a:r>
              <a:rPr lang="en-US" sz="2400" i="1" dirty="0" smtClean="0">
                <a:solidFill>
                  <a:schemeClr val="bg1"/>
                </a:solidFill>
                <a:latin typeface="Gabriola" pitchFamily="82" charset="0"/>
                <a:cs typeface="Arabic Typesetting" pitchFamily="66" charset="-78"/>
              </a:rPr>
              <a:t>Caravaggio: the Art of Realism</a:t>
            </a:r>
            <a:r>
              <a:rPr lang="en-US" sz="2400" dirty="0" smtClean="0">
                <a:solidFill>
                  <a:schemeClr val="bg1"/>
                </a:solidFill>
                <a:latin typeface="Gabriola" pitchFamily="82" charset="0"/>
                <a:cs typeface="Arabic Typesetting" pitchFamily="66" charset="-78"/>
              </a:rPr>
              <a:t> (2006), Caravaggio drew the background for his picture from the depiction of a prison in the Knights of Malta's penal code. Characteristically of his later paintings, the number of props and the detail in the props used is minimal.</a:t>
            </a:r>
            <a:r>
              <a:rPr lang="it-IT" sz="2200" dirty="0" smtClean="0">
                <a:solidFill>
                  <a:schemeClr val="bg1"/>
                </a:solidFill>
                <a:latin typeface="Gabriola" pitchFamily="82" charset="0"/>
              </a:rPr>
              <a:t>             </a:t>
            </a:r>
          </a:p>
          <a:p>
            <a:pPr fontAlgn="auto">
              <a:spcAft>
                <a:spcPts val="0"/>
              </a:spcAft>
              <a:buFont typeface="Arial" pitchFamily="34" charset="0"/>
              <a:buChar char="•"/>
              <a:defRPr/>
            </a:pPr>
            <a:endParaRPr lang="it-IT" dirty="0"/>
          </a:p>
        </p:txBody>
      </p:sp>
      <p:sp>
        <p:nvSpPr>
          <p:cNvPr id="5" name="Personalizzato 4">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7999">
              <a:srgbClr val="FEE7F2"/>
            </a:gs>
            <a:gs pos="36000">
              <a:srgbClr val="FAC77D"/>
            </a:gs>
            <a:gs pos="61000">
              <a:srgbClr val="FBA97D"/>
            </a:gs>
            <a:gs pos="82001">
              <a:srgbClr val="FBD49C"/>
            </a:gs>
            <a:gs pos="100000">
              <a:srgbClr val="FEE7F2"/>
            </a:gs>
          </a:gsLst>
          <a:lin ang="0" scaled="1"/>
          <a:tileRect/>
        </a:gradFill>
        <a:effectLst/>
      </p:bgPr>
    </p:bg>
    <p:spTree>
      <p:nvGrpSpPr>
        <p:cNvPr id="1" name=""/>
        <p:cNvGrpSpPr/>
        <p:nvPr/>
      </p:nvGrpSpPr>
      <p:grpSpPr>
        <a:xfrm>
          <a:off x="0" y="0"/>
          <a:ext cx="0" cy="0"/>
          <a:chOff x="0" y="0"/>
          <a:chExt cx="0" cy="0"/>
        </a:xfrm>
      </p:grpSpPr>
      <p:sp>
        <p:nvSpPr>
          <p:cNvPr id="16386" name="Titolo 1"/>
          <p:cNvSpPr>
            <a:spLocks noGrp="1"/>
          </p:cNvSpPr>
          <p:nvPr>
            <p:ph type="title"/>
          </p:nvPr>
        </p:nvSpPr>
        <p:spPr>
          <a:xfrm>
            <a:off x="467544" y="0"/>
            <a:ext cx="8229600" cy="1143000"/>
          </a:xfrm>
        </p:spPr>
        <p:txBody>
          <a:bodyPr/>
          <a:lstStyle/>
          <a:p>
            <a:r>
              <a:rPr lang="it-IT" sz="5400" i="1" dirty="0" err="1" smtClean="0">
                <a:latin typeface="Gabriola" pitchFamily="82" charset="0"/>
                <a:ea typeface="Arabic Typesetting"/>
                <a:cs typeface="Arabic Typesetting"/>
              </a:rPr>
              <a:t>Portrait</a:t>
            </a:r>
            <a:r>
              <a:rPr lang="it-IT" sz="5400" i="1" dirty="0" smtClean="0">
                <a:latin typeface="Gabriola" pitchFamily="82" charset="0"/>
                <a:ea typeface="Arabic Typesetting"/>
                <a:cs typeface="Arabic Typesetting"/>
              </a:rPr>
              <a:t> </a:t>
            </a:r>
            <a:r>
              <a:rPr lang="it-IT" sz="5400" i="1" dirty="0" err="1" smtClean="0">
                <a:latin typeface="Gabriola" pitchFamily="82" charset="0"/>
                <a:ea typeface="Arabic Typesetting"/>
                <a:cs typeface="Arabic Typesetting"/>
              </a:rPr>
              <a:t>of</a:t>
            </a:r>
            <a:r>
              <a:rPr lang="it-IT" sz="5400" i="1" dirty="0" smtClean="0">
                <a:latin typeface="Gabriola" pitchFamily="82" charset="0"/>
                <a:ea typeface="Arabic Typesetting"/>
                <a:cs typeface="Arabic Typesetting"/>
              </a:rPr>
              <a:t> </a:t>
            </a:r>
            <a:r>
              <a:rPr lang="it-IT" sz="5400" i="1" dirty="0" err="1" smtClean="0">
                <a:latin typeface="Gabriola" pitchFamily="82" charset="0"/>
                <a:ea typeface="Arabic Typesetting"/>
                <a:cs typeface="Arabic Typesetting"/>
              </a:rPr>
              <a:t>Alof</a:t>
            </a:r>
            <a:r>
              <a:rPr lang="it-IT" sz="5400" i="1" dirty="0" smtClean="0">
                <a:latin typeface="Gabriola" pitchFamily="82" charset="0"/>
                <a:ea typeface="Arabic Typesetting"/>
                <a:cs typeface="Arabic Typesetting"/>
              </a:rPr>
              <a:t> de </a:t>
            </a:r>
            <a:r>
              <a:rPr lang="it-IT" sz="5400" i="1" dirty="0" err="1" smtClean="0">
                <a:latin typeface="Gabriola" pitchFamily="82" charset="0"/>
                <a:ea typeface="Arabic Typesetting"/>
                <a:cs typeface="Arabic Typesetting"/>
              </a:rPr>
              <a:t>Wignacourt</a:t>
            </a:r>
            <a:endParaRPr lang="it-IT" sz="5400" i="1" dirty="0" smtClean="0">
              <a:latin typeface="Gabriola" pitchFamily="82" charset="0"/>
              <a:ea typeface="Arabic Typesetting"/>
              <a:cs typeface="Arabic Typesetting"/>
            </a:endParaRPr>
          </a:p>
        </p:txBody>
      </p:sp>
      <p:sp>
        <p:nvSpPr>
          <p:cNvPr id="3" name="Segnaposto contenuto 2"/>
          <p:cNvSpPr>
            <a:spLocks noGrp="1"/>
          </p:cNvSpPr>
          <p:nvPr>
            <p:ph idx="1"/>
          </p:nvPr>
        </p:nvSpPr>
        <p:spPr>
          <a:xfrm>
            <a:off x="-180528" y="1268760"/>
            <a:ext cx="5508104" cy="5373216"/>
          </a:xfrm>
        </p:spPr>
        <p:txBody>
          <a:bodyPr>
            <a:noAutofit/>
          </a:bodyPr>
          <a:lstStyle/>
          <a:p>
            <a:pPr>
              <a:buNone/>
            </a:pPr>
            <a:r>
              <a:rPr lang="it-IT" sz="1800" b="1" i="1" dirty="0" smtClean="0">
                <a:latin typeface="Gabriola" pitchFamily="82" charset="0"/>
                <a:cs typeface="Arabic Typesetting" pitchFamily="66" charset="-78"/>
              </a:rPr>
              <a:t>       </a:t>
            </a:r>
            <a:r>
              <a:rPr lang="it-IT" sz="1800" b="1" i="1" dirty="0" err="1" smtClean="0">
                <a:latin typeface="Gabriola" pitchFamily="82" charset="0"/>
                <a:cs typeface="Arabic Typesetting" pitchFamily="66" charset="-78"/>
              </a:rPr>
              <a:t>Portrait</a:t>
            </a:r>
            <a:r>
              <a:rPr lang="it-IT" sz="1800" b="1" i="1" dirty="0" smtClean="0">
                <a:latin typeface="Gabriola" pitchFamily="82" charset="0"/>
                <a:cs typeface="Arabic Typesetting" pitchFamily="66" charset="-78"/>
              </a:rPr>
              <a:t> </a:t>
            </a:r>
            <a:r>
              <a:rPr lang="it-IT" sz="1800" b="1" i="1" dirty="0" err="1" smtClean="0">
                <a:latin typeface="Gabriola" pitchFamily="82" charset="0"/>
                <a:cs typeface="Arabic Typesetting" pitchFamily="66" charset="-78"/>
              </a:rPr>
              <a:t>of</a:t>
            </a:r>
            <a:r>
              <a:rPr lang="it-IT" sz="1800" b="1" i="1" dirty="0" smtClean="0">
                <a:latin typeface="Gabriola" pitchFamily="82" charset="0"/>
                <a:cs typeface="Arabic Typesetting" pitchFamily="66" charset="-78"/>
              </a:rPr>
              <a:t> </a:t>
            </a:r>
            <a:r>
              <a:rPr lang="it-IT" sz="1800" b="1" i="1" dirty="0" err="1" smtClean="0">
                <a:latin typeface="Gabriola" pitchFamily="82" charset="0"/>
                <a:cs typeface="Arabic Typesetting" pitchFamily="66" charset="-78"/>
              </a:rPr>
              <a:t>Alof</a:t>
            </a:r>
            <a:r>
              <a:rPr lang="it-IT" sz="1800" b="1" i="1" dirty="0" smtClean="0">
                <a:latin typeface="Gabriola" pitchFamily="82" charset="0"/>
                <a:cs typeface="Arabic Typesetting" pitchFamily="66" charset="-78"/>
              </a:rPr>
              <a:t> de </a:t>
            </a:r>
            <a:r>
              <a:rPr lang="it-IT" sz="1800" b="1" i="1" dirty="0" err="1" smtClean="0">
                <a:latin typeface="Gabriola" pitchFamily="82" charset="0"/>
                <a:cs typeface="Arabic Typesetting" pitchFamily="66" charset="-78"/>
              </a:rPr>
              <a:t>Wignacourt</a:t>
            </a:r>
            <a:r>
              <a:rPr lang="it-IT" sz="1800" dirty="0" smtClean="0">
                <a:latin typeface="Gabriola" pitchFamily="82" charset="0"/>
                <a:cs typeface="Arabic Typesetting" pitchFamily="66" charset="-78"/>
              </a:rPr>
              <a:t>  </a:t>
            </a:r>
            <a:r>
              <a:rPr lang="en-US" sz="1800" dirty="0" smtClean="0">
                <a:latin typeface="Gabriola" pitchFamily="82" charset="0"/>
                <a:cs typeface="Arabic Typesetting" pitchFamily="66" charset="-78"/>
              </a:rPr>
              <a:t>is an oil painting on canvas (195x134 cm) realized in 1608. </a:t>
            </a:r>
          </a:p>
          <a:p>
            <a:pPr>
              <a:buNone/>
            </a:pPr>
            <a:r>
              <a:rPr lang="en-US" sz="1800" dirty="0" smtClean="0">
                <a:latin typeface="Gabriola" pitchFamily="82" charset="0"/>
                <a:cs typeface="Arabic Typesetting" pitchFamily="66" charset="-78"/>
              </a:rPr>
              <a:t>         It is conserved in the </a:t>
            </a:r>
            <a:r>
              <a:rPr lang="en-US" sz="1800" dirty="0" err="1" smtClean="0">
                <a:latin typeface="Gabriola" pitchFamily="82" charset="0"/>
                <a:cs typeface="Arabic Typesetting" pitchFamily="66" charset="-78"/>
              </a:rPr>
              <a:t>Musée</a:t>
            </a:r>
            <a:r>
              <a:rPr lang="en-US" sz="1800" dirty="0" smtClean="0">
                <a:latin typeface="Gabriola" pitchFamily="82" charset="0"/>
                <a:cs typeface="Arabic Typesetting" pitchFamily="66" charset="-78"/>
              </a:rPr>
              <a:t> du Louvre in Paris.</a:t>
            </a:r>
            <a:endParaRPr lang="it-IT" sz="1800" dirty="0" smtClean="0">
              <a:latin typeface="Gabriola" pitchFamily="82" charset="0"/>
              <a:cs typeface="Arabic Typesetting" pitchFamily="66" charset="-78"/>
            </a:endParaRPr>
          </a:p>
          <a:p>
            <a:pPr>
              <a:buNone/>
            </a:pPr>
            <a:r>
              <a:rPr lang="en-US" sz="1800" dirty="0" smtClean="0">
                <a:latin typeface="Gabriola" pitchFamily="82" charset="0"/>
                <a:cs typeface="Arabic Typesetting" pitchFamily="66" charset="-78"/>
              </a:rPr>
              <a:t>        The artist has portrayed </a:t>
            </a:r>
            <a:r>
              <a:rPr lang="en-US" sz="1800" dirty="0" err="1" smtClean="0">
                <a:latin typeface="Gabriola" pitchFamily="82" charset="0"/>
                <a:cs typeface="Arabic Typesetting" pitchFamily="66" charset="-78"/>
              </a:rPr>
              <a:t>Alof</a:t>
            </a:r>
            <a:r>
              <a:rPr lang="en-US" sz="1800" dirty="0" smtClean="0">
                <a:latin typeface="Gabriola" pitchFamily="82" charset="0"/>
                <a:cs typeface="Arabic Typesetting" pitchFamily="66" charset="-78"/>
              </a:rPr>
              <a:t> de </a:t>
            </a:r>
            <a:r>
              <a:rPr lang="en-US" sz="1800" dirty="0" err="1" smtClean="0">
                <a:latin typeface="Gabriola" pitchFamily="82" charset="0"/>
                <a:cs typeface="Arabic Typesetting" pitchFamily="66" charset="-78"/>
              </a:rPr>
              <a:t>Wignacourt</a:t>
            </a:r>
            <a:r>
              <a:rPr lang="en-US" sz="1800" dirty="0" smtClean="0">
                <a:latin typeface="Gabriola" pitchFamily="82" charset="0"/>
                <a:cs typeface="Arabic Typesetting" pitchFamily="66" charset="-78"/>
              </a:rPr>
              <a:t>, Grand Master of the Knights of the order of the Hospital of St. John of Jerusalem, dressed in his armor. On the right a young man, also adorned with the star of the knights, hands him his helmet to complete the dressing.  The picture in arms wants to show a praise of the active life of the </a:t>
            </a:r>
            <a:r>
              <a:rPr lang="en-US" sz="1800" dirty="0" err="1" smtClean="0">
                <a:latin typeface="Gabriola" pitchFamily="82" charset="0"/>
                <a:cs typeface="Arabic Typesetting" pitchFamily="66" charset="-78"/>
              </a:rPr>
              <a:t>Wignacourt</a:t>
            </a:r>
            <a:r>
              <a:rPr lang="en-US" sz="1800" dirty="0" smtClean="0">
                <a:latin typeface="Gabriola" pitchFamily="82" charset="0"/>
                <a:cs typeface="Arabic Typesetting" pitchFamily="66" charset="-78"/>
              </a:rPr>
              <a:t>. Probably thanks to this  painting  Caravaggio was named " Knight of Grace” . </a:t>
            </a:r>
          </a:p>
          <a:p>
            <a:pPr>
              <a:buNone/>
            </a:pPr>
            <a:r>
              <a:rPr lang="it-IT" sz="1800" dirty="0" smtClean="0">
                <a:latin typeface="Gabriola" pitchFamily="82" charset="0"/>
                <a:cs typeface="Arabic Typesetting" pitchFamily="66" charset="-78"/>
              </a:rPr>
              <a:t>        </a:t>
            </a:r>
            <a:r>
              <a:rPr lang="en-US" sz="1800" dirty="0" smtClean="0">
                <a:latin typeface="Gabriola" pitchFamily="82" charset="0"/>
                <a:cs typeface="Arabic Typesetting" pitchFamily="66" charset="-78"/>
              </a:rPr>
              <a:t>The picture was soon sent to France, the canvas would have to go for an inheritance to 'Order itself; instead the owner wanted to get rid of it ,  which confirms the embarrassment of </a:t>
            </a:r>
            <a:r>
              <a:rPr lang="en-US" sz="1800" dirty="0" err="1" smtClean="0">
                <a:latin typeface="Gabriola" pitchFamily="82" charset="0"/>
                <a:cs typeface="Arabic Typesetting" pitchFamily="66" charset="-78"/>
              </a:rPr>
              <a:t>Wignacourt</a:t>
            </a:r>
            <a:r>
              <a:rPr lang="en-US" sz="1800" dirty="0" smtClean="0">
                <a:latin typeface="Gabriola" pitchFamily="82" charset="0"/>
                <a:cs typeface="Arabic Typesetting" pitchFamily="66" charset="-78"/>
              </a:rPr>
              <a:t>  that caused the expulsion of Caravaggio, for still unknown reasons. One possibility , according to some, should be sought in this painting and in homosexual key: the portrait of a page in the work that looks mischievously at the viewer , would be a possible " object of desire " from both the painter and the Grand Master; from here it would have emerged the resentment for Caravaggio until to have him imprisoned.</a:t>
            </a:r>
            <a:endParaRPr lang="it-IT" sz="1800" dirty="0" smtClean="0">
              <a:latin typeface="Gabriola" pitchFamily="82" charset="0"/>
            </a:endParaRPr>
          </a:p>
        </p:txBody>
      </p:sp>
      <p:pic>
        <p:nvPicPr>
          <p:cNvPr id="4" name="Immagine 3" descr="Alof_Louvre.jpg"/>
          <p:cNvPicPr>
            <a:picLocks noChangeAspect="1"/>
          </p:cNvPicPr>
          <p:nvPr/>
        </p:nvPicPr>
        <p:blipFill>
          <a:blip r:embed="rId2" cstate="print"/>
          <a:stretch>
            <a:fillRect/>
          </a:stretch>
        </p:blipFill>
        <p:spPr>
          <a:xfrm>
            <a:off x="5436096" y="1628800"/>
            <a:ext cx="3178175" cy="4598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ersonalizzato 5">
            <a:hlinkClick r:id="rId3" action="ppaction://hlinksldjump" highlightClick="1"/>
          </p:cNvPr>
          <p:cNvSpPr/>
          <p:nvPr/>
        </p:nvSpPr>
        <p:spPr>
          <a:xfrm>
            <a:off x="8460432" y="6381328"/>
            <a:ext cx="683568" cy="476672"/>
          </a:xfrm>
          <a:prstGeom prst="actionButtonBlank">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71400"/>
            <a:ext cx="9144000" cy="2571744"/>
          </a:xfrm>
        </p:spPr>
        <p:txBody>
          <a:bodyPr>
            <a:normAutofit/>
          </a:bodyPr>
          <a:lstStyle/>
          <a:p>
            <a:r>
              <a:rPr lang="it-IT" sz="9600" b="1" dirty="0" smtClean="0">
                <a:latin typeface="Gabriola" pitchFamily="82" charset="0"/>
                <a:cs typeface="Andalus" pitchFamily="18" charset="-78"/>
              </a:rPr>
              <a:t>Caravaggio in </a:t>
            </a:r>
            <a:r>
              <a:rPr lang="it-IT" sz="9600" b="1" dirty="0" err="1" smtClean="0">
                <a:latin typeface="Gabriola" pitchFamily="82" charset="0"/>
                <a:cs typeface="Andalus" pitchFamily="18" charset="-78"/>
              </a:rPr>
              <a:t>Syracuse</a:t>
            </a:r>
            <a:endParaRPr lang="it-IT" sz="9600" b="1" dirty="0">
              <a:latin typeface="Gabriola" pitchFamily="82" charset="0"/>
              <a:cs typeface="Andalus" pitchFamily="18" charset="-78"/>
            </a:endParaRPr>
          </a:p>
        </p:txBody>
      </p:sp>
      <p:pic>
        <p:nvPicPr>
          <p:cNvPr id="4" name="Immagine 3" descr="CARAVAGGIO-AUTORITRATTO.jpg"/>
          <p:cNvPicPr>
            <a:picLocks noChangeAspect="1"/>
          </p:cNvPicPr>
          <p:nvPr/>
        </p:nvPicPr>
        <p:blipFill>
          <a:blip r:embed="rId3" cstate="print"/>
          <a:stretch>
            <a:fillRect/>
          </a:stretch>
        </p:blipFill>
        <p:spPr>
          <a:xfrm>
            <a:off x="214283" y="2710960"/>
            <a:ext cx="3143272" cy="3740053"/>
          </a:xfrm>
          <a:prstGeom prst="rect">
            <a:avLst/>
          </a:prstGeom>
          <a:ln>
            <a:noFill/>
          </a:ln>
          <a:effectLst>
            <a:softEdge rad="112500"/>
          </a:effectLst>
        </p:spPr>
      </p:pic>
      <p:pic>
        <p:nvPicPr>
          <p:cNvPr id="5" name="Immagine 4" descr="siracusa.png"/>
          <p:cNvPicPr>
            <a:picLocks noChangeAspect="1"/>
          </p:cNvPicPr>
          <p:nvPr/>
        </p:nvPicPr>
        <p:blipFill>
          <a:blip r:embed="rId4" cstate="print"/>
          <a:stretch>
            <a:fillRect/>
          </a:stretch>
        </p:blipFill>
        <p:spPr>
          <a:xfrm>
            <a:off x="3857620" y="3071810"/>
            <a:ext cx="4881597" cy="3286148"/>
          </a:xfrm>
          <a:prstGeom prst="rect">
            <a:avLst/>
          </a:prstGeom>
          <a:ln>
            <a:noFill/>
          </a:ln>
          <a:effectLst>
            <a:softEdge rad="112500"/>
          </a:effectLst>
        </p:spPr>
      </p:pic>
      <p:sp>
        <p:nvSpPr>
          <p:cNvPr id="7" name="Personalizzato 6">
            <a:hlinkClick r:id="rId5" action="ppaction://hlinksldjump" highlightClick="1"/>
          </p:cNvPr>
          <p:cNvSpPr/>
          <p:nvPr/>
        </p:nvSpPr>
        <p:spPr>
          <a:xfrm>
            <a:off x="8460432" y="6381328"/>
            <a:ext cx="683568" cy="476672"/>
          </a:xfrm>
          <a:prstGeom prst="actionButtonBlank">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1193</Words>
  <Application>Microsoft Office PowerPoint</Application>
  <PresentationFormat>Presentazione su schermo (4:3)</PresentationFormat>
  <Paragraphs>75</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Erasmus project</vt:lpstr>
      <vt:lpstr>Michelangelo Merisi  of Caravaggio</vt:lpstr>
      <vt:lpstr>Diapositiva 3</vt:lpstr>
      <vt:lpstr>Diapositiva 4</vt:lpstr>
      <vt:lpstr>Caravaggio in Malta</vt:lpstr>
      <vt:lpstr>The Beheading of Saint John the Baptist</vt:lpstr>
      <vt:lpstr>Diapositiva 7</vt:lpstr>
      <vt:lpstr>Portrait of Alof de Wignacourt</vt:lpstr>
      <vt:lpstr>Caravaggio in Syracuse</vt:lpstr>
      <vt:lpstr>Burial of St. Lucy   </vt:lpstr>
      <vt:lpstr>Diapositiva 11</vt:lpstr>
      <vt:lpstr>Caravaggio in Messina</vt:lpstr>
      <vt:lpstr>Diapositiva 13</vt:lpstr>
      <vt:lpstr>Diapositiva 14</vt:lpstr>
      <vt:lpstr>The adoration of Shepherds</vt:lpstr>
      <vt:lpstr>Caravaggio in Palermo</vt:lpstr>
      <vt:lpstr>Diapositiva 17</vt:lpstr>
      <vt:lpstr>The painting, which hung above the altar, was large, measuring almost six square metres (actual size 268 cm x 197 cm). Probably because of its size, it was removed from its frame by the thief or thieves (two suspected) before being taken out of the church. After it was stolen, the Oratory was pillaged of other art, along with choir stalls of carved and gilded wood and benches inlaid with precious woods and mother of pearl. </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Michelangelo Merisi  of Caravaggio</dc:title>
  <dc:creator>Alunno 22</dc:creator>
  <cp:lastModifiedBy>User</cp:lastModifiedBy>
  <cp:revision>34</cp:revision>
  <dcterms:created xsi:type="dcterms:W3CDTF">2016-03-19T11:21:16Z</dcterms:created>
  <dcterms:modified xsi:type="dcterms:W3CDTF">2016-04-14T16:38:28Z</dcterms:modified>
</cp:coreProperties>
</file>