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5F4F416-324B-42DA-AD0C-25C5B207B7F0}" type="datetimeFigureOut">
              <a:rPr lang="it-IT" smtClean="0"/>
              <a:t>09/04/2015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AC01D9-54DE-4D34-A8E8-EAA2D11B1460}"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F4F416-324B-42DA-AD0C-25C5B207B7F0}" type="datetimeFigureOut">
              <a:rPr lang="it-IT" smtClean="0"/>
              <a:t>09/04/2015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AC01D9-54DE-4D34-A8E8-EAA2D11B1460}"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F4F416-324B-42DA-AD0C-25C5B207B7F0}" type="datetimeFigureOut">
              <a:rPr lang="it-IT" smtClean="0"/>
              <a:t>09/04/2015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AC01D9-54DE-4D34-A8E8-EAA2D11B1460}"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F4F416-324B-42DA-AD0C-25C5B207B7F0}" type="datetimeFigureOut">
              <a:rPr lang="it-IT" smtClean="0"/>
              <a:t>09/04/2015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AC01D9-54DE-4D34-A8E8-EAA2D11B1460}"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5F4F416-324B-42DA-AD0C-25C5B207B7F0}" type="datetimeFigureOut">
              <a:rPr lang="it-IT" smtClean="0"/>
              <a:t>09/04/2015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AC01D9-54DE-4D34-A8E8-EAA2D11B1460}"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5F4F416-324B-42DA-AD0C-25C5B207B7F0}" type="datetimeFigureOut">
              <a:rPr lang="it-IT" smtClean="0"/>
              <a:t>09/04/2015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AC01D9-54DE-4D34-A8E8-EAA2D11B1460}"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5F4F416-324B-42DA-AD0C-25C5B207B7F0}" type="datetimeFigureOut">
              <a:rPr lang="it-IT" smtClean="0"/>
              <a:t>09/04/2015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5AC01D9-54DE-4D34-A8E8-EAA2D11B1460}"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5F4F416-324B-42DA-AD0C-25C5B207B7F0}" type="datetimeFigureOut">
              <a:rPr lang="it-IT" smtClean="0"/>
              <a:t>09/04/2015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5AC01D9-54DE-4D34-A8E8-EAA2D11B1460}"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5F4F416-324B-42DA-AD0C-25C5B207B7F0}" type="datetimeFigureOut">
              <a:rPr lang="it-IT" smtClean="0"/>
              <a:t>09/04/2015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5AC01D9-54DE-4D34-A8E8-EAA2D11B1460}"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5F4F416-324B-42DA-AD0C-25C5B207B7F0}" type="datetimeFigureOut">
              <a:rPr lang="it-IT" smtClean="0"/>
              <a:t>09/04/2015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AC01D9-54DE-4D34-A8E8-EAA2D11B1460}"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5F4F416-324B-42DA-AD0C-25C5B207B7F0}" type="datetimeFigureOut">
              <a:rPr lang="it-IT" smtClean="0"/>
              <a:t>09/04/2015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AC01D9-54DE-4D34-A8E8-EAA2D11B1460}"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4F416-324B-42DA-AD0C-25C5B207B7F0}" type="datetimeFigureOut">
              <a:rPr lang="it-IT" smtClean="0"/>
              <a:t>09/04/2015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C01D9-54DE-4D34-A8E8-EAA2D11B1460}"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4" name="Immagine 3" descr="le-dodici-fatiche-di-eracle.jpg"/>
          <p:cNvPicPr>
            <a:picLocks noChangeAspect="1"/>
          </p:cNvPicPr>
          <p:nvPr/>
        </p:nvPicPr>
        <p:blipFill>
          <a:blip r:embed="rId2" cstate="print"/>
          <a:stretch>
            <a:fillRect/>
          </a:stretch>
        </p:blipFill>
        <p:spPr>
          <a:xfrm>
            <a:off x="357158" y="500042"/>
            <a:ext cx="847344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descr="book013.gif"/>
          <p:cNvPicPr>
            <a:picLocks noChangeAspect="1"/>
          </p:cNvPicPr>
          <p:nvPr/>
        </p:nvPicPr>
        <p:blipFill>
          <a:blip r:embed="rId3"/>
          <a:stretch>
            <a:fillRect/>
          </a:stretch>
        </p:blipFill>
        <p:spPr>
          <a:xfrm rot="2205155">
            <a:off x="8006269" y="5569578"/>
            <a:ext cx="1427152" cy="1446744"/>
          </a:xfrm>
          <a:prstGeom prst="rect">
            <a:avLst/>
          </a:prstGeom>
          <a:effectLst>
            <a:softEdge rad="317500"/>
          </a:effectLst>
        </p:spPr>
      </p:pic>
      <p:sp>
        <p:nvSpPr>
          <p:cNvPr id="6" name="Rettangolo 5"/>
          <p:cNvSpPr/>
          <p:nvPr/>
        </p:nvSpPr>
        <p:spPr>
          <a:xfrm>
            <a:off x="1785918" y="4071942"/>
            <a:ext cx="6114494" cy="1754326"/>
          </a:xfrm>
          <a:prstGeom prst="rect">
            <a:avLst/>
          </a:prstGeom>
          <a:noFill/>
        </p:spPr>
        <p:txBody>
          <a:bodyPr wrap="none" lIns="91440" tIns="45720" rIns="91440" bIns="45720">
            <a:spAutoFit/>
          </a:bodyPr>
          <a:lstStyle/>
          <a:p>
            <a:pPr algn="ctr"/>
            <a:r>
              <a:rPr lang="it-IT" sz="5400" b="1" cap="none" spc="0"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rPr>
              <a:t>La presenza di Eracle</a:t>
            </a:r>
            <a:br>
              <a:rPr lang="it-IT" sz="5400" b="1" cap="none" spc="0"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rPr>
            </a:br>
            <a:r>
              <a:rPr lang="it-IT" sz="5400" b="1" cap="none" spc="0"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rPr>
              <a:t>nel Mediterraneo.</a:t>
            </a:r>
            <a:endParaRPr lang="it-IT" sz="5400" b="1" cap="none" spc="0"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8100000" scaled="1"/>
        </a:gradFill>
        <a:effectLst/>
      </p:bgPr>
    </p:bg>
    <p:spTree>
      <p:nvGrpSpPr>
        <p:cNvPr id="1" name=""/>
        <p:cNvGrpSpPr/>
        <p:nvPr/>
      </p:nvGrpSpPr>
      <p:grpSpPr>
        <a:xfrm>
          <a:off x="0" y="0"/>
          <a:ext cx="0" cy="0"/>
          <a:chOff x="0" y="0"/>
          <a:chExt cx="0" cy="0"/>
        </a:xfrm>
      </p:grpSpPr>
      <p:pic>
        <p:nvPicPr>
          <p:cNvPr id="7" name="Immagine 6" descr="de-francisco-zurbaran-der-tod-des-herkules-10384.jpg"/>
          <p:cNvPicPr>
            <a:picLocks noChangeAspect="1"/>
          </p:cNvPicPr>
          <p:nvPr/>
        </p:nvPicPr>
        <p:blipFill>
          <a:blip r:embed="rId2"/>
          <a:stretch>
            <a:fillRect/>
          </a:stretch>
        </p:blipFill>
        <p:spPr>
          <a:xfrm>
            <a:off x="5076056" y="269383"/>
            <a:ext cx="4644008" cy="6834222"/>
          </a:xfrm>
          <a:prstGeom prst="rect">
            <a:avLst/>
          </a:prstGeom>
          <a:effectLst>
            <a:softEdge rad="1041400"/>
          </a:effectLst>
        </p:spPr>
      </p:pic>
      <p:sp>
        <p:nvSpPr>
          <p:cNvPr id="4" name="Rettangolo 3"/>
          <p:cNvSpPr/>
          <p:nvPr/>
        </p:nvSpPr>
        <p:spPr>
          <a:xfrm>
            <a:off x="1785918" y="285728"/>
            <a:ext cx="5497402" cy="923330"/>
          </a:xfrm>
          <a:prstGeom prst="rect">
            <a:avLst/>
          </a:prstGeom>
          <a:noFill/>
        </p:spPr>
        <p:txBody>
          <a:bodyPr wrap="none" lIns="91440" tIns="45720" rIns="91440" bIns="45720">
            <a:spAutoFit/>
          </a:bodyPr>
          <a:lstStyle/>
          <a:p>
            <a:pPr algn="ctr"/>
            <a:r>
              <a:rPr lang="it-IT" sz="5400" b="1" cap="none" spc="0"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4">
                      <a:satMod val="175000"/>
                      <a:alpha val="40000"/>
                    </a:schemeClr>
                  </a:glow>
                </a:effectLst>
              </a:rPr>
              <a:t>La morte di Eracle.</a:t>
            </a:r>
            <a:endParaRPr lang="it-IT" sz="5400" b="1" cap="none" spc="0"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4">
                    <a:satMod val="175000"/>
                    <a:alpha val="40000"/>
                  </a:schemeClr>
                </a:glow>
              </a:effectLst>
            </a:endParaRPr>
          </a:p>
        </p:txBody>
      </p:sp>
      <p:sp>
        <p:nvSpPr>
          <p:cNvPr id="5" name="Rettangolo 4"/>
          <p:cNvSpPr/>
          <p:nvPr/>
        </p:nvSpPr>
        <p:spPr>
          <a:xfrm>
            <a:off x="251520" y="1556792"/>
            <a:ext cx="5572164" cy="4154984"/>
          </a:xfrm>
          <a:prstGeom prst="rect">
            <a:avLst/>
          </a:prstGeom>
        </p:spPr>
        <p:txBody>
          <a:bodyPr wrap="square">
            <a:spAutoFit/>
          </a:bodyPr>
          <a:lstStyle/>
          <a:p>
            <a:pPr algn="just"/>
            <a:r>
              <a:rPr lang="it-IT" sz="2400" dirty="0">
                <a:effectLst>
                  <a:glow rad="63500">
                    <a:schemeClr val="accent4">
                      <a:satMod val="175000"/>
                      <a:alpha val="40000"/>
                    </a:schemeClr>
                  </a:glow>
                </a:effectLst>
                <a:latin typeface="Corbel" pitchFamily="34" charset="0"/>
              </a:rPr>
              <a:t>Il centauro Nesso, </a:t>
            </a:r>
            <a:r>
              <a:rPr lang="it-IT" sz="2400" dirty="0" smtClean="0">
                <a:effectLst>
                  <a:glow rad="63500">
                    <a:schemeClr val="accent4">
                      <a:satMod val="175000"/>
                      <a:alpha val="40000"/>
                    </a:schemeClr>
                  </a:glow>
                </a:effectLst>
                <a:latin typeface="Corbel" pitchFamily="34" charset="0"/>
              </a:rPr>
              <a:t>all’insaputa </a:t>
            </a:r>
            <a:r>
              <a:rPr lang="it-IT" sz="2400" dirty="0">
                <a:effectLst>
                  <a:glow rad="63500">
                    <a:schemeClr val="accent4">
                      <a:satMod val="175000"/>
                      <a:alpha val="40000"/>
                    </a:schemeClr>
                  </a:glow>
                </a:effectLst>
                <a:latin typeface="Corbel" pitchFamily="34" charset="0"/>
              </a:rPr>
              <a:t>di Ercole, era innamorato della moglie </a:t>
            </a:r>
            <a:r>
              <a:rPr lang="it-IT" sz="2400" dirty="0" smtClean="0">
                <a:effectLst>
                  <a:glow rad="63500">
                    <a:schemeClr val="accent4">
                      <a:satMod val="175000"/>
                      <a:alpha val="40000"/>
                    </a:schemeClr>
                  </a:glow>
                </a:effectLst>
                <a:latin typeface="Corbel" pitchFamily="34" charset="0"/>
              </a:rPr>
              <a:t>dell’eroe</a:t>
            </a:r>
            <a:r>
              <a:rPr lang="it-IT" sz="2400" dirty="0">
                <a:effectLst>
                  <a:glow rad="63500">
                    <a:schemeClr val="accent4">
                      <a:satMod val="175000"/>
                      <a:alpha val="40000"/>
                    </a:schemeClr>
                  </a:glow>
                </a:effectLst>
                <a:latin typeface="Corbel" pitchFamily="34" charset="0"/>
              </a:rPr>
              <a:t>, </a:t>
            </a:r>
            <a:r>
              <a:rPr lang="it-IT" sz="2400" dirty="0" err="1">
                <a:effectLst>
                  <a:glow rad="63500">
                    <a:schemeClr val="accent4">
                      <a:satMod val="175000"/>
                      <a:alpha val="40000"/>
                    </a:schemeClr>
                  </a:glow>
                </a:effectLst>
                <a:latin typeface="Corbel" pitchFamily="34" charset="0"/>
              </a:rPr>
              <a:t>Deianira</a:t>
            </a:r>
            <a:r>
              <a:rPr lang="it-IT" sz="2400" dirty="0">
                <a:effectLst>
                  <a:glow rad="63500">
                    <a:schemeClr val="accent4">
                      <a:satMod val="175000"/>
                      <a:alpha val="40000"/>
                    </a:schemeClr>
                  </a:glow>
                </a:effectLst>
                <a:latin typeface="Corbel" pitchFamily="34" charset="0"/>
              </a:rPr>
              <a:t>. Quando Eracle e la moglie giunsero alla riva di un fiume, Ercole chiese </a:t>
            </a:r>
            <a:r>
              <a:rPr lang="it-IT" sz="2400" dirty="0" smtClean="0">
                <a:effectLst>
                  <a:glow rad="63500">
                    <a:schemeClr val="accent4">
                      <a:satMod val="175000"/>
                      <a:alpha val="40000"/>
                    </a:schemeClr>
                  </a:glow>
                </a:effectLst>
                <a:latin typeface="Corbel" pitchFamily="34" charset="0"/>
              </a:rPr>
              <a:t>l’aiuto </a:t>
            </a:r>
            <a:r>
              <a:rPr lang="it-IT" sz="2400" dirty="0">
                <a:effectLst>
                  <a:glow rad="63500">
                    <a:schemeClr val="accent4">
                      <a:satMod val="175000"/>
                      <a:alpha val="40000"/>
                    </a:schemeClr>
                  </a:glow>
                </a:effectLst>
                <a:latin typeface="Corbel" pitchFamily="34" charset="0"/>
              </a:rPr>
              <a:t>del centauro per trasportare la moglie </a:t>
            </a:r>
            <a:r>
              <a:rPr lang="it-IT" sz="2400" dirty="0" smtClean="0">
                <a:effectLst>
                  <a:glow rad="63500">
                    <a:schemeClr val="accent4">
                      <a:satMod val="175000"/>
                      <a:alpha val="40000"/>
                    </a:schemeClr>
                  </a:glow>
                </a:effectLst>
                <a:latin typeface="Corbel" pitchFamily="34" charset="0"/>
              </a:rPr>
              <a:t>sull’acqua</a:t>
            </a:r>
            <a:r>
              <a:rPr lang="it-IT" sz="2400" dirty="0">
                <a:effectLst>
                  <a:glow rad="63500">
                    <a:schemeClr val="accent4">
                      <a:satMod val="175000"/>
                      <a:alpha val="40000"/>
                    </a:schemeClr>
                  </a:glow>
                </a:effectLst>
                <a:latin typeface="Corbel" pitchFamily="34" charset="0"/>
              </a:rPr>
              <a:t>. Quando Nesso cercò di violentarla fu fermato e ucciso da una freccia di Ercole. Nesso, prima di morire diede un </a:t>
            </a:r>
            <a:r>
              <a:rPr lang="it-IT" sz="2400" dirty="0" smtClean="0">
                <a:effectLst>
                  <a:glow rad="63500">
                    <a:schemeClr val="accent4">
                      <a:satMod val="175000"/>
                      <a:alpha val="40000"/>
                    </a:schemeClr>
                  </a:glow>
                </a:effectLst>
                <a:latin typeface="Corbel" pitchFamily="34" charset="0"/>
              </a:rPr>
              <a:t>po’ </a:t>
            </a:r>
            <a:r>
              <a:rPr lang="it-IT" sz="2400" dirty="0">
                <a:effectLst>
                  <a:glow rad="63500">
                    <a:schemeClr val="accent4">
                      <a:satMod val="175000"/>
                      <a:alpha val="40000"/>
                    </a:schemeClr>
                  </a:glow>
                </a:effectLst>
                <a:latin typeface="Corbel" pitchFamily="34" charset="0"/>
              </a:rPr>
              <a:t>del suo sangue a Deianira, dicendole che avrebbe ravvivato </a:t>
            </a:r>
            <a:r>
              <a:rPr lang="it-IT" sz="2400" dirty="0" smtClean="0">
                <a:effectLst>
                  <a:glow rad="63500">
                    <a:schemeClr val="accent4">
                      <a:satMod val="175000"/>
                      <a:alpha val="40000"/>
                    </a:schemeClr>
                  </a:glow>
                </a:effectLst>
                <a:latin typeface="Corbel" pitchFamily="34" charset="0"/>
              </a:rPr>
              <a:t>l’amore </a:t>
            </a:r>
            <a:r>
              <a:rPr lang="it-IT" sz="2400" dirty="0">
                <a:effectLst>
                  <a:glow rad="63500">
                    <a:schemeClr val="accent4">
                      <a:satMod val="175000"/>
                      <a:alpha val="40000"/>
                    </a:schemeClr>
                  </a:glow>
                </a:effectLst>
                <a:latin typeface="Corbel" pitchFamily="34" charset="0"/>
              </a:rPr>
              <a:t>del marito qualora non </a:t>
            </a:r>
            <a:r>
              <a:rPr lang="it-IT" sz="2400" dirty="0" smtClean="0">
                <a:effectLst>
                  <a:glow rad="63500">
                    <a:schemeClr val="accent4">
                      <a:satMod val="175000"/>
                      <a:alpha val="40000"/>
                    </a:schemeClr>
                  </a:glow>
                </a:effectLst>
                <a:latin typeface="Corbel" pitchFamily="34" charset="0"/>
              </a:rPr>
              <a:t>l’avesse </a:t>
            </a:r>
            <a:r>
              <a:rPr lang="it-IT" sz="2400" dirty="0">
                <a:effectLst>
                  <a:glow rad="63500">
                    <a:schemeClr val="accent4">
                      <a:satMod val="175000"/>
                      <a:alpha val="40000"/>
                    </a:schemeClr>
                  </a:glow>
                </a:effectLst>
                <a:latin typeface="Corbel" pitchFamily="34" charset="0"/>
              </a:rPr>
              <a:t>più </a:t>
            </a:r>
            <a:r>
              <a:rPr lang="it-IT" sz="2400" dirty="0" smtClean="0">
                <a:effectLst>
                  <a:glow rad="63500">
                    <a:schemeClr val="accent4">
                      <a:satMod val="175000"/>
                      <a:alpha val="40000"/>
                    </a:schemeClr>
                  </a:glow>
                </a:effectLst>
                <a:latin typeface="Corbel" pitchFamily="34" charset="0"/>
              </a:rPr>
              <a:t>amata.</a:t>
            </a:r>
            <a:endParaRPr lang="it-IT" sz="2400" dirty="0">
              <a:effectLst>
                <a:glow rad="63500">
                  <a:schemeClr val="accent4">
                    <a:satMod val="175000"/>
                    <a:alpha val="40000"/>
                  </a:schemeClr>
                </a:glow>
              </a:effectLst>
              <a:latin typeface="Corbe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18000">
              <a:schemeClr val="accent1">
                <a:lumMod val="45000"/>
                <a:lumOff val="55000"/>
              </a:schemeClr>
            </a:gs>
            <a:gs pos="85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7" name="Rettangolo 6"/>
          <p:cNvSpPr/>
          <p:nvPr/>
        </p:nvSpPr>
        <p:spPr>
          <a:xfrm>
            <a:off x="539552" y="1052736"/>
            <a:ext cx="7848872" cy="5262979"/>
          </a:xfrm>
          <a:prstGeom prst="rect">
            <a:avLst/>
          </a:prstGeom>
        </p:spPr>
        <p:txBody>
          <a:bodyPr wrap="square">
            <a:spAutoFit/>
          </a:bodyPr>
          <a:lstStyle/>
          <a:p>
            <a:pPr algn="just"/>
            <a:r>
              <a:rPr lang="it-IT" sz="2800" dirty="0" smtClean="0">
                <a:effectLst>
                  <a:glow rad="63500">
                    <a:schemeClr val="accent4">
                      <a:satMod val="175000"/>
                      <a:alpha val="40000"/>
                    </a:schemeClr>
                  </a:glow>
                </a:effectLst>
                <a:latin typeface="Corbel" pitchFamily="34" charset="0"/>
              </a:rPr>
              <a:t>Le </a:t>
            </a:r>
            <a:r>
              <a:rPr lang="it-IT" sz="2800" dirty="0">
                <a:effectLst>
                  <a:glow rad="63500">
                    <a:schemeClr val="accent4">
                      <a:satMod val="175000"/>
                      <a:alpha val="40000"/>
                    </a:schemeClr>
                  </a:glow>
                </a:effectLst>
                <a:latin typeface="Corbel" pitchFamily="34" charset="0"/>
              </a:rPr>
              <a:t>disse anche che, per far si che il rimedio magico funzionasse, avrebbe dovuto intingere un indumento dell’eroe nel sangue e poi farglielo indossare. Dopo alcuni anni, Deianira, sospettando un tradimento da parte del marito, provò ad usare il rimedio del centauro, che si rivelò un inganno </a:t>
            </a:r>
            <a:r>
              <a:rPr lang="it-IT" sz="2800" dirty="0" err="1">
                <a:effectLst>
                  <a:glow rad="63500">
                    <a:schemeClr val="accent4">
                      <a:satMod val="175000"/>
                      <a:alpha val="40000"/>
                    </a:schemeClr>
                  </a:glow>
                </a:effectLst>
                <a:latin typeface="Corbel" pitchFamily="34" charset="0"/>
              </a:rPr>
              <a:t>poichè</a:t>
            </a:r>
            <a:r>
              <a:rPr lang="it-IT" sz="2800" dirty="0">
                <a:effectLst>
                  <a:glow rad="63500">
                    <a:schemeClr val="accent4">
                      <a:satMod val="175000"/>
                      <a:alpha val="40000"/>
                    </a:schemeClr>
                  </a:glow>
                </a:effectLst>
                <a:latin typeface="Corbel" pitchFamily="34" charset="0"/>
              </a:rPr>
              <a:t> la camicia si attaccò alla pelle di Ercole iniziando a corroderla come un acido. Allora Deianira si suicidò per il rimpianto, mentre Eracle fece innalzare una gigantesca pira gettandosi tra le fiamme. Giove, impietosito, lo fece salire all’Olimpo come ricompensa alle sue fatiche.</a:t>
            </a:r>
          </a:p>
        </p:txBody>
      </p:sp>
    </p:spTree>
    <p:extLst>
      <p:ext uri="{BB962C8B-B14F-4D97-AF65-F5344CB8AC3E}">
        <p14:creationId xmlns:p14="http://schemas.microsoft.com/office/powerpoint/2010/main" val="423919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8100000" scaled="1"/>
          <a:tileRect/>
        </a:gradFill>
        <a:effectLst/>
      </p:bgPr>
    </p:bg>
    <p:spTree>
      <p:nvGrpSpPr>
        <p:cNvPr id="1" name=""/>
        <p:cNvGrpSpPr/>
        <p:nvPr/>
      </p:nvGrpSpPr>
      <p:grpSpPr>
        <a:xfrm>
          <a:off x="0" y="0"/>
          <a:ext cx="0" cy="0"/>
          <a:chOff x="0" y="0"/>
          <a:chExt cx="0" cy="0"/>
        </a:xfrm>
      </p:grpSpPr>
      <p:pic>
        <p:nvPicPr>
          <p:cNvPr id="5" name="Immagine 4" descr="copy-from-lisippo-the-farnese-hercules-the-farnese-heracles.jpg"/>
          <p:cNvPicPr>
            <a:picLocks noChangeAspect="1"/>
          </p:cNvPicPr>
          <p:nvPr/>
        </p:nvPicPr>
        <p:blipFill>
          <a:blip r:embed="rId2"/>
          <a:stretch>
            <a:fillRect/>
          </a:stretch>
        </p:blipFill>
        <p:spPr>
          <a:xfrm>
            <a:off x="5480968" y="500042"/>
            <a:ext cx="3627536" cy="6072230"/>
          </a:xfrm>
          <a:prstGeom prst="rect">
            <a:avLst/>
          </a:prstGeom>
          <a:effectLst>
            <a:softEdge rad="127000"/>
          </a:effectLst>
        </p:spPr>
      </p:pic>
      <p:sp>
        <p:nvSpPr>
          <p:cNvPr id="3" name="Segnaposto contenuto 2"/>
          <p:cNvSpPr>
            <a:spLocks noGrp="1"/>
          </p:cNvSpPr>
          <p:nvPr>
            <p:ph idx="1"/>
          </p:nvPr>
        </p:nvSpPr>
        <p:spPr>
          <a:xfrm>
            <a:off x="-252536" y="1124744"/>
            <a:ext cx="5832648" cy="4525963"/>
          </a:xfrm>
        </p:spPr>
        <p:txBody>
          <a:bodyPr>
            <a:noAutofit/>
          </a:bodyPr>
          <a:lstStyle/>
          <a:p>
            <a:pPr algn="just">
              <a:buNone/>
            </a:pPr>
            <a:r>
              <a:rPr lang="it-IT" sz="2400" dirty="0" smtClean="0"/>
              <a:t>    </a:t>
            </a:r>
            <a:r>
              <a:rPr lang="it-IT" sz="2400" dirty="0" smtClean="0">
                <a:latin typeface="Corbel" pitchFamily="34" charset="0"/>
              </a:rPr>
              <a:t> </a:t>
            </a:r>
            <a:r>
              <a:rPr lang="it-IT" sz="2000" dirty="0" smtClean="0">
                <a:effectLst>
                  <a:glow rad="63500">
                    <a:schemeClr val="accent4">
                      <a:satMod val="175000"/>
                      <a:alpha val="40000"/>
                    </a:schemeClr>
                  </a:glow>
                </a:effectLst>
                <a:latin typeface="Corbel" pitchFamily="34" charset="0"/>
              </a:rPr>
              <a:t>Nella </a:t>
            </a:r>
            <a:r>
              <a:rPr lang="it-IT" sz="2000" dirty="0">
                <a:effectLst>
                  <a:glow rad="63500">
                    <a:schemeClr val="accent4">
                      <a:satMod val="175000"/>
                      <a:alpha val="40000"/>
                    </a:schemeClr>
                  </a:glow>
                </a:effectLst>
                <a:latin typeface="Corbel" pitchFamily="34" charset="0"/>
              </a:rPr>
              <a:t>mitologia greca e romana gli dei e gli eroi appartenevano a due gruppi ben distinti: i primi erano di pura stirpe divina, erano immortali, avevano una precisa collocazione e "funzione" nel cosmo, erano onorati con templi e culti particolari; gli eroi avevano generalmente uno solo dei genitori divino e immortale, si distinguevano per forza, coraggio e bellezza, compivano imprese straordinarie; spesso, dopo la morte, venivano loro dedicate grandi feste propiziatorie e le loro tombe e monumenti venivano onorati e rispettati</a:t>
            </a:r>
            <a:r>
              <a:rPr lang="it-IT" sz="2000" dirty="0" smtClean="0">
                <a:effectLst>
                  <a:glow rad="63500">
                    <a:schemeClr val="accent4">
                      <a:satMod val="175000"/>
                      <a:alpha val="40000"/>
                    </a:schemeClr>
                  </a:glow>
                </a:effectLst>
                <a:latin typeface="Corbel" pitchFamily="34" charset="0"/>
              </a:rPr>
              <a:t>.</a:t>
            </a:r>
            <a:r>
              <a:rPr lang="it-IT" sz="2000" b="1" dirty="0">
                <a:effectLst>
                  <a:glow rad="63500">
                    <a:schemeClr val="accent4">
                      <a:satMod val="175000"/>
                      <a:alpha val="40000"/>
                    </a:schemeClr>
                  </a:glow>
                </a:effectLst>
                <a:latin typeface="Corbel" pitchFamily="34" charset="0"/>
              </a:rPr>
              <a:t> </a:t>
            </a:r>
            <a:r>
              <a:rPr lang="it-IT" sz="2000" b="1" dirty="0" smtClean="0">
                <a:effectLst>
                  <a:glow rad="63500">
                    <a:schemeClr val="accent4">
                      <a:satMod val="175000"/>
                      <a:alpha val="40000"/>
                    </a:schemeClr>
                  </a:glow>
                </a:effectLst>
                <a:latin typeface="Corbel" pitchFamily="34" charset="0"/>
              </a:rPr>
              <a:t/>
            </a:r>
            <a:br>
              <a:rPr lang="it-IT" sz="2000" b="1" dirty="0" smtClean="0">
                <a:effectLst>
                  <a:glow rad="63500">
                    <a:schemeClr val="accent4">
                      <a:satMod val="175000"/>
                      <a:alpha val="40000"/>
                    </a:schemeClr>
                  </a:glow>
                </a:effectLst>
                <a:latin typeface="Corbel" pitchFamily="34" charset="0"/>
              </a:rPr>
            </a:br>
            <a:r>
              <a:rPr lang="it-IT" sz="2000" dirty="0" smtClean="0">
                <a:effectLst>
                  <a:glow rad="63500">
                    <a:schemeClr val="accent4">
                      <a:satMod val="175000"/>
                      <a:alpha val="40000"/>
                    </a:schemeClr>
                  </a:glow>
                </a:effectLst>
                <a:latin typeface="Corbel" pitchFamily="34" charset="0"/>
              </a:rPr>
              <a:t>Una </a:t>
            </a:r>
            <a:r>
              <a:rPr lang="it-IT" sz="2000" dirty="0">
                <a:effectLst>
                  <a:glow rad="63500">
                    <a:schemeClr val="accent4">
                      <a:satMod val="175000"/>
                      <a:alpha val="40000"/>
                    </a:schemeClr>
                  </a:glow>
                </a:effectLst>
                <a:latin typeface="Corbel" pitchFamily="34" charset="0"/>
              </a:rPr>
              <a:t>delle figure eroiche più importanti per quanto riguarda il culto è </a:t>
            </a:r>
            <a:r>
              <a:rPr lang="it-IT" sz="2000" b="1" dirty="0">
                <a:effectLst>
                  <a:glow rad="63500">
                    <a:schemeClr val="accent4">
                      <a:satMod val="175000"/>
                      <a:alpha val="40000"/>
                    </a:schemeClr>
                  </a:glow>
                  <a:outerShdw blurRad="38100" dist="38100" dir="2700000" algn="tl">
                    <a:srgbClr val="000000">
                      <a:alpha val="43137"/>
                    </a:srgbClr>
                  </a:outerShdw>
                </a:effectLst>
                <a:latin typeface="Corbel" pitchFamily="34" charset="0"/>
              </a:rPr>
              <a:t>Eracle</a:t>
            </a:r>
            <a:r>
              <a:rPr lang="it-IT" sz="2000" dirty="0">
                <a:effectLst>
                  <a:glow rad="63500">
                    <a:schemeClr val="accent4">
                      <a:satMod val="175000"/>
                      <a:alpha val="40000"/>
                    </a:schemeClr>
                  </a:glow>
                </a:effectLst>
                <a:latin typeface="Corbel" pitchFamily="34" charset="0"/>
              </a:rPr>
              <a:t>, che i Romani chiamarono Ercole. </a:t>
            </a:r>
            <a:r>
              <a:rPr lang="it-IT" sz="2000" dirty="0" smtClean="0">
                <a:effectLst>
                  <a:glow rad="63500">
                    <a:schemeClr val="accent4">
                      <a:satMod val="175000"/>
                      <a:alpha val="40000"/>
                    </a:schemeClr>
                  </a:glow>
                </a:effectLst>
                <a:latin typeface="Corbel" pitchFamily="34" charset="0"/>
              </a:rPr>
              <a:t/>
            </a:r>
            <a:br>
              <a:rPr lang="it-IT" sz="2000" dirty="0" smtClean="0">
                <a:effectLst>
                  <a:glow rad="63500">
                    <a:schemeClr val="accent4">
                      <a:satMod val="175000"/>
                      <a:alpha val="40000"/>
                    </a:schemeClr>
                  </a:glow>
                </a:effectLst>
                <a:latin typeface="Corbel" pitchFamily="34" charset="0"/>
              </a:rPr>
            </a:br>
            <a:r>
              <a:rPr lang="it-IT" sz="2000" dirty="0" smtClean="0">
                <a:effectLst>
                  <a:glow rad="63500">
                    <a:schemeClr val="accent4">
                      <a:satMod val="175000"/>
                      <a:alpha val="40000"/>
                    </a:schemeClr>
                  </a:glow>
                </a:effectLst>
                <a:latin typeface="Corbel" pitchFamily="34" charset="0"/>
              </a:rPr>
              <a:t>Egli </a:t>
            </a:r>
            <a:r>
              <a:rPr lang="it-IT" sz="2000" dirty="0">
                <a:effectLst>
                  <a:glow rad="63500">
                    <a:schemeClr val="accent4">
                      <a:satMod val="175000"/>
                      <a:alpha val="40000"/>
                    </a:schemeClr>
                  </a:glow>
                </a:effectLst>
                <a:latin typeface="Corbel" pitchFamily="34" charset="0"/>
              </a:rPr>
              <a:t>gode della doppia natura terrena e celeste: dopo la morte per volontà degli dei viene, infatti, assunto nell'Olimpo e riceve in sposa Ebe, la dea dell'eterna giovinezza.</a:t>
            </a:r>
          </a:p>
          <a:p>
            <a:pPr algn="just">
              <a:buNone/>
            </a:pPr>
            <a:endParaRPr lang="it-IT" sz="2000" dirty="0"/>
          </a:p>
        </p:txBody>
      </p:sp>
      <p:sp>
        <p:nvSpPr>
          <p:cNvPr id="6" name="Rettangolo 5"/>
          <p:cNvSpPr/>
          <p:nvPr/>
        </p:nvSpPr>
        <p:spPr>
          <a:xfrm>
            <a:off x="322762" y="169111"/>
            <a:ext cx="4820742" cy="830997"/>
          </a:xfrm>
          <a:prstGeom prst="rect">
            <a:avLst/>
          </a:prstGeom>
          <a:noFill/>
        </p:spPr>
        <p:txBody>
          <a:bodyPr wrap="none" lIns="91440" tIns="45720" rIns="91440" bIns="45720">
            <a:spAutoFit/>
          </a:bodyPr>
          <a:lstStyle/>
          <a:p>
            <a:pPr algn="ctr"/>
            <a:r>
              <a:rPr lang="it-IT" sz="4800" b="1" cap="none" spc="0"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4">
                      <a:satMod val="175000"/>
                      <a:alpha val="40000"/>
                    </a:schemeClr>
                  </a:glow>
                </a:effectLst>
              </a:rPr>
              <a:t>La figura di Eracle.</a:t>
            </a:r>
            <a:endParaRPr lang="it-IT" sz="4800" b="1" cap="none" spc="0"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4">
                    <a:satMod val="175000"/>
                    <a:alpha val="40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1"/>
          <a:tileRect/>
        </a:gradFill>
        <a:effectLst/>
      </p:bgPr>
    </p:bg>
    <p:spTree>
      <p:nvGrpSpPr>
        <p:cNvPr id="1" name=""/>
        <p:cNvGrpSpPr/>
        <p:nvPr/>
      </p:nvGrpSpPr>
      <p:grpSpPr>
        <a:xfrm>
          <a:off x="0" y="0"/>
          <a:ext cx="0" cy="0"/>
          <a:chOff x="0" y="0"/>
          <a:chExt cx="0" cy="0"/>
        </a:xfrm>
      </p:grpSpPr>
      <p:pic>
        <p:nvPicPr>
          <p:cNvPr id="5" name="Immagine 4" descr="Index-TempioErcole.JPG"/>
          <p:cNvPicPr>
            <a:picLocks noChangeAspect="1"/>
          </p:cNvPicPr>
          <p:nvPr/>
        </p:nvPicPr>
        <p:blipFill>
          <a:blip r:embed="rId2"/>
          <a:stretch>
            <a:fillRect/>
          </a:stretch>
        </p:blipFill>
        <p:spPr>
          <a:xfrm>
            <a:off x="428596" y="500042"/>
            <a:ext cx="5080000" cy="2273300"/>
          </a:xfrm>
          <a:prstGeom prst="rect">
            <a:avLst/>
          </a:prstGeom>
          <a:ln>
            <a:noFill/>
          </a:ln>
          <a:effectLst>
            <a:glow rad="101600">
              <a:schemeClr val="accent5">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4" name="Rettangolo 3"/>
          <p:cNvSpPr/>
          <p:nvPr/>
        </p:nvSpPr>
        <p:spPr>
          <a:xfrm>
            <a:off x="107504" y="3429000"/>
            <a:ext cx="4178744" cy="3139321"/>
          </a:xfrm>
          <a:prstGeom prst="rect">
            <a:avLst/>
          </a:prstGeom>
        </p:spPr>
        <p:txBody>
          <a:bodyPr wrap="square">
            <a:spAutoFit/>
          </a:bodyPr>
          <a:lstStyle/>
          <a:p>
            <a:endParaRPr lang="it-IT" dirty="0" smtClean="0">
              <a:effectLst>
                <a:glow rad="63500">
                  <a:schemeClr val="accent4">
                    <a:satMod val="175000"/>
                    <a:alpha val="40000"/>
                  </a:schemeClr>
                </a:glow>
              </a:effectLst>
              <a:latin typeface="Corbel" pitchFamily="34" charset="0"/>
            </a:endParaRPr>
          </a:p>
          <a:p>
            <a:r>
              <a:rPr lang="it-IT" sz="2000" dirty="0" smtClean="0">
                <a:effectLst>
                  <a:glow rad="63500">
                    <a:schemeClr val="accent4">
                      <a:satMod val="175000"/>
                      <a:alpha val="40000"/>
                    </a:schemeClr>
                  </a:glow>
                </a:effectLst>
                <a:latin typeface="Corbel" pitchFamily="34" charset="0"/>
              </a:rPr>
              <a:t>La </a:t>
            </a:r>
            <a:r>
              <a:rPr lang="it-IT" sz="2000" dirty="0">
                <a:effectLst>
                  <a:glow rad="63500">
                    <a:schemeClr val="accent4">
                      <a:satMod val="175000"/>
                      <a:alpha val="40000"/>
                    </a:schemeClr>
                  </a:glow>
                </a:effectLst>
                <a:latin typeface="Corbel" pitchFamily="34" charset="0"/>
              </a:rPr>
              <a:t>sua complessa personalità, l'ambientazione di certe sue imprese e il fatto che la maggior parte di esse sia legata ad animali, assimilano talvolta l'immagine di Eracle agli antichi sciamani, dotati di poteri soprannaturali, e una certa comunanza di aspetti si rintraccia anche in eroi fenici come </a:t>
            </a:r>
            <a:r>
              <a:rPr lang="it-IT" sz="2000" dirty="0" err="1" smtClean="0">
                <a:effectLst>
                  <a:glow rad="63500">
                    <a:schemeClr val="accent4">
                      <a:satMod val="175000"/>
                      <a:alpha val="40000"/>
                    </a:schemeClr>
                  </a:glow>
                </a:effectLst>
                <a:latin typeface="Corbel" pitchFamily="34" charset="0"/>
              </a:rPr>
              <a:t>Melgart</a:t>
            </a:r>
            <a:r>
              <a:rPr lang="it-IT" sz="2000" dirty="0" smtClean="0">
                <a:effectLst>
                  <a:glow rad="63500">
                    <a:schemeClr val="accent4">
                      <a:satMod val="175000"/>
                      <a:alpha val="40000"/>
                    </a:schemeClr>
                  </a:glow>
                </a:effectLst>
                <a:latin typeface="Corbel" pitchFamily="34" charset="0"/>
              </a:rPr>
              <a:t>.</a:t>
            </a:r>
          </a:p>
        </p:txBody>
      </p:sp>
      <p:pic>
        <p:nvPicPr>
          <p:cNvPr id="6" name="Immagine 5" descr="olimpiadi7.jpg"/>
          <p:cNvPicPr>
            <a:picLocks noChangeAspect="1"/>
          </p:cNvPicPr>
          <p:nvPr/>
        </p:nvPicPr>
        <p:blipFill>
          <a:blip r:embed="rId3"/>
          <a:stretch>
            <a:fillRect/>
          </a:stretch>
        </p:blipFill>
        <p:spPr>
          <a:xfrm>
            <a:off x="4214810" y="3214686"/>
            <a:ext cx="4457700" cy="3200400"/>
          </a:xfrm>
          <a:prstGeom prst="rect">
            <a:avLst/>
          </a:prstGeom>
          <a:ln>
            <a:noFill/>
          </a:ln>
          <a:effectLst>
            <a:glow rad="63500">
              <a:schemeClr val="accent5">
                <a:satMod val="175000"/>
                <a:alpha val="40000"/>
              </a:schemeClr>
            </a:glow>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7" name="CasellaDiTesto 6"/>
          <p:cNvSpPr txBox="1"/>
          <p:nvPr/>
        </p:nvSpPr>
        <p:spPr>
          <a:xfrm>
            <a:off x="4860032" y="116632"/>
            <a:ext cx="4180454" cy="3754874"/>
          </a:xfrm>
          <a:prstGeom prst="rect">
            <a:avLst/>
          </a:prstGeom>
          <a:noFill/>
        </p:spPr>
        <p:txBody>
          <a:bodyPr wrap="square" rtlCol="0">
            <a:spAutoFit/>
          </a:bodyPr>
          <a:lstStyle/>
          <a:p>
            <a:pPr algn="r"/>
            <a:r>
              <a:rPr lang="it-IT" sz="2000" dirty="0" smtClean="0">
                <a:effectLst>
                  <a:glow rad="63500">
                    <a:schemeClr val="accent4">
                      <a:satMod val="175000"/>
                      <a:alpha val="40000"/>
                    </a:schemeClr>
                  </a:glow>
                </a:effectLst>
                <a:latin typeface="Corbel" pitchFamily="34" charset="0"/>
              </a:rPr>
              <a:t>Eracle fu onorato in numerosi santuari sparsi un po' dovunque in Grecia e le sue tante imprese, espressione dell'altruismo e della forza fisica, lo fecero credere il fondatore dei Giochi Olimpici. In alcuni casi, mettendo in luce la generosità con la quale affrontava avversari temibili, si rese dell'eroe un'immagine dall'intensa forza morale, oltre che puramente fisica.</a:t>
            </a:r>
          </a:p>
          <a:p>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3000" b="-5000"/>
          </a:stretch>
        </a:blipFill>
        <a:effectLst/>
      </p:bgPr>
    </p:bg>
    <p:spTree>
      <p:nvGrpSpPr>
        <p:cNvPr id="1" name=""/>
        <p:cNvGrpSpPr/>
        <p:nvPr/>
      </p:nvGrpSpPr>
      <p:grpSpPr>
        <a:xfrm>
          <a:off x="0" y="0"/>
          <a:ext cx="0" cy="0"/>
          <a:chOff x="0" y="0"/>
          <a:chExt cx="0" cy="0"/>
        </a:xfrm>
      </p:grpSpPr>
      <p:sp>
        <p:nvSpPr>
          <p:cNvPr id="4" name="Rettangolo 3"/>
          <p:cNvSpPr/>
          <p:nvPr/>
        </p:nvSpPr>
        <p:spPr>
          <a:xfrm>
            <a:off x="251520" y="548680"/>
            <a:ext cx="5321752" cy="5909310"/>
          </a:xfrm>
          <a:prstGeom prst="rect">
            <a:avLst/>
          </a:prstGeom>
        </p:spPr>
        <p:txBody>
          <a:bodyPr wrap="square">
            <a:spAutoFit/>
          </a:bodyPr>
          <a:lstStyle/>
          <a:p>
            <a:r>
              <a:rPr lang="it-IT" b="1" dirty="0" smtClean="0">
                <a:effectLst>
                  <a:glow rad="101600">
                    <a:schemeClr val="bg1">
                      <a:lumMod val="95000"/>
                      <a:alpha val="40000"/>
                    </a:schemeClr>
                  </a:glow>
                </a:effectLst>
                <a:latin typeface="Corbel" pitchFamily="34" charset="0"/>
              </a:rPr>
              <a:t>Nel mondo romano Ercole presiedeva alle palestre e a tutti i luoghi in cui si faceva attività fisica; considerato anche una divinità propizia, gli si rivolgevano invocazioni in caso di disgrazie, chiamandolo </a:t>
            </a:r>
            <a:r>
              <a:rPr lang="it-IT" b="1" i="1" dirty="0" smtClean="0">
                <a:effectLst>
                  <a:glow rad="101600">
                    <a:schemeClr val="bg1">
                      <a:lumMod val="95000"/>
                      <a:alpha val="40000"/>
                    </a:schemeClr>
                  </a:glow>
                </a:effectLst>
                <a:latin typeface="Corbel" pitchFamily="34" charset="0"/>
              </a:rPr>
              <a:t>Hercules Defensor</a:t>
            </a:r>
            <a:r>
              <a:rPr lang="it-IT" b="1" dirty="0" smtClean="0">
                <a:effectLst>
                  <a:glow rad="101600">
                    <a:schemeClr val="bg1">
                      <a:lumMod val="95000"/>
                      <a:alpha val="40000"/>
                    </a:schemeClr>
                  </a:glow>
                </a:effectLst>
                <a:latin typeface="Corbel" pitchFamily="34" charset="0"/>
              </a:rPr>
              <a:t> o </a:t>
            </a:r>
            <a:r>
              <a:rPr lang="it-IT" b="1" i="1" dirty="0" err="1" smtClean="0">
                <a:effectLst>
                  <a:glow rad="101600">
                    <a:schemeClr val="bg1">
                      <a:lumMod val="95000"/>
                      <a:alpha val="40000"/>
                    </a:schemeClr>
                  </a:glow>
                </a:effectLst>
                <a:latin typeface="Corbel" pitchFamily="34" charset="0"/>
              </a:rPr>
              <a:t>Salutaris</a:t>
            </a:r>
            <a:r>
              <a:rPr lang="it-IT" b="1" dirty="0" smtClean="0">
                <a:effectLst>
                  <a:glow rad="101600">
                    <a:schemeClr val="bg1">
                      <a:lumMod val="95000"/>
                      <a:alpha val="40000"/>
                    </a:schemeClr>
                  </a:glow>
                </a:effectLst>
                <a:latin typeface="Corbel" pitchFamily="34" charset="0"/>
              </a:rPr>
              <a:t>.</a:t>
            </a:r>
          </a:p>
          <a:p>
            <a:r>
              <a:rPr lang="it-IT" b="1" dirty="0" smtClean="0">
                <a:effectLst>
                  <a:glow rad="101600">
                    <a:schemeClr val="bg1">
                      <a:lumMod val="95000"/>
                      <a:alpha val="40000"/>
                    </a:schemeClr>
                  </a:glow>
                </a:effectLst>
                <a:latin typeface="Corbel" pitchFamily="34" charset="0"/>
              </a:rPr>
              <a:t>E' inoltre da ricordare che fin quasi all'età moderna lo Stretto di Gibilterra era noto come "</a:t>
            </a:r>
            <a:r>
              <a:rPr lang="it-IT" b="1" dirty="0" smtClean="0">
                <a:effectLst>
                  <a:glow rad="101600">
                    <a:schemeClr val="bg1">
                      <a:lumMod val="95000"/>
                      <a:alpha val="40000"/>
                    </a:schemeClr>
                  </a:glow>
                  <a:outerShdw blurRad="38100" dist="38100" dir="2700000" algn="tl">
                    <a:srgbClr val="000000">
                      <a:alpha val="43137"/>
                    </a:srgbClr>
                  </a:outerShdw>
                </a:effectLst>
                <a:latin typeface="Corbel" pitchFamily="34" charset="0"/>
              </a:rPr>
              <a:t>Colonne d'Ercole</a:t>
            </a:r>
            <a:r>
              <a:rPr lang="it-IT" b="1" dirty="0" smtClean="0">
                <a:effectLst>
                  <a:glow rad="101600">
                    <a:schemeClr val="bg1">
                      <a:lumMod val="95000"/>
                      <a:alpha val="40000"/>
                    </a:schemeClr>
                  </a:glow>
                </a:effectLst>
                <a:latin typeface="Corbel" pitchFamily="34" charset="0"/>
              </a:rPr>
              <a:t>", con espressione chiaramente evocativa: un ricordo dei viaggi e degli spostamenti dell'eroe che, nel corso delle sue imprese, toccò paesi dell'Asia Minore e del Caucaso e raggiunse l'Estremo Oriente e il Grande Oceano, che delimitava le "terre dei vivi". La leggenda era d'origine fenicia: il dio </a:t>
            </a:r>
            <a:r>
              <a:rPr lang="it-IT" b="1" dirty="0" err="1" smtClean="0">
                <a:effectLst>
                  <a:glow rad="101600">
                    <a:schemeClr val="bg1">
                      <a:lumMod val="95000"/>
                      <a:alpha val="40000"/>
                    </a:schemeClr>
                  </a:glow>
                </a:effectLst>
                <a:latin typeface="Corbel" pitchFamily="34" charset="0"/>
              </a:rPr>
              <a:t>tirio</a:t>
            </a:r>
            <a:r>
              <a:rPr lang="it-IT" b="1" dirty="0" smtClean="0">
                <a:effectLst>
                  <a:glow rad="101600">
                    <a:schemeClr val="bg1">
                      <a:lumMod val="95000"/>
                      <a:alpha val="40000"/>
                    </a:schemeClr>
                  </a:glow>
                </a:effectLst>
                <a:latin typeface="Corbel" pitchFamily="34" charset="0"/>
              </a:rPr>
              <a:t> </a:t>
            </a:r>
            <a:r>
              <a:rPr lang="it-IT" b="1" i="1" dirty="0" err="1" smtClean="0">
                <a:effectLst>
                  <a:glow rad="101600">
                    <a:schemeClr val="bg1">
                      <a:lumMod val="95000"/>
                      <a:alpha val="40000"/>
                    </a:schemeClr>
                  </a:glow>
                </a:effectLst>
                <a:latin typeface="Corbel" pitchFamily="34" charset="0"/>
              </a:rPr>
              <a:t>Melqart</a:t>
            </a:r>
            <a:r>
              <a:rPr lang="it-IT" b="1" dirty="0" smtClean="0">
                <a:effectLst>
                  <a:glow rad="101600">
                    <a:schemeClr val="bg1">
                      <a:lumMod val="95000"/>
                      <a:alpha val="40000"/>
                    </a:schemeClr>
                  </a:glow>
                </a:effectLst>
                <a:latin typeface="Corbel" pitchFamily="34" charset="0"/>
              </a:rPr>
              <a:t> (identificato poi dai Romani con Ercole e detto </a:t>
            </a:r>
            <a:r>
              <a:rPr lang="it-IT" b="1" i="1" dirty="0" err="1" smtClean="0">
                <a:effectLst>
                  <a:glow rad="101600">
                    <a:schemeClr val="bg1">
                      <a:lumMod val="95000"/>
                      <a:alpha val="40000"/>
                    </a:schemeClr>
                  </a:glow>
                </a:effectLst>
                <a:latin typeface="Corbel" pitchFamily="34" charset="0"/>
              </a:rPr>
              <a:t>Hecules</a:t>
            </a:r>
            <a:r>
              <a:rPr lang="it-IT" b="1" i="1" dirty="0" smtClean="0">
                <a:effectLst>
                  <a:glow rad="101600">
                    <a:schemeClr val="bg1">
                      <a:lumMod val="95000"/>
                      <a:alpha val="40000"/>
                    </a:schemeClr>
                  </a:glow>
                </a:effectLst>
                <a:latin typeface="Corbel" pitchFamily="34" charset="0"/>
              </a:rPr>
              <a:t> </a:t>
            </a:r>
            <a:r>
              <a:rPr lang="it-IT" b="1" i="1" dirty="0" err="1" smtClean="0">
                <a:effectLst>
                  <a:glow rad="101600">
                    <a:schemeClr val="bg1">
                      <a:lumMod val="95000"/>
                      <a:alpha val="40000"/>
                    </a:schemeClr>
                  </a:glow>
                </a:effectLst>
                <a:latin typeface="Corbel" pitchFamily="34" charset="0"/>
              </a:rPr>
              <a:t>Gaditanus</a:t>
            </a:r>
            <a:r>
              <a:rPr lang="it-IT" b="1" dirty="0" smtClean="0">
                <a:effectLst>
                  <a:glow rad="101600">
                    <a:schemeClr val="bg1">
                      <a:lumMod val="95000"/>
                      <a:alpha val="40000"/>
                    </a:schemeClr>
                  </a:glow>
                </a:effectLst>
                <a:latin typeface="Corbel" pitchFamily="34" charset="0"/>
              </a:rPr>
              <a:t>, per il famoso tempio di </a:t>
            </a:r>
            <a:r>
              <a:rPr lang="it-IT" b="1" dirty="0" err="1" smtClean="0">
                <a:effectLst>
                  <a:glow rad="101600">
                    <a:schemeClr val="bg1">
                      <a:lumMod val="95000"/>
                      <a:alpha val="40000"/>
                    </a:schemeClr>
                  </a:glow>
                </a:effectLst>
                <a:latin typeface="Corbel" pitchFamily="34" charset="0"/>
              </a:rPr>
              <a:t>Gades</a:t>
            </a:r>
            <a:r>
              <a:rPr lang="it-IT" b="1" dirty="0" smtClean="0">
                <a:effectLst>
                  <a:glow rad="101600">
                    <a:schemeClr val="bg1">
                      <a:lumMod val="95000"/>
                      <a:alpha val="40000"/>
                    </a:schemeClr>
                  </a:glow>
                </a:effectLst>
                <a:latin typeface="Corbel" pitchFamily="34" charset="0"/>
              </a:rPr>
              <a:t> a lui dedicato) avrebbe posto ai lati dello Stretto due colonne, che furono poi considerate l'estremo limite raggiunto da Ercole e, soprattutto nel Medioevo, il confine posto dal dio affinché gli uomini non si spingessero nell'Oceano Atlantico.</a:t>
            </a:r>
          </a:p>
          <a:p>
            <a:endParaRPr lang="it-IT" dirty="0">
              <a:latin typeface="Corbe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13500000" scaled="1"/>
        </a:gradFill>
        <a:effectLst/>
      </p:bgPr>
    </p:bg>
    <p:spTree>
      <p:nvGrpSpPr>
        <p:cNvPr id="1" name=""/>
        <p:cNvGrpSpPr/>
        <p:nvPr/>
      </p:nvGrpSpPr>
      <p:grpSpPr>
        <a:xfrm>
          <a:off x="0" y="0"/>
          <a:ext cx="0" cy="0"/>
          <a:chOff x="0" y="0"/>
          <a:chExt cx="0" cy="0"/>
        </a:xfrm>
      </p:grpSpPr>
      <p:pic>
        <p:nvPicPr>
          <p:cNvPr id="6" name="Immagine 5" descr="1367324760.jpg"/>
          <p:cNvPicPr>
            <a:picLocks noChangeAspect="1"/>
          </p:cNvPicPr>
          <p:nvPr/>
        </p:nvPicPr>
        <p:blipFill>
          <a:blip r:embed="rId2">
            <a:lum contrast="-10000"/>
          </a:blip>
          <a:stretch>
            <a:fillRect/>
          </a:stretch>
        </p:blipFill>
        <p:spPr>
          <a:xfrm>
            <a:off x="5508104" y="2924944"/>
            <a:ext cx="3635896" cy="3454645"/>
          </a:xfrm>
          <a:prstGeom prst="ellipse">
            <a:avLst/>
          </a:prstGeom>
          <a:ln>
            <a:noFill/>
          </a:ln>
          <a:effectLst>
            <a:glow rad="63500">
              <a:schemeClr val="accent4">
                <a:satMod val="175000"/>
                <a:alpha val="40000"/>
              </a:schemeClr>
            </a:glow>
            <a:softEdge rad="112500"/>
          </a:effectLst>
        </p:spPr>
      </p:pic>
      <p:sp>
        <p:nvSpPr>
          <p:cNvPr id="4" name="Rettangolo 3"/>
          <p:cNvSpPr/>
          <p:nvPr/>
        </p:nvSpPr>
        <p:spPr>
          <a:xfrm>
            <a:off x="714348" y="357166"/>
            <a:ext cx="7641515" cy="923330"/>
          </a:xfrm>
          <a:prstGeom prst="rect">
            <a:avLst/>
          </a:prstGeom>
          <a:noFill/>
        </p:spPr>
        <p:txBody>
          <a:bodyPr wrap="none" lIns="91440" tIns="45720" rIns="91440" bIns="45720">
            <a:spAutoFit/>
          </a:bodyPr>
          <a:lstStyle/>
          <a:p>
            <a:pPr algn="ctr"/>
            <a:r>
              <a:rPr lang="it-IT" sz="5400" b="1" cap="none" spc="0"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rPr>
              <a:t>Le dodici fatiche di Ercole.</a:t>
            </a:r>
            <a:endParaRPr lang="it-IT" sz="5400" b="1" cap="none" spc="0"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endParaRPr>
          </a:p>
        </p:txBody>
      </p:sp>
      <p:sp>
        <p:nvSpPr>
          <p:cNvPr id="5" name="Rettangolo 4"/>
          <p:cNvSpPr/>
          <p:nvPr/>
        </p:nvSpPr>
        <p:spPr>
          <a:xfrm>
            <a:off x="0" y="1578275"/>
            <a:ext cx="5643602" cy="4801314"/>
          </a:xfrm>
          <a:prstGeom prst="rect">
            <a:avLst/>
          </a:prstGeom>
        </p:spPr>
        <p:txBody>
          <a:bodyPr wrap="square">
            <a:spAutoFit/>
          </a:bodyPr>
          <a:lstStyle/>
          <a:p>
            <a:pPr algn="just"/>
            <a:r>
              <a:rPr lang="it-IT" dirty="0">
                <a:effectLst>
                  <a:glow rad="63500">
                    <a:schemeClr val="accent4">
                      <a:satMod val="175000"/>
                      <a:alpha val="40000"/>
                    </a:schemeClr>
                  </a:glow>
                </a:effectLst>
                <a:latin typeface="Corbel" pitchFamily="34" charset="0"/>
              </a:rPr>
              <a:t>Le dodici fatiche (in greco </a:t>
            </a:r>
            <a:r>
              <a:rPr lang="it-IT" dirty="0" err="1">
                <a:effectLst>
                  <a:glow rad="63500">
                    <a:schemeClr val="accent4">
                      <a:satMod val="175000"/>
                      <a:alpha val="40000"/>
                    </a:schemeClr>
                  </a:glow>
                </a:effectLst>
                <a:latin typeface="Corbel" pitchFamily="34" charset="0"/>
              </a:rPr>
              <a:t>dodekathlos</a:t>
            </a:r>
            <a:r>
              <a:rPr lang="it-IT" dirty="0">
                <a:effectLst>
                  <a:glow rad="63500">
                    <a:schemeClr val="accent4">
                      <a:satMod val="175000"/>
                      <a:alpha val="40000"/>
                    </a:schemeClr>
                  </a:glow>
                </a:effectLst>
                <a:latin typeface="Corbel" pitchFamily="34" charset="0"/>
              </a:rPr>
              <a:t>) di Eracle, poi Ercole nella mitologia romana, sono una serie di episodi della mitologia greca, riuniti a posteriori in un unico racconto, che riguardano le imprese compiute dall'eroe Eracle per espiare il fatto di essersi reso colpevole della morte della sua famiglia. Secondo un'ipotesi, il ciclo delle dodici fatiche sarebbe stato per la prima volta fissato in un poema andato perduto, l'</a:t>
            </a:r>
            <a:r>
              <a:rPr lang="it-IT" dirty="0" err="1">
                <a:effectLst>
                  <a:glow rad="63500">
                    <a:schemeClr val="accent4">
                      <a:satMod val="175000"/>
                      <a:alpha val="40000"/>
                    </a:schemeClr>
                  </a:glow>
                </a:effectLst>
                <a:latin typeface="Corbel" pitchFamily="34" charset="0"/>
              </a:rPr>
              <a:t>Eracleia</a:t>
            </a:r>
            <a:r>
              <a:rPr lang="it-IT" dirty="0">
                <a:effectLst>
                  <a:glow rad="63500">
                    <a:schemeClr val="accent4">
                      <a:satMod val="175000"/>
                      <a:alpha val="40000"/>
                    </a:schemeClr>
                  </a:glow>
                </a:effectLst>
                <a:latin typeface="Corbel" pitchFamily="34" charset="0"/>
              </a:rPr>
              <a:t>, scritto attorno al 600 a.C. da </a:t>
            </a:r>
            <a:r>
              <a:rPr lang="it-IT" dirty="0" err="1">
                <a:effectLst>
                  <a:glow rad="63500">
                    <a:schemeClr val="accent4">
                      <a:satMod val="175000"/>
                      <a:alpha val="40000"/>
                    </a:schemeClr>
                  </a:glow>
                </a:effectLst>
                <a:latin typeface="Corbel" pitchFamily="34" charset="0"/>
              </a:rPr>
              <a:t>Pisandro</a:t>
            </a:r>
            <a:r>
              <a:rPr lang="it-IT" dirty="0">
                <a:effectLst>
                  <a:glow rad="63500">
                    <a:schemeClr val="accent4">
                      <a:satMod val="175000"/>
                      <a:alpha val="40000"/>
                    </a:schemeClr>
                  </a:glow>
                </a:effectLst>
                <a:latin typeface="Corbel" pitchFamily="34" charset="0"/>
              </a:rPr>
              <a:t> di Rodi. Attualmente le fatiche di Eracle non sono presenti tutte insieme in un singolo testo, ma si deve raccoglierle da fonti diverse</a:t>
            </a:r>
            <a:r>
              <a:rPr lang="it-IT" dirty="0" smtClean="0">
                <a:effectLst>
                  <a:glow rad="63500">
                    <a:schemeClr val="accent4">
                      <a:satMod val="175000"/>
                      <a:alpha val="40000"/>
                    </a:schemeClr>
                  </a:glow>
                </a:effectLst>
                <a:latin typeface="Corbel" pitchFamily="34" charset="0"/>
              </a:rPr>
              <a:t>. Nelle </a:t>
            </a:r>
            <a:r>
              <a:rPr lang="it-IT" dirty="0">
                <a:effectLst>
                  <a:glow rad="63500">
                    <a:schemeClr val="accent4">
                      <a:satMod val="175000"/>
                      <a:alpha val="40000"/>
                    </a:schemeClr>
                  </a:glow>
                </a:effectLst>
                <a:latin typeface="Corbel" pitchFamily="34" charset="0"/>
              </a:rPr>
              <a:t>metope del Tempio di Zeus ad Olimpia, che risalgono al 450 a.C. circa, si trova una famosa rappresentazione scultorea delle Fatiche: potrebbe essere stato proprio il numero di queste metope, 12 appunto, ad aver fin dai tempi antichi indotto a fissare a questa cifra il tradizionale numero delle imprese.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8100000" scaled="1"/>
          <a:tileRect/>
        </a:gradFill>
        <a:effectLst/>
      </p:bgPr>
    </p:bg>
    <p:spTree>
      <p:nvGrpSpPr>
        <p:cNvPr id="1" name=""/>
        <p:cNvGrpSpPr/>
        <p:nvPr/>
      </p:nvGrpSpPr>
      <p:grpSpPr>
        <a:xfrm>
          <a:off x="0" y="0"/>
          <a:ext cx="0" cy="0"/>
          <a:chOff x="0" y="0"/>
          <a:chExt cx="0" cy="0"/>
        </a:xfrm>
      </p:grpSpPr>
      <p:pic>
        <p:nvPicPr>
          <p:cNvPr id="4" name="Immagine 3" descr="image.jpg"/>
          <p:cNvPicPr>
            <a:picLocks noChangeAspect="1"/>
          </p:cNvPicPr>
          <p:nvPr/>
        </p:nvPicPr>
        <p:blipFill>
          <a:blip r:embed="rId2"/>
          <a:stretch>
            <a:fillRect/>
          </a:stretch>
        </p:blipFill>
        <p:spPr>
          <a:xfrm>
            <a:off x="428596" y="285728"/>
            <a:ext cx="1928826" cy="1928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ttangolo 4"/>
          <p:cNvSpPr/>
          <p:nvPr/>
        </p:nvSpPr>
        <p:spPr>
          <a:xfrm>
            <a:off x="2500314" y="367610"/>
            <a:ext cx="6143652" cy="1923604"/>
          </a:xfrm>
          <a:prstGeom prst="rect">
            <a:avLst/>
          </a:prstGeom>
        </p:spPr>
        <p:txBody>
          <a:bodyPr wrap="square">
            <a:spAutoFit/>
          </a:bodyPr>
          <a:lstStyle/>
          <a:p>
            <a:pPr algn="just"/>
            <a:r>
              <a:rPr lang="it-IT" sz="1700" b="1" dirty="0">
                <a:solidFill>
                  <a:srgbClr val="FF0000"/>
                </a:solidFill>
                <a:latin typeface="Corbel" pitchFamily="34" charset="0"/>
              </a:rPr>
              <a:t>La </a:t>
            </a:r>
            <a:r>
              <a:rPr lang="it-IT" sz="1700" b="1" dirty="0">
                <a:solidFill>
                  <a:srgbClr val="FF0000"/>
                </a:solidFill>
                <a:effectLst>
                  <a:outerShdw blurRad="38100" dist="38100" dir="2700000" algn="tl">
                    <a:srgbClr val="000000">
                      <a:alpha val="43137"/>
                    </a:srgbClr>
                  </a:outerShdw>
                </a:effectLst>
                <a:latin typeface="Corbel" pitchFamily="34" charset="0"/>
              </a:rPr>
              <a:t>prima fatica</a:t>
            </a:r>
            <a:r>
              <a:rPr lang="it-IT" sz="1700" b="1" dirty="0">
                <a:effectLst>
                  <a:outerShdw blurRad="38100" dist="38100" dir="2700000" algn="tl">
                    <a:srgbClr val="000000">
                      <a:alpha val="43137"/>
                    </a:srgbClr>
                  </a:outerShdw>
                </a:effectLst>
                <a:latin typeface="Corbel" pitchFamily="34" charset="0"/>
              </a:rPr>
              <a:t> </a:t>
            </a:r>
            <a:r>
              <a:rPr lang="it-IT" sz="1700" b="1" dirty="0">
                <a:latin typeface="Corbel" pitchFamily="34" charset="0"/>
              </a:rPr>
              <a:t>di Eracle fu catturare e uccidere il leone di Nemea, una bestia che sbranava e divorava animali e pastori. Il leone aveva la pelle durissima che non poteva essere scalfita; Eracle scelse di battersi a mani nude contro la belva riuscendo a stringerla fino a soffocarla. Dopo aver ucciso il leone Eracle lo scuoiò e ne fece una specie di corazza con cui si difendeva nei combattimenti.</a:t>
            </a:r>
          </a:p>
        </p:txBody>
      </p:sp>
      <p:pic>
        <p:nvPicPr>
          <p:cNvPr id="6" name="Immagine 5" descr="HeraclesHydraPollaiuolo.jpg"/>
          <p:cNvPicPr>
            <a:picLocks noChangeAspect="1"/>
          </p:cNvPicPr>
          <p:nvPr/>
        </p:nvPicPr>
        <p:blipFill>
          <a:blip r:embed="rId3"/>
          <a:stretch>
            <a:fillRect/>
          </a:stretch>
        </p:blipFill>
        <p:spPr>
          <a:xfrm>
            <a:off x="7000892" y="2143116"/>
            <a:ext cx="1888477" cy="24136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ttangolo 6"/>
          <p:cNvSpPr/>
          <p:nvPr/>
        </p:nvSpPr>
        <p:spPr>
          <a:xfrm>
            <a:off x="139468" y="2576966"/>
            <a:ext cx="6858048" cy="1923604"/>
          </a:xfrm>
          <a:prstGeom prst="rect">
            <a:avLst/>
          </a:prstGeom>
        </p:spPr>
        <p:txBody>
          <a:bodyPr wrap="square">
            <a:spAutoFit/>
          </a:bodyPr>
          <a:lstStyle/>
          <a:p>
            <a:pPr algn="just"/>
            <a:r>
              <a:rPr lang="it-IT" sz="1700" b="1" dirty="0">
                <a:latin typeface="Corbel" pitchFamily="34" charset="0"/>
              </a:rPr>
              <a:t>La sua </a:t>
            </a:r>
            <a:r>
              <a:rPr lang="it-IT" sz="1700" b="1" dirty="0">
                <a:solidFill>
                  <a:srgbClr val="FF0000"/>
                </a:solidFill>
                <a:effectLst>
                  <a:outerShdw blurRad="38100" dist="38100" dir="2700000" algn="tl">
                    <a:srgbClr val="000000">
                      <a:alpha val="43137"/>
                    </a:srgbClr>
                  </a:outerShdw>
                </a:effectLst>
                <a:latin typeface="Corbel" pitchFamily="34" charset="0"/>
              </a:rPr>
              <a:t>seconda fatica</a:t>
            </a:r>
            <a:r>
              <a:rPr lang="it-IT" sz="1700" b="1" dirty="0">
                <a:effectLst>
                  <a:outerShdw blurRad="38100" dist="38100" dir="2700000" algn="tl">
                    <a:srgbClr val="000000">
                      <a:alpha val="43137"/>
                    </a:srgbClr>
                  </a:outerShdw>
                </a:effectLst>
                <a:latin typeface="Corbel" pitchFamily="34" charset="0"/>
              </a:rPr>
              <a:t> </a:t>
            </a:r>
            <a:r>
              <a:rPr lang="it-IT" sz="1700" b="1" dirty="0">
                <a:latin typeface="Corbel" pitchFamily="34" charset="0"/>
              </a:rPr>
              <a:t>fu sopprimere </a:t>
            </a:r>
            <a:r>
              <a:rPr lang="it-IT" sz="1700" b="1" dirty="0" smtClean="0">
                <a:latin typeface="Corbel" pitchFamily="34" charset="0"/>
              </a:rPr>
              <a:t>l’Idra </a:t>
            </a:r>
            <a:r>
              <a:rPr lang="it-IT" sz="1700" b="1" dirty="0">
                <a:latin typeface="Corbel" pitchFamily="34" charset="0"/>
              </a:rPr>
              <a:t>di </a:t>
            </a:r>
            <a:r>
              <a:rPr lang="it-IT" sz="1700" b="1" dirty="0" err="1">
                <a:latin typeface="Corbel" pitchFamily="34" charset="0"/>
              </a:rPr>
              <a:t>Lerna</a:t>
            </a:r>
            <a:r>
              <a:rPr lang="it-IT" sz="1700" b="1" dirty="0">
                <a:latin typeface="Corbel" pitchFamily="34" charset="0"/>
              </a:rPr>
              <a:t>, un mostro con sette teste che col suo fiato velenoso uccideva chiunque incontrasse. Se le si tagliava una testa gliene ricrescevano subito altre due. Eracle allora, con </a:t>
            </a:r>
            <a:r>
              <a:rPr lang="it-IT" sz="1700" b="1" dirty="0" smtClean="0">
                <a:latin typeface="Corbel" pitchFamily="34" charset="0"/>
              </a:rPr>
              <a:t>l’aiuto </a:t>
            </a:r>
            <a:r>
              <a:rPr lang="it-IT" sz="1700" b="1" dirty="0">
                <a:latin typeface="Corbel" pitchFamily="34" charset="0"/>
              </a:rPr>
              <a:t>del suo amico </a:t>
            </a:r>
            <a:r>
              <a:rPr lang="it-IT" sz="1700" b="1" dirty="0" err="1">
                <a:latin typeface="Corbel" pitchFamily="34" charset="0"/>
              </a:rPr>
              <a:t>Iolao</a:t>
            </a:r>
            <a:r>
              <a:rPr lang="it-IT" sz="1700" b="1" dirty="0">
                <a:latin typeface="Corbel" pitchFamily="34" charset="0"/>
              </a:rPr>
              <a:t>, non appena tagliava una testa al mostro ne cauterizzava la ferita con una torcia in fiamme e per non respirare il fiato velenoso della creatura combatté in apnea. E così riuscì a portare a termine vittoriosamente anche la seconda fatica uccidendo il mostro.</a:t>
            </a:r>
          </a:p>
        </p:txBody>
      </p:sp>
      <p:pic>
        <p:nvPicPr>
          <p:cNvPr id="8" name="Immagine 7" descr="ercolew.jpg"/>
          <p:cNvPicPr>
            <a:picLocks noChangeAspect="1"/>
          </p:cNvPicPr>
          <p:nvPr/>
        </p:nvPicPr>
        <p:blipFill>
          <a:blip r:embed="rId4"/>
          <a:stretch>
            <a:fillRect/>
          </a:stretch>
        </p:blipFill>
        <p:spPr>
          <a:xfrm>
            <a:off x="428596" y="4572008"/>
            <a:ext cx="2000264" cy="20434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ttangolo 8"/>
          <p:cNvSpPr/>
          <p:nvPr/>
        </p:nvSpPr>
        <p:spPr>
          <a:xfrm>
            <a:off x="2643174" y="5072074"/>
            <a:ext cx="6000792" cy="1477328"/>
          </a:xfrm>
          <a:prstGeom prst="rect">
            <a:avLst/>
          </a:prstGeom>
        </p:spPr>
        <p:txBody>
          <a:bodyPr wrap="square">
            <a:spAutoFit/>
          </a:bodyPr>
          <a:lstStyle/>
          <a:p>
            <a:pPr algn="just"/>
            <a:r>
              <a:rPr lang="it-IT" b="1" dirty="0" smtClean="0">
                <a:latin typeface="Corbel" pitchFamily="34" charset="0"/>
              </a:rPr>
              <a:t>Nella </a:t>
            </a:r>
            <a:r>
              <a:rPr lang="it-IT" b="1" dirty="0" smtClean="0">
                <a:solidFill>
                  <a:srgbClr val="FF0000"/>
                </a:solidFill>
                <a:effectLst>
                  <a:outerShdw blurRad="38100" dist="38100" dir="2700000" algn="tl">
                    <a:srgbClr val="000000">
                      <a:alpha val="43137"/>
                    </a:srgbClr>
                  </a:outerShdw>
                </a:effectLst>
                <a:latin typeface="Corbel" pitchFamily="34" charset="0"/>
              </a:rPr>
              <a:t>terza fatica </a:t>
            </a:r>
            <a:r>
              <a:rPr lang="it-IT" b="1" dirty="0">
                <a:latin typeface="Corbel" pitchFamily="34" charset="0"/>
              </a:rPr>
              <a:t>Eracle dovette catturare il cinghiale di </a:t>
            </a:r>
            <a:r>
              <a:rPr lang="it-IT" b="1" dirty="0" err="1">
                <a:latin typeface="Corbel" pitchFamily="34" charset="0"/>
              </a:rPr>
              <a:t>Erimanto</a:t>
            </a:r>
            <a:r>
              <a:rPr lang="it-IT" b="1" dirty="0">
                <a:latin typeface="Corbel" pitchFamily="34" charset="0"/>
              </a:rPr>
              <a:t>, un animale gigantesco che uccideva uomini. Eracle con un balzo evitò </a:t>
            </a:r>
            <a:r>
              <a:rPr lang="it-IT" b="1" dirty="0" smtClean="0">
                <a:latin typeface="Corbel" pitchFamily="34" charset="0"/>
              </a:rPr>
              <a:t>l’attacco </a:t>
            </a:r>
            <a:r>
              <a:rPr lang="it-IT" b="1" dirty="0">
                <a:latin typeface="Corbel" pitchFamily="34" charset="0"/>
              </a:rPr>
              <a:t>del cinghiale, poi inseguì </a:t>
            </a:r>
            <a:r>
              <a:rPr lang="it-IT" b="1" dirty="0" smtClean="0">
                <a:latin typeface="Corbel" pitchFamily="34" charset="0"/>
              </a:rPr>
              <a:t>l’animale </a:t>
            </a:r>
            <a:r>
              <a:rPr lang="it-IT" b="1" dirty="0">
                <a:latin typeface="Corbel" pitchFamily="34" charset="0"/>
              </a:rPr>
              <a:t>e gli si fiondò addosso, se lo caricò sulle spalle e lo portò vivo ad </a:t>
            </a:r>
            <a:r>
              <a:rPr lang="it-IT" b="1" dirty="0" err="1">
                <a:latin typeface="Corbel" pitchFamily="34" charset="0"/>
              </a:rPr>
              <a:t>Euristeo</a:t>
            </a:r>
            <a:r>
              <a:rPr lang="it-IT" b="1" dirty="0">
                <a:latin typeface="Corbel" pitchFamily="34" charset="0"/>
              </a:rPr>
              <a:t>, il re che gli aveva ordinato le </a:t>
            </a:r>
            <a:r>
              <a:rPr lang="it-IT" dirty="0">
                <a:latin typeface="Corbel" pitchFamily="34" charset="0"/>
              </a:rPr>
              <a:t>fat</a:t>
            </a:r>
            <a:r>
              <a:rPr lang="it-IT" i="1" dirty="0">
                <a:latin typeface="Corbel" pitchFamily="34" charset="0"/>
              </a:rPr>
              <a:t>iche</a:t>
            </a:r>
            <a:r>
              <a:rPr lang="it-IT" dirty="0">
                <a:latin typeface="Corbel"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pic>
        <p:nvPicPr>
          <p:cNvPr id="9" name="Immagine 8" descr="eracle-mosaico.jpg"/>
          <p:cNvPicPr>
            <a:picLocks noChangeAspect="1"/>
          </p:cNvPicPr>
          <p:nvPr/>
        </p:nvPicPr>
        <p:blipFill>
          <a:blip r:embed="rId2"/>
          <a:stretch>
            <a:fillRect/>
          </a:stretch>
        </p:blipFill>
        <p:spPr>
          <a:xfrm>
            <a:off x="6572264" y="4378374"/>
            <a:ext cx="2500298" cy="23678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ttangolo 3"/>
          <p:cNvSpPr/>
          <p:nvPr/>
        </p:nvSpPr>
        <p:spPr>
          <a:xfrm>
            <a:off x="285720" y="571480"/>
            <a:ext cx="6215090" cy="1477328"/>
          </a:xfrm>
          <a:prstGeom prst="rect">
            <a:avLst/>
          </a:prstGeom>
        </p:spPr>
        <p:txBody>
          <a:bodyPr wrap="square">
            <a:spAutoFit/>
          </a:bodyPr>
          <a:lstStyle/>
          <a:p>
            <a:pPr algn="just"/>
            <a:r>
              <a:rPr lang="it-IT" b="1" dirty="0" smtClean="0">
                <a:latin typeface="Corbel" pitchFamily="34" charset="0"/>
              </a:rPr>
              <a:t>Con la </a:t>
            </a:r>
            <a:r>
              <a:rPr lang="it-IT" b="1" dirty="0">
                <a:solidFill>
                  <a:srgbClr val="FF0000"/>
                </a:solidFill>
                <a:effectLst>
                  <a:outerShdw blurRad="38100" dist="38100" dir="2700000" algn="tl">
                    <a:srgbClr val="000000">
                      <a:alpha val="43137"/>
                    </a:srgbClr>
                  </a:outerShdw>
                </a:effectLst>
                <a:latin typeface="Corbel" pitchFamily="34" charset="0"/>
              </a:rPr>
              <a:t>quarta fatica</a:t>
            </a:r>
            <a:r>
              <a:rPr lang="it-IT" b="1" dirty="0">
                <a:effectLst>
                  <a:outerShdw blurRad="38100" dist="38100" dir="2700000" algn="tl">
                    <a:srgbClr val="000000">
                      <a:alpha val="43137"/>
                    </a:srgbClr>
                  </a:outerShdw>
                </a:effectLst>
                <a:latin typeface="Corbel" pitchFamily="34" charset="0"/>
              </a:rPr>
              <a:t> </a:t>
            </a:r>
            <a:r>
              <a:rPr lang="it-IT" b="1" dirty="0">
                <a:latin typeface="Corbel" pitchFamily="34" charset="0"/>
              </a:rPr>
              <a:t>Eracle dovette catturare la cerva di </a:t>
            </a:r>
            <a:r>
              <a:rPr lang="it-IT" b="1" dirty="0" err="1">
                <a:latin typeface="Corbel" pitchFamily="34" charset="0"/>
              </a:rPr>
              <a:t>Cerinea</a:t>
            </a:r>
            <a:r>
              <a:rPr lang="it-IT" b="1" dirty="0">
                <a:latin typeface="Corbel" pitchFamily="34" charset="0"/>
              </a:rPr>
              <a:t>, una cerva sacra a Diana con gli zoccoli </a:t>
            </a:r>
            <a:r>
              <a:rPr lang="it-IT" b="1" dirty="0" smtClean="0">
                <a:latin typeface="Corbel" pitchFamily="34" charset="0"/>
              </a:rPr>
              <a:t>d’argento </a:t>
            </a:r>
            <a:r>
              <a:rPr lang="it-IT" b="1" dirty="0">
                <a:latin typeface="Corbel" pitchFamily="34" charset="0"/>
              </a:rPr>
              <a:t>e le corna </a:t>
            </a:r>
            <a:r>
              <a:rPr lang="it-IT" b="1" dirty="0" smtClean="0">
                <a:latin typeface="Corbel" pitchFamily="34" charset="0"/>
              </a:rPr>
              <a:t>d’oro</a:t>
            </a:r>
            <a:r>
              <a:rPr lang="it-IT" b="1" dirty="0">
                <a:latin typeface="Corbel" pitchFamily="34" charset="0"/>
              </a:rPr>
              <a:t>. Per catturarla Eracle dovette inseguirla per un anno intero, e soltanto quando la cerva sfinita si fermò per riposarsi Eracle la catturò</a:t>
            </a:r>
            <a:r>
              <a:rPr lang="it-IT" dirty="0">
                <a:latin typeface="Corbel" pitchFamily="34" charset="0"/>
              </a:rPr>
              <a:t>.</a:t>
            </a:r>
          </a:p>
        </p:txBody>
      </p:sp>
      <p:pic>
        <p:nvPicPr>
          <p:cNvPr id="5" name="Immagine 4" descr="ercole4a.jpg"/>
          <p:cNvPicPr>
            <a:picLocks noChangeAspect="1"/>
          </p:cNvPicPr>
          <p:nvPr/>
        </p:nvPicPr>
        <p:blipFill>
          <a:blip r:embed="rId3"/>
          <a:stretch>
            <a:fillRect/>
          </a:stretch>
        </p:blipFill>
        <p:spPr>
          <a:xfrm>
            <a:off x="6715140" y="214290"/>
            <a:ext cx="2214547" cy="22145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ttangolo 5"/>
          <p:cNvSpPr/>
          <p:nvPr/>
        </p:nvSpPr>
        <p:spPr>
          <a:xfrm>
            <a:off x="2357422" y="2603368"/>
            <a:ext cx="6643702" cy="1754326"/>
          </a:xfrm>
          <a:prstGeom prst="rect">
            <a:avLst/>
          </a:prstGeom>
        </p:spPr>
        <p:txBody>
          <a:bodyPr wrap="square">
            <a:spAutoFit/>
          </a:bodyPr>
          <a:lstStyle/>
          <a:p>
            <a:pPr algn="just"/>
            <a:r>
              <a:rPr lang="it-IT" b="1" dirty="0" smtClean="0">
                <a:latin typeface="Corbel" pitchFamily="34" charset="0"/>
              </a:rPr>
              <a:t>Con la </a:t>
            </a:r>
            <a:r>
              <a:rPr lang="it-IT" b="1" dirty="0">
                <a:solidFill>
                  <a:srgbClr val="FF0000"/>
                </a:solidFill>
                <a:effectLst>
                  <a:outerShdw blurRad="38100" dist="38100" dir="2700000" algn="tl">
                    <a:srgbClr val="000000">
                      <a:alpha val="43137"/>
                    </a:srgbClr>
                  </a:outerShdw>
                </a:effectLst>
                <a:latin typeface="Corbel" pitchFamily="34" charset="0"/>
              </a:rPr>
              <a:t>quinta fatica</a:t>
            </a:r>
            <a:r>
              <a:rPr lang="it-IT" b="1" dirty="0">
                <a:solidFill>
                  <a:srgbClr val="FF0000"/>
                </a:solidFill>
                <a:latin typeface="Corbel" pitchFamily="34" charset="0"/>
              </a:rPr>
              <a:t> </a:t>
            </a:r>
            <a:r>
              <a:rPr lang="it-IT" b="1" dirty="0">
                <a:latin typeface="Corbel" pitchFamily="34" charset="0"/>
              </a:rPr>
              <a:t>Eracle dovette disinfestare la regione del lago </a:t>
            </a:r>
            <a:r>
              <a:rPr lang="it-IT" b="1" dirty="0" err="1">
                <a:latin typeface="Corbel" pitchFamily="34" charset="0"/>
              </a:rPr>
              <a:t>Stinfalo</a:t>
            </a:r>
            <a:r>
              <a:rPr lang="it-IT" b="1" dirty="0">
                <a:latin typeface="Corbel" pitchFamily="34" charset="0"/>
              </a:rPr>
              <a:t> da uccelli mostruosi che avevano becco, artigli e penne di bronzo e che potevano inoltre lanciare le loro penne come frecce, facendo strage di uomini. Eracle li stanò dal loro rifugio, ne uccise molti con i suoi dardi avvelenati e mise in fuga gli altri con un sonaglio magico ricevuto in dono da Minerva.</a:t>
            </a:r>
          </a:p>
        </p:txBody>
      </p:sp>
      <p:pic>
        <p:nvPicPr>
          <p:cNvPr id="7" name="Immagine 6" descr="ercole6.jpg"/>
          <p:cNvPicPr>
            <a:picLocks noChangeAspect="1"/>
          </p:cNvPicPr>
          <p:nvPr/>
        </p:nvPicPr>
        <p:blipFill>
          <a:blip r:embed="rId4"/>
          <a:stretch>
            <a:fillRect/>
          </a:stretch>
        </p:blipFill>
        <p:spPr>
          <a:xfrm>
            <a:off x="129409" y="2231554"/>
            <a:ext cx="2145111" cy="2115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ttangolo 7"/>
          <p:cNvSpPr/>
          <p:nvPr/>
        </p:nvSpPr>
        <p:spPr>
          <a:xfrm>
            <a:off x="149559" y="4549676"/>
            <a:ext cx="6229356" cy="2308324"/>
          </a:xfrm>
          <a:prstGeom prst="rect">
            <a:avLst/>
          </a:prstGeom>
        </p:spPr>
        <p:txBody>
          <a:bodyPr wrap="square">
            <a:spAutoFit/>
          </a:bodyPr>
          <a:lstStyle/>
          <a:p>
            <a:pPr algn="just"/>
            <a:r>
              <a:rPr lang="it-IT" b="1" dirty="0" smtClean="0">
                <a:latin typeface="Corbel" pitchFamily="34" charset="0"/>
              </a:rPr>
              <a:t>La </a:t>
            </a:r>
            <a:r>
              <a:rPr lang="it-IT" b="1" dirty="0" smtClean="0">
                <a:solidFill>
                  <a:srgbClr val="FF0000"/>
                </a:solidFill>
                <a:effectLst>
                  <a:outerShdw blurRad="38100" dist="38100" dir="2700000" algn="tl">
                    <a:srgbClr val="000000">
                      <a:alpha val="43137"/>
                    </a:srgbClr>
                  </a:outerShdw>
                </a:effectLst>
                <a:latin typeface="Corbel" pitchFamily="34" charset="0"/>
              </a:rPr>
              <a:t>sesta fatica</a:t>
            </a:r>
            <a:r>
              <a:rPr lang="it-IT" b="1" dirty="0" smtClean="0">
                <a:latin typeface="Corbel" pitchFamily="34" charset="0"/>
              </a:rPr>
              <a:t>: fu </a:t>
            </a:r>
            <a:r>
              <a:rPr lang="it-IT" b="1" dirty="0">
                <a:latin typeface="Corbel" pitchFamily="34" charset="0"/>
              </a:rPr>
              <a:t>la conquista della cintura di </a:t>
            </a:r>
            <a:r>
              <a:rPr lang="it-IT" b="1" dirty="0" err="1">
                <a:latin typeface="Corbel" pitchFamily="34" charset="0"/>
              </a:rPr>
              <a:t>Ippolita</a:t>
            </a:r>
            <a:r>
              <a:rPr lang="it-IT" b="1" dirty="0">
                <a:latin typeface="Corbel" pitchFamily="34" charset="0"/>
              </a:rPr>
              <a:t>, la regina delle amazzoni, che, affascinata da Eracle acconsentì a donargliela, ma Giunone, travestita da amazzone gridò che Eracle voleva rapire la regina. Allora la tribù di donne guerriere si armò contro Eracle, costringendolo a rispondere al loro attacco scagliando frecce, una delle quali trafisse </a:t>
            </a:r>
            <a:r>
              <a:rPr lang="it-IT" b="1" dirty="0" err="1">
                <a:latin typeface="Corbel" pitchFamily="34" charset="0"/>
              </a:rPr>
              <a:t>Ippolita</a:t>
            </a:r>
            <a:r>
              <a:rPr lang="it-IT" b="1" dirty="0">
                <a:latin typeface="Corbel" pitchFamily="34" charset="0"/>
              </a:rPr>
              <a:t>, uccidendola. Eracle allora pianse molto sul corpo della donna.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8100000" scaled="1"/>
          <a:tileRect/>
        </a:gradFill>
        <a:effectLst/>
      </p:bgPr>
    </p:bg>
    <p:spTree>
      <p:nvGrpSpPr>
        <p:cNvPr id="1" name=""/>
        <p:cNvGrpSpPr/>
        <p:nvPr/>
      </p:nvGrpSpPr>
      <p:grpSpPr>
        <a:xfrm>
          <a:off x="0" y="0"/>
          <a:ext cx="0" cy="0"/>
          <a:chOff x="0" y="0"/>
          <a:chExt cx="0" cy="0"/>
        </a:xfrm>
      </p:grpSpPr>
      <p:pic>
        <p:nvPicPr>
          <p:cNvPr id="8" name="Immagine 7" descr="image (2).jpg"/>
          <p:cNvPicPr>
            <a:picLocks noChangeAspect="1"/>
          </p:cNvPicPr>
          <p:nvPr/>
        </p:nvPicPr>
        <p:blipFill>
          <a:blip r:embed="rId2"/>
          <a:stretch>
            <a:fillRect/>
          </a:stretch>
        </p:blipFill>
        <p:spPr>
          <a:xfrm>
            <a:off x="285720" y="2357430"/>
            <a:ext cx="2643206" cy="214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magine 6" descr="image (1).jpg"/>
          <p:cNvPicPr>
            <a:picLocks noChangeAspect="1"/>
          </p:cNvPicPr>
          <p:nvPr/>
        </p:nvPicPr>
        <p:blipFill>
          <a:blip r:embed="rId3"/>
          <a:stretch>
            <a:fillRect/>
          </a:stretch>
        </p:blipFill>
        <p:spPr>
          <a:xfrm>
            <a:off x="6500826" y="142852"/>
            <a:ext cx="2428878" cy="20767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ttangolo 3"/>
          <p:cNvSpPr/>
          <p:nvPr/>
        </p:nvSpPr>
        <p:spPr>
          <a:xfrm>
            <a:off x="142844" y="428604"/>
            <a:ext cx="6357982" cy="1754326"/>
          </a:xfrm>
          <a:prstGeom prst="rect">
            <a:avLst/>
          </a:prstGeom>
        </p:spPr>
        <p:txBody>
          <a:bodyPr wrap="square">
            <a:spAutoFit/>
          </a:bodyPr>
          <a:lstStyle/>
          <a:p>
            <a:pPr algn="just"/>
            <a:r>
              <a:rPr lang="it-IT" b="1" dirty="0">
                <a:latin typeface="Corbel" pitchFamily="34" charset="0"/>
              </a:rPr>
              <a:t>La </a:t>
            </a:r>
            <a:r>
              <a:rPr lang="it-IT" b="1" dirty="0">
                <a:solidFill>
                  <a:srgbClr val="FF0000"/>
                </a:solidFill>
                <a:latin typeface="Corbel" pitchFamily="34" charset="0"/>
              </a:rPr>
              <a:t>settima </a:t>
            </a:r>
            <a:r>
              <a:rPr lang="it-IT" b="1" dirty="0" smtClean="0">
                <a:solidFill>
                  <a:srgbClr val="FF0000"/>
                </a:solidFill>
                <a:latin typeface="Corbel" pitchFamily="34" charset="0"/>
              </a:rPr>
              <a:t>fatica</a:t>
            </a:r>
            <a:r>
              <a:rPr lang="it-IT" b="1" dirty="0" smtClean="0">
                <a:latin typeface="Corbel" pitchFamily="34" charset="0"/>
              </a:rPr>
              <a:t>: </a:t>
            </a:r>
            <a:r>
              <a:rPr lang="it-IT" b="1" dirty="0" err="1">
                <a:latin typeface="Corbel" pitchFamily="34" charset="0"/>
              </a:rPr>
              <a:t>Euristeo</a:t>
            </a:r>
            <a:r>
              <a:rPr lang="it-IT" b="1" dirty="0">
                <a:latin typeface="Corbel" pitchFamily="34" charset="0"/>
              </a:rPr>
              <a:t> affidò ad Eracle il compito di pulire in un solo giorno le stalle del re </a:t>
            </a:r>
            <a:r>
              <a:rPr lang="it-IT" b="1" dirty="0" err="1">
                <a:latin typeface="Corbel" pitchFamily="34" charset="0"/>
              </a:rPr>
              <a:t>Augia</a:t>
            </a:r>
            <a:r>
              <a:rPr lang="it-IT" b="1" dirty="0">
                <a:latin typeface="Corbel" pitchFamily="34" charset="0"/>
              </a:rPr>
              <a:t>, che non venivano pulite da </a:t>
            </a:r>
            <a:r>
              <a:rPr lang="it-IT" b="1" dirty="0" err="1">
                <a:latin typeface="Corbel" pitchFamily="34" charset="0"/>
              </a:rPr>
              <a:t>trent</a:t>
            </a:r>
            <a:r>
              <a:rPr lang="it-IT" b="1" dirty="0">
                <a:latin typeface="Corbel" pitchFamily="34" charset="0"/>
              </a:rPr>
              <a:t> anni e la cui puzza si sentiva per tutto il Peloponneso. Eracle capì che era impossibile pulirle manualmente, allora deviò, con la sola forza delle braccia, il corso di due fiumi vicini, che spazzarono via tutta la sporcizia.</a:t>
            </a:r>
          </a:p>
        </p:txBody>
      </p:sp>
      <p:sp>
        <p:nvSpPr>
          <p:cNvPr id="5" name="Rettangolo 4"/>
          <p:cNvSpPr/>
          <p:nvPr/>
        </p:nvSpPr>
        <p:spPr>
          <a:xfrm>
            <a:off x="3071802" y="2643182"/>
            <a:ext cx="5715024" cy="1477328"/>
          </a:xfrm>
          <a:prstGeom prst="rect">
            <a:avLst/>
          </a:prstGeom>
        </p:spPr>
        <p:txBody>
          <a:bodyPr wrap="square">
            <a:spAutoFit/>
          </a:bodyPr>
          <a:lstStyle/>
          <a:p>
            <a:pPr algn="just"/>
            <a:r>
              <a:rPr lang="it-IT" b="1" dirty="0" smtClean="0">
                <a:solidFill>
                  <a:srgbClr val="FF0000"/>
                </a:solidFill>
                <a:latin typeface="Corbel" pitchFamily="34" charset="0"/>
              </a:rPr>
              <a:t>L’ottava fatica</a:t>
            </a:r>
            <a:r>
              <a:rPr lang="it-IT" b="1" dirty="0" smtClean="0">
                <a:latin typeface="Corbel" pitchFamily="34" charset="0"/>
              </a:rPr>
              <a:t>: a </a:t>
            </a:r>
            <a:r>
              <a:rPr lang="it-IT" b="1" dirty="0">
                <a:latin typeface="Corbel" pitchFamily="34" charset="0"/>
              </a:rPr>
              <a:t>Creta un toro enorme devastava e terrorizzava gli abitanti. Allora Eracle lo afferrò, se lo caricò sulle spalle, proprio come aveva fatto con il cinghiale di </a:t>
            </a:r>
            <a:r>
              <a:rPr lang="it-IT" b="1" dirty="0" err="1">
                <a:latin typeface="Corbel" pitchFamily="34" charset="0"/>
              </a:rPr>
              <a:t>Erimanto</a:t>
            </a:r>
            <a:r>
              <a:rPr lang="it-IT" b="1" dirty="0">
                <a:latin typeface="Corbel" pitchFamily="34" charset="0"/>
              </a:rPr>
              <a:t>, e lo portò ad </a:t>
            </a:r>
            <a:r>
              <a:rPr lang="it-IT" b="1" dirty="0" err="1">
                <a:latin typeface="Corbel" pitchFamily="34" charset="0"/>
              </a:rPr>
              <a:t>Euristeo</a:t>
            </a:r>
            <a:r>
              <a:rPr lang="it-IT" b="1" dirty="0">
                <a:latin typeface="Corbel" pitchFamily="34" charset="0"/>
              </a:rPr>
              <a:t>, il quale ne fu terrorizzato</a:t>
            </a:r>
            <a:r>
              <a:rPr lang="it-IT" dirty="0">
                <a:latin typeface="Corbel" pitchFamily="34" charset="0"/>
              </a:rPr>
              <a:t>.</a:t>
            </a:r>
          </a:p>
        </p:txBody>
      </p:sp>
      <p:sp>
        <p:nvSpPr>
          <p:cNvPr id="6" name="Rettangolo 5"/>
          <p:cNvSpPr/>
          <p:nvPr/>
        </p:nvSpPr>
        <p:spPr>
          <a:xfrm>
            <a:off x="214282" y="4857760"/>
            <a:ext cx="6072230" cy="1477328"/>
          </a:xfrm>
          <a:prstGeom prst="rect">
            <a:avLst/>
          </a:prstGeom>
        </p:spPr>
        <p:txBody>
          <a:bodyPr wrap="square">
            <a:spAutoFit/>
          </a:bodyPr>
          <a:lstStyle/>
          <a:p>
            <a:r>
              <a:rPr lang="it-IT" b="1" dirty="0">
                <a:latin typeface="Corbel" pitchFamily="34" charset="0"/>
              </a:rPr>
              <a:t>La </a:t>
            </a:r>
            <a:r>
              <a:rPr lang="it-IT" b="1" dirty="0">
                <a:solidFill>
                  <a:srgbClr val="FF0000"/>
                </a:solidFill>
                <a:latin typeface="Corbel" pitchFamily="34" charset="0"/>
              </a:rPr>
              <a:t>nona fatica </a:t>
            </a:r>
            <a:r>
              <a:rPr lang="it-IT" b="1" dirty="0">
                <a:latin typeface="Corbel" pitchFamily="34" charset="0"/>
              </a:rPr>
              <a:t>Diomede, re della Tracia, possedeva delle cavalle che mangiavano carne umana, specie quella dei viandanti che attraversavano i suoi possedimenti. Eracle legò le cavalle ad un unica corda e le ricondusse ad Argo, come gli era stato ordinato.</a:t>
            </a:r>
          </a:p>
        </p:txBody>
      </p:sp>
      <p:pic>
        <p:nvPicPr>
          <p:cNvPr id="9" name="Immagine 8" descr="image.png"/>
          <p:cNvPicPr>
            <a:picLocks noChangeAspect="1"/>
          </p:cNvPicPr>
          <p:nvPr/>
        </p:nvPicPr>
        <p:blipFill>
          <a:blip r:embed="rId4"/>
          <a:stretch>
            <a:fillRect/>
          </a:stretch>
        </p:blipFill>
        <p:spPr>
          <a:xfrm>
            <a:off x="6101094" y="4357694"/>
            <a:ext cx="2750349" cy="21193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8100000" scaled="1"/>
          <a:tileRect/>
        </a:gradFill>
        <a:effectLst/>
      </p:bgPr>
    </p:bg>
    <p:spTree>
      <p:nvGrpSpPr>
        <p:cNvPr id="1" name=""/>
        <p:cNvGrpSpPr/>
        <p:nvPr/>
      </p:nvGrpSpPr>
      <p:grpSpPr>
        <a:xfrm>
          <a:off x="0" y="0"/>
          <a:ext cx="0" cy="0"/>
          <a:chOff x="0" y="0"/>
          <a:chExt cx="0" cy="0"/>
        </a:xfrm>
      </p:grpSpPr>
      <p:pic>
        <p:nvPicPr>
          <p:cNvPr id="9" name="Immagine 8" descr="image (5).jpg"/>
          <p:cNvPicPr>
            <a:picLocks noChangeAspect="1"/>
          </p:cNvPicPr>
          <p:nvPr/>
        </p:nvPicPr>
        <p:blipFill>
          <a:blip r:embed="rId2"/>
          <a:stretch>
            <a:fillRect/>
          </a:stretch>
        </p:blipFill>
        <p:spPr>
          <a:xfrm>
            <a:off x="6715140" y="4500570"/>
            <a:ext cx="2238372" cy="19945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magine 6" descr="image (3).jpg"/>
          <p:cNvPicPr>
            <a:picLocks noChangeAspect="1"/>
          </p:cNvPicPr>
          <p:nvPr/>
        </p:nvPicPr>
        <p:blipFill>
          <a:blip r:embed="rId3"/>
          <a:stretch>
            <a:fillRect/>
          </a:stretch>
        </p:blipFill>
        <p:spPr>
          <a:xfrm>
            <a:off x="6500826" y="214290"/>
            <a:ext cx="2500350" cy="172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ttangolo 3"/>
          <p:cNvSpPr/>
          <p:nvPr/>
        </p:nvSpPr>
        <p:spPr>
          <a:xfrm>
            <a:off x="214282" y="428604"/>
            <a:ext cx="6215106" cy="1754326"/>
          </a:xfrm>
          <a:prstGeom prst="rect">
            <a:avLst/>
          </a:prstGeom>
        </p:spPr>
        <p:txBody>
          <a:bodyPr wrap="square">
            <a:spAutoFit/>
          </a:bodyPr>
          <a:lstStyle/>
          <a:p>
            <a:pPr algn="just"/>
            <a:r>
              <a:rPr lang="it-IT" b="1" dirty="0">
                <a:latin typeface="Corbel" pitchFamily="34" charset="0"/>
              </a:rPr>
              <a:t>La </a:t>
            </a:r>
            <a:r>
              <a:rPr lang="it-IT" b="1" dirty="0">
                <a:solidFill>
                  <a:srgbClr val="FF0000"/>
                </a:solidFill>
                <a:effectLst>
                  <a:outerShdw blurRad="38100" dist="38100" dir="2700000" algn="tl">
                    <a:srgbClr val="000000">
                      <a:alpha val="43137"/>
                    </a:srgbClr>
                  </a:outerShdw>
                </a:effectLst>
                <a:latin typeface="Corbel" pitchFamily="34" charset="0"/>
              </a:rPr>
              <a:t>decima </a:t>
            </a:r>
            <a:r>
              <a:rPr lang="it-IT" b="1" dirty="0" smtClean="0">
                <a:solidFill>
                  <a:srgbClr val="FF0000"/>
                </a:solidFill>
                <a:effectLst>
                  <a:outerShdw blurRad="38100" dist="38100" dir="2700000" algn="tl">
                    <a:srgbClr val="000000">
                      <a:alpha val="43137"/>
                    </a:srgbClr>
                  </a:outerShdw>
                </a:effectLst>
                <a:latin typeface="Corbel" pitchFamily="34" charset="0"/>
              </a:rPr>
              <a:t>fatica</a:t>
            </a:r>
            <a:r>
              <a:rPr lang="it-IT" b="1" dirty="0" smtClean="0">
                <a:latin typeface="Corbel" pitchFamily="34" charset="0"/>
              </a:rPr>
              <a:t>: </a:t>
            </a:r>
            <a:r>
              <a:rPr lang="it-IT" b="1" dirty="0" err="1">
                <a:latin typeface="Corbel" pitchFamily="34" charset="0"/>
              </a:rPr>
              <a:t>Euristeo</a:t>
            </a:r>
            <a:r>
              <a:rPr lang="it-IT" b="1" dirty="0">
                <a:latin typeface="Corbel" pitchFamily="34" charset="0"/>
              </a:rPr>
              <a:t> voleva impossessarsi dei buoi rossi di </a:t>
            </a:r>
            <a:r>
              <a:rPr lang="it-IT" b="1" dirty="0" err="1">
                <a:latin typeface="Corbel" pitchFamily="34" charset="0"/>
              </a:rPr>
              <a:t>Gerione</a:t>
            </a:r>
            <a:r>
              <a:rPr lang="it-IT" b="1" dirty="0">
                <a:latin typeface="Corbel" pitchFamily="34" charset="0"/>
              </a:rPr>
              <a:t>, un gigante con tre teste, così incaricò Eracle di rubarli. Eracle atterrò il gigante, ma Era, cioè Giunone, tentò di aiutare il padrone dei buoi. Raggiunta da una freccia scagliata da Ercole fu costretta a fuggire. In questo modo Eracle poté impossessarsi dei buoi e portarli al re.</a:t>
            </a:r>
          </a:p>
        </p:txBody>
      </p:sp>
      <p:sp>
        <p:nvSpPr>
          <p:cNvPr id="5" name="Rettangolo 4"/>
          <p:cNvSpPr/>
          <p:nvPr/>
        </p:nvSpPr>
        <p:spPr>
          <a:xfrm>
            <a:off x="2428860" y="2254931"/>
            <a:ext cx="6572280" cy="2031325"/>
          </a:xfrm>
          <a:prstGeom prst="rect">
            <a:avLst/>
          </a:prstGeom>
        </p:spPr>
        <p:txBody>
          <a:bodyPr wrap="square">
            <a:spAutoFit/>
          </a:bodyPr>
          <a:lstStyle/>
          <a:p>
            <a:pPr algn="just"/>
            <a:r>
              <a:rPr lang="it-IT" b="1" dirty="0" smtClean="0">
                <a:latin typeface="Corbel" pitchFamily="34" charset="0"/>
              </a:rPr>
              <a:t>L’</a:t>
            </a:r>
            <a:r>
              <a:rPr lang="it-IT" b="1" dirty="0" smtClean="0">
                <a:solidFill>
                  <a:srgbClr val="FF0000"/>
                </a:solidFill>
                <a:effectLst>
                  <a:outerShdw blurRad="38100" dist="38100" dir="2700000" algn="tl">
                    <a:srgbClr val="000000">
                      <a:alpha val="43137"/>
                    </a:srgbClr>
                  </a:outerShdw>
                </a:effectLst>
                <a:latin typeface="Corbel" pitchFamily="34" charset="0"/>
              </a:rPr>
              <a:t>undicesima </a:t>
            </a:r>
            <a:r>
              <a:rPr lang="it-IT" b="1" dirty="0">
                <a:solidFill>
                  <a:srgbClr val="FF0000"/>
                </a:solidFill>
                <a:effectLst>
                  <a:outerShdw blurRad="38100" dist="38100" dir="2700000" algn="tl">
                    <a:srgbClr val="000000">
                      <a:alpha val="43137"/>
                    </a:srgbClr>
                  </a:outerShdw>
                </a:effectLst>
                <a:latin typeface="Corbel" pitchFamily="34" charset="0"/>
              </a:rPr>
              <a:t>fatica </a:t>
            </a:r>
            <a:r>
              <a:rPr lang="it-IT" b="1" dirty="0">
                <a:latin typeface="Corbel" pitchFamily="34" charset="0"/>
              </a:rPr>
              <a:t>Eracle dovette recarsi negli inferi per rubare Cerbero, il cane a tre teste di Ade. </a:t>
            </a:r>
            <a:r>
              <a:rPr lang="it-IT" b="1" dirty="0" smtClean="0">
                <a:latin typeface="Corbel" pitchFamily="34" charset="0"/>
              </a:rPr>
              <a:t>Quest’ultimo </a:t>
            </a:r>
            <a:r>
              <a:rPr lang="it-IT" b="1" dirty="0">
                <a:latin typeface="Corbel" pitchFamily="34" charset="0"/>
              </a:rPr>
              <a:t>costrinse Ercole a prenderlo con la sola forza delle mani. Eracle allora fece come aveva fatto con il leone di Nemea: prese per il collo il cane cercando di soffocarlo, questi cercò vanamente di colpire </a:t>
            </a:r>
            <a:r>
              <a:rPr lang="it-IT" b="1" dirty="0" smtClean="0">
                <a:latin typeface="Corbel" pitchFamily="34" charset="0"/>
              </a:rPr>
              <a:t>l’eroe </a:t>
            </a:r>
            <a:r>
              <a:rPr lang="it-IT" b="1" dirty="0">
                <a:latin typeface="Corbel" pitchFamily="34" charset="0"/>
              </a:rPr>
              <a:t>con la sua coda che terminava con un aculeo, ma il tentativo fallì e il cane si lasciò incatenare.</a:t>
            </a:r>
          </a:p>
        </p:txBody>
      </p:sp>
      <p:sp>
        <p:nvSpPr>
          <p:cNvPr id="6" name="Rettangolo 5"/>
          <p:cNvSpPr/>
          <p:nvPr/>
        </p:nvSpPr>
        <p:spPr>
          <a:xfrm>
            <a:off x="142844" y="4643446"/>
            <a:ext cx="6357982" cy="2031325"/>
          </a:xfrm>
          <a:prstGeom prst="rect">
            <a:avLst/>
          </a:prstGeom>
        </p:spPr>
        <p:txBody>
          <a:bodyPr wrap="square">
            <a:spAutoFit/>
          </a:bodyPr>
          <a:lstStyle/>
          <a:p>
            <a:pPr algn="just"/>
            <a:r>
              <a:rPr lang="it-IT" b="1" dirty="0"/>
              <a:t>La </a:t>
            </a:r>
            <a:r>
              <a:rPr lang="it-IT" b="1" dirty="0">
                <a:solidFill>
                  <a:srgbClr val="FF0000"/>
                </a:solidFill>
                <a:effectLst>
                  <a:outerShdw blurRad="38100" dist="38100" dir="2700000" algn="tl">
                    <a:srgbClr val="000000">
                      <a:alpha val="43137"/>
                    </a:srgbClr>
                  </a:outerShdw>
                </a:effectLst>
              </a:rPr>
              <a:t>dodicesima e ultima </a:t>
            </a:r>
            <a:r>
              <a:rPr lang="it-IT" b="1" dirty="0" smtClean="0">
                <a:solidFill>
                  <a:srgbClr val="FF0000"/>
                </a:solidFill>
                <a:effectLst>
                  <a:outerShdw blurRad="38100" dist="38100" dir="2700000" algn="tl">
                    <a:srgbClr val="000000">
                      <a:alpha val="43137"/>
                    </a:srgbClr>
                  </a:outerShdw>
                </a:effectLst>
              </a:rPr>
              <a:t>fatica</a:t>
            </a:r>
            <a:r>
              <a:rPr lang="it-IT" b="1" dirty="0" smtClean="0"/>
              <a:t>: </a:t>
            </a:r>
            <a:r>
              <a:rPr lang="it-IT" b="1" dirty="0"/>
              <a:t>Ercole doveva prendere dal giardino delle Esperidi un pomo </a:t>
            </a:r>
            <a:r>
              <a:rPr lang="it-IT" b="1" dirty="0" smtClean="0"/>
              <a:t>d’oro</a:t>
            </a:r>
            <a:r>
              <a:rPr lang="it-IT" b="1" dirty="0"/>
              <a:t>. </a:t>
            </a:r>
            <a:r>
              <a:rPr lang="it-IT" b="1" dirty="0" smtClean="0"/>
              <a:t>Poiché </a:t>
            </a:r>
            <a:r>
              <a:rPr lang="it-IT" b="1" dirty="0"/>
              <a:t>non poteva cogliere lui stesso le mele per non incorrere </a:t>
            </a:r>
            <a:r>
              <a:rPr lang="it-IT" b="1" dirty="0" smtClean="0"/>
              <a:t>nell’ira </a:t>
            </a:r>
            <a:r>
              <a:rPr lang="it-IT" b="1" dirty="0"/>
              <a:t>di Zeus, convinse il titano Atlante, che reggeva la Terra sulle spalle, a cogliere le mele al suo posto sostituendosi al titano nel sorreggere la Terra. In seguito, con </a:t>
            </a:r>
            <a:r>
              <a:rPr lang="it-IT" b="1" dirty="0" smtClean="0"/>
              <a:t>l’inganno</a:t>
            </a:r>
            <a:r>
              <a:rPr lang="it-IT" b="1" dirty="0"/>
              <a:t>, </a:t>
            </a:r>
            <a:r>
              <a:rPr lang="it-IT" b="1" dirty="0" smtClean="0"/>
              <a:t>l’eroe </a:t>
            </a:r>
            <a:r>
              <a:rPr lang="it-IT" b="1" dirty="0"/>
              <a:t>prese le mele e rimise il globo terrestre sulle spalle di Atlante.</a:t>
            </a:r>
          </a:p>
        </p:txBody>
      </p:sp>
      <p:pic>
        <p:nvPicPr>
          <p:cNvPr id="8" name="Immagine 7" descr="image (4).jpg"/>
          <p:cNvPicPr>
            <a:picLocks noChangeAspect="1"/>
          </p:cNvPicPr>
          <p:nvPr/>
        </p:nvPicPr>
        <p:blipFill>
          <a:blip r:embed="rId4"/>
          <a:stretch>
            <a:fillRect/>
          </a:stretch>
        </p:blipFill>
        <p:spPr>
          <a:xfrm>
            <a:off x="428596" y="2214554"/>
            <a:ext cx="1785950" cy="22909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1436</Words>
  <Application>Microsoft Office PowerPoint</Application>
  <PresentationFormat>Presentazione su schermo (4:3)</PresentationFormat>
  <Paragraphs>25</Paragraphs>
  <Slides>11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Arial</vt:lpstr>
      <vt:lpstr>Calibri</vt:lpstr>
      <vt:lpstr>Corbel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alunni</dc:creator>
  <cp:lastModifiedBy>HP</cp:lastModifiedBy>
  <cp:revision>20</cp:revision>
  <dcterms:created xsi:type="dcterms:W3CDTF">2015-04-08T08:25:50Z</dcterms:created>
  <dcterms:modified xsi:type="dcterms:W3CDTF">2015-04-09T06:54:00Z</dcterms:modified>
</cp:coreProperties>
</file>