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3" r:id="rId5"/>
    <p:sldId id="265" r:id="rId6"/>
    <p:sldId id="266" r:id="rId7"/>
    <p:sldId id="267" r:id="rId8"/>
    <p:sldId id="268" r:id="rId9"/>
    <p:sldId id="262" r:id="rId10"/>
    <p:sldId id="270" r:id="rId11"/>
    <p:sldId id="272" r:id="rId12"/>
    <p:sldId id="273" r:id="rId13"/>
    <p:sldId id="258" r:id="rId14"/>
    <p:sldId id="259" r:id="rId15"/>
    <p:sldId id="280" r:id="rId16"/>
    <p:sldId id="282" r:id="rId17"/>
    <p:sldId id="285" r:id="rId18"/>
    <p:sldId id="287" r:id="rId19"/>
    <p:sldId id="290" r:id="rId20"/>
    <p:sldId id="291" r:id="rId21"/>
    <p:sldId id="292" r:id="rId22"/>
    <p:sldId id="293" r:id="rId23"/>
    <p:sldId id="294" r:id="rId24"/>
    <p:sldId id="297" r:id="rId25"/>
    <p:sldId id="303" r:id="rId26"/>
    <p:sldId id="301" r:id="rId27"/>
    <p:sldId id="302" r:id="rId28"/>
    <p:sldId id="305" r:id="rId29"/>
    <p:sldId id="304" r:id="rId30"/>
    <p:sldId id="309" r:id="rId31"/>
    <p:sldId id="310" r:id="rId32"/>
    <p:sldId id="311" r:id="rId33"/>
    <p:sldId id="306" r:id="rId34"/>
    <p:sldId id="307" r:id="rId35"/>
    <p:sldId id="308" r:id="rId36"/>
    <p:sldId id="296" r:id="rId37"/>
    <p:sldId id="295" r:id="rId38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4540" autoAdjust="0"/>
    <p:restoredTop sz="94624" autoAdjust="0"/>
  </p:normalViewPr>
  <p:slideViewPr>
    <p:cSldViewPr>
      <p:cViewPr varScale="1">
        <p:scale>
          <a:sx n="73" d="100"/>
          <a:sy n="73" d="100"/>
        </p:scale>
        <p:origin x="-1308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E363E-06CC-4352-A73B-F4DD4469FA79}" type="datetimeFigureOut">
              <a:rPr lang="el-GR" smtClean="0"/>
              <a:pPr/>
              <a:t>16/4/2015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B19DA-723A-4CA6-92DC-0C94527CE46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>
    <p:wipe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E363E-06CC-4352-A73B-F4DD4469FA79}" type="datetimeFigureOut">
              <a:rPr lang="el-GR" smtClean="0"/>
              <a:pPr/>
              <a:t>16/4/2015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B19DA-723A-4CA6-92DC-0C94527CE46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>
    <p:wipe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E363E-06CC-4352-A73B-F4DD4469FA79}" type="datetimeFigureOut">
              <a:rPr lang="el-GR" smtClean="0"/>
              <a:pPr/>
              <a:t>16/4/2015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B19DA-723A-4CA6-92DC-0C94527CE46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>
    <p:wipe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E363E-06CC-4352-A73B-F4DD4469FA79}" type="datetimeFigureOut">
              <a:rPr lang="el-GR" smtClean="0"/>
              <a:pPr/>
              <a:t>16/4/2015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B19DA-723A-4CA6-92DC-0C94527CE46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>
    <p:wipe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E363E-06CC-4352-A73B-F4DD4469FA79}" type="datetimeFigureOut">
              <a:rPr lang="el-GR" smtClean="0"/>
              <a:pPr/>
              <a:t>16/4/2015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B19DA-723A-4CA6-92DC-0C94527CE46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>
    <p:wipe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E363E-06CC-4352-A73B-F4DD4469FA79}" type="datetimeFigureOut">
              <a:rPr lang="el-GR" smtClean="0"/>
              <a:pPr/>
              <a:t>16/4/2015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B19DA-723A-4CA6-92DC-0C94527CE46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>
    <p:wipe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E363E-06CC-4352-A73B-F4DD4469FA79}" type="datetimeFigureOut">
              <a:rPr lang="el-GR" smtClean="0"/>
              <a:pPr/>
              <a:t>16/4/2015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B19DA-723A-4CA6-92DC-0C94527CE46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>
    <p:wipe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E363E-06CC-4352-A73B-F4DD4469FA79}" type="datetimeFigureOut">
              <a:rPr lang="el-GR" smtClean="0"/>
              <a:pPr/>
              <a:t>16/4/2015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B19DA-723A-4CA6-92DC-0C94527CE46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>
    <p:wipe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E363E-06CC-4352-A73B-F4DD4469FA79}" type="datetimeFigureOut">
              <a:rPr lang="el-GR" smtClean="0"/>
              <a:pPr/>
              <a:t>16/4/2015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B19DA-723A-4CA6-92DC-0C94527CE46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>
    <p:wipe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E363E-06CC-4352-A73B-F4DD4469FA79}" type="datetimeFigureOut">
              <a:rPr lang="el-GR" smtClean="0"/>
              <a:pPr/>
              <a:t>16/4/2015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B19DA-723A-4CA6-92DC-0C94527CE46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>
    <p:wipe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E363E-06CC-4352-A73B-F4DD4469FA79}" type="datetimeFigureOut">
              <a:rPr lang="el-GR" smtClean="0"/>
              <a:pPr/>
              <a:t>16/4/2015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B19DA-723A-4CA6-92DC-0C94527CE46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>
    <p:wipe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path path="circle">
            <a:fillToRect l="10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AE363E-06CC-4352-A73B-F4DD4469FA79}" type="datetimeFigureOut">
              <a:rPr lang="el-GR" smtClean="0"/>
              <a:pPr/>
              <a:t>16/4/2015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7B19DA-723A-4CA6-92DC-0C94527CE466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ipe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world-guides.com/" TargetMode="External"/><Relationship Id="rId13" Type="http://schemas.openxmlformats.org/officeDocument/2006/relationships/hyperlink" Target="travel.nationalgeographic.com" TargetMode="External"/><Relationship Id="rId3" Type="http://schemas.openxmlformats.org/officeDocument/2006/relationships/hyperlink" Target="http://www.wikipedia.com/" TargetMode="External"/><Relationship Id="rId7" Type="http://schemas.openxmlformats.org/officeDocument/2006/relationships/hyperlink" Target="http://www.enjoythessaloniki.com/" TargetMode="External"/><Relationship Id="rId12" Type="http://schemas.openxmlformats.org/officeDocument/2006/relationships/hyperlink" Target="http://www.sansimera.gr/" TargetMode="External"/><Relationship Id="rId2" Type="http://schemas.openxmlformats.org/officeDocument/2006/relationships/hyperlink" Target="http://www.greeka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inthessaloniki.com/" TargetMode="External"/><Relationship Id="rId11" Type="http://schemas.openxmlformats.org/officeDocument/2006/relationships/hyperlink" Target="http://www.mouseiodimokratias.gr/" TargetMode="External"/><Relationship Id="rId5" Type="http://schemas.openxmlformats.org/officeDocument/2006/relationships/hyperlink" Target="http://www.science.gu.se/" TargetMode="External"/><Relationship Id="rId10" Type="http://schemas.openxmlformats.org/officeDocument/2006/relationships/hyperlink" Target="http://www.patrickcomerford.com/" TargetMode="External"/><Relationship Id="rId4" Type="http://schemas.openxmlformats.org/officeDocument/2006/relationships/hyperlink" Target="http://www.greeknewsagenda.gr/" TargetMode="External"/><Relationship Id="rId9" Type="http://schemas.openxmlformats.org/officeDocument/2006/relationships/hyperlink" Target="http://www.hotel-nikopolis.com/" TargetMode="External"/><Relationship Id="rId14" Type="http://schemas.openxmlformats.org/officeDocument/2006/relationships/hyperlink" Target="http://www.lonelyplanet.com/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Όλγα\Desktop\Thessaloniki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714348" y="142852"/>
            <a:ext cx="7772400" cy="1470025"/>
          </a:xfrm>
        </p:spPr>
        <p:txBody>
          <a:bodyPr>
            <a:prstTxWarp prst="textCanUp">
              <a:avLst/>
            </a:prstTxWarp>
            <a:normAutofit fontScale="90000"/>
          </a:bodyPr>
          <a:lstStyle/>
          <a:p>
            <a:r>
              <a:rPr lang="en-US" sz="4800" b="1" spc="-30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Thessaloniki, The Nymph of Thermaikos</a:t>
            </a:r>
            <a:endParaRPr lang="el-GR" b="1" spc="-300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itchFamily="34" charset="0"/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000" b="1" spc="-30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Ottoman Era</a:t>
            </a:r>
            <a:endParaRPr lang="el-GR" sz="8000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Byzantium ceded Thessaloniki to Venice to keep it from the Ottomans, but the Venetians were unable to prevent its fall to the Turks.</a:t>
            </a:r>
          </a:p>
          <a:p>
            <a:r>
              <a:rPr lang="en-US" dirty="0" smtClean="0"/>
              <a:t> The city's Muslim and Jewish population grew substantially.</a:t>
            </a:r>
          </a:p>
          <a:p>
            <a:r>
              <a:rPr lang="en-US" dirty="0" smtClean="0"/>
              <a:t>Thessaloniki and Smyrna, although smaller in size than Constantinople, were the Ottoman Empire's most important trading hubs.</a:t>
            </a:r>
          </a:p>
          <a:p>
            <a:endParaRPr lang="en-US" dirty="0" smtClean="0"/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900"/>
                            </p:stCondLst>
                            <p:childTnLst>
                              <p:par>
                                <p:cTn id="1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"/>
                            </p:stCondLst>
                            <p:childTnLst>
                              <p:par>
                                <p:cTn id="1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900"/>
                            </p:stCondLst>
                            <p:childTnLst>
                              <p:par>
                                <p:cTn id="1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8000" b="1" spc="-30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White Tower</a:t>
            </a:r>
            <a:endParaRPr lang="el-GR" sz="8000" dirty="0"/>
          </a:p>
        </p:txBody>
      </p:sp>
      <p:pic>
        <p:nvPicPr>
          <p:cNvPr id="1026" name="Picture 2" descr="C:\Users\Όλγα\Desktop\Χωρίς τίτλο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9888" y="2071678"/>
            <a:ext cx="4416426" cy="4214842"/>
          </a:xfrm>
          <a:prstGeom prst="rect">
            <a:avLst/>
          </a:prstGeom>
          <a:noFill/>
        </p:spPr>
      </p:pic>
      <p:pic>
        <p:nvPicPr>
          <p:cNvPr id="1027" name="Picture 3" descr="C:\Users\Όλγα\Desktop\imag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2071678"/>
            <a:ext cx="3500462" cy="4143404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900"/>
                            </p:stCondLst>
                            <p:childTnLst>
                              <p:par>
                                <p:cTn id="11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"/>
                            </p:stCondLst>
                            <p:childTnLst>
                              <p:par>
                                <p:cTn id="1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Όλγα\Desktop\επταπυργιο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0496" y="3071810"/>
            <a:ext cx="4857752" cy="3274889"/>
          </a:xfrm>
          <a:prstGeom prst="rect">
            <a:avLst/>
          </a:prstGeom>
          <a:noFill/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8000" b="1" spc="-30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Heptapyrgion</a:t>
            </a:r>
            <a:endParaRPr lang="el-GR" sz="8000" dirty="0"/>
          </a:p>
        </p:txBody>
      </p:sp>
      <p:pic>
        <p:nvPicPr>
          <p:cNvPr id="2050" name="Picture 2" descr="C:\Users\Όλγα\Desktop\515-0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1" y="1714489"/>
            <a:ext cx="4857784" cy="2801189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100"/>
                            </p:stCondLst>
                            <p:childTnLst>
                              <p:par>
                                <p:cTn id="11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600"/>
                            </p:stCondLst>
                            <p:childTnLst>
                              <p:par>
                                <p:cTn id="1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357166"/>
            <a:ext cx="9144000" cy="1143000"/>
          </a:xfrm>
        </p:spPr>
        <p:txBody>
          <a:bodyPr>
            <a:noAutofit/>
          </a:bodyPr>
          <a:lstStyle/>
          <a:p>
            <a:r>
              <a:rPr lang="en-US" sz="6000" b="1" spc="-30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Modern History of Thessaloniki</a:t>
            </a:r>
            <a:endParaRPr lang="el-GR" sz="6000" dirty="0"/>
          </a:p>
        </p:txBody>
      </p:sp>
      <p:pic>
        <p:nvPicPr>
          <p:cNvPr id="2050" name="Picture 2" descr="C:\Users\Όλγα\Desktop\800px-Salonique-Vue_générale_19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2714620"/>
            <a:ext cx="7974908" cy="2571768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600"/>
                            </p:stCondLst>
                            <p:childTnLst>
                              <p:par>
                                <p:cTn id="11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404664"/>
            <a:ext cx="9144000" cy="1143000"/>
          </a:xfrm>
        </p:spPr>
        <p:txBody>
          <a:bodyPr>
            <a:noAutofit/>
          </a:bodyPr>
          <a:lstStyle/>
          <a:p>
            <a:r>
              <a:rPr lang="en-US" sz="8000" b="1" spc="-30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The Liberation</a:t>
            </a:r>
            <a:endParaRPr lang="el-GR" sz="8000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500034" y="1785926"/>
            <a:ext cx="8229600" cy="4525963"/>
          </a:xfrm>
        </p:spPr>
        <p:txBody>
          <a:bodyPr/>
          <a:lstStyle/>
          <a:p>
            <a:r>
              <a:rPr lang="en-US" dirty="0" smtClean="0"/>
              <a:t>On 1912 Greece was at war with the Ottoman Empire.</a:t>
            </a:r>
          </a:p>
          <a:p>
            <a:r>
              <a:rPr lang="es-ES" dirty="0" smtClean="0"/>
              <a:t>On the 26th of October the </a:t>
            </a:r>
            <a:r>
              <a:rPr lang="en-US" dirty="0" smtClean="0"/>
              <a:t>protocol of the city’s surrender is signed.</a:t>
            </a:r>
          </a:p>
          <a:p>
            <a:r>
              <a:rPr lang="es-ES" dirty="0" smtClean="0"/>
              <a:t>The city’s population grew enhancing the Greek community.</a:t>
            </a:r>
            <a:endParaRPr lang="el-GR" dirty="0" smtClean="0"/>
          </a:p>
          <a:p>
            <a:endParaRPr lang="es-ES" dirty="0" smtClean="0"/>
          </a:p>
          <a:p>
            <a:endParaRPr lang="el-GR" dirty="0"/>
          </a:p>
        </p:txBody>
      </p:sp>
      <p:pic>
        <p:nvPicPr>
          <p:cNvPr id="4" name="Picture 5" descr="162949-1944-10-30-ceb8ceb5cf83cf83ceb1cebbcebfcebdceafcebaceb7-cebbceb9cebcceaccebdceb9-cf80ceb1cf81ceadcebbceb1cf83ceb7-cebcceb1ceb8ceb7cf8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0694" y="4634604"/>
            <a:ext cx="3071834" cy="2223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00"/>
                            </p:stCondLst>
                            <p:childTnLst>
                              <p:par>
                                <p:cTn id="1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00"/>
                            </p:stCondLst>
                            <p:childTnLst>
                              <p:par>
                                <p:cTn id="1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200"/>
                            </p:stCondLst>
                            <p:childTnLst>
                              <p:par>
                                <p:cTn id="1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00"/>
                            </p:stCondLst>
                            <p:childTnLst>
                              <p:par>
                                <p:cTn id="23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spc="-30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The Great Fire of 1917</a:t>
            </a:r>
            <a:endParaRPr lang="el-GR" sz="6000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500034" y="1428736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It began by accident at a small house of refugees on 5 August.</a:t>
            </a:r>
          </a:p>
          <a:p>
            <a:r>
              <a:rPr lang="en-US" dirty="0" smtClean="0"/>
              <a:t>On the evening of Sunday 6 19 August, the fire completely died out.</a:t>
            </a:r>
            <a:endParaRPr lang="es-ES" dirty="0" smtClean="0"/>
          </a:p>
          <a:p>
            <a:endParaRPr lang="en-US" b="1" dirty="0" smtClean="0"/>
          </a:p>
          <a:p>
            <a:endParaRPr lang="en-US" dirty="0" smtClean="0"/>
          </a:p>
        </p:txBody>
      </p:sp>
      <p:pic>
        <p:nvPicPr>
          <p:cNvPr id="4" name="Picture 9" descr="%CE%95%CE%9E%CE%A9%CE%A6%CE%A5%CE%9B%CE%9F-%CE%A6%CE%A9%CE%A4%CE%99%CE%9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3714752"/>
            <a:ext cx="4857784" cy="2673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700"/>
                            </p:stCondLst>
                            <p:childTnLst>
                              <p:par>
                                <p:cTn id="1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200"/>
                            </p:stCondLst>
                            <p:childTnLst>
                              <p:par>
                                <p:cTn id="1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700"/>
                            </p:stCondLst>
                            <p:childTnLst>
                              <p:par>
                                <p:cTn id="1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6000" b="1" spc="-30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The Great Fire of 1917</a:t>
            </a:r>
            <a:endParaRPr lang="el-GR" sz="6000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It </a:t>
            </a:r>
            <a:r>
              <a:rPr lang="en-US" dirty="0" smtClean="0"/>
              <a:t>destroyed two thirds of the city, including are architecture buildings, mosques, synagogues, and approximately 4000 shops, leaving more than 70,000 homeless.</a:t>
            </a:r>
          </a:p>
          <a:p>
            <a:r>
              <a:rPr lang="en-US" dirty="0" smtClean="0"/>
              <a:t>The extent of material damage within Thessaloniki was calculated to be worth 8,000,000 golden pounds.</a:t>
            </a:r>
          </a:p>
          <a:p>
            <a:endParaRPr lang="el-GR" dirty="0"/>
          </a:p>
        </p:txBody>
      </p:sp>
      <p:pic>
        <p:nvPicPr>
          <p:cNvPr id="5" name="Picture 7" descr="94084_9e8ee49532552eb703ba4f855f41ddd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0694" y="4721379"/>
            <a:ext cx="3357554" cy="2136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spc="-30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The Bloody May of ‘36</a:t>
            </a:r>
            <a:endParaRPr lang="el-GR" sz="6000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 a result of the Great Depression and the suspension of payments, 12000 tobacco workers went on strike asking for wage rise.</a:t>
            </a:r>
          </a:p>
          <a:p>
            <a:r>
              <a:rPr lang="en-US" dirty="0" smtClean="0"/>
              <a:t>The police tried to impede the protestors whilst the government commanded the armed forces to be prepared.</a:t>
            </a:r>
            <a:endParaRPr lang="el-GR" dirty="0"/>
          </a:p>
        </p:txBody>
      </p:sp>
      <p:pic>
        <p:nvPicPr>
          <p:cNvPr id="9218" name="Picture 2" descr="C:\Users\Όλγα\Desktop\Mais_36-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6380" y="4723660"/>
            <a:ext cx="3643338" cy="213434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600"/>
                            </p:stCondLst>
                            <p:childTnLst>
                              <p:par>
                                <p:cTn id="1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100"/>
                            </p:stCondLst>
                            <p:childTnLst>
                              <p:par>
                                <p:cTn id="1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600"/>
                            </p:stCondLst>
                            <p:childTnLst>
                              <p:par>
                                <p:cTn id="19" presetID="16" presetClass="entr" presetSubtype="2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1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spc="-30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The Bloody May of ‘36</a:t>
            </a:r>
            <a:endParaRPr lang="el-GR" sz="6000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By Saturday 9 May, the strike had become a general strike.</a:t>
            </a:r>
          </a:p>
          <a:p>
            <a:r>
              <a:rPr lang="en-US" dirty="0" smtClean="0"/>
              <a:t>The strike ended with a compromise.</a:t>
            </a:r>
            <a:endParaRPr lang="el-GR" dirty="0"/>
          </a:p>
        </p:txBody>
      </p:sp>
      <p:pic>
        <p:nvPicPr>
          <p:cNvPr id="4" name="Picture 5" descr="Αποτέλεσμα εικόνας για εργατικο κινημα 193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3714752"/>
            <a:ext cx="4240598" cy="2857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cf80cf81cf89cf84cebfcebcceb1ceb3ceb9ceac-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3571876"/>
            <a:ext cx="3929090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285728"/>
            <a:ext cx="9144000" cy="1143000"/>
          </a:xfrm>
        </p:spPr>
        <p:txBody>
          <a:bodyPr>
            <a:noAutofit/>
          </a:bodyPr>
          <a:lstStyle/>
          <a:p>
            <a:r>
              <a:rPr lang="en-US" sz="6000" b="1" spc="-30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The Great Earthquake</a:t>
            </a:r>
            <a:endParaRPr lang="el-GR" sz="6000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It occurred on 20 June 1978 at 23.03</a:t>
            </a:r>
            <a:r>
              <a:rPr lang="el-GR" dirty="0" smtClean="0"/>
              <a:t>.</a:t>
            </a:r>
            <a:endParaRPr lang="en-US" dirty="0" smtClean="0"/>
          </a:p>
          <a:p>
            <a:r>
              <a:rPr lang="en-US" dirty="0" smtClean="0"/>
              <a:t>The shock registered 6.2 on the moment magnitude scale. </a:t>
            </a:r>
            <a:endParaRPr lang="el-GR" dirty="0"/>
          </a:p>
        </p:txBody>
      </p:sp>
      <p:pic>
        <p:nvPicPr>
          <p:cNvPr id="4" name="Picture 17" descr="Αποτέλεσμα εικόνας για σεισμος θεσσαλονικη 197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3571876"/>
            <a:ext cx="5929322" cy="2527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700"/>
                            </p:stCondLst>
                            <p:childTnLst>
                              <p:par>
                                <p:cTn id="1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200"/>
                            </p:stCondLst>
                            <p:childTnLst>
                              <p:par>
                                <p:cTn id="1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700"/>
                            </p:stCondLst>
                            <p:childTnLst>
                              <p:par>
                                <p:cTn id="1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8000" b="1" spc="-30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Thessaloniki</a:t>
            </a:r>
            <a:r>
              <a:rPr lang="el-GR" sz="8000" b="1" spc="-30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 </a:t>
            </a:r>
            <a:endParaRPr lang="el-GR" sz="8000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Was founded in 315 BC by </a:t>
            </a:r>
            <a:r>
              <a:rPr lang="en-US" sz="4000" dirty="0" err="1" smtClean="0"/>
              <a:t>Cassander</a:t>
            </a:r>
            <a:r>
              <a:rPr lang="en-US" sz="4000" dirty="0" smtClean="0"/>
              <a:t>, king of the Kingdom of Macedon.</a:t>
            </a:r>
          </a:p>
          <a:p>
            <a:r>
              <a:rPr lang="en-US" sz="4000" dirty="0" smtClean="0"/>
              <a:t>Was named after his wife, half sister of Alexander the Great.</a:t>
            </a:r>
          </a:p>
          <a:p>
            <a:r>
              <a:rPr lang="es-ES" sz="4000" dirty="0" smtClean="0"/>
              <a:t>In Greek it </a:t>
            </a:r>
            <a:r>
              <a:rPr lang="en-US" sz="4000" dirty="0" smtClean="0"/>
              <a:t>means the "victory of the </a:t>
            </a:r>
            <a:r>
              <a:rPr lang="en-US" sz="4000" dirty="0" err="1" smtClean="0"/>
              <a:t>Thessalians</a:t>
            </a:r>
            <a:r>
              <a:rPr lang="en-US" sz="4000" dirty="0" smtClean="0"/>
              <a:t>"</a:t>
            </a:r>
            <a:r>
              <a:rPr lang="el-GR" sz="4000" dirty="0" smtClean="0"/>
              <a:t>.</a:t>
            </a:r>
            <a:endParaRPr lang="el-GR" sz="4000" dirty="0"/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100"/>
                            </p:stCondLst>
                            <p:childTnLst>
                              <p:par>
                                <p:cTn id="1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600"/>
                            </p:stCondLst>
                            <p:childTnLst>
                              <p:par>
                                <p:cTn id="1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100"/>
                            </p:stCondLst>
                            <p:childTnLst>
                              <p:par>
                                <p:cTn id="1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sz="6000" b="1" spc="-30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The Great Earthquake</a:t>
            </a:r>
            <a:endParaRPr lang="el-GR" sz="6000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49 people were killed and 220 were injured while thousands became homeless.</a:t>
            </a:r>
          </a:p>
          <a:p>
            <a:r>
              <a:rPr lang="en-US" dirty="0" smtClean="0"/>
              <a:t>The material damage calculated to be worth  around 1,2 billion Euros</a:t>
            </a:r>
            <a:r>
              <a:rPr lang="el-GR" dirty="0" smtClean="0"/>
              <a:t>.</a:t>
            </a:r>
            <a:endParaRPr lang="en-US" dirty="0" smtClean="0"/>
          </a:p>
          <a:p>
            <a:endParaRPr lang="el-GR" dirty="0"/>
          </a:p>
        </p:txBody>
      </p:sp>
      <p:pic>
        <p:nvPicPr>
          <p:cNvPr id="4" name="Picture 15" descr="2009121101498-previe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3929066"/>
            <a:ext cx="5311777" cy="2928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85720" y="274638"/>
            <a:ext cx="8401080" cy="1143000"/>
          </a:xfrm>
        </p:spPr>
        <p:txBody>
          <a:bodyPr>
            <a:noAutofit/>
          </a:bodyPr>
          <a:lstStyle/>
          <a:p>
            <a:r>
              <a:rPr lang="en-US" sz="8000" b="1" spc="-30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Thessaloniki</a:t>
            </a:r>
            <a:r>
              <a:rPr lang="el-GR" sz="8000" b="1" spc="-30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 </a:t>
            </a:r>
            <a:endParaRPr lang="el-GR" sz="8000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Is the second largest city in Greece</a:t>
            </a:r>
            <a:r>
              <a:rPr lang="el-GR" sz="4000" dirty="0" smtClean="0"/>
              <a:t>.</a:t>
            </a:r>
            <a:endParaRPr lang="en-US" sz="4000" dirty="0" smtClean="0"/>
          </a:p>
          <a:p>
            <a:r>
              <a:rPr lang="en-US" sz="4000" dirty="0" smtClean="0"/>
              <a:t>Is one of the most important trade and business hubs.</a:t>
            </a:r>
          </a:p>
        </p:txBody>
      </p:sp>
      <p:pic>
        <p:nvPicPr>
          <p:cNvPr id="11266" name="Picture 2" descr="C:\Users\Όλγα\Desktop\sd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435223"/>
            <a:ext cx="9144000" cy="2422777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100"/>
                            </p:stCondLst>
                            <p:childTnLst>
                              <p:par>
                                <p:cTn id="1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6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100"/>
                            </p:stCondLst>
                            <p:childTnLst>
                              <p:par>
                                <p:cTn id="1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1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000" b="1" spc="-30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Thessaloniki</a:t>
            </a:r>
            <a:r>
              <a:rPr lang="el-GR" sz="8600" b="1" spc="-30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 </a:t>
            </a:r>
            <a:endParaRPr lang="el-GR" sz="8600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Forms one of the largest student centres in Southeastern Europe.</a:t>
            </a:r>
          </a:p>
          <a:p>
            <a:r>
              <a:rPr lang="en-US" dirty="0" smtClean="0"/>
              <a:t>Became the European Youth Capital in 2014.</a:t>
            </a:r>
          </a:p>
          <a:p>
            <a:r>
              <a:rPr lang="en-US" dirty="0" smtClean="0"/>
              <a:t>Is regarded as the cultural and entertainment capital of Greece.</a:t>
            </a:r>
          </a:p>
        </p:txBody>
      </p:sp>
      <p:pic>
        <p:nvPicPr>
          <p:cNvPr id="10244" name="Picture 4" descr="C:\Users\Όλγα\Desktop\Thessaloniki-Aristotelous36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357694"/>
            <a:ext cx="9144000" cy="2500306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000" b="1" spc="-30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Thessaloniki</a:t>
            </a:r>
            <a:r>
              <a:rPr lang="el-GR" sz="8000" b="1" spc="-30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 </a:t>
            </a:r>
            <a:endParaRPr lang="el-GR" sz="8000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Has the most cafes and bars per capita of any other city in Europe.</a:t>
            </a:r>
          </a:p>
          <a:p>
            <a:r>
              <a:rPr lang="en-US" dirty="0" smtClean="0"/>
              <a:t>Is listed among the world’s “nightlife cities” and “ultimate party cities”.</a:t>
            </a:r>
            <a:endParaRPr lang="el-GR" dirty="0" smtClean="0"/>
          </a:p>
          <a:p>
            <a:endParaRPr lang="el-GR" dirty="0"/>
          </a:p>
        </p:txBody>
      </p:sp>
      <p:pic>
        <p:nvPicPr>
          <p:cNvPr id="12290" name="Picture 2" descr="C:\Users\Όλγα\Desktop\Thessaloniki_Valaoritou_Area_Nightlife.jpg"/>
          <p:cNvPicPr>
            <a:picLocks noChangeAspect="1" noChangeArrowheads="1"/>
          </p:cNvPicPr>
          <p:nvPr/>
        </p:nvPicPr>
        <p:blipFill>
          <a:blip r:embed="rId2" cstate="print"/>
          <a:srcRect t="10000"/>
          <a:stretch>
            <a:fillRect/>
          </a:stretch>
        </p:blipFill>
        <p:spPr bwMode="auto">
          <a:xfrm>
            <a:off x="0" y="3929066"/>
            <a:ext cx="9286908" cy="2928934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8000" b="1" spc="-30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Museums</a:t>
            </a:r>
            <a:endParaRPr lang="el-GR" sz="8000" dirty="0"/>
          </a:p>
        </p:txBody>
      </p:sp>
      <p:pic>
        <p:nvPicPr>
          <p:cNvPr id="1026" name="Picture 2" descr="C:\Users\Όλγα\Desktop\4552078_or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714488"/>
            <a:ext cx="4369179" cy="2500330"/>
          </a:xfrm>
          <a:prstGeom prst="rect">
            <a:avLst/>
          </a:prstGeom>
          <a:noFill/>
        </p:spPr>
      </p:pic>
      <p:pic>
        <p:nvPicPr>
          <p:cNvPr id="1027" name="Picture 3" descr="C:\Users\Όλγα\Desktop\779px-Macedonian_Museums-88-Arx_Byz_Thessaloniknhs-3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1714488"/>
            <a:ext cx="4572032" cy="2857520"/>
          </a:xfrm>
          <a:prstGeom prst="rect">
            <a:avLst/>
          </a:prstGeom>
          <a:noFill/>
        </p:spPr>
      </p:pic>
      <p:pic>
        <p:nvPicPr>
          <p:cNvPr id="1028" name="Picture 4" descr="C:\Users\Όλγα\Desktop\478px-NOESIS.jpg"/>
          <p:cNvPicPr>
            <a:picLocks noChangeAspect="1" noChangeArrowheads="1"/>
          </p:cNvPicPr>
          <p:nvPr/>
        </p:nvPicPr>
        <p:blipFill>
          <a:blip r:embed="rId4" cstate="print"/>
          <a:srcRect t="31223" b="6252"/>
          <a:stretch>
            <a:fillRect/>
          </a:stretch>
        </p:blipFill>
        <p:spPr bwMode="auto">
          <a:xfrm>
            <a:off x="1214414" y="4500570"/>
            <a:ext cx="6600840" cy="214314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600"/>
                            </p:stCondLst>
                            <p:childTnLst>
                              <p:par>
                                <p:cTn id="11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274638"/>
            <a:ext cx="9286908" cy="1143000"/>
          </a:xfrm>
        </p:spPr>
        <p:txBody>
          <a:bodyPr>
            <a:noAutofit/>
          </a:bodyPr>
          <a:lstStyle/>
          <a:p>
            <a:r>
              <a:rPr lang="es-ES" sz="7200" b="1" spc="-30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Thessaloniki Concert Hall</a:t>
            </a:r>
            <a:endParaRPr lang="el-GR" sz="7200" dirty="0"/>
          </a:p>
        </p:txBody>
      </p:sp>
      <p:pic>
        <p:nvPicPr>
          <p:cNvPr id="41986" name="Picture 2" descr="File:Thessaloniki Music Hall buildings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5" y="1785926"/>
            <a:ext cx="6623789" cy="2928958"/>
          </a:xfrm>
          <a:prstGeom prst="rect">
            <a:avLst/>
          </a:prstGeom>
          <a:noFill/>
        </p:spPr>
      </p:pic>
      <p:pic>
        <p:nvPicPr>
          <p:cNvPr id="41988" name="Picture 4" descr="http://4.bp.blogspot.com/-JMj8RwrYsLE/T04p1o81c2I/AAAAAAAAAOA/GfWEG-4OkoA/s1600/megaro0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74172" y="3929066"/>
            <a:ext cx="4286278" cy="2786082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8000" b="1" spc="-30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Festivals</a:t>
            </a:r>
            <a:endParaRPr lang="el-GR" sz="8000" dirty="0"/>
          </a:p>
        </p:txBody>
      </p:sp>
      <p:pic>
        <p:nvPicPr>
          <p:cNvPr id="5123" name="Picture 3" descr="C:\Users\Όλγα\Desktop\799px-Thessaloniki-Exhibition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0496" y="2928934"/>
            <a:ext cx="5010178" cy="3762533"/>
          </a:xfrm>
          <a:prstGeom prst="rect">
            <a:avLst/>
          </a:prstGeom>
          <a:noFill/>
        </p:spPr>
      </p:pic>
      <p:pic>
        <p:nvPicPr>
          <p:cNvPr id="5122" name="Picture 2" descr="C:\Users\Όλγα\Desktop\top_img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643050"/>
            <a:ext cx="7500990" cy="2535987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800"/>
                            </p:stCondLst>
                            <p:childTnLst>
                              <p:par>
                                <p:cTn id="11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300"/>
                            </p:stCondLst>
                            <p:childTnLst>
                              <p:par>
                                <p:cTn id="1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7200" b="1" spc="-30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Parades</a:t>
            </a:r>
            <a:endParaRPr lang="el-GR" sz="7200" dirty="0"/>
          </a:p>
        </p:txBody>
      </p:sp>
      <p:pic>
        <p:nvPicPr>
          <p:cNvPr id="1026" name="Picture 2" descr="http://www.makeleio.gr/wp-content/uploads/2013/10/parelasi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428736"/>
            <a:ext cx="5143536" cy="3764134"/>
          </a:xfrm>
          <a:prstGeom prst="rect">
            <a:avLst/>
          </a:prstGeom>
          <a:noFill/>
        </p:spPr>
      </p:pic>
      <p:pic>
        <p:nvPicPr>
          <p:cNvPr id="1028" name="Picture 4" descr="Image result for ΠΑΡΕΛΑΣΗ ΕΛΛΗΝΙΚΗ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1643050"/>
            <a:ext cx="4029103" cy="3000397"/>
          </a:xfrm>
          <a:prstGeom prst="rect">
            <a:avLst/>
          </a:prstGeom>
          <a:noFill/>
        </p:spPr>
      </p:pic>
      <p:pic>
        <p:nvPicPr>
          <p:cNvPr id="1030" name="Picture 6" descr="Image result for ΠΑΡΕΛΑΣΗ ΕΛΛΗΝΙΚΗ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00232" y="4357694"/>
            <a:ext cx="5286412" cy="2214578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8" name="Picture 6" descr="https://i.ytimg.com/vi/Uunlf73cjv8/hqdefaul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57620" y="3143248"/>
            <a:ext cx="4572000" cy="3429001"/>
          </a:xfrm>
          <a:prstGeom prst="rect">
            <a:avLst/>
          </a:prstGeom>
          <a:noFill/>
        </p:spPr>
      </p:pic>
      <p:pic>
        <p:nvPicPr>
          <p:cNvPr id="44036" name="Picture 4" descr="http://now24.gr/wp-content/uploads/2012/03/PAOKXANT_531_355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1785926"/>
            <a:ext cx="4345116" cy="2900365"/>
          </a:xfrm>
          <a:prstGeom prst="rect">
            <a:avLst/>
          </a:prstGeom>
          <a:noFill/>
        </p:spPr>
      </p:pic>
      <p:pic>
        <p:nvPicPr>
          <p:cNvPr id="44040" name="Picture 8" descr="https://sportbetgate.files.wordpress.com/2012/02/wpid-paok-vs-ari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14480" y="214290"/>
            <a:ext cx="5429288" cy="142875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7200" b="1" spc="-30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Stadiums</a:t>
            </a:r>
            <a:endParaRPr lang="el-GR" sz="7200" dirty="0"/>
          </a:p>
        </p:txBody>
      </p:sp>
      <p:pic>
        <p:nvPicPr>
          <p:cNvPr id="43010" name="Picture 2" descr="http://olapaok.gr/podosfairo/stimena/article1357330.ece/ALTERNATES/w620/GIPEDO+toump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857364"/>
            <a:ext cx="5500726" cy="3415774"/>
          </a:xfrm>
          <a:prstGeom prst="rect">
            <a:avLst/>
          </a:prstGeom>
          <a:noFill/>
        </p:spPr>
      </p:pic>
      <p:pic>
        <p:nvPicPr>
          <p:cNvPr id="43012" name="Picture 4" descr="http://www.arisfc.gr/assets/components/gallery/files/1/3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48" y="3286124"/>
            <a:ext cx="4597488" cy="3076567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000" b="1" spc="-30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Roman Era</a:t>
            </a:r>
            <a:endParaRPr lang="el-GR" sz="8000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4000" dirty="0" smtClean="0"/>
              <a:t>Became the capital of one of the four Roman districts of Macedonia.</a:t>
            </a:r>
          </a:p>
          <a:p>
            <a:r>
              <a:rPr lang="en-US" sz="4000" dirty="0" smtClean="0"/>
              <a:t> Due to the city's key commercial importance, the famous </a:t>
            </a:r>
            <a:r>
              <a:rPr lang="en-US" sz="4000" i="1" dirty="0" smtClean="0"/>
              <a:t>Burrowed Harbour</a:t>
            </a:r>
            <a:r>
              <a:rPr lang="en-US" sz="4000" dirty="0" smtClean="0"/>
              <a:t> was built by the Romans.</a:t>
            </a:r>
            <a:endParaRPr lang="en-US" sz="4000" i="1" dirty="0" smtClean="0"/>
          </a:p>
          <a:p>
            <a:r>
              <a:rPr lang="en-US" sz="4000" dirty="0" smtClean="0"/>
              <a:t>Thessaloniki's acropolis was built in 55 BC.</a:t>
            </a:r>
          </a:p>
          <a:p>
            <a:pPr>
              <a:buNone/>
            </a:pPr>
            <a:endParaRPr lang="el-GR" dirty="0"/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00"/>
                            </p:stCondLst>
                            <p:childTnLst>
                              <p:par>
                                <p:cTn id="1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00"/>
                            </p:stCondLst>
                            <p:childTnLst>
                              <p:par>
                                <p:cTn id="1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00"/>
                            </p:stCondLst>
                            <p:childTnLst>
                              <p:par>
                                <p:cTn id="1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274638"/>
            <a:ext cx="9358346" cy="1143000"/>
          </a:xfrm>
        </p:spPr>
        <p:txBody>
          <a:bodyPr>
            <a:noAutofit/>
          </a:bodyPr>
          <a:lstStyle/>
          <a:p>
            <a:r>
              <a:rPr lang="es-ES" sz="6000" b="1" spc="-30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Alexander the Great International Marathon</a:t>
            </a:r>
            <a:endParaRPr lang="el-GR" sz="6000" dirty="0"/>
          </a:p>
        </p:txBody>
      </p:sp>
      <p:pic>
        <p:nvPicPr>
          <p:cNvPr id="1026" name="Picture 2" descr="C:\Users\Όλγα\Desktop\alexanderthegreatmarathon1.jpg"/>
          <p:cNvPicPr>
            <a:picLocks noChangeAspect="1" noChangeArrowheads="1"/>
          </p:cNvPicPr>
          <p:nvPr/>
        </p:nvPicPr>
        <p:blipFill>
          <a:blip r:embed="rId2"/>
          <a:srcRect l="6392" r="7954"/>
          <a:stretch>
            <a:fillRect/>
          </a:stretch>
        </p:blipFill>
        <p:spPr bwMode="auto">
          <a:xfrm>
            <a:off x="214282" y="1928802"/>
            <a:ext cx="4786346" cy="4191009"/>
          </a:xfrm>
          <a:prstGeom prst="rect">
            <a:avLst/>
          </a:prstGeom>
          <a:noFill/>
        </p:spPr>
      </p:pic>
      <p:pic>
        <p:nvPicPr>
          <p:cNvPr id="1027" name="Picture 3" descr="C:\Users\Όλγα\Desktop\photo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496" y="2857496"/>
            <a:ext cx="4937125" cy="3578227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C:\Users\Όλγα\Desktop\sport.jpg"/>
          <p:cNvPicPr>
            <a:picLocks noChangeAspect="1" noChangeArrowheads="1"/>
          </p:cNvPicPr>
          <p:nvPr/>
        </p:nvPicPr>
        <p:blipFill>
          <a:blip r:embed="rId2"/>
          <a:srcRect l="15765"/>
          <a:stretch>
            <a:fillRect/>
          </a:stretch>
        </p:blipFill>
        <p:spPr bwMode="auto">
          <a:xfrm>
            <a:off x="1643042" y="1357298"/>
            <a:ext cx="4580579" cy="3351224"/>
          </a:xfrm>
          <a:prstGeom prst="rect">
            <a:avLst/>
          </a:prstGeom>
          <a:noFill/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-285784" y="274638"/>
            <a:ext cx="9429784" cy="1143000"/>
          </a:xfrm>
        </p:spPr>
        <p:txBody>
          <a:bodyPr>
            <a:noAutofit/>
          </a:bodyPr>
          <a:lstStyle/>
          <a:p>
            <a:r>
              <a:rPr lang="es-ES" sz="7200" b="1" spc="-30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Olympic Gold Medalists</a:t>
            </a:r>
            <a:endParaRPr lang="el-GR" sz="7200" dirty="0"/>
          </a:p>
        </p:txBody>
      </p:sp>
      <p:pic>
        <p:nvPicPr>
          <p:cNvPr id="2051" name="Picture 3" descr="C:\Users\Όλγα\Desktop\λουης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3857628"/>
            <a:ext cx="3786214" cy="2656970"/>
          </a:xfrm>
          <a:prstGeom prst="rect">
            <a:avLst/>
          </a:prstGeom>
          <a:noFill/>
        </p:spPr>
      </p:pic>
      <p:pic>
        <p:nvPicPr>
          <p:cNvPr id="2053" name="Picture 5" descr="C:\Users\Όλγα\Desktop\pyrros-dima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57422" y="4000504"/>
            <a:ext cx="2493967" cy="2693651"/>
          </a:xfrm>
          <a:prstGeom prst="rect">
            <a:avLst/>
          </a:prstGeom>
          <a:noFill/>
        </p:spPr>
      </p:pic>
      <p:pic>
        <p:nvPicPr>
          <p:cNvPr id="2058" name="Picture 10" descr="C:\Users\Όλγα\Desktop\19140_1.jpg"/>
          <p:cNvPicPr>
            <a:picLocks noChangeAspect="1" noChangeArrowheads="1"/>
          </p:cNvPicPr>
          <p:nvPr/>
        </p:nvPicPr>
        <p:blipFill>
          <a:blip r:embed="rId5"/>
          <a:srcRect l="9054" t="-1515" r="9448"/>
          <a:stretch>
            <a:fillRect/>
          </a:stretch>
        </p:blipFill>
        <p:spPr bwMode="auto">
          <a:xfrm>
            <a:off x="285720" y="1928802"/>
            <a:ext cx="2123829" cy="4071966"/>
          </a:xfrm>
          <a:prstGeom prst="rect">
            <a:avLst/>
          </a:prstGeom>
          <a:noFill/>
        </p:spPr>
      </p:pic>
      <p:pic>
        <p:nvPicPr>
          <p:cNvPr id="2050" name="Picture 2" descr="C:\Users\Όλγα\Desktop\2004_Athens_Olympic_Games_Ilias_Iliadis_GRE_8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86446" y="1357298"/>
            <a:ext cx="3214710" cy="250033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s-ES" sz="7200" b="1" spc="-30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Olympic Gold Medalists</a:t>
            </a:r>
            <a:endParaRPr lang="el-GR" sz="7200" dirty="0"/>
          </a:p>
        </p:txBody>
      </p:sp>
      <p:pic>
        <p:nvPicPr>
          <p:cNvPr id="50178" name="Picture 2" descr="C:\Users\Όλγα\Desktop\5013_1_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500174"/>
            <a:ext cx="2960170" cy="3786215"/>
          </a:xfrm>
          <a:prstGeom prst="rect">
            <a:avLst/>
          </a:prstGeom>
          <a:noFill/>
        </p:spPr>
      </p:pic>
      <p:pic>
        <p:nvPicPr>
          <p:cNvPr id="50180" name="Picture 4" descr="http://www.lifo.gr/uploads/image/620799/tsoymelek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1500174"/>
            <a:ext cx="4203283" cy="3176580"/>
          </a:xfrm>
          <a:prstGeom prst="rect">
            <a:avLst/>
          </a:prstGeom>
          <a:noFill/>
        </p:spPr>
      </p:pic>
      <p:pic>
        <p:nvPicPr>
          <p:cNvPr id="50182" name="Picture 6" descr="http://assets.in.gr/dGenesis/assets/Content5/Photo/562981_b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14546" y="3071810"/>
            <a:ext cx="2730973" cy="3448045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2" name="Picture 6" descr="http://www.thestival.gr/media/k2/galleries/140256/aleksandros-bandalismos.jpg"/>
          <p:cNvPicPr>
            <a:picLocks noChangeAspect="1" noChangeArrowheads="1"/>
          </p:cNvPicPr>
          <p:nvPr/>
        </p:nvPicPr>
        <p:blipFill>
          <a:blip r:embed="rId2"/>
          <a:srcRect l="15625" t="3125" r="6250" b="21874"/>
          <a:stretch>
            <a:fillRect/>
          </a:stretch>
        </p:blipFill>
        <p:spPr bwMode="auto">
          <a:xfrm>
            <a:off x="428596" y="1643050"/>
            <a:ext cx="4357718" cy="3137557"/>
          </a:xfrm>
          <a:prstGeom prst="rect">
            <a:avLst/>
          </a:prstGeom>
          <a:noFill/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7200" b="1" spc="-30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The New Promenade</a:t>
            </a:r>
            <a:endParaRPr lang="el-GR" sz="7200" dirty="0"/>
          </a:p>
        </p:txBody>
      </p:sp>
      <p:pic>
        <p:nvPicPr>
          <p:cNvPr id="45058" name="Picture 2" descr="https://encrypted-tbn0.gstatic.com/images?q=tbn:ANd9GcQsT3CZbVZ1YPQPwXn24md1jv905OXDqseLrk406jiQ0opP_r6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4357694"/>
            <a:ext cx="6143668" cy="2356407"/>
          </a:xfrm>
          <a:prstGeom prst="rect">
            <a:avLst/>
          </a:prstGeom>
          <a:noFill/>
        </p:spPr>
      </p:pic>
      <p:pic>
        <p:nvPicPr>
          <p:cNvPr id="45060" name="Picture 4" descr="https://encrypted-tbn2.gstatic.com/images?q=tbn:ANd9GcTUSQCZnCgKH8yX0BTP3KliF4ld7t26Z85PJIHsp45pmcUa6rd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4942" y="2143116"/>
            <a:ext cx="3418868" cy="2560852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7200" b="1" spc="-30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Ladadika</a:t>
            </a:r>
            <a:r>
              <a:rPr lang="en-US" sz="7200" b="1" spc="-30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-</a:t>
            </a:r>
            <a:r>
              <a:rPr lang="en-US" sz="7200" b="1" spc="-300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Valaoritou</a:t>
            </a:r>
            <a:endParaRPr lang="el-GR" sz="7200" dirty="0"/>
          </a:p>
        </p:txBody>
      </p:sp>
      <p:pic>
        <p:nvPicPr>
          <p:cNvPr id="46082" name="Picture 2" descr="http://www.inthessaloniki.com/images/The_night/Ladadika/Ladadika_Area_A.jpg"/>
          <p:cNvPicPr>
            <a:picLocks noChangeAspect="1" noChangeArrowheads="1"/>
          </p:cNvPicPr>
          <p:nvPr/>
        </p:nvPicPr>
        <p:blipFill>
          <a:blip r:embed="rId2"/>
          <a:srcRect r="-313" b="6458"/>
          <a:stretch>
            <a:fillRect/>
          </a:stretch>
        </p:blipFill>
        <p:spPr bwMode="auto">
          <a:xfrm>
            <a:off x="571472" y="1785926"/>
            <a:ext cx="5572164" cy="2916273"/>
          </a:xfrm>
          <a:prstGeom prst="rect">
            <a:avLst/>
          </a:prstGeom>
          <a:noFill/>
        </p:spPr>
      </p:pic>
      <p:pic>
        <p:nvPicPr>
          <p:cNvPr id="46084" name="Picture 4" descr="http://www.cityzapper.nl/foto/iphone/10355-Dimitriiphon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6" y="3429000"/>
            <a:ext cx="4572000" cy="3048001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b="1" spc="-300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Aristotelous</a:t>
            </a:r>
            <a:r>
              <a:rPr lang="en-US" sz="7200" b="1" spc="-30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 Square</a:t>
            </a:r>
            <a:endParaRPr lang="el-GR" sz="7200" dirty="0"/>
          </a:p>
        </p:txBody>
      </p:sp>
      <p:pic>
        <p:nvPicPr>
          <p:cNvPr id="47108" name="Picture 4" descr="http://img.geocaching.com/cache/3dd15a76-8759-4aff-9c8d-09d0317fb3e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3915670"/>
            <a:ext cx="5905487" cy="2768197"/>
          </a:xfrm>
          <a:prstGeom prst="rect">
            <a:avLst/>
          </a:prstGeom>
          <a:noFill/>
        </p:spPr>
      </p:pic>
      <p:pic>
        <p:nvPicPr>
          <p:cNvPr id="47106" name="Picture 2" descr="https://fbcdn-sphotos-a-a.akamaihd.net/hphotos-ak-xfa1/v/t1.0-9/10592849_693255970742635_8724166081855888862_n.jpg?oh=7a65c831a8ed7fd73506d913c3ca4fb7&amp;oe=55E59C1B&amp;__gda__=1436246061_39381428e0c0ce867386ad1e77e52f2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1571612"/>
            <a:ext cx="4953033" cy="2786081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000" b="1" spc="-30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Sources:</a:t>
            </a:r>
            <a:endParaRPr lang="el-GR" sz="8000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 numCol="2"/>
          <a:lstStyle/>
          <a:p>
            <a:r>
              <a:rPr lang="el-GR" sz="2800" dirty="0" err="1" smtClean="0">
                <a:hlinkClick r:id="rId2"/>
              </a:rPr>
              <a:t>www.greeka.com</a:t>
            </a:r>
            <a:endParaRPr lang="es-ES" sz="2800" dirty="0" smtClean="0"/>
          </a:p>
          <a:p>
            <a:r>
              <a:rPr lang="es-ES" sz="2800" dirty="0" smtClean="0">
                <a:hlinkClick r:id="rId3"/>
              </a:rPr>
              <a:t>www.wikipedia.com</a:t>
            </a:r>
            <a:endParaRPr lang="es-ES" sz="2800" dirty="0" smtClean="0"/>
          </a:p>
          <a:p>
            <a:r>
              <a:rPr lang="es-ES" sz="2800" dirty="0" smtClean="0">
                <a:hlinkClick r:id="rId4"/>
              </a:rPr>
              <a:t>www.greeknewsagenda.gr</a:t>
            </a:r>
            <a:endParaRPr lang="es-ES" sz="2800" dirty="0" smtClean="0"/>
          </a:p>
          <a:p>
            <a:r>
              <a:rPr lang="es-ES" sz="2800" dirty="0" smtClean="0">
                <a:hlinkClick r:id="rId5"/>
              </a:rPr>
              <a:t>www.science.gu.se</a:t>
            </a:r>
            <a:endParaRPr lang="es-ES" sz="2800" dirty="0" smtClean="0"/>
          </a:p>
          <a:p>
            <a:r>
              <a:rPr lang="en-US" sz="2800" dirty="0" smtClean="0">
                <a:hlinkClick r:id="rId6"/>
              </a:rPr>
              <a:t>www.inthessaloniki.com</a:t>
            </a:r>
            <a:endParaRPr lang="el-GR" sz="2800" dirty="0" smtClean="0"/>
          </a:p>
          <a:p>
            <a:r>
              <a:rPr lang="es-ES" sz="2800" dirty="0" smtClean="0">
                <a:hlinkClick r:id="rId7"/>
              </a:rPr>
              <a:t>www.enjoythessaloniki.com</a:t>
            </a:r>
            <a:endParaRPr lang="es-ES" sz="2800" dirty="0" smtClean="0"/>
          </a:p>
          <a:p>
            <a:r>
              <a:rPr lang="en-US" sz="2800" dirty="0" smtClean="0">
                <a:hlinkClick r:id="rId8"/>
              </a:rPr>
              <a:t>www.world-guides.com</a:t>
            </a:r>
            <a:endParaRPr lang="el-GR" sz="2800" dirty="0" smtClean="0"/>
          </a:p>
          <a:p>
            <a:r>
              <a:rPr lang="en-US" sz="2800" dirty="0" smtClean="0">
                <a:hlinkClick r:id="rId9"/>
              </a:rPr>
              <a:t>www.hotel-nikopolis.com</a:t>
            </a:r>
            <a:endParaRPr lang="en-US" sz="2800" dirty="0" smtClean="0"/>
          </a:p>
          <a:p>
            <a:r>
              <a:rPr lang="en-US" sz="2800" dirty="0" smtClean="0">
                <a:hlinkClick r:id="rId10"/>
              </a:rPr>
              <a:t>www.patrickcomerford.com</a:t>
            </a:r>
            <a:endParaRPr lang="en-US" sz="2800" dirty="0" smtClean="0"/>
          </a:p>
          <a:p>
            <a:r>
              <a:rPr lang="en-US" sz="2800" dirty="0" smtClean="0">
                <a:hlinkClick r:id="rId11"/>
              </a:rPr>
              <a:t>www.mouseiodimokratias.gr</a:t>
            </a:r>
            <a:endParaRPr lang="el-GR" sz="2800" dirty="0" smtClean="0"/>
          </a:p>
          <a:p>
            <a:r>
              <a:rPr lang="es-ES" sz="2800" dirty="0" smtClean="0">
                <a:hlinkClick r:id="rId12"/>
              </a:rPr>
              <a:t>www.sansimera.gr</a:t>
            </a:r>
            <a:endParaRPr lang="es-ES" sz="2800" dirty="0" smtClean="0"/>
          </a:p>
          <a:p>
            <a:r>
              <a:rPr lang="es-ES" sz="2800" dirty="0" smtClean="0">
                <a:hlinkClick r:id="rId13" action="ppaction://hlinkfile"/>
              </a:rPr>
              <a:t>travel.nationalgeographic.com</a:t>
            </a:r>
            <a:endParaRPr lang="es-ES" sz="2800" dirty="0" smtClean="0"/>
          </a:p>
          <a:p>
            <a:r>
              <a:rPr lang="es-ES" sz="2800" dirty="0" smtClean="0">
                <a:hlinkClick r:id="rId14"/>
              </a:rPr>
              <a:t>www.lonelyplanet.com</a:t>
            </a:r>
            <a:endParaRPr lang="es-ES" sz="2800" dirty="0" smtClean="0"/>
          </a:p>
          <a:p>
            <a:pPr>
              <a:buNone/>
            </a:pPr>
            <a:endParaRPr lang="el-GR" dirty="0"/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000" b="1" spc="-30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Created by:</a:t>
            </a:r>
            <a:endParaRPr lang="el-GR" sz="8000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28596" y="2500306"/>
            <a:ext cx="8229600" cy="2714644"/>
          </a:xfrm>
        </p:spPr>
        <p:txBody>
          <a:bodyPr>
            <a:normAutofit/>
          </a:bodyPr>
          <a:lstStyle/>
          <a:p>
            <a:pPr algn="ctr"/>
            <a:r>
              <a:rPr lang="en-US" sz="5000" dirty="0" smtClean="0"/>
              <a:t>Olga </a:t>
            </a:r>
            <a:r>
              <a:rPr lang="en-US" sz="5000" dirty="0" err="1" smtClean="0"/>
              <a:t>Kyparidou</a:t>
            </a:r>
            <a:endParaRPr lang="en-US" sz="5000" dirty="0" smtClean="0"/>
          </a:p>
          <a:p>
            <a:pPr algn="ctr"/>
            <a:r>
              <a:rPr lang="en-US" sz="5000" dirty="0" err="1" smtClean="0"/>
              <a:t>Despoina</a:t>
            </a:r>
            <a:r>
              <a:rPr lang="en-US" sz="5000" dirty="0" smtClean="0"/>
              <a:t> </a:t>
            </a:r>
            <a:r>
              <a:rPr lang="en-US" sz="5000" dirty="0" err="1" smtClean="0"/>
              <a:t>Ntone</a:t>
            </a:r>
            <a:endParaRPr lang="en-US" sz="5000" dirty="0" smtClean="0"/>
          </a:p>
          <a:p>
            <a:pPr algn="ctr"/>
            <a:r>
              <a:rPr lang="en-US" sz="5000" dirty="0" smtClean="0"/>
              <a:t>Sandy </a:t>
            </a:r>
            <a:r>
              <a:rPr lang="en-US" sz="5000" dirty="0" err="1" smtClean="0"/>
              <a:t>Sagiridou</a:t>
            </a:r>
            <a:endParaRPr lang="el-GR" sz="5000" dirty="0"/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spc="-30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The Roman Forum</a:t>
            </a:r>
            <a:endParaRPr lang="el-GR" sz="6000" dirty="0"/>
          </a:p>
        </p:txBody>
      </p:sp>
      <p:pic>
        <p:nvPicPr>
          <p:cNvPr id="1046" name="Picture 22" descr="C:\Users\Όλγα\Desktop\DSCN5308.JPG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 t="31884"/>
          <a:stretch>
            <a:fillRect/>
          </a:stretch>
        </p:blipFill>
        <p:spPr bwMode="auto">
          <a:xfrm>
            <a:off x="1142976" y="4643446"/>
            <a:ext cx="3643338" cy="1861272"/>
          </a:xfrm>
          <a:prstGeom prst="rect">
            <a:avLst/>
          </a:prstGeom>
          <a:noFill/>
        </p:spPr>
      </p:pic>
      <p:pic>
        <p:nvPicPr>
          <p:cNvPr id="1047" name="Picture 23" descr="C:\Users\Όλγα\Desktop\DSCN5309.JPG"/>
          <p:cNvPicPr>
            <a:picLocks noChangeAspect="1" noChangeArrowheads="1"/>
          </p:cNvPicPr>
          <p:nvPr/>
        </p:nvPicPr>
        <p:blipFill>
          <a:blip r:embed="rId3" cstate="print"/>
          <a:srcRect l="23684" t="17857" r="-658"/>
          <a:stretch>
            <a:fillRect/>
          </a:stretch>
        </p:blipFill>
        <p:spPr bwMode="auto">
          <a:xfrm>
            <a:off x="5286380" y="1714488"/>
            <a:ext cx="3357586" cy="3960230"/>
          </a:xfrm>
          <a:prstGeom prst="rect">
            <a:avLst/>
          </a:prstGeom>
          <a:noFill/>
        </p:spPr>
      </p:pic>
      <p:pic>
        <p:nvPicPr>
          <p:cNvPr id="1049" name="Picture 25" descr="C:\Users\Όλγα\Desktop\arxaia agora thessaloniki - Krasodad.JPG"/>
          <p:cNvPicPr>
            <a:picLocks noChangeAspect="1" noChangeArrowheads="1"/>
          </p:cNvPicPr>
          <p:nvPr/>
        </p:nvPicPr>
        <p:blipFill>
          <a:blip r:embed="rId4" cstate="print"/>
          <a:srcRect r="2499" b="7499"/>
          <a:stretch>
            <a:fillRect/>
          </a:stretch>
        </p:blipFill>
        <p:spPr bwMode="auto">
          <a:xfrm>
            <a:off x="500034" y="1714488"/>
            <a:ext cx="3714776" cy="26432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00"/>
                            </p:stCondLst>
                            <p:childTnLst>
                              <p:par>
                                <p:cTn id="11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142852"/>
            <a:ext cx="9144000" cy="1143000"/>
          </a:xfrm>
        </p:spPr>
        <p:txBody>
          <a:bodyPr>
            <a:noAutofit/>
          </a:bodyPr>
          <a:lstStyle/>
          <a:p>
            <a:r>
              <a:rPr lang="es-ES" sz="5500" b="1" spc="-30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The Palace Complex of Galerius</a:t>
            </a:r>
            <a:endParaRPr lang="el-GR" sz="5500" dirty="0"/>
          </a:p>
        </p:txBody>
      </p:sp>
      <p:pic>
        <p:nvPicPr>
          <p:cNvPr id="3074" name="Picture 2" descr="C:\Users\Όλγα\Desktop\IMG_0007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1357298"/>
            <a:ext cx="6357982" cy="5150065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00"/>
                            </p:stCondLst>
                            <p:childTnLst>
                              <p:par>
                                <p:cTn id="11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spc="-30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The Rotunda</a:t>
            </a:r>
            <a:endParaRPr lang="el-GR" sz="6000" dirty="0"/>
          </a:p>
        </p:txBody>
      </p:sp>
      <p:pic>
        <p:nvPicPr>
          <p:cNvPr id="4098" name="Picture 2" descr="C:\Users\Όλγα\Desktop\ΡΟΤΟΝΤΑ 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500174"/>
            <a:ext cx="3357586" cy="2464611"/>
          </a:xfrm>
          <a:prstGeom prst="rect">
            <a:avLst/>
          </a:prstGeom>
          <a:noFill/>
        </p:spPr>
      </p:pic>
      <p:pic>
        <p:nvPicPr>
          <p:cNvPr id="4099" name="Picture 3" descr="C:\Users\Όλγα\Desktop\2014-03-16-598.jpg"/>
          <p:cNvPicPr>
            <a:picLocks noChangeAspect="1" noChangeArrowheads="1"/>
          </p:cNvPicPr>
          <p:nvPr/>
        </p:nvPicPr>
        <p:blipFill>
          <a:blip r:embed="rId3" cstate="print"/>
          <a:srcRect r="14816"/>
          <a:stretch>
            <a:fillRect/>
          </a:stretch>
        </p:blipFill>
        <p:spPr bwMode="auto">
          <a:xfrm>
            <a:off x="4214810" y="1857364"/>
            <a:ext cx="4643470" cy="4357718"/>
          </a:xfrm>
          <a:prstGeom prst="rect">
            <a:avLst/>
          </a:prstGeom>
          <a:noFill/>
        </p:spPr>
      </p:pic>
      <p:pic>
        <p:nvPicPr>
          <p:cNvPr id="4100" name="Picture 4" descr="C:\Users\Όλγα\Desktop\DSC033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4071942"/>
            <a:ext cx="3429024" cy="2571768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900"/>
                            </p:stCondLst>
                            <p:childTnLst>
                              <p:par>
                                <p:cTn id="11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spc="-30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The Triumphant Arch</a:t>
            </a:r>
            <a:endParaRPr lang="el-GR" sz="6000" dirty="0"/>
          </a:p>
        </p:txBody>
      </p:sp>
      <p:pic>
        <p:nvPicPr>
          <p:cNvPr id="1027" name="Picture 3" descr="C:\Users\Όλγα\Desktop\DSCI3158.JPG"/>
          <p:cNvPicPr>
            <a:picLocks noChangeAspect="1" noChangeArrowheads="1"/>
          </p:cNvPicPr>
          <p:nvPr/>
        </p:nvPicPr>
        <p:blipFill>
          <a:blip r:embed="rId2" cstate="print"/>
          <a:srcRect l="14768" t="8333" r="4008" b="18749"/>
          <a:stretch>
            <a:fillRect/>
          </a:stretch>
        </p:blipFill>
        <p:spPr bwMode="auto">
          <a:xfrm>
            <a:off x="4857752" y="1785926"/>
            <a:ext cx="4121973" cy="4071966"/>
          </a:xfrm>
          <a:prstGeom prst="rect">
            <a:avLst/>
          </a:prstGeom>
          <a:noFill/>
        </p:spPr>
      </p:pic>
      <p:pic>
        <p:nvPicPr>
          <p:cNvPr id="1028" name="Picture 4" descr="C:\Users\Όλγα\Desktop\kamar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785926"/>
            <a:ext cx="4286280" cy="4071966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600"/>
                            </p:stCondLst>
                            <p:childTnLst>
                              <p:par>
                                <p:cTn id="11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100"/>
                            </p:stCondLst>
                            <p:childTnLst>
                              <p:par>
                                <p:cTn id="1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274638"/>
            <a:ext cx="9429784" cy="1143000"/>
          </a:xfrm>
        </p:spPr>
        <p:txBody>
          <a:bodyPr>
            <a:noAutofit/>
          </a:bodyPr>
          <a:lstStyle/>
          <a:p>
            <a:r>
              <a:rPr lang="en-US" sz="6000" b="1" spc="-30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The Octagon and The Palace</a:t>
            </a:r>
            <a:endParaRPr lang="el-GR" sz="6000" dirty="0"/>
          </a:p>
        </p:txBody>
      </p:sp>
      <p:pic>
        <p:nvPicPr>
          <p:cNvPr id="6146" name="Picture 2" descr="C:\Users\Όλγα\Desktop\P82601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90" y="1714488"/>
            <a:ext cx="3631631" cy="2714644"/>
          </a:xfrm>
          <a:prstGeom prst="rect">
            <a:avLst/>
          </a:prstGeom>
          <a:noFill/>
        </p:spPr>
      </p:pic>
      <p:pic>
        <p:nvPicPr>
          <p:cNvPr id="6148" name="Picture 4" descr="C:\Users\Όλγα\Desktop\oktagon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714488"/>
            <a:ext cx="3500462" cy="2741433"/>
          </a:xfrm>
          <a:prstGeom prst="rect">
            <a:avLst/>
          </a:prstGeom>
          <a:noFill/>
        </p:spPr>
      </p:pic>
      <p:pic>
        <p:nvPicPr>
          <p:cNvPr id="6147" name="Picture 3" descr="C:\Users\Όλγα\Desktop\IMG_00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08" y="4500570"/>
            <a:ext cx="4857784" cy="2162173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100"/>
                            </p:stCondLst>
                            <p:childTnLst>
                              <p:par>
                                <p:cTn id="11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000" b="1" spc="-30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Byzantine Era</a:t>
            </a:r>
            <a:endParaRPr lang="el-GR" sz="8000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Thessaloniki became the second city in the Empire after Constantinople, both in terms of wealth and size.</a:t>
            </a:r>
          </a:p>
          <a:p>
            <a:r>
              <a:rPr lang="en-US" dirty="0" smtClean="0"/>
              <a:t>After the Fourth Crusade, Thessaloniki became the capital of the Kingdom of Thessalonica.</a:t>
            </a:r>
          </a:p>
          <a:p>
            <a:r>
              <a:rPr lang="en-US" dirty="0" smtClean="0"/>
              <a:t>Thessaloniki passed out of Byzantine hands.</a:t>
            </a:r>
          </a:p>
          <a:p>
            <a:endParaRPr lang="en-US" sz="4000" dirty="0" smtClean="0"/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100"/>
                            </p:stCondLst>
                            <p:childTnLst>
                              <p:par>
                                <p:cTn id="1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600"/>
                            </p:stCondLst>
                            <p:childTnLst>
                              <p:par>
                                <p:cTn id="1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100"/>
                            </p:stCondLst>
                            <p:childTnLst>
                              <p:par>
                                <p:cTn id="1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1581</TotalTime>
  <Words>367</Words>
  <Application>Microsoft Office PowerPoint</Application>
  <PresentationFormat>Προβολή στην οθόνη (4:3)</PresentationFormat>
  <Paragraphs>86</Paragraphs>
  <Slides>37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37</vt:i4>
      </vt:variant>
    </vt:vector>
  </HeadingPairs>
  <TitlesOfParts>
    <vt:vector size="38" baseType="lpstr">
      <vt:lpstr>Θέμα του Office</vt:lpstr>
      <vt:lpstr>Thessaloniki, The Nymph of Thermaikos</vt:lpstr>
      <vt:lpstr>Thessaloniki </vt:lpstr>
      <vt:lpstr>Roman Era</vt:lpstr>
      <vt:lpstr>The Roman Forum</vt:lpstr>
      <vt:lpstr>The Palace Complex of Galerius</vt:lpstr>
      <vt:lpstr>The Rotunda</vt:lpstr>
      <vt:lpstr>The Triumphant Arch</vt:lpstr>
      <vt:lpstr>The Octagon and The Palace</vt:lpstr>
      <vt:lpstr>Byzantine Era</vt:lpstr>
      <vt:lpstr>Ottoman Era</vt:lpstr>
      <vt:lpstr>White Tower</vt:lpstr>
      <vt:lpstr>Heptapyrgion</vt:lpstr>
      <vt:lpstr>Modern History of Thessaloniki</vt:lpstr>
      <vt:lpstr>The Liberation</vt:lpstr>
      <vt:lpstr>The Great Fire of 1917</vt:lpstr>
      <vt:lpstr>The Great Fire of 1917</vt:lpstr>
      <vt:lpstr>The Bloody May of ‘36</vt:lpstr>
      <vt:lpstr>The Bloody May of ‘36</vt:lpstr>
      <vt:lpstr>The Great Earthquake</vt:lpstr>
      <vt:lpstr>The Great Earthquake</vt:lpstr>
      <vt:lpstr>Thessaloniki </vt:lpstr>
      <vt:lpstr>Thessaloniki </vt:lpstr>
      <vt:lpstr>Thessaloniki </vt:lpstr>
      <vt:lpstr>Museums</vt:lpstr>
      <vt:lpstr>Thessaloniki Concert Hall</vt:lpstr>
      <vt:lpstr>Festivals</vt:lpstr>
      <vt:lpstr>Parades</vt:lpstr>
      <vt:lpstr>Διαφάνεια 28</vt:lpstr>
      <vt:lpstr>Stadiums</vt:lpstr>
      <vt:lpstr>Alexander the Great International Marathon</vt:lpstr>
      <vt:lpstr>Olympic Gold Medalists</vt:lpstr>
      <vt:lpstr>Olympic Gold Medalists</vt:lpstr>
      <vt:lpstr>The New Promenade</vt:lpstr>
      <vt:lpstr>Ladadika-Valaoritou</vt:lpstr>
      <vt:lpstr>Aristotelous Square</vt:lpstr>
      <vt:lpstr>Sources:</vt:lpstr>
      <vt:lpstr>Created by: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Όλγα Κυπαρίδου</dc:creator>
  <cp:lastModifiedBy>Όλγα Κυπαρίδου</cp:lastModifiedBy>
  <cp:revision>149</cp:revision>
  <dcterms:created xsi:type="dcterms:W3CDTF">2015-03-15T13:52:34Z</dcterms:created>
  <dcterms:modified xsi:type="dcterms:W3CDTF">2015-04-16T19:46:46Z</dcterms:modified>
</cp:coreProperties>
</file>