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81" r:id="rId6"/>
    <p:sldId id="261" r:id="rId7"/>
    <p:sldId id="262" r:id="rId8"/>
    <p:sldId id="282" r:id="rId9"/>
    <p:sldId id="283" r:id="rId10"/>
    <p:sldId id="284" r:id="rId11"/>
    <p:sldId id="285" r:id="rId12"/>
    <p:sldId id="286" r:id="rId13"/>
    <p:sldId id="287" r:id="rId14"/>
    <p:sldId id="263" r:id="rId15"/>
    <p:sldId id="264" r:id="rId16"/>
    <p:sldId id="265" r:id="rId17"/>
    <p:sldId id="266" r:id="rId18"/>
    <p:sldId id="267" r:id="rId19"/>
    <p:sldId id="268" r:id="rId20"/>
    <p:sldId id="269" r:id="rId21"/>
    <p:sldId id="271" r:id="rId22"/>
    <p:sldId id="272" r:id="rId23"/>
    <p:sldId id="273" r:id="rId24"/>
    <p:sldId id="274" r:id="rId25"/>
    <p:sldId id="275" r:id="rId26"/>
    <p:sldId id="276" r:id="rId27"/>
    <p:sldId id="277"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8863508B-8ED4-42CD-9894-B0504FC3A04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AB586D-9E62-48EA-8E95-A38A14B5EA4C}" type="datetimeFigureOut">
              <a:rPr lang="el-GR" smtClean="0"/>
              <a:pPr/>
              <a:t>29/4/2015</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63508B-8ED4-42CD-9894-B0504FC3A04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2000"/>
            <a:ext cx="8229600" cy="5486400"/>
          </a:xfrm>
        </p:spPr>
        <p:txBody>
          <a:bodyPr>
            <a:normAutofit/>
          </a:bodyPr>
          <a:lstStyle/>
          <a:p>
            <a:pPr algn="just">
              <a:buNone/>
            </a:pPr>
            <a:r>
              <a:rPr lang="en-US" sz="1400" b="1" dirty="0" smtClean="0">
                <a:latin typeface="Arial" pitchFamily="34" charset="0"/>
                <a:cs typeface="Arial" pitchFamily="34" charset="0"/>
              </a:rPr>
              <a:t>      </a:t>
            </a:r>
            <a:r>
              <a:rPr lang="el-GR" sz="1400" b="1" dirty="0" smtClean="0">
                <a:latin typeface="Arial" pitchFamily="34" charset="0"/>
                <a:cs typeface="Arial" pitchFamily="34" charset="0"/>
              </a:rPr>
              <a:t>Τρωικός πόλεμος</a:t>
            </a:r>
            <a:endParaRPr lang="el-GR" sz="140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a:t>
            </a:r>
            <a:r>
              <a:rPr lang="el-GR" sz="1050" dirty="0">
                <a:latin typeface="Arial" pitchFamily="34" charset="0"/>
                <a:cs typeface="Arial" pitchFamily="34" charset="0"/>
              </a:rPr>
              <a:t> </a:t>
            </a:r>
            <a:r>
              <a:rPr lang="el-GR" sz="1050" b="1" dirty="0">
                <a:latin typeface="Arial" pitchFamily="34" charset="0"/>
                <a:cs typeface="Arial" pitchFamily="34" charset="0"/>
              </a:rPr>
              <a:t>Τρωικός πόλεμος</a:t>
            </a:r>
            <a:r>
              <a:rPr lang="el-GR" sz="1050" dirty="0">
                <a:latin typeface="Arial" pitchFamily="34" charset="0"/>
                <a:cs typeface="Arial" pitchFamily="34" charset="0"/>
              </a:rPr>
              <a:t> στην ελληνική μυθολογία ήταν μια δεκαετής πολεμική σύγκρουση των Ελλήνων (Αχαιοί ή </a:t>
            </a:r>
            <a:r>
              <a:rPr lang="el-GR" sz="1050" dirty="0" err="1">
                <a:latin typeface="Arial" pitchFamily="34" charset="0"/>
                <a:cs typeface="Arial" pitchFamily="34" charset="0"/>
              </a:rPr>
              <a:t>Αργείοι</a:t>
            </a:r>
            <a:r>
              <a:rPr lang="el-GR" sz="1050" dirty="0">
                <a:latin typeface="Arial" pitchFamily="34" charset="0"/>
                <a:cs typeface="Arial" pitchFamily="34" charset="0"/>
              </a:rPr>
              <a:t> ή Δαναοί στον Όμηρο) με τους Τρώες κάτω από τα τείχη της Τροίας. Η κύρια αφορμή του πολέμου ήταν η αρπαγή της Ελένης, της συζύγου του βασιλιά της Σπάρτης, Μενέλαου, από τον πρίγκιπα της Τροίας </a:t>
            </a:r>
            <a:r>
              <a:rPr lang="el-GR" sz="1050" dirty="0" err="1">
                <a:latin typeface="Arial" pitchFamily="34" charset="0"/>
                <a:cs typeface="Arial" pitchFamily="34" charset="0"/>
              </a:rPr>
              <a:t>Πάρι</a:t>
            </a:r>
            <a:r>
              <a:rPr lang="el-GR" sz="1050" dirty="0">
                <a:latin typeface="Arial" pitchFamily="34" charset="0"/>
                <a:cs typeface="Arial" pitchFamily="34" charset="0"/>
              </a:rPr>
              <a:t>.      </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Τα </a:t>
            </a:r>
            <a:r>
              <a:rPr lang="el-GR" sz="1050" dirty="0">
                <a:latin typeface="Arial" pitchFamily="34" charset="0"/>
                <a:cs typeface="Arial" pitchFamily="34" charset="0"/>
              </a:rPr>
              <a:t>αίτια του πολέμου ανάγονται στη θεϊκή διαμάχη μεταξύ Αθηνάς, Ήρας και Αφροδίτης, την οποία προκάλεσε η Έριδα δίνοντάς τους ένα χρυσό μήλο με την αναγραφή </a:t>
            </a:r>
            <a:r>
              <a:rPr lang="el-GR" sz="1050" i="1" dirty="0">
                <a:latin typeface="Arial" pitchFamily="34" charset="0"/>
                <a:cs typeface="Arial" pitchFamily="34" charset="0"/>
              </a:rPr>
              <a:t>στην ομορφότερη</a:t>
            </a:r>
            <a:r>
              <a:rPr lang="el-GR" sz="1050" dirty="0">
                <a:latin typeface="Arial" pitchFamily="34" charset="0"/>
                <a:cs typeface="Arial" pitchFamily="34" charset="0"/>
              </a:rPr>
              <a:t> (τη </a:t>
            </a:r>
            <a:r>
              <a:rPr lang="el-GR" sz="1050" dirty="0" err="1">
                <a:latin typeface="Arial" pitchFamily="34" charset="0"/>
                <a:cs typeface="Arial" pitchFamily="34" charset="0"/>
              </a:rPr>
              <a:t>καλλίστῃ</a:t>
            </a:r>
            <a:r>
              <a:rPr lang="el-GR" sz="1050" dirty="0">
                <a:latin typeface="Arial" pitchFamily="34" charset="0"/>
                <a:cs typeface="Arial" pitchFamily="34" charset="0"/>
              </a:rPr>
              <a:t>) . Ο Δίας θέλοντας να δώσει λύση στη διαμάχη για το ποια αξίζει το μήλο, τις παρέπεμψε στον Τρώα πρίγκιπα </a:t>
            </a:r>
            <a:r>
              <a:rPr lang="el-GR" sz="1050" dirty="0" err="1">
                <a:latin typeface="Arial" pitchFamily="34" charset="0"/>
                <a:cs typeface="Arial" pitchFamily="34" charset="0"/>
              </a:rPr>
              <a:t>Πάρι</a:t>
            </a:r>
            <a:r>
              <a:rPr lang="el-GR" sz="1050" dirty="0">
                <a:latin typeface="Arial" pitchFamily="34" charset="0"/>
                <a:cs typeface="Arial" pitchFamily="34" charset="0"/>
              </a:rPr>
              <a:t>, που επέλεξε την Αφροδίτη. Ως ανταμοιβή για την κρίση του, η Αφροδίτη έκανε την Ελένη την πιο όμορφη θνητή γυναίκα, να τον ερωτευθεί και να τον ακολουθήσει στην Τροία. Αμέσως μετά την αρπαγή της, ο Αγαμέμνονας, ο βασιλιάς των Μυκηνών και αδελφός του άντρα της Ελένης, Μενέλαου, ηγήθηκε γενικευμένης εκστρατείας των Ελλήνων και πολιόρκησε την Τροία για δέκα χρόνια. Μετά τον θάνατο πολλών ηρώων, όπως του Αχιλλέα και του Αίαντα του </a:t>
            </a:r>
            <a:r>
              <a:rPr lang="el-GR" sz="1050" dirty="0" err="1">
                <a:latin typeface="Arial" pitchFamily="34" charset="0"/>
                <a:cs typeface="Arial" pitchFamily="34" charset="0"/>
              </a:rPr>
              <a:t>Τελαμώνιου</a:t>
            </a:r>
            <a:r>
              <a:rPr lang="el-GR" sz="1050" dirty="0">
                <a:latin typeface="Arial" pitchFamily="34" charset="0"/>
                <a:cs typeface="Arial" pitchFamily="34" charset="0"/>
              </a:rPr>
              <a:t> ,καθώς και των Τρώων, Έκτορα και </a:t>
            </a:r>
            <a:r>
              <a:rPr lang="el-GR" sz="1050" dirty="0" err="1">
                <a:latin typeface="Arial" pitchFamily="34" charset="0"/>
                <a:cs typeface="Arial" pitchFamily="34" charset="0"/>
              </a:rPr>
              <a:t>Πάρι</a:t>
            </a:r>
            <a:r>
              <a:rPr lang="el-GR" sz="1050" dirty="0">
                <a:latin typeface="Arial" pitchFamily="34" charset="0"/>
                <a:cs typeface="Arial" pitchFamily="34" charset="0"/>
              </a:rPr>
              <a:t>, η πόλη αλώθηκε χάρη στο τέχνασμα του Δούρειου Ίππου. Η κατάληψη της πόλης από τους Αχαιούς συνοδεύτηκε από σφαγές, την ολοσχερή της καταστροφή καθώς και από βεβήλωση των ιερών. Αυτή η ενέργεια προκάλεσε την οργή των θεών, οι οποίοι εκδικήθηκαν πολλούς από τους επιζήσαντες Αχαιούς βασιλιάδες. Ελάχιστοι από αυτούς κατάφεραν να συνεχίσουν ειρηνικά τη ζωή τους στις πατρίδες τους. </a:t>
            </a: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Οι Αρχαίοι Έλληνες πίστευαν ότι ο Τρωικός πόλεμος (όπως και τα περισσότερα γεγονότα της μυθολογίας) ήταν ιστορικό γεγονός που έλαβε χώρα τον 13ο ή το 12ο αιώνα </a:t>
            </a:r>
            <a:r>
              <a:rPr lang="el-GR" sz="1050" dirty="0" err="1" smtClean="0">
                <a:latin typeface="Arial" pitchFamily="34" charset="0"/>
                <a:cs typeface="Arial" pitchFamily="34" charset="0"/>
              </a:rPr>
              <a:t>π.Χ.</a:t>
            </a:r>
            <a:r>
              <a:rPr lang="el-GR" sz="1050" dirty="0" smtClean="0">
                <a:latin typeface="Arial" pitchFamily="34" charset="0"/>
                <a:cs typeface="Arial" pitchFamily="34" charset="0"/>
              </a:rPr>
              <a:t> και ότι η Τροία βρίσκονταν στην ασιατική πλευρά του Ελλησπόντου(Δαρδανέλια). Μόλις το 1870, ο Γερμανός αρχαιολόγος Ερρίκο Σλήμαν, μετά από ανασκαφές ανακάλυψε την μέχρι τότε, εντελώς μυθική, Τροία. Σήμερα το σύνολο της αρχαιολογικής κοινότητας συμφωνεί ότι πράγματι η συγκεκριμένη τοποθεσία είναι η Τροία και ότι σίγουρα υπάρχει κάποιος ιστορικός πυρήνας, όσον αφορά στον πόλεμο. Οι Έλληνες πολιορκούσαν την Τροία επί δέκα χρόνια. Οι περισσότερες πληροφορίες που διασώζονται αφορούν στο τελευταίο έτος του πολέμου, με αποτέλεσμα για τα εννέα πρώτα χρόνια να διαθέτουμε λιγότερα στοιχεία. Μετά την αρχική αποβίβαση και την εδραίωσή τους στην παράκτια ζώνη της Τρωάδας, άρχισαν να λεηλατούν την ύπαιθρο, να κατακτούν τις παρακείμενες στην Τροία </a:t>
            </a:r>
            <a:r>
              <a:rPr lang="el-GR" sz="1050" dirty="0" err="1" smtClean="0">
                <a:latin typeface="Arial" pitchFamily="34" charset="0"/>
                <a:cs typeface="Arial" pitchFamily="34" charset="0"/>
              </a:rPr>
              <a:t>σύμμαχές</a:t>
            </a:r>
            <a:r>
              <a:rPr lang="el-GR" sz="1050" dirty="0" smtClean="0">
                <a:latin typeface="Arial" pitchFamily="34" charset="0"/>
                <a:cs typeface="Arial" pitchFamily="34" charset="0"/>
              </a:rPr>
              <a:t> της πόλεις, ακόμη και να λεηλατούν τις απέναντι θρακικές ακτές. Η Τροία δεν είχε δεχτεί κάποια συνδυασμένη μαζική πολιορκία ως και το ένατο έτος των επιχειρήσεων και η επικοινωνία της με την μικρασιατική ενδοχώρα συνεχίζονταν ανενόχλητα. Από την πλευρά τους οι Έλληνες δέχονταν σημαντικές στρατιωτικές ενισχύσεις ακόμη και πριν το τέλος του πολέμου. Παρόλα αυτά δεν κατάφεραν να διεισδύσουν στην ενδοχώρα και να περικυκλώσουν τους Τρώες, οι οποίοι διατηρούσαν επαφές ακόμη και με τους συμμάχους τους στην ευρωπαϊκή ακτή.</a:t>
            </a:r>
            <a:endParaRPr lang="el-GR" sz="1050" b="0" dirty="0" smtClean="0">
              <a:latin typeface="Arial" pitchFamily="34" charset="0"/>
              <a:cs typeface="Arial" pitchFamily="34" charset="0"/>
            </a:endParaRPr>
          </a:p>
          <a:p>
            <a:pPr algn="just">
              <a:buNone/>
            </a:pPr>
            <a:r>
              <a:rPr lang="el-GR" sz="1050" dirty="0" smtClean="0">
                <a:latin typeface="Arial" pitchFamily="34" charset="0"/>
                <a:cs typeface="Arial" pitchFamily="34" charset="0"/>
              </a:rPr>
              <a:t/>
            </a:r>
            <a:br>
              <a:rPr lang="el-GR" sz="1050" dirty="0" smtClean="0">
                <a:latin typeface="Arial" pitchFamily="34" charset="0"/>
                <a:cs typeface="Arial" pitchFamily="34" charset="0"/>
              </a:rPr>
            </a:br>
            <a:endParaRPr lang="el-GR"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381000"/>
            <a:ext cx="8382000" cy="6477000"/>
          </a:xfrm>
        </p:spPr>
        <p:txBody>
          <a:bodyPr>
            <a:noAutofit/>
          </a:bodyPr>
          <a:lstStyle/>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αναν</a:t>
            </a:r>
            <a:r>
              <a:rPr lang="el-GR" sz="1050" dirty="0" smtClean="0">
                <a:latin typeface="Arial" pitchFamily="34" charset="0"/>
                <a:cs typeface="Arial" pitchFamily="34" charset="0"/>
              </a:rPr>
              <a:t> είναι αλήθεια πως οι άνθρωποι Δε θα ξαναπιάσουν</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τον παλιό δόλο των θεών</a:t>
            </a:r>
            <a:r>
              <a:rPr lang="el-GR" sz="1050" baseline="30000" dirty="0" smtClean="0">
                <a:latin typeface="Arial" pitchFamily="34" charset="0"/>
                <a:cs typeface="Arial" pitchFamily="34" charset="0"/>
              </a:rPr>
              <a:t>.</a:t>
            </a:r>
            <a:endParaRPr lang="el-GR" sz="1050" dirty="0" smtClean="0">
              <a:latin typeface="Arial" pitchFamily="34" charset="0"/>
              <a:cs typeface="Arial" pitchFamily="34" charset="0"/>
            </a:endParaRP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αν είναι αλήθεια</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πως κάποιος άλλος Τεύκρος, ύστερα από χρόνια,</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ή κάποιος Αίαντας ή Πρίαμος ή Εκάβη</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ή κάποιος άγνωστος, ανώνυμος που ωστόσο</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είδε ένα </a:t>
            </a:r>
            <a:r>
              <a:rPr lang="el-GR" sz="1050" dirty="0" err="1" smtClean="0">
                <a:latin typeface="Arial" pitchFamily="34" charset="0"/>
                <a:cs typeface="Arial" pitchFamily="34" charset="0"/>
              </a:rPr>
              <a:t>Σκάμαντρο</a:t>
            </a:r>
            <a:r>
              <a:rPr lang="el-GR" sz="1050" dirty="0" smtClean="0">
                <a:latin typeface="Arial" pitchFamily="34" charset="0"/>
                <a:cs typeface="Arial" pitchFamily="34" charset="0"/>
              </a:rPr>
              <a:t> να </a:t>
            </a:r>
            <a:r>
              <a:rPr lang="el-GR" sz="1050" dirty="0" err="1" smtClean="0">
                <a:latin typeface="Arial" pitchFamily="34" charset="0"/>
                <a:cs typeface="Arial" pitchFamily="34" charset="0"/>
              </a:rPr>
              <a:t>ξεχειλάει</a:t>
            </a:r>
            <a:r>
              <a:rPr lang="el-GR" sz="1050" dirty="0" smtClean="0">
                <a:latin typeface="Arial" pitchFamily="34" charset="0"/>
                <a:cs typeface="Arial" pitchFamily="34" charset="0"/>
              </a:rPr>
              <a:t> κουφάρια,</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δεν το 'χει μες στη μοίρα του ν' ακούσει</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μαντατοφόρους που </a:t>
            </a:r>
            <a:r>
              <a:rPr lang="el-GR" sz="1050" dirty="0" err="1" smtClean="0">
                <a:latin typeface="Arial" pitchFamily="34" charset="0"/>
                <a:cs typeface="Arial" pitchFamily="34" charset="0"/>
              </a:rPr>
              <a:t>έρχουνται</a:t>
            </a:r>
            <a:r>
              <a:rPr lang="el-GR" sz="1050" dirty="0" smtClean="0">
                <a:latin typeface="Arial" pitchFamily="34" charset="0"/>
                <a:cs typeface="Arial" pitchFamily="34" charset="0"/>
              </a:rPr>
              <a:t> να πούνε</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πως τόσος πόνος τόση ζωή</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πήγαν στην άβυσσο</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για ένα πουκάμισο αδειανό για μιαν Ελένη.</a:t>
            </a:r>
            <a:endParaRPr lang="en-US" sz="1050" dirty="0" smtClean="0">
              <a:latin typeface="Arial" pitchFamily="34" charset="0"/>
              <a:cs typeface="Arial" pitchFamily="34" charset="0"/>
            </a:endParaRPr>
          </a:p>
          <a:p>
            <a:pPr>
              <a:buNone/>
            </a:pPr>
            <a:r>
              <a:rPr lang="en-US" sz="1050" b="1" dirty="0" smtClean="0">
                <a:latin typeface="Arial" pitchFamily="34" charset="0"/>
                <a:cs typeface="Arial" pitchFamily="34" charset="0"/>
              </a:rPr>
              <a:t>    </a:t>
            </a:r>
            <a:r>
              <a:rPr lang="el-GR" sz="1050" b="1" dirty="0" smtClean="0">
                <a:latin typeface="Arial" pitchFamily="34" charset="0"/>
                <a:cs typeface="Arial" pitchFamily="34" charset="0"/>
              </a:rPr>
              <a:t>Γιώργος Σεφέρης, Ελένη </a:t>
            </a:r>
            <a:endParaRPr lang="en-US" sz="1050" b="1" dirty="0" smtClean="0">
              <a:latin typeface="Arial" pitchFamily="34" charset="0"/>
              <a:cs typeface="Arial" pitchFamily="34" charset="0"/>
            </a:endParaRPr>
          </a:p>
          <a:p>
            <a:pPr>
              <a:buNone/>
            </a:pPr>
            <a:endParaRPr lang="en-US" sz="1050" b="1" dirty="0" smtClean="0">
              <a:latin typeface="Arial" pitchFamily="34" charset="0"/>
              <a:cs typeface="Arial" pitchFamily="34" charset="0"/>
            </a:endParaRPr>
          </a:p>
          <a:p>
            <a:pPr>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smtClean="0">
                <a:latin typeface="Arial" pitchFamily="34" charset="0"/>
                <a:cs typeface="Arial" pitchFamily="34" charset="0"/>
              </a:rPr>
              <a:t>Ακέρια μες στα στήθη μας μαζώχτηκε η πατρίδα</a:t>
            </a:r>
          </a:p>
          <a:p>
            <a:pPr>
              <a:buNone/>
            </a:pPr>
            <a:r>
              <a:rPr lang="el-GR" sz="1050" dirty="0" smtClean="0">
                <a:latin typeface="Arial" pitchFamily="34" charset="0"/>
                <a:cs typeface="Arial" pitchFamily="34" charset="0"/>
              </a:rPr>
              <a:t>    κι έργο </a:t>
            </a:r>
            <a:r>
              <a:rPr lang="el-GR" sz="1050" dirty="0" err="1" smtClean="0">
                <a:latin typeface="Arial" pitchFamily="34" charset="0"/>
                <a:cs typeface="Arial" pitchFamily="34" charset="0"/>
              </a:rPr>
              <a:t>της,λόγος,όνειρο</a:t>
            </a:r>
            <a:r>
              <a:rPr lang="el-GR" sz="1050" dirty="0" smtClean="0">
                <a:latin typeface="Arial" pitchFamily="34" charset="0"/>
                <a:cs typeface="Arial" pitchFamily="34" charset="0"/>
              </a:rPr>
              <a:t> βαθειά τους αντηχεί       </a:t>
            </a:r>
          </a:p>
          <a:p>
            <a:pPr>
              <a:buNone/>
            </a:pPr>
            <a:r>
              <a:rPr lang="el-GR" sz="1050" dirty="0" smtClean="0">
                <a:latin typeface="Arial" pitchFamily="34" charset="0"/>
                <a:cs typeface="Arial" pitchFamily="34" charset="0"/>
              </a:rPr>
              <a:t>    σαν από δόρυ ορμητικό, βογκώντας μιαν ασπίδα</a:t>
            </a:r>
          </a:p>
          <a:p>
            <a:pPr>
              <a:buNone/>
            </a:pPr>
            <a:r>
              <a:rPr lang="el-GR" sz="1050" dirty="0" smtClean="0">
                <a:latin typeface="Arial" pitchFamily="34" charset="0"/>
                <a:cs typeface="Arial" pitchFamily="34" charset="0"/>
              </a:rPr>
              <a:t>    που </a:t>
            </a:r>
            <a:r>
              <a:rPr lang="el-GR" sz="1050" dirty="0" err="1" smtClean="0">
                <a:latin typeface="Arial" pitchFamily="34" charset="0"/>
                <a:cs typeface="Arial" pitchFamily="34" charset="0"/>
              </a:rPr>
              <a:t>πίσώθέ</a:t>
            </a:r>
            <a:r>
              <a:rPr lang="el-GR" sz="1050" dirty="0" smtClean="0">
                <a:latin typeface="Arial" pitchFamily="34" charset="0"/>
                <a:cs typeface="Arial" pitchFamily="34" charset="0"/>
              </a:rPr>
              <a:t> της άγρυπνη παραφυλάει ψυχή!</a:t>
            </a:r>
          </a:p>
          <a:p>
            <a:pPr>
              <a:buNone/>
            </a:pPr>
            <a:r>
              <a:rPr lang="en-US" sz="1050" b="1" dirty="0" smtClean="0">
                <a:latin typeface="Arial" pitchFamily="34" charset="0"/>
                <a:cs typeface="Arial" pitchFamily="34" charset="0"/>
              </a:rPr>
              <a:t>    </a:t>
            </a:r>
            <a:r>
              <a:rPr lang="el-GR" sz="1050" b="1" dirty="0" smtClean="0">
                <a:latin typeface="Arial" pitchFamily="34" charset="0"/>
                <a:cs typeface="Arial" pitchFamily="34" charset="0"/>
              </a:rPr>
              <a:t>Άγγελος Σικελιανός</a:t>
            </a:r>
          </a:p>
          <a:p>
            <a:pPr>
              <a:buNone/>
            </a:pPr>
            <a:r>
              <a:rPr lang="el-GR"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Κι αν ήταν άδειος ίσκιος πλανερός, ας είναι βλογημένος</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γι'αυτόν</a:t>
            </a:r>
            <a:r>
              <a:rPr lang="el-GR" sz="1050" dirty="0" smtClean="0">
                <a:latin typeface="Arial" pitchFamily="34" charset="0"/>
                <a:cs typeface="Arial" pitchFamily="34" charset="0"/>
              </a:rPr>
              <a:t> τον ίσκιο εμείς </a:t>
            </a:r>
            <a:r>
              <a:rPr lang="el-GR" sz="1050" dirty="0" err="1" smtClean="0">
                <a:latin typeface="Arial" pitchFamily="34" charset="0"/>
                <a:cs typeface="Arial" pitchFamily="34" charset="0"/>
              </a:rPr>
              <a:t>παλεψαμε</a:t>
            </a:r>
            <a:r>
              <a:rPr lang="el-GR" sz="1050" dirty="0" smtClean="0">
                <a:latin typeface="Arial" pitchFamily="34" charset="0"/>
                <a:cs typeface="Arial" pitchFamily="34" charset="0"/>
              </a:rPr>
              <a:t> και </a:t>
            </a:r>
            <a:r>
              <a:rPr lang="el-GR" sz="1050" dirty="0" err="1" smtClean="0">
                <a:latin typeface="Arial" pitchFamily="34" charset="0"/>
                <a:cs typeface="Arial" pitchFamily="34" charset="0"/>
              </a:rPr>
              <a:t>πλάτυνεν</a:t>
            </a:r>
            <a:r>
              <a:rPr lang="el-GR" sz="1050" dirty="0" smtClean="0">
                <a:latin typeface="Arial" pitchFamily="34" charset="0"/>
                <a:cs typeface="Arial" pitchFamily="34" charset="0"/>
              </a:rPr>
              <a:t> ο νους μας,</a:t>
            </a:r>
          </a:p>
          <a:p>
            <a:pPr>
              <a:buNone/>
            </a:pPr>
            <a:r>
              <a:rPr lang="el-GR" sz="1050" dirty="0" smtClean="0">
                <a:latin typeface="Arial" pitchFamily="34" charset="0"/>
                <a:cs typeface="Arial" pitchFamily="34" charset="0"/>
              </a:rPr>
              <a:t>     γέρεψαν τα </a:t>
            </a:r>
            <a:r>
              <a:rPr lang="el-GR" sz="1050" dirty="0" err="1" smtClean="0">
                <a:latin typeface="Arial" pitchFamily="34" charset="0"/>
                <a:cs typeface="Arial" pitchFamily="34" charset="0"/>
              </a:rPr>
              <a:t>κορμιά,γυρίσαμε</a:t>
            </a:r>
            <a:r>
              <a:rPr lang="el-GR" sz="1050" dirty="0" smtClean="0">
                <a:latin typeface="Arial" pitchFamily="34" charset="0"/>
                <a:cs typeface="Arial" pitchFamily="34" charset="0"/>
              </a:rPr>
              <a:t> στην ποθητή πατρίδα</a:t>
            </a:r>
          </a:p>
          <a:p>
            <a:pPr>
              <a:buNone/>
            </a:pPr>
            <a:r>
              <a:rPr lang="el-GR" sz="1050" dirty="0" smtClean="0">
                <a:latin typeface="Arial" pitchFamily="34" charset="0"/>
                <a:cs typeface="Arial" pitchFamily="34" charset="0"/>
              </a:rPr>
              <a:t>     ήταν γιομάτα </a:t>
            </a:r>
            <a:r>
              <a:rPr lang="el-GR" sz="1050" dirty="0" err="1" smtClean="0">
                <a:latin typeface="Arial" pitchFamily="34" charset="0"/>
                <a:cs typeface="Arial" pitchFamily="34" charset="0"/>
              </a:rPr>
              <a:t>περπλάνησες</a:t>
            </a:r>
            <a:r>
              <a:rPr lang="el-GR" sz="1050" dirty="0" smtClean="0">
                <a:latin typeface="Arial" pitchFamily="34" charset="0"/>
                <a:cs typeface="Arial" pitchFamily="34" charset="0"/>
              </a:rPr>
              <a:t> τα φρένα μας κι αντρεία</a:t>
            </a:r>
          </a:p>
          <a:p>
            <a:pPr>
              <a:buNone/>
            </a:pPr>
            <a:r>
              <a:rPr lang="el-GR" sz="1050" dirty="0" smtClean="0">
                <a:latin typeface="Arial" pitchFamily="34" charset="0"/>
                <a:cs typeface="Arial" pitchFamily="34" charset="0"/>
              </a:rPr>
              <a:t>     και τα καράβια μας ξεχείλιζαν λεβέτια,</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χρουσά</a:t>
            </a:r>
            <a:r>
              <a:rPr lang="el-GR" sz="1050" dirty="0" smtClean="0">
                <a:latin typeface="Arial" pitchFamily="34" charset="0"/>
                <a:cs typeface="Arial" pitchFamily="34" charset="0"/>
              </a:rPr>
              <a:t> σκουτιά κι </a:t>
            </a:r>
            <a:r>
              <a:rPr lang="el-GR" sz="1050" dirty="0" err="1" smtClean="0">
                <a:latin typeface="Arial" pitchFamily="34" charset="0"/>
                <a:cs typeface="Arial" pitchFamily="34" charset="0"/>
              </a:rPr>
              <a:t>ανατολίτισες</a:t>
            </a:r>
            <a:r>
              <a:rPr lang="el-GR" sz="1050" dirty="0" smtClean="0">
                <a:latin typeface="Arial" pitchFamily="34" charset="0"/>
                <a:cs typeface="Arial" pitchFamily="34" charset="0"/>
              </a:rPr>
              <a:t> πολύ γλυκές γυναίκες.</a:t>
            </a:r>
          </a:p>
          <a:p>
            <a:pPr>
              <a:buNone/>
            </a:pPr>
            <a:r>
              <a:rPr lang="el-GR" sz="1050" dirty="0" smtClean="0">
                <a:latin typeface="Arial" pitchFamily="34" charset="0"/>
                <a:cs typeface="Arial" pitchFamily="34" charset="0"/>
              </a:rPr>
              <a:t>     Η γης όλη μου </a:t>
            </a:r>
            <a:r>
              <a:rPr lang="el-GR" sz="1050" dirty="0" err="1" smtClean="0">
                <a:latin typeface="Arial" pitchFamily="34" charset="0"/>
                <a:cs typeface="Arial" pitchFamily="34" charset="0"/>
              </a:rPr>
              <a:t>φαίνεται,ασκητή,σα</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νιολουσμένη</a:t>
            </a:r>
            <a:r>
              <a:rPr lang="el-GR" sz="1050" dirty="0" smtClean="0">
                <a:latin typeface="Arial" pitchFamily="34" charset="0"/>
                <a:cs typeface="Arial" pitchFamily="34" charset="0"/>
              </a:rPr>
              <a:t> Ελένη,</a:t>
            </a:r>
          </a:p>
          <a:p>
            <a:pPr>
              <a:buNone/>
            </a:pPr>
            <a:r>
              <a:rPr lang="el-GR" sz="1050" dirty="0" smtClean="0">
                <a:latin typeface="Arial" pitchFamily="34" charset="0"/>
                <a:cs typeface="Arial" pitchFamily="34" charset="0"/>
              </a:rPr>
              <a:t>     πέπλα φοράει με ξόμπλια θάλασσες και ξενιτιές και κάστρα...&gt;&gt;</a:t>
            </a:r>
          </a:p>
          <a:p>
            <a:pPr>
              <a:buNone/>
            </a:pPr>
            <a:r>
              <a:rPr lang="el-GR" sz="1050" dirty="0" smtClean="0">
                <a:latin typeface="Arial" pitchFamily="34" charset="0"/>
                <a:cs typeface="Arial" pitchFamily="34" charset="0"/>
              </a:rPr>
              <a:t>      </a:t>
            </a:r>
            <a:r>
              <a:rPr lang="el-GR" sz="1050" b="1" dirty="0" smtClean="0">
                <a:latin typeface="Arial" pitchFamily="34" charset="0"/>
                <a:cs typeface="Arial" pitchFamily="34" charset="0"/>
              </a:rPr>
              <a:t>Νίκος Καζαντζάκης</a:t>
            </a:r>
          </a:p>
          <a:p>
            <a:pPr>
              <a:buNone/>
            </a:pPr>
            <a:r>
              <a:rPr lang="el-GR" sz="1050" dirty="0" smtClean="0">
                <a:latin typeface="Arial" pitchFamily="34" charset="0"/>
                <a:cs typeface="Arial" pitchFamily="34" charset="0"/>
              </a:rPr>
              <a:t>        </a:t>
            </a:r>
          </a:p>
          <a:p>
            <a:pPr>
              <a:buNone/>
            </a:pPr>
            <a:r>
              <a:rPr lang="el-GR" sz="1050" dirty="0" smtClean="0">
                <a:latin typeface="Arial" pitchFamily="34" charset="0"/>
                <a:cs typeface="Arial" pitchFamily="34" charset="0"/>
              </a:rPr>
              <a:t> </a:t>
            </a:r>
          </a:p>
          <a:p>
            <a:pPr>
              <a:buNone/>
            </a:pPr>
            <a:r>
              <a:rPr lang="el-GR" sz="1050" dirty="0" smtClean="0">
                <a:latin typeface="Arial" pitchFamily="34" charset="0"/>
                <a:cs typeface="Arial" pitchFamily="34" charset="0"/>
              </a:rPr>
              <a:t> </a:t>
            </a:r>
          </a:p>
          <a:p>
            <a:pPr>
              <a:buNone/>
            </a:pPr>
            <a:endParaRPr lang="el-GR" sz="105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81000"/>
            <a:ext cx="8229600" cy="6324600"/>
          </a:xfrm>
        </p:spPr>
        <p:txBody>
          <a:bodyPr>
            <a:noAutofit/>
          </a:bodyPr>
          <a:lstStyle/>
          <a:p>
            <a:pPr>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Είμ'η</a:t>
            </a:r>
            <a:r>
              <a:rPr lang="el-GR" sz="1050" dirty="0" smtClean="0">
                <a:latin typeface="Arial" pitchFamily="34" charset="0"/>
                <a:cs typeface="Arial" pitchFamily="34" charset="0"/>
              </a:rPr>
              <a:t> Ελένη </a:t>
            </a:r>
            <a:r>
              <a:rPr lang="el-GR" sz="1050" dirty="0" err="1" smtClean="0">
                <a:latin typeface="Arial" pitchFamily="34" charset="0"/>
                <a:cs typeface="Arial" pitchFamily="34" charset="0"/>
              </a:rPr>
              <a:t>απο</a:t>
            </a:r>
            <a:r>
              <a:rPr lang="el-GR" sz="1050" dirty="0" smtClean="0">
                <a:latin typeface="Arial" pitchFamily="34" charset="0"/>
                <a:cs typeface="Arial" pitchFamily="34" charset="0"/>
              </a:rPr>
              <a:t> του Ήλιου</a:t>
            </a:r>
          </a:p>
          <a:p>
            <a:pPr>
              <a:buNone/>
            </a:pPr>
            <a:r>
              <a:rPr lang="el-GR" sz="1050" dirty="0" smtClean="0">
                <a:latin typeface="Arial" pitchFamily="34" charset="0"/>
                <a:cs typeface="Arial" pitchFamily="34" charset="0"/>
              </a:rPr>
              <a:t>        την πηγή χυμένη εγώ,</a:t>
            </a:r>
          </a:p>
          <a:p>
            <a:pPr>
              <a:buNone/>
            </a:pPr>
            <a:r>
              <a:rPr lang="el-GR" sz="1050" dirty="0" smtClean="0">
                <a:latin typeface="Arial" pitchFamily="34" charset="0"/>
                <a:cs typeface="Arial" pitchFamily="34" charset="0"/>
              </a:rPr>
              <a:t>        το </a:t>
            </a:r>
            <a:r>
              <a:rPr lang="el-GR" sz="1050" dirty="0" err="1" smtClean="0">
                <a:latin typeface="Arial" pitchFamily="34" charset="0"/>
                <a:cs typeface="Arial" pitchFamily="34" charset="0"/>
              </a:rPr>
              <a:t>χρυσόνειρο</a:t>
            </a:r>
            <a:r>
              <a:rPr lang="el-GR" sz="1050" dirty="0" smtClean="0">
                <a:latin typeface="Arial" pitchFamily="34" charset="0"/>
                <a:cs typeface="Arial" pitchFamily="34" charset="0"/>
              </a:rPr>
              <a:t> είμαι του Ήλιου</a:t>
            </a:r>
          </a:p>
          <a:p>
            <a:pPr>
              <a:buNone/>
            </a:pPr>
            <a:r>
              <a:rPr lang="el-GR" sz="1050" dirty="0" smtClean="0">
                <a:latin typeface="Arial" pitchFamily="34" charset="0"/>
                <a:cs typeface="Arial" pitchFamily="34" charset="0"/>
              </a:rPr>
              <a:t>        και στον Ήλιο, εκεί γυρνώ</a:t>
            </a:r>
          </a:p>
          <a:p>
            <a:pPr>
              <a:buNone/>
            </a:pPr>
            <a:r>
              <a:rPr lang="el-GR" sz="1050" dirty="0" smtClean="0">
                <a:latin typeface="Arial" pitchFamily="34" charset="0"/>
                <a:cs typeface="Arial" pitchFamily="34" charset="0"/>
              </a:rPr>
              <a:t>        γύρω </a:t>
            </a:r>
            <a:r>
              <a:rPr lang="el-GR" sz="1050" dirty="0" err="1" smtClean="0">
                <a:latin typeface="Arial" pitchFamily="34" charset="0"/>
                <a:cs typeface="Arial" pitchFamily="34" charset="0"/>
              </a:rPr>
              <a:t>μου,όχι</a:t>
            </a:r>
            <a:r>
              <a:rPr lang="el-GR" sz="1050" dirty="0" smtClean="0">
                <a:latin typeface="Arial" pitchFamily="34" charset="0"/>
                <a:cs typeface="Arial" pitchFamily="34" charset="0"/>
              </a:rPr>
              <a:t> σε είδωλο μου</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θεόπλαστο</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ολοζωντανό</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θεοί και ήρωες γύρω αψήφησαν</a:t>
            </a:r>
          </a:p>
          <a:p>
            <a:pPr>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smtClean="0">
                <a:latin typeface="Arial" pitchFamily="34" charset="0"/>
                <a:cs typeface="Arial" pitchFamily="34" charset="0"/>
              </a:rPr>
              <a:t>είναι αλήθεια πως αυτό είναι παραμύθι,</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πόλεμο και χαλασμό.</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Οχι</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εμένα!Τον</a:t>
            </a:r>
            <a:r>
              <a:rPr lang="el-GR" sz="1050" dirty="0" smtClean="0">
                <a:latin typeface="Arial" pitchFamily="34" charset="0"/>
                <a:cs typeface="Arial" pitchFamily="34" charset="0"/>
              </a:rPr>
              <a:t> υπέρκαλο</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νυχτανεβαμένο</a:t>
            </a:r>
            <a:r>
              <a:rPr lang="el-GR" sz="1050" dirty="0" smtClean="0">
                <a:latin typeface="Arial" pitchFamily="34" charset="0"/>
                <a:cs typeface="Arial" pitchFamily="34" charset="0"/>
              </a:rPr>
              <a:t> ίσκιο μου</a:t>
            </a:r>
          </a:p>
          <a:p>
            <a:pPr>
              <a:buNone/>
            </a:pPr>
            <a:r>
              <a:rPr lang="el-GR" sz="1050" dirty="0" smtClean="0">
                <a:latin typeface="Arial" pitchFamily="34" charset="0"/>
                <a:cs typeface="Arial" pitchFamily="34" charset="0"/>
              </a:rPr>
              <a:t>        σε γη και ώρα στοιχειωμένη</a:t>
            </a:r>
          </a:p>
          <a:p>
            <a:pPr>
              <a:buNone/>
            </a:pPr>
            <a:r>
              <a:rPr lang="el-GR" sz="1050" dirty="0" smtClean="0">
                <a:latin typeface="Arial" pitchFamily="34" charset="0"/>
                <a:cs typeface="Arial" pitchFamily="34" charset="0"/>
              </a:rPr>
              <a:t>        πήρε ταίρι ο γόης Κιμμέριος</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είμ'η</a:t>
            </a:r>
            <a:r>
              <a:rPr lang="el-GR" sz="1050" dirty="0" smtClean="0">
                <a:latin typeface="Arial" pitchFamily="34" charset="0"/>
                <a:cs typeface="Arial" pitchFamily="34" charset="0"/>
              </a:rPr>
              <a:t> ανέγγιχτη </a:t>
            </a:r>
            <a:r>
              <a:rPr lang="el-GR" sz="1050" dirty="0" err="1" smtClean="0">
                <a:latin typeface="Arial" pitchFamily="34" charset="0"/>
                <a:cs typeface="Arial" pitchFamily="34" charset="0"/>
              </a:rPr>
              <a:t>κ'η</a:t>
            </a:r>
            <a:r>
              <a:rPr lang="el-GR" sz="1050" dirty="0" smtClean="0">
                <a:latin typeface="Arial" pitchFamily="34" charset="0"/>
                <a:cs typeface="Arial" pitchFamily="34" charset="0"/>
              </a:rPr>
              <a:t> αχάλαστη,</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κ'η</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άφταστη.Και</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είμ'η</a:t>
            </a:r>
            <a:r>
              <a:rPr lang="el-GR" sz="1050" dirty="0" smtClean="0">
                <a:latin typeface="Arial" pitchFamily="34" charset="0"/>
                <a:cs typeface="Arial" pitchFamily="34" charset="0"/>
              </a:rPr>
              <a:t> Ελένη.</a:t>
            </a: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 </a:t>
            </a:r>
            <a:r>
              <a:rPr lang="el-GR" sz="1050" b="1" dirty="0" smtClean="0">
                <a:latin typeface="Arial" pitchFamily="34" charset="0"/>
                <a:cs typeface="Arial" pitchFamily="34" charset="0"/>
              </a:rPr>
              <a:t>Κωστής Παλαμάς</a:t>
            </a:r>
          </a:p>
          <a:p>
            <a:pPr>
              <a:buNone/>
            </a:pPr>
            <a:r>
              <a:rPr lang="el-GR" sz="1050" dirty="0" smtClean="0">
                <a:latin typeface="Arial" pitchFamily="34" charset="0"/>
                <a:cs typeface="Arial" pitchFamily="34" charset="0"/>
              </a:rPr>
              <a:t> </a:t>
            </a:r>
          </a:p>
          <a:p>
            <a:pPr>
              <a:buNone/>
            </a:pPr>
            <a:r>
              <a:rPr lang="el-GR" sz="1050" dirty="0" smtClean="0">
                <a:latin typeface="Arial" pitchFamily="34" charset="0"/>
                <a:cs typeface="Arial" pitchFamily="34" charset="0"/>
              </a:rPr>
              <a:t>        </a:t>
            </a:r>
          </a:p>
          <a:p>
            <a:pPr>
              <a:buNone/>
            </a:pPr>
            <a:r>
              <a:rPr lang="el-GR" sz="1050" dirty="0" smtClean="0">
                <a:latin typeface="Arial" pitchFamily="34" charset="0"/>
                <a:cs typeface="Arial" pitchFamily="34" charset="0"/>
              </a:rPr>
              <a:t>        Τώρα ξεχνώ τα πιο γνωστά μου ονόματα ή τα συγχέω μεταξύ τους-</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Παρις,Μενέλαος,Αχιλλέας,Πρωτέας,Θεοκλύμενος,Τέυκρος</a:t>
            </a:r>
            <a:r>
              <a:rPr lang="el-GR" sz="1050" dirty="0" smtClean="0">
                <a:latin typeface="Arial" pitchFamily="34" charset="0"/>
                <a:cs typeface="Arial" pitchFamily="34" charset="0"/>
              </a:rPr>
              <a:t>,</a:t>
            </a:r>
          </a:p>
          <a:p>
            <a:pPr>
              <a:buNone/>
            </a:pPr>
            <a:r>
              <a:rPr lang="el-GR" sz="1050" dirty="0" smtClean="0">
                <a:latin typeface="Arial" pitchFamily="34" charset="0"/>
                <a:cs typeface="Arial" pitchFamily="34" charset="0"/>
              </a:rPr>
              <a:t>        Κάστωρ και Πολυδεύκης-οι αδελφοί μου ηθικολόγοι αυτοί νομίζω</a:t>
            </a:r>
          </a:p>
          <a:p>
            <a:pPr>
              <a:buNone/>
            </a:pPr>
            <a:r>
              <a:rPr lang="el-GR" sz="1050" dirty="0" smtClean="0">
                <a:latin typeface="Arial" pitchFamily="34" charset="0"/>
                <a:cs typeface="Arial" pitchFamily="34" charset="0"/>
              </a:rPr>
              <a:t>        έγιναν άστρα-έτσι λένε,- οδηγοί καραβιών-</a:t>
            </a:r>
            <a:r>
              <a:rPr lang="el-GR" sz="1050" dirty="0" err="1" smtClean="0">
                <a:latin typeface="Arial" pitchFamily="34" charset="0"/>
                <a:cs typeface="Arial" pitchFamily="34" charset="0"/>
              </a:rPr>
              <a:t>Θησέας,Πειρίθους</a:t>
            </a:r>
            <a:r>
              <a:rPr lang="el-GR" sz="1050" dirty="0" smtClean="0">
                <a:latin typeface="Arial" pitchFamily="34" charset="0"/>
                <a:cs typeface="Arial" pitchFamily="34" charset="0"/>
              </a:rPr>
              <a:t>,</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Ανδρομάχη,Κασσάνδρα,Αγαμέμνων,</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ήχοι,μόνον</a:t>
            </a:r>
            <a:r>
              <a:rPr lang="el-GR" sz="1050" dirty="0" smtClean="0">
                <a:latin typeface="Arial" pitchFamily="34" charset="0"/>
                <a:cs typeface="Arial" pitchFamily="34" charset="0"/>
              </a:rPr>
              <a:t> ήχοι</a:t>
            </a:r>
          </a:p>
          <a:p>
            <a:pPr>
              <a:buNone/>
            </a:pPr>
            <a:r>
              <a:rPr lang="el-GR" sz="1050" dirty="0" smtClean="0">
                <a:latin typeface="Arial" pitchFamily="34" charset="0"/>
                <a:cs typeface="Arial" pitchFamily="34" charset="0"/>
              </a:rPr>
              <a:t>        χωρίς </a:t>
            </a:r>
            <a:r>
              <a:rPr lang="el-GR" sz="1050" dirty="0" err="1" smtClean="0">
                <a:latin typeface="Arial" pitchFamily="34" charset="0"/>
                <a:cs typeface="Arial" pitchFamily="34" charset="0"/>
              </a:rPr>
              <a:t>παράσταση,χωρίς</a:t>
            </a:r>
            <a:r>
              <a:rPr lang="el-GR" sz="1050" dirty="0" smtClean="0">
                <a:latin typeface="Arial" pitchFamily="34" charset="0"/>
                <a:cs typeface="Arial" pitchFamily="34" charset="0"/>
              </a:rPr>
              <a:t> το </a:t>
            </a:r>
            <a:r>
              <a:rPr lang="el-GR" sz="1050" dirty="0" err="1" smtClean="0">
                <a:latin typeface="Arial" pitchFamily="34" charset="0"/>
                <a:cs typeface="Arial" pitchFamily="34" charset="0"/>
              </a:rPr>
              <a:t>είδολο</a:t>
            </a:r>
            <a:r>
              <a:rPr lang="el-GR" sz="1050" dirty="0" smtClean="0">
                <a:latin typeface="Arial" pitchFamily="34" charset="0"/>
                <a:cs typeface="Arial" pitchFamily="34" charset="0"/>
              </a:rPr>
              <a:t> τους γραμμένο </a:t>
            </a:r>
            <a:r>
              <a:rPr lang="el-GR" sz="1050" dirty="0" err="1" smtClean="0">
                <a:latin typeface="Arial" pitchFamily="34" charset="0"/>
                <a:cs typeface="Arial" pitchFamily="34" charset="0"/>
              </a:rPr>
              <a:t>σ'ένα</a:t>
            </a:r>
            <a:r>
              <a:rPr lang="el-GR" sz="1050" dirty="0" smtClean="0">
                <a:latin typeface="Arial" pitchFamily="34" charset="0"/>
                <a:cs typeface="Arial" pitchFamily="34" charset="0"/>
              </a:rPr>
              <a:t> τζάμι,</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σ'έναν</a:t>
            </a:r>
            <a:r>
              <a:rPr lang="el-GR" sz="1050" dirty="0" smtClean="0">
                <a:latin typeface="Arial" pitchFamily="34" charset="0"/>
                <a:cs typeface="Arial" pitchFamily="34" charset="0"/>
              </a:rPr>
              <a:t> μετάλλινο καθρέπτη ή στα </a:t>
            </a:r>
            <a:r>
              <a:rPr lang="el-GR" sz="1050" dirty="0" err="1" smtClean="0">
                <a:latin typeface="Arial" pitchFamily="34" charset="0"/>
                <a:cs typeface="Arial" pitchFamily="34" charset="0"/>
              </a:rPr>
              <a:t>ρηχά,στ'ακρογιάλι,όπως</a:t>
            </a:r>
            <a:r>
              <a:rPr lang="el-GR" sz="1050" dirty="0" smtClean="0">
                <a:latin typeface="Arial" pitchFamily="34" charset="0"/>
                <a:cs typeface="Arial" pitchFamily="34" charset="0"/>
              </a:rPr>
              <a:t> τότε</a:t>
            </a:r>
          </a:p>
          <a:p>
            <a:pPr>
              <a:buNone/>
            </a:pPr>
            <a:r>
              <a:rPr lang="el-GR" sz="1050" dirty="0" smtClean="0">
                <a:latin typeface="Arial" pitchFamily="34" charset="0"/>
                <a:cs typeface="Arial" pitchFamily="34" charset="0"/>
              </a:rPr>
              <a:t>        μιαν ήσυχη μέρα με </a:t>
            </a:r>
            <a:r>
              <a:rPr lang="el-GR" sz="1050" dirty="0" err="1" smtClean="0">
                <a:latin typeface="Arial" pitchFamily="34" charset="0"/>
                <a:cs typeface="Arial" pitchFamily="34" charset="0"/>
              </a:rPr>
              <a:t>λιακάδα,με</a:t>
            </a:r>
            <a:r>
              <a:rPr lang="el-GR" sz="1050" dirty="0" smtClean="0">
                <a:latin typeface="Arial" pitchFamily="34" charset="0"/>
                <a:cs typeface="Arial" pitchFamily="34" charset="0"/>
              </a:rPr>
              <a:t> πολλά </a:t>
            </a:r>
            <a:r>
              <a:rPr lang="el-GR" sz="1050" dirty="0" err="1" smtClean="0">
                <a:latin typeface="Arial" pitchFamily="34" charset="0"/>
                <a:cs typeface="Arial" pitchFamily="34" charset="0"/>
              </a:rPr>
              <a:t>κατάρτια,όταν</a:t>
            </a:r>
            <a:r>
              <a:rPr lang="el-GR" sz="1050" dirty="0" smtClean="0">
                <a:latin typeface="Arial" pitchFamily="34" charset="0"/>
                <a:cs typeface="Arial" pitchFamily="34" charset="0"/>
              </a:rPr>
              <a:t> η μάχη</a:t>
            </a:r>
          </a:p>
          <a:p>
            <a:pPr>
              <a:buNone/>
            </a:pPr>
            <a:r>
              <a:rPr lang="el-GR" sz="1050" dirty="0" smtClean="0">
                <a:latin typeface="Arial" pitchFamily="34" charset="0"/>
                <a:cs typeface="Arial" pitchFamily="34" charset="0"/>
              </a:rPr>
              <a:t>        είχε </a:t>
            </a:r>
            <a:r>
              <a:rPr lang="el-GR" sz="1050" dirty="0" err="1" smtClean="0">
                <a:latin typeface="Arial" pitchFamily="34" charset="0"/>
                <a:cs typeface="Arial" pitchFamily="34" charset="0"/>
              </a:rPr>
              <a:t>κοπάσει,και</a:t>
            </a:r>
            <a:r>
              <a:rPr lang="el-GR" sz="1050" dirty="0" smtClean="0">
                <a:latin typeface="Arial" pitchFamily="34" charset="0"/>
                <a:cs typeface="Arial" pitchFamily="34" charset="0"/>
              </a:rPr>
              <a:t> το τρίξιμο των βρεγμένων σκοινιών στις τροχαλίες</a:t>
            </a:r>
          </a:p>
          <a:p>
            <a:pPr>
              <a:buNone/>
            </a:pPr>
            <a:r>
              <a:rPr lang="el-GR" sz="1050" dirty="0" smtClean="0">
                <a:latin typeface="Arial" pitchFamily="34" charset="0"/>
                <a:cs typeface="Arial" pitchFamily="34" charset="0"/>
              </a:rPr>
              <a:t>        κρατούσε τον </a:t>
            </a:r>
            <a:r>
              <a:rPr lang="el-GR" sz="1050" dirty="0" err="1" smtClean="0">
                <a:latin typeface="Arial" pitchFamily="34" charset="0"/>
                <a:cs typeface="Arial" pitchFamily="34" charset="0"/>
              </a:rPr>
              <a:t>ψηλά,σαν</a:t>
            </a:r>
            <a:r>
              <a:rPr lang="el-GR" sz="1050" dirty="0" smtClean="0">
                <a:latin typeface="Arial" pitchFamily="34" charset="0"/>
                <a:cs typeface="Arial" pitchFamily="34" charset="0"/>
              </a:rPr>
              <a:t> τον κόμπο ενός λυγμού </a:t>
            </a:r>
            <a:r>
              <a:rPr lang="el-GR" sz="1050" dirty="0" err="1" smtClean="0">
                <a:latin typeface="Arial" pitchFamily="34" charset="0"/>
                <a:cs typeface="Arial" pitchFamily="34" charset="0"/>
              </a:rPr>
              <a:t>σταματημένον</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μέσα </a:t>
            </a:r>
            <a:r>
              <a:rPr lang="el-GR" sz="1050" dirty="0" err="1" smtClean="0">
                <a:latin typeface="Arial" pitchFamily="34" charset="0"/>
                <a:cs typeface="Arial" pitchFamily="34" charset="0"/>
              </a:rPr>
              <a:t>σ'ένα</a:t>
            </a:r>
            <a:r>
              <a:rPr lang="el-GR" sz="1050" dirty="0" smtClean="0">
                <a:latin typeface="Arial" pitchFamily="34" charset="0"/>
                <a:cs typeface="Arial" pitchFamily="34" charset="0"/>
              </a:rPr>
              <a:t> κρυστάλλινο λαρύγγι-</a:t>
            </a:r>
            <a:r>
              <a:rPr lang="el-GR" sz="1050" dirty="0" err="1" smtClean="0">
                <a:latin typeface="Arial" pitchFamily="34" charset="0"/>
                <a:cs typeface="Arial" pitchFamily="34" charset="0"/>
              </a:rPr>
              <a:t>κ'έβλεπες</a:t>
            </a:r>
            <a:r>
              <a:rPr lang="el-GR" sz="1050" dirty="0" smtClean="0">
                <a:latin typeface="Arial" pitchFamily="34" charset="0"/>
                <a:cs typeface="Arial" pitchFamily="34" charset="0"/>
              </a:rPr>
              <a:t> τον κόμπο να σπιθίζει,</a:t>
            </a:r>
          </a:p>
          <a:p>
            <a:pPr>
              <a:buNone/>
            </a:pPr>
            <a:r>
              <a:rPr lang="el-GR" sz="1050" dirty="0" smtClean="0">
                <a:latin typeface="Arial" pitchFamily="34" charset="0"/>
                <a:cs typeface="Arial" pitchFamily="34" charset="0"/>
              </a:rPr>
              <a:t>        να τρέμει</a:t>
            </a:r>
          </a:p>
          <a:p>
            <a:pPr>
              <a:buNone/>
            </a:pPr>
            <a:r>
              <a:rPr lang="el-GR" sz="1050" dirty="0" smtClean="0">
                <a:latin typeface="Arial" pitchFamily="34" charset="0"/>
                <a:cs typeface="Arial" pitchFamily="34" charset="0"/>
              </a:rPr>
              <a:t>        χωρίς να γίνεται </a:t>
            </a:r>
            <a:r>
              <a:rPr lang="el-GR" sz="1050" dirty="0" err="1" smtClean="0">
                <a:latin typeface="Arial" pitchFamily="34" charset="0"/>
                <a:cs typeface="Arial" pitchFamily="34" charset="0"/>
              </a:rPr>
              <a:t>κραυγή,και</a:t>
            </a:r>
            <a:r>
              <a:rPr lang="el-GR" sz="1050" dirty="0" smtClean="0">
                <a:latin typeface="Arial" pitchFamily="34" charset="0"/>
                <a:cs typeface="Arial" pitchFamily="34" charset="0"/>
              </a:rPr>
              <a:t> ξαφνικά όλο το τοπίο με τα καράβια,</a:t>
            </a:r>
            <a:endParaRPr lang="en-US" sz="1050" dirty="0" smtClean="0">
              <a:latin typeface="Arial" pitchFamily="34" charset="0"/>
              <a:cs typeface="Arial" pitchFamily="34" charset="0"/>
            </a:endParaRPr>
          </a:p>
          <a:p>
            <a:pPr>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τους ναύτες και </a:t>
            </a:r>
            <a:r>
              <a:rPr lang="el-GR" sz="1050" dirty="0" err="1" smtClean="0">
                <a:latin typeface="Arial" pitchFamily="34" charset="0"/>
                <a:cs typeface="Arial" pitchFamily="34" charset="0"/>
              </a:rPr>
              <a:t>τ'αμάξια,βούλιαζε</a:t>
            </a:r>
            <a:r>
              <a:rPr lang="el-GR" sz="1050" dirty="0" smtClean="0">
                <a:latin typeface="Arial" pitchFamily="34" charset="0"/>
                <a:cs typeface="Arial" pitchFamily="34" charset="0"/>
              </a:rPr>
              <a:t> μέσα στο φως και στην ανωνυμία.</a:t>
            </a:r>
          </a:p>
          <a:p>
            <a:pPr>
              <a:buNone/>
            </a:pPr>
            <a:r>
              <a:rPr lang="el-GR" sz="1050" b="1" dirty="0" smtClean="0">
                <a:latin typeface="Arial" pitchFamily="34" charset="0"/>
                <a:cs typeface="Arial" pitchFamily="34" charset="0"/>
              </a:rPr>
              <a:t>        Γιάννης Ρίτσος</a:t>
            </a:r>
            <a:endParaRPr lang="el-GR"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533400"/>
            <a:ext cx="8915400" cy="6019800"/>
          </a:xfrm>
        </p:spPr>
        <p:txBody>
          <a:bodyPr>
            <a:noAutofit/>
          </a:bodyPr>
          <a:lstStyle/>
          <a:p>
            <a:pPr>
              <a:buNone/>
            </a:pP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Περπάτησα έξι μέρες </a:t>
            </a:r>
            <a:r>
              <a:rPr lang="el-GR" sz="1050" dirty="0" err="1" smtClean="0">
                <a:latin typeface="Arial" pitchFamily="34" charset="0"/>
                <a:cs typeface="Arial" pitchFamily="34" charset="0"/>
              </a:rPr>
              <a:t>όσπου</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να'ρθω</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στην πύλη αυτού του παλατιού.</a:t>
            </a:r>
          </a:p>
          <a:p>
            <a:pPr>
              <a:buNone/>
            </a:pPr>
            <a:r>
              <a:rPr lang="el-GR" sz="1050" dirty="0" smtClean="0">
                <a:latin typeface="Arial" pitchFamily="34" charset="0"/>
                <a:cs typeface="Arial" pitchFamily="34" charset="0"/>
              </a:rPr>
              <a:t>        Ήθελα </a:t>
            </a:r>
            <a:r>
              <a:rPr lang="el-GR" sz="1050" dirty="0" err="1" smtClean="0">
                <a:latin typeface="Arial" pitchFamily="34" charset="0"/>
                <a:cs typeface="Arial" pitchFamily="34" charset="0"/>
              </a:rPr>
              <a:t>ν'αντικρίσω</a:t>
            </a:r>
            <a:r>
              <a:rPr lang="el-GR" sz="1050" dirty="0" smtClean="0">
                <a:latin typeface="Arial" pitchFamily="34" charset="0"/>
                <a:cs typeface="Arial" pitchFamily="34" charset="0"/>
              </a:rPr>
              <a:t> μιαν φορά εκείνη</a:t>
            </a:r>
          </a:p>
          <a:p>
            <a:pPr>
              <a:buNone/>
            </a:pPr>
            <a:r>
              <a:rPr lang="el-GR" sz="1050" dirty="0" smtClean="0">
                <a:latin typeface="Arial" pitchFamily="34" charset="0"/>
                <a:cs typeface="Arial" pitchFamily="34" charset="0"/>
              </a:rPr>
              <a:t>        που η ομορφιά της θόλωσε τα φρένα</a:t>
            </a:r>
          </a:p>
          <a:p>
            <a:pPr>
              <a:buNone/>
            </a:pPr>
            <a:r>
              <a:rPr lang="el-GR" sz="1050" dirty="0" smtClean="0">
                <a:latin typeface="Arial" pitchFamily="34" charset="0"/>
                <a:cs typeface="Arial" pitchFamily="34" charset="0"/>
              </a:rPr>
              <a:t>        τόσων παλικαριών και γέμισε με θρήνους</a:t>
            </a:r>
          </a:p>
          <a:p>
            <a:pPr>
              <a:buNone/>
            </a:pPr>
            <a:r>
              <a:rPr lang="el-GR" sz="1050" dirty="0" smtClean="0">
                <a:latin typeface="Arial" pitchFamily="34" charset="0"/>
                <a:cs typeface="Arial" pitchFamily="34" charset="0"/>
              </a:rPr>
              <a:t>        τις χώρες της Ελλάδας και την Τροία.</a:t>
            </a:r>
          </a:p>
          <a:p>
            <a:pPr>
              <a:buNone/>
            </a:pPr>
            <a:r>
              <a:rPr lang="el-GR" sz="1050" dirty="0" smtClean="0">
                <a:latin typeface="Arial" pitchFamily="34" charset="0"/>
                <a:cs typeface="Arial" pitchFamily="34" charset="0"/>
              </a:rPr>
              <a:t>        Βαρέθηκα πια να μετρώ τις μέρες</a:t>
            </a:r>
          </a:p>
          <a:p>
            <a:pPr>
              <a:buNone/>
            </a:pPr>
            <a:r>
              <a:rPr lang="el-GR" sz="1050" dirty="0" smtClean="0">
                <a:latin typeface="Arial" pitchFamily="34" charset="0"/>
                <a:cs typeface="Arial" pitchFamily="34" charset="0"/>
              </a:rPr>
              <a:t>        που σέρνομαι εδώ </a:t>
            </a:r>
            <a:r>
              <a:rPr lang="el-GR" sz="1050" dirty="0" err="1" smtClean="0">
                <a:latin typeface="Arial" pitchFamily="34" charset="0"/>
                <a:cs typeface="Arial" pitchFamily="34" charset="0"/>
              </a:rPr>
              <a:t>γύρω.Δούλες</a:t>
            </a:r>
            <a:r>
              <a:rPr lang="el-GR" sz="1050" dirty="0" smtClean="0">
                <a:latin typeface="Arial" pitchFamily="34" charset="0"/>
                <a:cs typeface="Arial" pitchFamily="34" charset="0"/>
              </a:rPr>
              <a:t> πονόψυχες</a:t>
            </a:r>
          </a:p>
          <a:p>
            <a:pPr>
              <a:buNone/>
            </a:pPr>
            <a:r>
              <a:rPr lang="el-GR" sz="1050" dirty="0" smtClean="0">
                <a:latin typeface="Arial" pitchFamily="34" charset="0"/>
                <a:cs typeface="Arial" pitchFamily="34" charset="0"/>
              </a:rPr>
              <a:t>        μου δίνουν πότε-πότε λίγο </a:t>
            </a:r>
            <a:r>
              <a:rPr lang="el-GR" sz="1050" dirty="0" err="1" smtClean="0">
                <a:latin typeface="Arial" pitchFamily="34" charset="0"/>
                <a:cs typeface="Arial" pitchFamily="34" charset="0"/>
              </a:rPr>
              <a:t>φαϊ</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και δούλοι βλοσυροί με διώχνουν,</a:t>
            </a:r>
          </a:p>
          <a:p>
            <a:pPr>
              <a:buNone/>
            </a:pPr>
            <a:r>
              <a:rPr lang="el-GR" sz="1050" dirty="0" smtClean="0">
                <a:latin typeface="Arial" pitchFamily="34" charset="0"/>
                <a:cs typeface="Arial" pitchFamily="34" charset="0"/>
              </a:rPr>
              <a:t>        με χτυπούν με τα ραβδιά τους,</a:t>
            </a:r>
          </a:p>
          <a:p>
            <a:pPr>
              <a:buNone/>
            </a:pPr>
            <a:r>
              <a:rPr lang="el-GR" sz="1050" dirty="0" smtClean="0">
                <a:latin typeface="Arial" pitchFamily="34" charset="0"/>
                <a:cs typeface="Arial" pitchFamily="34" charset="0"/>
              </a:rPr>
              <a:t>        Μα εγώ όλο και ξαναγυρίζω προσδοκώντας</a:t>
            </a:r>
          </a:p>
          <a:p>
            <a:pPr>
              <a:buNone/>
            </a:pPr>
            <a:r>
              <a:rPr lang="el-GR" sz="1050" dirty="0" smtClean="0">
                <a:latin typeface="Arial" pitchFamily="34" charset="0"/>
                <a:cs typeface="Arial" pitchFamily="34" charset="0"/>
              </a:rPr>
              <a:t>        να ιδώ τον ήλιο που θα μου θαμπώσει τα μάτια.</a:t>
            </a:r>
          </a:p>
          <a:p>
            <a:pPr>
              <a:buNone/>
            </a:pPr>
            <a:r>
              <a:rPr lang="el-GR" sz="1050" dirty="0" smtClean="0">
                <a:latin typeface="Arial" pitchFamily="34" charset="0"/>
                <a:cs typeface="Arial" pitchFamily="34" charset="0"/>
              </a:rPr>
              <a:t>        Σήμερα το πρωί δε βάσταξα</a:t>
            </a:r>
          </a:p>
          <a:p>
            <a:pPr>
              <a:buNone/>
            </a:pPr>
            <a:r>
              <a:rPr lang="el-GR" sz="1050" dirty="0" smtClean="0">
                <a:latin typeface="Arial" pitchFamily="34" charset="0"/>
                <a:cs typeface="Arial" pitchFamily="34" charset="0"/>
              </a:rPr>
              <a:t>        και ρώτησα την πιο γριά υπηρέτρια</a:t>
            </a:r>
          </a:p>
          <a:p>
            <a:pPr>
              <a:buNone/>
            </a:pPr>
            <a:r>
              <a:rPr lang="el-GR" sz="1050" dirty="0" smtClean="0">
                <a:latin typeface="Arial" pitchFamily="34" charset="0"/>
                <a:cs typeface="Arial" pitchFamily="34" charset="0"/>
              </a:rPr>
              <a:t>        γιατί δεν βγαίνει </a:t>
            </a:r>
            <a:r>
              <a:rPr lang="el-GR" sz="1050" dirty="0" err="1" smtClean="0">
                <a:latin typeface="Arial" pitchFamily="34" charset="0"/>
                <a:cs typeface="Arial" pitchFamily="34" charset="0"/>
              </a:rPr>
              <a:t>απ'το</a:t>
            </a:r>
            <a:r>
              <a:rPr lang="el-GR" sz="1050" dirty="0" smtClean="0">
                <a:latin typeface="Arial" pitchFamily="34" charset="0"/>
                <a:cs typeface="Arial" pitchFamily="34" charset="0"/>
              </a:rPr>
              <a:t> παλάτι</a:t>
            </a:r>
          </a:p>
          <a:p>
            <a:pPr>
              <a:buNone/>
            </a:pPr>
            <a:r>
              <a:rPr lang="el-GR" sz="1050" dirty="0" smtClean="0">
                <a:latin typeface="Arial" pitchFamily="34" charset="0"/>
                <a:cs typeface="Arial" pitchFamily="34" charset="0"/>
              </a:rPr>
              <a:t>        να λάμψει η </a:t>
            </a:r>
            <a:r>
              <a:rPr lang="el-GR" sz="1050" dirty="0" err="1" smtClean="0">
                <a:latin typeface="Arial" pitchFamily="34" charset="0"/>
                <a:cs typeface="Arial" pitchFamily="34" charset="0"/>
              </a:rPr>
              <a:t>πόλη,να</a:t>
            </a:r>
            <a:r>
              <a:rPr lang="el-GR" sz="1050" dirty="0" smtClean="0">
                <a:latin typeface="Arial" pitchFamily="34" charset="0"/>
                <a:cs typeface="Arial" pitchFamily="34" charset="0"/>
              </a:rPr>
              <a:t> χαρούν οι </a:t>
            </a:r>
            <a:r>
              <a:rPr lang="el-GR" sz="1050" dirty="0" err="1" smtClean="0">
                <a:latin typeface="Arial" pitchFamily="34" charset="0"/>
                <a:cs typeface="Arial" pitchFamily="34" charset="0"/>
              </a:rPr>
              <a:t>ανθρώποι</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το θείο δώρο της μορφής </a:t>
            </a:r>
            <a:r>
              <a:rPr lang="el-GR" sz="1050" dirty="0" err="1" smtClean="0">
                <a:latin typeface="Arial" pitchFamily="34" charset="0"/>
                <a:cs typeface="Arial" pitchFamily="34" charset="0"/>
              </a:rPr>
              <a:t>της.Γέλασε</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εκείνη ένα </a:t>
            </a:r>
            <a:r>
              <a:rPr lang="el-GR" sz="1050" dirty="0" err="1" smtClean="0">
                <a:latin typeface="Arial" pitchFamily="34" charset="0"/>
                <a:cs typeface="Arial" pitchFamily="34" charset="0"/>
              </a:rPr>
              <a:t>στριγγό</a:t>
            </a:r>
            <a:r>
              <a:rPr lang="el-GR" sz="1050" dirty="0" smtClean="0">
                <a:latin typeface="Arial" pitchFamily="34" charset="0"/>
                <a:cs typeface="Arial" pitchFamily="34" charset="0"/>
              </a:rPr>
              <a:t> κακόηχο γέλιο</a:t>
            </a:r>
          </a:p>
          <a:p>
            <a:pPr>
              <a:buNone/>
            </a:pPr>
            <a:r>
              <a:rPr lang="el-GR" sz="1050" dirty="0" smtClean="0">
                <a:latin typeface="Arial" pitchFamily="34" charset="0"/>
                <a:cs typeface="Arial" pitchFamily="34" charset="0"/>
              </a:rPr>
              <a:t>        και </a:t>
            </a:r>
            <a:r>
              <a:rPr lang="el-GR" sz="1050" dirty="0" err="1" smtClean="0">
                <a:latin typeface="Arial" pitchFamily="34" charset="0"/>
                <a:cs typeface="Arial" pitchFamily="34" charset="0"/>
              </a:rPr>
              <a:t>μου'πε:&lt;&lt;Ποιάν</a:t>
            </a:r>
            <a:r>
              <a:rPr lang="el-GR" sz="1050" dirty="0" smtClean="0">
                <a:latin typeface="Arial" pitchFamily="34" charset="0"/>
                <a:cs typeface="Arial" pitchFamily="34" charset="0"/>
              </a:rPr>
              <a:t> Ελένη θέλεις</a:t>
            </a:r>
          </a:p>
          <a:p>
            <a:pPr>
              <a:buNone/>
            </a:pPr>
            <a:r>
              <a:rPr lang="el-GR" sz="1050" dirty="0" smtClean="0">
                <a:latin typeface="Arial" pitchFamily="34" charset="0"/>
                <a:cs typeface="Arial" pitchFamily="34" charset="0"/>
              </a:rPr>
              <a:t>        να </a:t>
            </a:r>
            <a:r>
              <a:rPr lang="el-GR" sz="1050" dirty="0" err="1" smtClean="0">
                <a:latin typeface="Arial" pitchFamily="34" charset="0"/>
                <a:cs typeface="Arial" pitchFamily="34" charset="0"/>
              </a:rPr>
              <a:t>δείς;Σ'ένα</a:t>
            </a:r>
            <a:r>
              <a:rPr lang="el-GR" sz="1050" dirty="0" smtClean="0">
                <a:latin typeface="Arial" pitchFamily="34" charset="0"/>
                <a:cs typeface="Arial" pitchFamily="34" charset="0"/>
              </a:rPr>
              <a:t> δωμάτιο με κλειστά</a:t>
            </a:r>
          </a:p>
          <a:p>
            <a:pPr>
              <a:buNone/>
            </a:pPr>
            <a:r>
              <a:rPr lang="el-GR" sz="1050" dirty="0" smtClean="0">
                <a:latin typeface="Arial" pitchFamily="34" charset="0"/>
                <a:cs typeface="Arial" pitchFamily="34" charset="0"/>
              </a:rPr>
              <a:t>        τα </a:t>
            </a:r>
            <a:r>
              <a:rPr lang="el-GR" sz="1050" dirty="0" err="1" smtClean="0">
                <a:latin typeface="Arial" pitchFamily="34" charset="0"/>
                <a:cs typeface="Arial" pitchFamily="34" charset="0"/>
              </a:rPr>
              <a:t>παραθύρια,δίχος</a:t>
            </a:r>
            <a:r>
              <a:rPr lang="el-GR" sz="1050" dirty="0" smtClean="0">
                <a:latin typeface="Arial" pitchFamily="34" charset="0"/>
                <a:cs typeface="Arial" pitchFamily="34" charset="0"/>
              </a:rPr>
              <a:t> τους καθρέφτες της,</a:t>
            </a:r>
          </a:p>
          <a:p>
            <a:pPr>
              <a:buNone/>
            </a:pPr>
            <a:r>
              <a:rPr lang="el-GR" sz="1050" dirty="0" smtClean="0">
                <a:latin typeface="Arial" pitchFamily="34" charset="0"/>
                <a:cs typeface="Arial" pitchFamily="34" charset="0"/>
              </a:rPr>
              <a:t>        μακριά </a:t>
            </a:r>
            <a:r>
              <a:rPr lang="el-GR" sz="1050" dirty="0" err="1" smtClean="0">
                <a:latin typeface="Arial" pitchFamily="34" charset="0"/>
                <a:cs typeface="Arial" pitchFamily="34" charset="0"/>
              </a:rPr>
              <a:t>απο</a:t>
            </a:r>
            <a:r>
              <a:rPr lang="el-GR" sz="1050" dirty="0" smtClean="0">
                <a:latin typeface="Arial" pitchFamily="34" charset="0"/>
                <a:cs typeface="Arial" pitchFamily="34" charset="0"/>
              </a:rPr>
              <a:t> τον </a:t>
            </a:r>
            <a:r>
              <a:rPr lang="el-GR" sz="1050" dirty="0" err="1" smtClean="0">
                <a:latin typeface="Arial" pitchFamily="34" charset="0"/>
                <a:cs typeface="Arial" pitchFamily="34" charset="0"/>
              </a:rPr>
              <a:t>κόσμο,ζει</a:t>
            </a:r>
            <a:r>
              <a:rPr lang="el-GR" sz="1050" dirty="0" smtClean="0">
                <a:latin typeface="Arial" pitchFamily="34" charset="0"/>
                <a:cs typeface="Arial" pitchFamily="34" charset="0"/>
              </a:rPr>
              <a:t> μια γυναίκα</a:t>
            </a:r>
          </a:p>
          <a:p>
            <a:pPr>
              <a:buNone/>
            </a:pPr>
            <a:r>
              <a:rPr lang="el-GR" sz="1050" dirty="0" smtClean="0">
                <a:latin typeface="Arial" pitchFamily="34" charset="0"/>
                <a:cs typeface="Arial" pitchFamily="34" charset="0"/>
              </a:rPr>
              <a:t>        όμοια με </a:t>
            </a:r>
            <a:r>
              <a:rPr lang="el-GR" sz="1050" dirty="0" err="1" smtClean="0">
                <a:latin typeface="Arial" pitchFamily="34" charset="0"/>
                <a:cs typeface="Arial" pitchFamily="34" charset="0"/>
              </a:rPr>
              <a:t>εμένα.Άσπρα</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μαλλιά,στόμα</a:t>
            </a:r>
            <a:endParaRPr lang="el-GR" sz="1050" dirty="0" smtClean="0">
              <a:latin typeface="Arial" pitchFamily="34" charset="0"/>
              <a:cs typeface="Arial" pitchFamily="34" charset="0"/>
            </a:endParaRP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ξεδοντιασμένα,σακουλιασμένα</a:t>
            </a:r>
            <a:r>
              <a:rPr lang="el-GR" sz="1050" dirty="0" smtClean="0">
                <a:latin typeface="Arial" pitchFamily="34" charset="0"/>
                <a:cs typeface="Arial" pitchFamily="34" charset="0"/>
              </a:rPr>
              <a:t> μάτι</a:t>
            </a:r>
          </a:p>
          <a:p>
            <a:pPr>
              <a:buNone/>
            </a:pPr>
            <a:r>
              <a:rPr lang="el-GR" sz="1050" dirty="0" smtClean="0">
                <a:latin typeface="Arial" pitchFamily="34" charset="0"/>
                <a:cs typeface="Arial" pitchFamily="34" charset="0"/>
              </a:rPr>
              <a:t>        δίχως </a:t>
            </a:r>
            <a:r>
              <a:rPr lang="el-GR" sz="1050" dirty="0" err="1" smtClean="0">
                <a:latin typeface="Arial" pitchFamily="34" charset="0"/>
                <a:cs typeface="Arial" pitchFamily="34" charset="0"/>
              </a:rPr>
              <a:t>λάμψη,κι</a:t>
            </a:r>
            <a:r>
              <a:rPr lang="el-GR" sz="1050" dirty="0" smtClean="0">
                <a:latin typeface="Arial" pitchFamily="34" charset="0"/>
                <a:cs typeface="Arial" pitchFamily="34" charset="0"/>
              </a:rPr>
              <a:t> η σάρκα </a:t>
            </a:r>
            <a:r>
              <a:rPr lang="el-GR" sz="1050" dirty="0" err="1" smtClean="0">
                <a:latin typeface="Arial" pitchFamily="34" charset="0"/>
                <a:cs typeface="Arial" pitchFamily="34" charset="0"/>
              </a:rPr>
              <a:t>πλαδαρη,νερου</a:t>
            </a:r>
            <a:r>
              <a:rPr lang="el-GR" sz="105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14400"/>
            <a:ext cx="8229600" cy="5516563"/>
          </a:xfrm>
        </p:spPr>
        <p:txBody>
          <a:bodyPr>
            <a:normAutofit/>
          </a:bodyPr>
          <a:lstStyle/>
          <a:p>
            <a:pPr>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λιασμένη.Έξω</a:t>
            </a:r>
            <a:r>
              <a:rPr lang="el-GR" sz="1050" dirty="0" smtClean="0">
                <a:latin typeface="Arial" pitchFamily="34" charset="0"/>
                <a:cs typeface="Arial" pitchFamily="34" charset="0"/>
              </a:rPr>
              <a:t> </a:t>
            </a:r>
            <a:r>
              <a:rPr lang="el-GR" sz="1050" dirty="0" smtClean="0">
                <a:latin typeface="Arial" pitchFamily="34" charset="0"/>
                <a:cs typeface="Arial" pitchFamily="34" charset="0"/>
              </a:rPr>
              <a:t>δε βγαίνει</a:t>
            </a:r>
          </a:p>
          <a:p>
            <a:pPr>
              <a:buNone/>
            </a:pPr>
            <a:r>
              <a:rPr lang="el-GR" sz="1050" dirty="0" smtClean="0">
                <a:latin typeface="Arial" pitchFamily="34" charset="0"/>
                <a:cs typeface="Arial" pitchFamily="34" charset="0"/>
              </a:rPr>
              <a:t>        και κανέναν δε θέλει να </a:t>
            </a:r>
            <a:r>
              <a:rPr lang="el-GR" sz="1050" dirty="0" err="1" smtClean="0">
                <a:latin typeface="Arial" pitchFamily="34" charset="0"/>
                <a:cs typeface="Arial" pitchFamily="34" charset="0"/>
              </a:rPr>
              <a:t>δεί.Εγώ</a:t>
            </a:r>
            <a:r>
              <a:rPr lang="el-GR" sz="1050" dirty="0" smtClean="0">
                <a:latin typeface="Arial" pitchFamily="34" charset="0"/>
                <a:cs typeface="Arial" pitchFamily="34" charset="0"/>
              </a:rPr>
              <a:t> μόνο</a:t>
            </a:r>
          </a:p>
          <a:p>
            <a:pPr>
              <a:buNone/>
            </a:pPr>
            <a:r>
              <a:rPr lang="el-GR" sz="1050" dirty="0" smtClean="0">
                <a:latin typeface="Arial" pitchFamily="34" charset="0"/>
                <a:cs typeface="Arial" pitchFamily="34" charset="0"/>
              </a:rPr>
              <a:t>        μπαίνω στο μισοσκότεινο δωμάτιο</a:t>
            </a:r>
          </a:p>
          <a:p>
            <a:pPr>
              <a:buNone/>
            </a:pPr>
            <a:r>
              <a:rPr lang="el-GR" sz="1050" dirty="0" smtClean="0">
                <a:latin typeface="Arial" pitchFamily="34" charset="0"/>
                <a:cs typeface="Arial" pitchFamily="34" charset="0"/>
              </a:rPr>
              <a:t>        και την φροντίζω.</a:t>
            </a:r>
          </a:p>
          <a:p>
            <a:pPr>
              <a:buNone/>
            </a:pPr>
            <a:r>
              <a:rPr lang="el-GR" sz="1050" dirty="0" smtClean="0">
                <a:latin typeface="Arial" pitchFamily="34" charset="0"/>
                <a:cs typeface="Arial" pitchFamily="34" charset="0"/>
              </a:rPr>
              <a:t>        Ξένε δεν συλλογίστηκες</a:t>
            </a:r>
          </a:p>
          <a:p>
            <a:pPr>
              <a:buNone/>
            </a:pPr>
            <a:r>
              <a:rPr lang="el-GR" sz="1050" dirty="0" smtClean="0">
                <a:latin typeface="Arial" pitchFamily="34" charset="0"/>
                <a:cs typeface="Arial" pitchFamily="34" charset="0"/>
              </a:rPr>
              <a:t>        σαν πόσα χρόνια </a:t>
            </a:r>
            <a:r>
              <a:rPr lang="el-GR" sz="1050" dirty="0" err="1" smtClean="0">
                <a:latin typeface="Arial" pitchFamily="34" charset="0"/>
                <a:cs typeface="Arial" pitchFamily="34" charset="0"/>
              </a:rPr>
              <a:t>να'χουν</a:t>
            </a:r>
            <a:r>
              <a:rPr lang="el-GR" sz="1050" dirty="0" smtClean="0">
                <a:latin typeface="Arial" pitchFamily="34" charset="0"/>
                <a:cs typeface="Arial" pitchFamily="34" charset="0"/>
              </a:rPr>
              <a:t> περάσει</a:t>
            </a:r>
          </a:p>
          <a:p>
            <a:pPr>
              <a:buNone/>
            </a:pP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απ'όταν</a:t>
            </a:r>
            <a:r>
              <a:rPr lang="el-GR" sz="1050" dirty="0" smtClean="0">
                <a:latin typeface="Arial" pitchFamily="34" charset="0"/>
                <a:cs typeface="Arial" pitchFamily="34" charset="0"/>
              </a:rPr>
              <a:t> άρχισε ο πόλεμος της Τροίας</a:t>
            </a:r>
          </a:p>
          <a:p>
            <a:pPr>
              <a:buNone/>
            </a:pPr>
            <a:r>
              <a:rPr lang="en-US" sz="1050" b="1" dirty="0" smtClean="0">
                <a:latin typeface="Arial" pitchFamily="34" charset="0"/>
                <a:cs typeface="Arial" pitchFamily="34" charset="0"/>
              </a:rPr>
              <a:t>        </a:t>
            </a:r>
            <a:r>
              <a:rPr lang="el-GR" sz="1050" b="1" dirty="0" err="1" smtClean="0">
                <a:latin typeface="Arial" pitchFamily="34" charset="0"/>
                <a:cs typeface="Arial" pitchFamily="34" charset="0"/>
              </a:rPr>
              <a:t>Γ.Μανουσάκης</a:t>
            </a:r>
            <a:endParaRPr lang="el-GR" sz="10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04800"/>
            <a:ext cx="8229600" cy="1143000"/>
          </a:xfrm>
        </p:spPr>
        <p:txBody>
          <a:bodyPr>
            <a:normAutofit/>
          </a:bodyPr>
          <a:lstStyle/>
          <a:p>
            <a:pPr algn="l"/>
            <a:r>
              <a:rPr lang="el-GR" sz="1600" b="1" dirty="0" smtClean="0">
                <a:latin typeface="Arial" pitchFamily="34" charset="0"/>
                <a:cs typeface="Arial" pitchFamily="34" charset="0"/>
              </a:rPr>
              <a:t>Στη συνέχεια  παραθέτουμε πίνακες  ζωγραφικής και αγγεία που αναπαριστούν  σκηνές από τις μάχες στην Τροία  και την ωραία Ελένη. </a:t>
            </a:r>
            <a:endParaRPr lang="el-GR" sz="1600" b="1" dirty="0">
              <a:latin typeface="Arial" pitchFamily="34" charset="0"/>
              <a:cs typeface="Arial" pitchFamily="34" charset="0"/>
            </a:endParaRPr>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2819400" y="1905000"/>
            <a:ext cx="3276600" cy="42963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3).jpg"/>
          <p:cNvPicPr>
            <a:picLocks noGrp="1" noChangeAspect="1"/>
          </p:cNvPicPr>
          <p:nvPr>
            <p:ph idx="1"/>
          </p:nvPr>
        </p:nvPicPr>
        <p:blipFill>
          <a:blip r:embed="rId2" cstate="print"/>
          <a:stretch>
            <a:fillRect/>
          </a:stretch>
        </p:blipFill>
        <p:spPr>
          <a:xfrm>
            <a:off x="2438400" y="1219200"/>
            <a:ext cx="4191000" cy="47623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286000" y="990600"/>
            <a:ext cx="4488264" cy="533798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1).jpg"/>
          <p:cNvPicPr>
            <a:picLocks noGrp="1" noChangeAspect="1"/>
          </p:cNvPicPr>
          <p:nvPr>
            <p:ph idx="1"/>
          </p:nvPr>
        </p:nvPicPr>
        <p:blipFill>
          <a:blip r:embed="rId2" cstate="print"/>
          <a:stretch>
            <a:fillRect/>
          </a:stretch>
        </p:blipFill>
        <p:spPr>
          <a:xfrm>
            <a:off x="1219200" y="1676400"/>
            <a:ext cx="6628276" cy="349646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jpg"/>
          <p:cNvPicPr>
            <a:picLocks noGrp="1" noChangeAspect="1"/>
          </p:cNvPicPr>
          <p:nvPr>
            <p:ph idx="1"/>
          </p:nvPr>
        </p:nvPicPr>
        <p:blipFill>
          <a:blip r:embed="rId2" cstate="print"/>
          <a:stretch>
            <a:fillRect/>
          </a:stretch>
        </p:blipFill>
        <p:spPr>
          <a:xfrm>
            <a:off x="2743200" y="1143000"/>
            <a:ext cx="3471862" cy="51233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7).jpg"/>
          <p:cNvPicPr>
            <a:picLocks noGrp="1" noChangeAspect="1"/>
          </p:cNvPicPr>
          <p:nvPr>
            <p:ph idx="1"/>
          </p:nvPr>
        </p:nvPicPr>
        <p:blipFill>
          <a:blip r:embed="rId2" cstate="print"/>
          <a:stretch>
            <a:fillRect/>
          </a:stretch>
        </p:blipFill>
        <p:spPr>
          <a:xfrm>
            <a:off x="2209800" y="1066800"/>
            <a:ext cx="5105400" cy="462947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3400" y="990600"/>
            <a:ext cx="8229600" cy="4953000"/>
          </a:xfrm>
        </p:spPr>
        <p:txBody>
          <a:bodyPr>
            <a:normAutofit fontScale="92500" lnSpcReduction="20000"/>
          </a:bodyPr>
          <a:lstStyle/>
          <a:p>
            <a:pPr algn="just">
              <a:buNone/>
            </a:pPr>
            <a:r>
              <a:rPr lang="en-US" sz="1050" dirty="0" smtClean="0">
                <a:latin typeface="Arial" pitchFamily="34" charset="0"/>
                <a:cs typeface="Arial" pitchFamily="34" charset="0"/>
              </a:rPr>
              <a:t>          </a:t>
            </a:r>
            <a:r>
              <a:rPr lang="el-GR" sz="1400" b="1" dirty="0" smtClean="0">
                <a:latin typeface="Arial" pitchFamily="34" charset="0"/>
                <a:cs typeface="Arial" pitchFamily="34" charset="0"/>
              </a:rPr>
              <a:t>Η αρπαγή της ωραίας Ελένης</a:t>
            </a:r>
          </a:p>
          <a:p>
            <a:pPr algn="just">
              <a:buNone/>
            </a:pPr>
            <a:r>
              <a:rPr lang="el-GR" sz="1050" dirty="0" smtClean="0">
                <a:latin typeface="Arial" pitchFamily="34" charset="0"/>
                <a:cs typeface="Arial" pitchFamily="34" charset="0"/>
              </a:rPr>
              <a:t/>
            </a:r>
            <a:br>
              <a:rPr lang="el-GR" sz="1050" dirty="0" smtClean="0">
                <a:latin typeface="Arial" pitchFamily="34" charset="0"/>
                <a:cs typeface="Arial" pitchFamily="34" charset="0"/>
              </a:rPr>
            </a:br>
            <a:r>
              <a:rPr lang="el-GR" sz="1050" dirty="0" smtClean="0">
                <a:latin typeface="Arial" pitchFamily="34" charset="0"/>
                <a:cs typeface="Arial" pitchFamily="34" charset="0"/>
              </a:rPr>
              <a:t>Η ΠΑΡΑΔΟΣΙΑΚΗ ΚΑΙ Η “ΚΑΙΝΗ” ΕΛΕΝΗ ΤΟY ΕYΡΙΠΙΔΗ</a:t>
            </a: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Σύμφωνα με την </a:t>
            </a:r>
            <a:r>
              <a:rPr lang="el-GR" sz="1050" dirty="0" err="1" smtClean="0">
                <a:latin typeface="Arial" pitchFamily="34" charset="0"/>
                <a:cs typeface="Arial" pitchFamily="34" charset="0"/>
              </a:rPr>
              <a:t>παράδοση,η</a:t>
            </a:r>
            <a:r>
              <a:rPr lang="el-GR" sz="1050" dirty="0" smtClean="0">
                <a:latin typeface="Arial" pitchFamily="34" charset="0"/>
                <a:cs typeface="Arial" pitchFamily="34" charset="0"/>
              </a:rPr>
              <a:t> Ελένη, η γυναίκα του Μενέλαου, του βασιλιά της Σπάρτης, ήταν περίφημη για την ομορφιά της. Ο Πάρις, ο γιος του βασιλιά της Τροίας Πρίαμου, με τη βοήθεια της Αφροδίτης, την απήγαγε και την οδήγησε στην Τροία. Οι Έλληνες με επικεφαλής τον Αγαμέμνονα και το Μενέλαο εκστράτευσαν εναντίον της Τροίας και έπειτα από ένα</a:t>
            </a:r>
            <a:r>
              <a:rPr lang="en-US" sz="1050" dirty="0" smtClean="0">
                <a:latin typeface="Arial" pitchFamily="34" charset="0"/>
                <a:cs typeface="Arial" pitchFamily="34" charset="0"/>
              </a:rPr>
              <a:t> </a:t>
            </a:r>
            <a:r>
              <a:rPr lang="el-GR" sz="1050" dirty="0" smtClean="0">
                <a:latin typeface="Arial" pitchFamily="34" charset="0"/>
                <a:cs typeface="Arial" pitchFamily="34" charset="0"/>
              </a:rPr>
              <a:t>δεκαετή πόλεμο κατέλαβαν την πόλη. Η Ελένη ταυτίστηκε με τον καταστροφικό πόλεμο και παρουσιάζεται συχνά ως υπαίτια για τον θάνατο πολλών ανθρώπων.</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Yπήρχε</a:t>
            </a:r>
            <a:r>
              <a:rPr lang="el-GR" sz="1050" dirty="0" smtClean="0">
                <a:latin typeface="Arial" pitchFamily="34" charset="0"/>
                <a:cs typeface="Arial" pitchFamily="34" charset="0"/>
              </a:rPr>
              <a:t> όμως και μια άλλη παράδοση λιγότερο γνωστή. Ο Στησίχορος, για παράδειγμα, ο λυρικός ποιητής, παρουσίασε μια άλλη εκδοχή στο ποίημά του Παλινωδία: η Ελένη δεν πήγε ποτέ στην Τροία με τον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 οι θεοί την πήγαν στην Αίγυπτο, ενώ στη θέση της έπλασαν ένα είδωλο, που ο Πάρις απήγαγε νομίζοντας ότι είναι η Ελένη. Οι Έλληνες λοιπόν και οι Τρώες πολεμούσαν για δέκα χρόνια όχι για την πραγματική Ελένη, αλλά για το είδωλό της.</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Τον μύθο αυτόν αξιοποιεί και ο Ευριπίδης στην τραγωδία του </a:t>
            </a:r>
            <a:r>
              <a:rPr lang="el-GR" sz="1050" dirty="0" err="1" smtClean="0">
                <a:latin typeface="Arial" pitchFamily="34" charset="0"/>
                <a:cs typeface="Arial" pitchFamily="34" charset="0"/>
              </a:rPr>
              <a:t>Eλένη</a:t>
            </a:r>
            <a:r>
              <a:rPr lang="el-GR" sz="1050" dirty="0" smtClean="0">
                <a:latin typeface="Arial" pitchFamily="34" charset="0"/>
                <a:cs typeface="Arial" pitchFamily="34" charset="0"/>
              </a:rPr>
              <a:t>.</a:t>
            </a:r>
            <a:endParaRPr lang="el-GR" sz="1050" b="0" dirty="0" smtClean="0">
              <a:latin typeface="Arial" pitchFamily="34" charset="0"/>
              <a:cs typeface="Arial" pitchFamily="34" charset="0"/>
            </a:endParaRPr>
          </a:p>
          <a:p>
            <a:pPr algn="just">
              <a:buNone/>
            </a:pP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r>
              <a:rPr lang="en-US" sz="1050" b="0" dirty="0" smtClean="0">
                <a:latin typeface="Arial" pitchFamily="34" charset="0"/>
                <a:cs typeface="Arial" pitchFamily="34" charset="0"/>
              </a:rPr>
              <a:t>  </a:t>
            </a: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r>
              <a:rPr lang="el-GR" sz="1050" dirty="0" smtClean="0">
                <a:latin typeface="Arial" pitchFamily="34" charset="0"/>
                <a:cs typeface="Arial" pitchFamily="34" charset="0"/>
              </a:rPr>
              <a:t>Ο Όμηρος την ονομάζει κόρη του </a:t>
            </a:r>
            <a:r>
              <a:rPr lang="el-GR" sz="1050" dirty="0" err="1" smtClean="0">
                <a:latin typeface="Arial" pitchFamily="34" charset="0"/>
                <a:cs typeface="Arial" pitchFamily="34" charset="0"/>
              </a:rPr>
              <a:t>Δία.Η</a:t>
            </a:r>
            <a:r>
              <a:rPr lang="el-GR" sz="1050" dirty="0" smtClean="0">
                <a:latin typeface="Arial" pitchFamily="34" charset="0"/>
                <a:cs typeface="Arial" pitchFamily="34" charset="0"/>
              </a:rPr>
              <a:t> Ελληνική Μυθολογία λέει ότι γεννήθηκε από την όμορφη Λήδα που την αποπλάνησε ο Δίας , όταν μεταμορφώθηκε σε κύκνο. Η Ελένη ήταν πολύ </a:t>
            </a:r>
            <a:r>
              <a:rPr lang="el-GR" sz="1050" dirty="0" err="1" smtClean="0">
                <a:latin typeface="Arial" pitchFamily="34" charset="0"/>
                <a:cs typeface="Arial" pitchFamily="34" charset="0"/>
              </a:rPr>
              <a:t>όμορφη.Ο</a:t>
            </a:r>
            <a:r>
              <a:rPr lang="el-GR" sz="1050" dirty="0" smtClean="0">
                <a:latin typeface="Arial" pitchFamily="34" charset="0"/>
                <a:cs typeface="Arial" pitchFamily="34" charset="0"/>
              </a:rPr>
              <a:t> θρύλος της ομορφιάς της είχε απλωθεί σε όλη την Ελλάδα. Πολύ μικρή την έκλεψε ο Θησέας με τη βοήθεια του </a:t>
            </a:r>
            <a:r>
              <a:rPr lang="el-GR" sz="1050" dirty="0" err="1" smtClean="0">
                <a:latin typeface="Arial" pitchFamily="34" charset="0"/>
                <a:cs typeface="Arial" pitchFamily="34" charset="0"/>
              </a:rPr>
              <a:t>Πειρίθου</a:t>
            </a:r>
            <a:r>
              <a:rPr lang="el-GR" sz="1050" dirty="0" smtClean="0">
                <a:latin typeface="Arial" pitchFamily="34" charset="0"/>
                <a:cs typeface="Arial" pitchFamily="34" charset="0"/>
              </a:rPr>
              <a:t>, ενώ χόρευε στον ναό της </a:t>
            </a:r>
            <a:r>
              <a:rPr lang="el-GR" sz="1050" dirty="0" err="1" smtClean="0">
                <a:latin typeface="Arial" pitchFamily="34" charset="0"/>
                <a:cs typeface="Arial" pitchFamily="34" charset="0"/>
              </a:rPr>
              <a:t>Αρτέμιδας</a:t>
            </a:r>
            <a:r>
              <a:rPr lang="el-GR" sz="1050" dirty="0" smtClean="0">
                <a:latin typeface="Arial" pitchFamily="34" charset="0"/>
                <a:cs typeface="Arial" pitchFamily="34" charset="0"/>
              </a:rPr>
              <a:t>. Την μετέφερε στην Αττική και την έκρυψε στις </a:t>
            </a:r>
            <a:r>
              <a:rPr lang="el-GR" sz="1050" dirty="0" err="1" smtClean="0">
                <a:latin typeface="Arial" pitchFamily="34" charset="0"/>
                <a:cs typeface="Arial" pitchFamily="34" charset="0"/>
              </a:rPr>
              <a:t>Αφίδνες</a:t>
            </a:r>
            <a:r>
              <a:rPr lang="el-GR" sz="1050" dirty="0" smtClean="0">
                <a:latin typeface="Arial" pitchFamily="34" charset="0"/>
                <a:cs typeface="Arial" pitchFamily="34" charset="0"/>
              </a:rPr>
              <a:t> για να την φροντίζει η μητέρα του Αίθρα. Από εκεί την ελευθέρωσαν οι αδελφοί της Διόσκουροι. ( Κάστωρ και Πολυδεύκης).Η Ελένη γύρισε στη πατρίδα της στο Άργος και ήταν η πιο περιζήτητη νύφη όλης της Ελλάδας. Τελικά, ο πατέρας της, Τυνδάρεως, την πάντρεψε με τον βασιλιά, Μενέλαο της Σπάρτης .Επειδή ήταν πολλοί οι μνηστήρες για την ωραία Ελένη, ο πατέρας της, Τυνδάρεως ,τους έβαλε να ορκιστούν:</a:t>
            </a:r>
            <a:endParaRPr lang="el-GR" sz="1050" b="0" dirty="0" smtClean="0">
              <a:latin typeface="Arial" pitchFamily="34" charset="0"/>
              <a:cs typeface="Arial" pitchFamily="34" charset="0"/>
            </a:endParaRPr>
          </a:p>
          <a:p>
            <a:pPr algn="just">
              <a:buNone/>
            </a:pP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r>
              <a:rPr lang="el-GR" sz="1400" b="1" dirty="0" smtClean="0">
                <a:latin typeface="Arial" pitchFamily="34" charset="0"/>
                <a:cs typeface="Arial" pitchFamily="34" charset="0"/>
              </a:rPr>
              <a:t>Έλληνες βασιλιάδες μνηστήρες της Ελένης</a:t>
            </a:r>
            <a:endParaRPr lang="el-GR" sz="1400" b="0" dirty="0" smtClean="0">
              <a:latin typeface="Arial" pitchFamily="34" charset="0"/>
              <a:cs typeface="Arial" pitchFamily="34" charset="0"/>
            </a:endParaRPr>
          </a:p>
          <a:p>
            <a:pPr algn="just">
              <a:buNone/>
            </a:pPr>
            <a:r>
              <a:rPr lang="el-GR" sz="1050" dirty="0" smtClean="0">
                <a:latin typeface="Arial" pitchFamily="34" charset="0"/>
                <a:cs typeface="Arial" pitchFamily="34" charset="0"/>
              </a:rPr>
              <a:t> </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«Όποιος και αν κερδίσει</a:t>
            </a:r>
            <a:r>
              <a:rPr lang="el-GR" sz="1050" i="1" dirty="0" smtClean="0">
                <a:latin typeface="Arial" pitchFamily="34" charset="0"/>
                <a:cs typeface="Arial" pitchFamily="34" charset="0"/>
              </a:rPr>
              <a:t> θα</a:t>
            </a:r>
            <a:r>
              <a:rPr lang="el-GR" sz="1050" dirty="0" smtClean="0">
                <a:latin typeface="Arial" pitchFamily="34" charset="0"/>
                <a:cs typeface="Arial" pitchFamily="34" charset="0"/>
              </a:rPr>
              <a:t> βοηθήσουμε όλοι σε περίπτωση που κάποιος εχθρός την πάρει από το σπίτι και το σύζυγό της και θα βαδίσουμε ένοπλοι εναντίον του ισοπεδώνοντας τη πόλη του» (Ευριπίδης Αγαμέμνων –Ιφιγένεια εν </a:t>
            </a:r>
            <a:r>
              <a:rPr lang="el-GR" sz="1050" dirty="0" err="1" smtClean="0">
                <a:latin typeface="Arial" pitchFamily="34" charset="0"/>
                <a:cs typeface="Arial" pitchFamily="34" charset="0"/>
              </a:rPr>
              <a:t>Αυλίδι</a:t>
            </a:r>
            <a:r>
              <a:rPr lang="el-GR" sz="1050" dirty="0" smtClean="0">
                <a:latin typeface="Arial" pitchFamily="34" charset="0"/>
                <a:cs typeface="Arial" pitchFamily="34" charset="0"/>
              </a:rPr>
              <a:t> στίχος 57). Λέγεται ότι ο Τυνδάρεως φοβούμενος ότι ο Αγαμέμνων μπορεί να χώριζε την Κλυταιμνήστρα για χάρη της Ελένης, μετά από συμβουλή του Οδυσσέα τον έβαλε και αυτόν να ορκισθεί. Όμως, η θεά Αφροδίτη είχε δώσει την υπόσχεση στο βασιλόπουλο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 (Αλέξανδρο) της Τροίας ότι θα του δώσει την ωραιότερη γυναίκα του κόσμου. Έτσι, ο Πάρις ταξίδεψε στη Σπάρτη και άρπαξε με τη θέλησή της την ωραία Ελένη και την έφερε στην Τροία .Η αρπαγή αυτή, σύμφωνα με το μύθο, στάθηκε η αφορμή για τον αιματηρό και αδυσώπητο δεκαετή </a:t>
            </a:r>
            <a:r>
              <a:rPr lang="el-GR" sz="1050" dirty="0" err="1" smtClean="0">
                <a:latin typeface="Arial" pitchFamily="34" charset="0"/>
                <a:cs typeface="Arial" pitchFamily="34" charset="0"/>
              </a:rPr>
              <a:t>Τρωϊκό</a:t>
            </a:r>
            <a:r>
              <a:rPr lang="el-GR" sz="1050" dirty="0" smtClean="0">
                <a:latin typeface="Arial" pitchFamily="34" charset="0"/>
                <a:cs typeface="Arial" pitchFamily="34" charset="0"/>
              </a:rPr>
              <a:t> πόλεμο μεταξύ Ελλήνων και Τρώων και την ήττα και καταστροφή της Τροίας. Μετά την αρπαγή της Ελένης από τον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 «ενεργοποιήθηκε» από τον Μενέλαο ο όρκος του Τυνδάρεω και έτσι ο αδελφός του, Αγαμέμνων, οργάνωσε την εκστρατεία κατά της Τροίας.</a:t>
            </a:r>
            <a:endParaRPr lang="el-GR" sz="1050" b="0" dirty="0" smtClean="0">
              <a:latin typeface="Arial" pitchFamily="34" charset="0"/>
              <a:cs typeface="Arial" pitchFamily="34" charset="0"/>
            </a:endParaRPr>
          </a:p>
          <a:p>
            <a:pPr algn="just">
              <a:buNone/>
            </a:pP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endParaRPr lang="el-GR"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6).jpg"/>
          <p:cNvPicPr>
            <a:picLocks noGrp="1" noChangeAspect="1"/>
          </p:cNvPicPr>
          <p:nvPr>
            <p:ph idx="1"/>
          </p:nvPr>
        </p:nvPicPr>
        <p:blipFill>
          <a:blip r:embed="rId2" cstate="print"/>
          <a:stretch>
            <a:fillRect/>
          </a:stretch>
        </p:blipFill>
        <p:spPr>
          <a:xfrm>
            <a:off x="1600200" y="1219200"/>
            <a:ext cx="6022894" cy="46156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jpg"/>
          <p:cNvPicPr>
            <a:picLocks noGrp="1" noChangeAspect="1"/>
          </p:cNvPicPr>
          <p:nvPr>
            <p:ph idx="1"/>
          </p:nvPr>
        </p:nvPicPr>
        <p:blipFill>
          <a:blip r:embed="rId2" cstate="print"/>
          <a:stretch>
            <a:fillRect/>
          </a:stretch>
        </p:blipFill>
        <p:spPr>
          <a:xfrm>
            <a:off x="1447800" y="990600"/>
            <a:ext cx="6496050" cy="4953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5_4.jpg"/>
          <p:cNvPicPr>
            <a:picLocks noGrp="1" noChangeAspect="1"/>
          </p:cNvPicPr>
          <p:nvPr>
            <p:ph idx="1"/>
          </p:nvPr>
        </p:nvPicPr>
        <p:blipFill>
          <a:blip r:embed="rId2" cstate="print"/>
          <a:stretch>
            <a:fillRect/>
          </a:stretch>
        </p:blipFill>
        <p:spPr>
          <a:xfrm>
            <a:off x="2590800" y="914400"/>
            <a:ext cx="4387793" cy="55927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5_3.jpg"/>
          <p:cNvPicPr>
            <a:picLocks noGrp="1" noChangeAspect="1"/>
          </p:cNvPicPr>
          <p:nvPr>
            <p:ph idx="1"/>
          </p:nvPr>
        </p:nvPicPr>
        <p:blipFill>
          <a:blip r:embed="rId2" cstate="print"/>
          <a:stretch>
            <a:fillRect/>
          </a:stretch>
        </p:blipFill>
        <p:spPr>
          <a:xfrm>
            <a:off x="1371600" y="914400"/>
            <a:ext cx="6553199" cy="570674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2).jpg"/>
          <p:cNvPicPr>
            <a:picLocks noGrp="1" noChangeAspect="1"/>
          </p:cNvPicPr>
          <p:nvPr>
            <p:ph idx="1"/>
          </p:nvPr>
        </p:nvPicPr>
        <p:blipFill>
          <a:blip r:embed="rId2" cstate="print"/>
          <a:stretch>
            <a:fillRect/>
          </a:stretch>
        </p:blipFill>
        <p:spPr>
          <a:xfrm>
            <a:off x="2209800" y="1066800"/>
            <a:ext cx="4836289"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jelena-trojanska.jpg"/>
          <p:cNvPicPr>
            <a:picLocks noGrp="1" noChangeAspect="1"/>
          </p:cNvPicPr>
          <p:nvPr>
            <p:ph idx="1"/>
          </p:nvPr>
        </p:nvPicPr>
        <p:blipFill>
          <a:blip r:embed="rId2" cstate="print"/>
          <a:stretch>
            <a:fillRect/>
          </a:stretch>
        </p:blipFill>
        <p:spPr>
          <a:xfrm>
            <a:off x="2057400" y="990600"/>
            <a:ext cx="5105400" cy="488650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47800" y="838200"/>
            <a:ext cx="4114800" cy="639762"/>
          </a:xfrm>
        </p:spPr>
        <p:txBody>
          <a:bodyPr>
            <a:normAutofit/>
          </a:bodyPr>
          <a:lstStyle/>
          <a:p>
            <a:pPr algn="l"/>
            <a:r>
              <a:rPr lang="el-GR" sz="1600" b="1" dirty="0" smtClean="0">
                <a:latin typeface="Arial" pitchFamily="34" charset="0"/>
                <a:cs typeface="Arial" pitchFamily="34" charset="0"/>
              </a:rPr>
              <a:t>Πρωτότυπα κόμικς για την ωραία Ελένη</a:t>
            </a:r>
            <a:endParaRPr lang="el-GR" sz="1600" b="1" dirty="0">
              <a:latin typeface="Arial" pitchFamily="34" charset="0"/>
              <a:cs typeface="Arial" pitchFamily="34" charset="0"/>
            </a:endParaRPr>
          </a:p>
        </p:txBody>
      </p:sp>
      <p:pic>
        <p:nvPicPr>
          <p:cNvPr id="4" name="3 - Θέση περιεχομένου" descr="2010-03-12.jpg"/>
          <p:cNvPicPr>
            <a:picLocks noGrp="1" noChangeAspect="1"/>
          </p:cNvPicPr>
          <p:nvPr>
            <p:ph idx="1"/>
          </p:nvPr>
        </p:nvPicPr>
        <p:blipFill>
          <a:blip r:embed="rId2" cstate="print"/>
          <a:stretch>
            <a:fillRect/>
          </a:stretch>
        </p:blipFill>
        <p:spPr>
          <a:xfrm>
            <a:off x="1287650" y="1935163"/>
            <a:ext cx="6568700" cy="43894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oyC0321.jpg"/>
          <p:cNvPicPr>
            <a:picLocks noGrp="1" noChangeAspect="1"/>
          </p:cNvPicPr>
          <p:nvPr>
            <p:ph idx="1"/>
          </p:nvPr>
        </p:nvPicPr>
        <p:blipFill>
          <a:blip r:embed="rId2" cstate="print"/>
          <a:stretch>
            <a:fillRect/>
          </a:stretch>
        </p:blipFill>
        <p:spPr>
          <a:xfrm>
            <a:off x="1676400" y="152400"/>
            <a:ext cx="6248400" cy="65692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81000"/>
            <a:ext cx="8229600" cy="6248400"/>
          </a:xfrm>
        </p:spPr>
        <p:txBody>
          <a:bodyPr>
            <a:noAutofit/>
          </a:bodyPr>
          <a:lstStyle/>
          <a:p>
            <a:pPr algn="just">
              <a:buNone/>
            </a:pPr>
            <a:r>
              <a:rPr lang="el-GR" sz="1050" dirty="0" smtClean="0">
                <a:latin typeface="Arial" pitchFamily="34" charset="0"/>
                <a:cs typeface="Arial" pitchFamily="34" charset="0"/>
              </a:rPr>
              <a:t>         Σύμφωνα με τον Όμηρο, στον πόλεμο αυτό έλαβαν μέρος επώνυμοι βασιλιάδες πολλών Ελληνικών πόλεων. Μετά τον θάνατο του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 η ωραία Ελένη παντρεύτηκε τον </a:t>
            </a:r>
            <a:r>
              <a:rPr lang="el-GR" sz="1050" dirty="0" err="1" smtClean="0">
                <a:latin typeface="Arial" pitchFamily="34" charset="0"/>
                <a:cs typeface="Arial" pitchFamily="34" charset="0"/>
              </a:rPr>
              <a:t>Διήφοβο</a:t>
            </a:r>
            <a:r>
              <a:rPr lang="el-GR" sz="1050" dirty="0" smtClean="0">
                <a:latin typeface="Arial" pitchFamily="34" charset="0"/>
                <a:cs typeface="Arial" pitchFamily="34" charset="0"/>
              </a:rPr>
              <a:t> (αδελφό του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).Ύστερα από την πτώση της Τροίας ακολούθησε η Ελένη τον σύζυγό της, Μενέλαο, στη Σπάρτη .Εκεί έφθασαν μετά από περιπέτειες οκτώ χρόνων. Από τότε έζησαν ήσυχοι την υπόλοιπη ζωή τους. Ωστόσο, ένας άλλος μύθος λέει ότι ο Μενέλαος κατέπλευσε στην Αίγυπτο .Εκεί στη χώρα του Νείλου συνάντησε την πραγματική Ελένη. Η Ελένη για την οποία πολεμούσαν στη Τροία ήταν μια άλλη Ελένη ,ένα όραμά </a:t>
            </a:r>
            <a:r>
              <a:rPr lang="el-GR" sz="1050" dirty="0" err="1" smtClean="0">
                <a:latin typeface="Arial" pitchFamily="34" charset="0"/>
                <a:cs typeface="Arial" pitchFamily="34" charset="0"/>
              </a:rPr>
              <a:t>της,το</a:t>
            </a:r>
            <a:r>
              <a:rPr lang="el-GR" sz="1050" dirty="0" smtClean="0">
                <a:latin typeface="Arial" pitchFamily="34" charset="0"/>
                <a:cs typeface="Arial" pitchFamily="34" charset="0"/>
              </a:rPr>
              <a:t> είδωλό της. Στο μύθο αυτό αναφέρεται ο αρχαίος Έλληνας ποιητής, Στησίχορος, στο έργο του “Παλινωδία” που διασώζεται στον “Φαίδρο” του Πλάτωνα .Ο υπέροχος Όμηρος στο έργο του </a:t>
            </a:r>
            <a:r>
              <a:rPr lang="el-GR" sz="1050" dirty="0" err="1" smtClean="0">
                <a:latin typeface="Arial" pitchFamily="34" charset="0"/>
                <a:cs typeface="Arial" pitchFamily="34" charset="0"/>
              </a:rPr>
              <a:t>Ιλιάδα</a:t>
            </a:r>
            <a:r>
              <a:rPr lang="el-GR" sz="1050" dirty="0" smtClean="0">
                <a:latin typeface="Arial" pitchFamily="34" charset="0"/>
                <a:cs typeface="Arial" pitchFamily="34" charset="0"/>
              </a:rPr>
              <a:t> παρουσιάζει την Ελένη σαν ένα πλάσμα ανθρώπινο με θεϊκή καταγωγή. Αν και αγαπά τον </a:t>
            </a:r>
            <a:r>
              <a:rPr lang="el-GR" sz="1050" dirty="0" err="1" smtClean="0">
                <a:latin typeface="Arial" pitchFamily="34" charset="0"/>
                <a:cs typeface="Arial" pitchFamily="34" charset="0"/>
              </a:rPr>
              <a:t>Πάρι</a:t>
            </a:r>
            <a:r>
              <a:rPr lang="el-GR" sz="1050" dirty="0" smtClean="0">
                <a:latin typeface="Arial" pitchFamily="34" charset="0"/>
                <a:cs typeface="Arial" pitchFamily="34" charset="0"/>
              </a:rPr>
              <a:t> τον παρατά, γιατί δεν είναι γενναίος.</a:t>
            </a:r>
            <a:endParaRPr lang="el-GR" sz="1050" b="0" dirty="0" smtClean="0">
              <a:latin typeface="Arial" pitchFamily="34" charset="0"/>
              <a:cs typeface="Arial" pitchFamily="34" charset="0"/>
            </a:endParaRPr>
          </a:p>
          <a:p>
            <a:pPr algn="just">
              <a:buNone/>
            </a:pP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r>
              <a:rPr lang="el-GR" sz="1400" b="1" dirty="0" smtClean="0">
                <a:latin typeface="Arial" pitchFamily="34" charset="0"/>
                <a:cs typeface="Arial" pitchFamily="34" charset="0"/>
              </a:rPr>
              <a:t>Η συγκέντρωση των Ελλήνων</a:t>
            </a:r>
          </a:p>
          <a:p>
            <a:pPr algn="just">
              <a:buNone/>
            </a:pPr>
            <a:endParaRPr lang="en-US" sz="105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 Μενέλαος απαίτησε να τηρηθεί ο όρκος των πρώην μνηστήρων της Ελένης και απευθύνθηκε στον Αγαμέμνονα. Για αυτό το σκοπό απέστειλε πρεσβείες σε όλους τους Αχαιούς ηγεμόνες να τηρήσουν τον όρκο που είχαν δώσει.</a:t>
            </a:r>
            <a:endParaRPr lang="el-GR" sz="1050" b="0" dirty="0" smtClean="0">
              <a:latin typeface="Arial" pitchFamily="34" charset="0"/>
              <a:cs typeface="Arial" pitchFamily="34" charset="0"/>
            </a:endParaRPr>
          </a:p>
          <a:p>
            <a:pPr algn="just">
              <a:buNone/>
            </a:pPr>
            <a:r>
              <a:rPr lang="en-US" sz="1400" b="1" dirty="0" smtClean="0">
                <a:latin typeface="Arial" pitchFamily="34" charset="0"/>
                <a:cs typeface="Arial" pitchFamily="34" charset="0"/>
              </a:rPr>
              <a:t>         </a:t>
            </a:r>
          </a:p>
          <a:p>
            <a:pPr algn="just">
              <a:buNone/>
            </a:pPr>
            <a:r>
              <a:rPr lang="en-US" sz="1400" b="1" dirty="0" smtClean="0">
                <a:latin typeface="Arial" pitchFamily="34" charset="0"/>
                <a:cs typeface="Arial" pitchFamily="34" charset="0"/>
              </a:rPr>
              <a:t>       </a:t>
            </a:r>
            <a:r>
              <a:rPr lang="el-GR" sz="1400" b="1" dirty="0" smtClean="0">
                <a:latin typeface="Arial" pitchFamily="34" charset="0"/>
                <a:cs typeface="Arial" pitchFamily="34" charset="0"/>
              </a:rPr>
              <a:t>Πρώτη σύναξη στην Αυλίδα</a:t>
            </a:r>
          </a:p>
          <a:p>
            <a:pPr algn="just">
              <a:buNone/>
            </a:pPr>
            <a:r>
              <a:rPr lang="en-US" sz="1050" dirty="0" smtClean="0">
                <a:latin typeface="Arial" pitchFamily="34" charset="0"/>
                <a:cs typeface="Arial" pitchFamily="34" charset="0"/>
              </a:rPr>
              <a:t>          </a:t>
            </a:r>
          </a:p>
          <a:p>
            <a:pPr algn="just">
              <a:buNone/>
            </a:pPr>
            <a:r>
              <a:rPr lang="en-US" sz="1050" dirty="0">
                <a:latin typeface="Arial" pitchFamily="34" charset="0"/>
                <a:cs typeface="Arial" pitchFamily="34" charset="0"/>
              </a:rPr>
              <a:t> </a:t>
            </a:r>
            <a:r>
              <a:rPr lang="en-US" sz="1050" dirty="0" smtClean="0">
                <a:latin typeface="Arial" pitchFamily="34" charset="0"/>
                <a:cs typeface="Arial" pitchFamily="34" charset="0"/>
              </a:rPr>
              <a:t>            </a:t>
            </a:r>
            <a:r>
              <a:rPr lang="el-GR" sz="1050" dirty="0" smtClean="0">
                <a:latin typeface="Arial" pitchFamily="34" charset="0"/>
                <a:cs typeface="Arial" pitchFamily="34" charset="0"/>
              </a:rPr>
              <a:t>Οι δυνάμεις των Ελλήνων αρχικά συγκεντρώθηκαν στην Αυλίδα. Όλοι οι παλαιοί μνηστήρες ήταν παρόντες εκτός από τον βασιλιά της Κύπρου, </a:t>
            </a:r>
            <a:r>
              <a:rPr lang="el-GR" sz="1050" dirty="0" err="1" smtClean="0">
                <a:latin typeface="Arial" pitchFamily="34" charset="0"/>
                <a:cs typeface="Arial" pitchFamily="34" charset="0"/>
              </a:rPr>
              <a:t>Κίνυρα</a:t>
            </a:r>
            <a:r>
              <a:rPr lang="el-GR" sz="1050" dirty="0" smtClean="0">
                <a:latin typeface="Arial" pitchFamily="34" charset="0"/>
                <a:cs typeface="Arial" pitchFamily="34" charset="0"/>
              </a:rPr>
              <a:t>, που υποσχέθηκε ότι θα στείλει 50 πλοία. Τελικά, έστειλε μόνο ένα, με επικεφαλής τον </a:t>
            </a:r>
            <a:r>
              <a:rPr lang="el-GR" sz="1050" dirty="0" err="1" smtClean="0">
                <a:latin typeface="Arial" pitchFamily="34" charset="0"/>
                <a:cs typeface="Arial" pitchFamily="34" charset="0"/>
              </a:rPr>
              <a:t>Μυγδαλίωνα</a:t>
            </a:r>
            <a:r>
              <a:rPr lang="el-GR" sz="1050" dirty="0" smtClean="0">
                <a:latin typeface="Arial" pitchFamily="34" charset="0"/>
                <a:cs typeface="Arial" pitchFamily="34" charset="0"/>
              </a:rPr>
              <a:t> και άλλα 49 ομοιώματα πλοίων φτιαγμένα από λάσπη. Ο τελευταίος που προσήλθε στην Αυλίδα  ήταν ο δεκαπεντάχρονος τότε Αχιλλέας.</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Όταν οι Έλληνες ξεκίνησαν για την Τροία, από εσφαλμένο προσανατολισμό, αποβιβάστηκαν στη </a:t>
            </a:r>
            <a:r>
              <a:rPr lang="el-GR" sz="1050" dirty="0" err="1" smtClean="0">
                <a:latin typeface="Arial" pitchFamily="34" charset="0"/>
                <a:cs typeface="Arial" pitchFamily="34" charset="0"/>
              </a:rPr>
              <a:t>Μυσία</a:t>
            </a:r>
            <a:r>
              <a:rPr lang="el-GR" sz="1050" dirty="0" smtClean="0">
                <a:latin typeface="Arial" pitchFamily="34" charset="0"/>
                <a:cs typeface="Arial" pitchFamily="34" charset="0"/>
              </a:rPr>
              <a:t>. Ο βασιλιάς της, Τήλεφος, γιος του Ηρακλή, είχε επιτρέψει παλαιότερα σε ομάδα Αρκάδων να εγκατασταθούν στην περιοχή. Στη μάχη που ακολούθησε, ο Αχιλλέας τραυμάτισε τον Τήλεφο, ο οποίος είχε σκοτώσει προηγουμένως τον </a:t>
            </a:r>
            <a:r>
              <a:rPr lang="el-GR" sz="1050" dirty="0" err="1" smtClean="0">
                <a:latin typeface="Arial" pitchFamily="34" charset="0"/>
                <a:cs typeface="Arial" pitchFamily="34" charset="0"/>
              </a:rPr>
              <a:t>Θέρσανδρο</a:t>
            </a:r>
            <a:r>
              <a:rPr lang="el-GR" sz="1050" dirty="0" smtClean="0">
                <a:latin typeface="Arial" pitchFamily="34" charset="0"/>
                <a:cs typeface="Arial" pitchFamily="34" charset="0"/>
              </a:rPr>
              <a:t>. Επειδή η πληγή του Τήλεφου δεν επουλώνονταν, ένας χρησμός ανέφερε ότι θα θεραπευτεί μόνο από αυτόν που την προκάλεσε. Μετά τη </a:t>
            </a:r>
            <a:r>
              <a:rPr lang="el-GR" sz="1050" dirty="0" err="1" smtClean="0">
                <a:latin typeface="Arial" pitchFamily="34" charset="0"/>
                <a:cs typeface="Arial" pitchFamily="34" charset="0"/>
              </a:rPr>
              <a:t>Μυσία</a:t>
            </a:r>
            <a:r>
              <a:rPr lang="el-GR" sz="1050" dirty="0" smtClean="0">
                <a:latin typeface="Arial" pitchFamily="34" charset="0"/>
                <a:cs typeface="Arial" pitchFamily="34" charset="0"/>
              </a:rPr>
              <a:t>, οι Αχαιοί έπλευσαν για την Τροία, όμως δυσμενείς καιρικές συνθήκες και αντίθετοι άνεμοι σκόρπισαν τον στόλο τους και οι επιχειρήσεις αναβλήθηκαν προσωρινά. Ορίστηκε νέα σύναξη και πάλι στην Αυλίδα.</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 Τήλεφος πήγε στην Αυλίδα και, είτε μεταμφιεσμένος σε ζητιάνο, είτε ζητώντας απευθείας από τον Αγαμέμνονα βοήθεια για την επούλωση της πληγής του, απήγαγε τον Ορέστη (γιο του Αγαμέμνονα) και ζητούσε ως αντάλλαγμα τη θεραπεία του. Ο Αχιλλέας αρνήθηκε να του παράσχει όποια βοήθεια υποστηρίζοντας ότι δεν έχει ανάλογες γνώσεις. Ο Οδυσσέας ερμήνευσε τον σχετικό χρησμό, λέγοντας ότι το δόρυ που προκάλεσε την πληγή, αν ερχόταν σε επαφή πάλι με την πληγή θα την θεράπευε και έτσι  έγινε. Ο Τήλεφος ως αντάλλαγμα, έδειξε στους Αχαιούς τον ακριβή δρόμο για την Τροία.</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Ορισμένοι ερευνητές θεώρησαν ότι η σύγκρουση με τον Τήλεφο και η επίλυση της διαφοράς που ακολούθησε αποτελεί αναπόσπαστο κομμάτι του τρωικού επικού κύκλου και ότι</a:t>
            </a:r>
            <a:r>
              <a:rPr lang="en-US" sz="1050" dirty="0" smtClean="0">
                <a:latin typeface="Arial" pitchFamily="34" charset="0"/>
                <a:cs typeface="Arial" pitchFamily="34" charset="0"/>
              </a:rPr>
              <a:t> </a:t>
            </a:r>
            <a:r>
              <a:rPr lang="el-GR" sz="1050" dirty="0" smtClean="0">
                <a:latin typeface="Arial" pitchFamily="34" charset="0"/>
                <a:cs typeface="Arial" pitchFamily="34" charset="0"/>
              </a:rPr>
              <a:t>αρχικά αποτελούσε κομμάτι της ίδιας της πολιορκίας της Τροίας, το οποίο με την πάροδο των αιώνων αποσπάστηκε από τα γεγονότα των κύριων πολεμικών επιχειρήσεων που ακολούθησαν χρονικά.</a:t>
            </a:r>
            <a:endParaRPr lang="el-GR" sz="1050" b="0" dirty="0" smtClean="0">
              <a:latin typeface="Arial" pitchFamily="34" charset="0"/>
              <a:cs typeface="Arial" pitchFamily="34" charset="0"/>
            </a:endParaRPr>
          </a:p>
          <a:p>
            <a:pPr algn="just">
              <a:buNone/>
            </a:pPr>
            <a:endParaRPr lang="el-GR" sz="1050" dirty="0" smtClean="0">
              <a:latin typeface="Arial" pitchFamily="34" charset="0"/>
              <a:cs typeface="Arial" pitchFamily="34" charset="0"/>
            </a:endParaRPr>
          </a:p>
          <a:p>
            <a:pPr algn="just">
              <a:buNone/>
            </a:pPr>
            <a:endParaRPr lang="el-GR" sz="10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2000"/>
            <a:ext cx="8229600" cy="5943600"/>
          </a:xfrm>
        </p:spPr>
        <p:txBody>
          <a:bodyPr>
            <a:noAutofit/>
          </a:bodyPr>
          <a:lstStyle/>
          <a:p>
            <a:pPr algn="just">
              <a:buNone/>
            </a:pPr>
            <a:r>
              <a:rPr lang="en-US" sz="1050" dirty="0" smtClean="0">
                <a:latin typeface="Arial" pitchFamily="34" charset="0"/>
                <a:cs typeface="Arial" pitchFamily="34" charset="0"/>
              </a:rPr>
              <a:t>         </a:t>
            </a:r>
            <a:endParaRPr lang="el-GR" sz="1050" b="0" dirty="0" smtClean="0">
              <a:latin typeface="Arial" pitchFamily="34" charset="0"/>
              <a:cs typeface="Arial" pitchFamily="34" charset="0"/>
            </a:endParaRPr>
          </a:p>
          <a:p>
            <a:pPr algn="just">
              <a:buNone/>
            </a:pPr>
            <a:r>
              <a:rPr lang="en-US" sz="1400" b="1" dirty="0" smtClean="0">
                <a:latin typeface="Arial" pitchFamily="34" charset="0"/>
                <a:cs typeface="Arial" pitchFamily="34" charset="0"/>
              </a:rPr>
              <a:t>       </a:t>
            </a:r>
            <a:r>
              <a:rPr lang="el-GR" sz="1400" b="1" dirty="0" smtClean="0">
                <a:latin typeface="Arial" pitchFamily="34" charset="0"/>
                <a:cs typeface="Arial" pitchFamily="34" charset="0"/>
              </a:rPr>
              <a:t>Δεύτερη σύναξη στην Αυλίδα</a:t>
            </a:r>
          </a:p>
          <a:p>
            <a:pPr algn="just">
              <a:buNone/>
            </a:pPr>
            <a:r>
              <a:rPr lang="en-US" sz="1050" dirty="0" smtClean="0">
                <a:latin typeface="Arial" pitchFamily="34" charset="0"/>
                <a:cs typeface="Arial" pitchFamily="34" charset="0"/>
              </a:rPr>
              <a:t>           </a:t>
            </a: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Οκτώ χρόνια μετά την αποτυχημένη απόπειρα να πλεύσουν στην Τροία, οι Έλληνες, που ο στόλος τους αποτελούνταν από περισσότερα από χίλια πλοία, συγκεντρώθηκαν στην Αυλίδα. Όμως, ο άνεμος είχε κοπάσει εντελώς και η πλεύση ήταν αδύνατη. Ο μάντης Κάλχας τόνισε ότι η θεά Άρτεμις το προκάλεσε αυτό, ως τιμωρία για τον θάνατο του ιερού ελαφιού της από τον Αγαμέμνονα, στην προσπάθειά του να αποδείξει ότι είναι καλύτερος κυνηγός από αυτήν. Ο μόνος τρόπος να κατευναστεί η Άρτεμις ήταν, κατά τον Κάλχα, να θυσιαστεί η κόρη του Αγαμέμνονα και της Κλυταιμνήστρας, Ιφιγένεια. Ο Αγαμέμνονας αρχικά αρνήθηκε, όμως οι υπόλοιποι Αχαιοί ηγέτες τον απείλησαν ότι θα ορίσουν τον Παλαμήδη αρχηγό της εκστρατείας και τελικά υποχώρησε. Λίγο πριν την θυσία της Ιφιγένειας, η Άρτεμις επενέβη και την μετέφερε σε κάποιο μακρινό τόπο, όπου υπηρέτησε ως ιέρεια την θεά. Ο Αγαμέμνονας, βλέποντας ότι η κόρη του εξαφανίστηκε με υπερφυσικό τρόπο, μετά τη συμβουλή του Κάλχα, θυσίασε ένα αρνί.</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Οι δυνάμεις των Αχαιών περιγράφονται με λεπτομέρεια στον κατάλογο των πλοίων (</a:t>
            </a:r>
            <a:r>
              <a:rPr lang="el-GR" sz="1050" dirty="0" err="1" smtClean="0">
                <a:latin typeface="Arial" pitchFamily="34" charset="0"/>
                <a:cs typeface="Arial" pitchFamily="34" charset="0"/>
              </a:rPr>
              <a:t>Νεών</a:t>
            </a:r>
            <a:r>
              <a:rPr lang="el-GR" sz="1050" dirty="0" smtClean="0">
                <a:latin typeface="Arial" pitchFamily="34" charset="0"/>
                <a:cs typeface="Arial" pitchFamily="34" charset="0"/>
              </a:rPr>
              <a:t> κατάλογος), στην β' ραψωδία της </a:t>
            </a:r>
            <a:r>
              <a:rPr lang="el-GR" sz="1050" dirty="0" err="1" smtClean="0">
                <a:latin typeface="Arial" pitchFamily="34" charset="0"/>
                <a:cs typeface="Arial" pitchFamily="34" charset="0"/>
              </a:rPr>
              <a:t>Ιλιάδας</a:t>
            </a:r>
            <a:r>
              <a:rPr lang="el-GR" sz="1050" dirty="0" smtClean="0">
                <a:latin typeface="Arial" pitchFamily="34" charset="0"/>
                <a:cs typeface="Arial" pitchFamily="34" charset="0"/>
              </a:rPr>
              <a:t>. Προέρχονταν από 28 περιοχές:  Στερεά Ελλάδα, Θεσσαλία, Πελοπόννησο, Δωδεκάνησα, Κρήτη και ορισμένα νησιά του Ιονίου πελάγους, συγκεντρώνοντας στόλο από 1.178 </a:t>
            </a:r>
            <a:r>
              <a:rPr lang="el-GR" sz="1050" dirty="0" err="1" smtClean="0">
                <a:latin typeface="Arial" pitchFamily="34" charset="0"/>
                <a:cs typeface="Arial" pitchFamily="34" charset="0"/>
              </a:rPr>
              <a:t>πεντηκόντορους</a:t>
            </a:r>
            <a:r>
              <a:rPr lang="el-GR" sz="1050" dirty="0" smtClean="0">
                <a:latin typeface="Arial" pitchFamily="34" charset="0"/>
                <a:cs typeface="Arial" pitchFamily="34" charset="0"/>
              </a:rPr>
              <a:t> και 50 κωπήλατους. Ο Θουκυδίδης αναφέρει ότι ο στόλος αποτελούνταν από 1.200 πλοία και συγκεκριμένα ο στόλος των Βοιωτών διέθετε 80 άτομα πλήρωμα σε κάθε σκάφος του, ενώ τα πλοία του Φιλοκτήτη διέθεταν μόνο 50 κωπηλάτες το καθένα. Προφανώς αυτοί οι αριθμοί αφορούσαν το μέγιστο και ελάχιστο δυνατό πλήρωμα που διέθετε ένα πλοίο. Αν συνυπολογιστούν όλα τα παραπάνω, η συνολική ένοπλη δύναμη των Ελλήνων ανέρχονταν από 70.000 ως 130.000 άντρες. Άλλος κατάλογος πλοίων που μας διασώζει ο Απολλόδωρος διαφέρει ελαφρώς από αυτόν του Ομήρου, όμως συμφωνεί για το σύνολο της εκστρατευτικής δύναμης.</a:t>
            </a:r>
            <a:endParaRPr lang="el-GR" sz="1050" b="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Στη β' ραψωδία της </a:t>
            </a:r>
            <a:r>
              <a:rPr lang="el-GR" sz="1050" dirty="0" err="1" smtClean="0">
                <a:latin typeface="Arial" pitchFamily="34" charset="0"/>
                <a:cs typeface="Arial" pitchFamily="34" charset="0"/>
              </a:rPr>
              <a:t>Ιλιάδας</a:t>
            </a:r>
            <a:r>
              <a:rPr lang="el-GR" sz="1050" dirty="0" smtClean="0">
                <a:latin typeface="Arial" pitchFamily="34" charset="0"/>
                <a:cs typeface="Arial" pitchFamily="34" charset="0"/>
              </a:rPr>
              <a:t> παρουσιάζεται επίσης και ο κατάλογος των Τρώων και των συμμάχων τους. Εκτός από την ίδια την Τροία, της οποίας ηγούνταν ο Έκτορας, στους συμμάχους περιλαμβάνονταν: </a:t>
            </a:r>
            <a:r>
              <a:rPr lang="el-GR" sz="1050" dirty="0" err="1" smtClean="0">
                <a:latin typeface="Arial" pitchFamily="34" charset="0"/>
                <a:cs typeface="Arial" pitchFamily="34" charset="0"/>
              </a:rPr>
              <a:t>Δάρδανοι</a:t>
            </a:r>
            <a:r>
              <a:rPr lang="el-GR" sz="1050" dirty="0" smtClean="0">
                <a:latin typeface="Arial" pitchFamily="34" charset="0"/>
                <a:cs typeface="Arial" pitchFamily="34" charset="0"/>
              </a:rPr>
              <a:t> (υπό τον Αινεία), </a:t>
            </a:r>
            <a:r>
              <a:rPr lang="el-GR" sz="1050" dirty="0" err="1" smtClean="0">
                <a:latin typeface="Arial" pitchFamily="34" charset="0"/>
                <a:cs typeface="Arial" pitchFamily="34" charset="0"/>
              </a:rPr>
              <a:t>Αδραστενείς</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Περκοτιανοί</a:t>
            </a:r>
            <a:r>
              <a:rPr lang="el-GR" sz="1050" dirty="0" smtClean="0">
                <a:latin typeface="Arial" pitchFamily="34" charset="0"/>
                <a:cs typeface="Arial" pitchFamily="34" charset="0"/>
              </a:rPr>
              <a:t>, Πελασγοί, Θράκες, Κίκονες δορυφόροι, Παίονες τοξότες, </a:t>
            </a:r>
            <a:r>
              <a:rPr lang="el-GR" sz="1050" dirty="0" err="1" smtClean="0">
                <a:latin typeface="Arial" pitchFamily="34" charset="0"/>
                <a:cs typeface="Arial" pitchFamily="34" charset="0"/>
              </a:rPr>
              <a:t>Μύσιοι</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Φρύγες</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Μιλήσιοι</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Λύκιοι</a:t>
            </a:r>
            <a:r>
              <a:rPr lang="el-GR" sz="1050" dirty="0" smtClean="0">
                <a:latin typeface="Arial" pitchFamily="34" charset="0"/>
                <a:cs typeface="Arial" pitchFamily="34" charset="0"/>
              </a:rPr>
              <a:t> υπό τον Σαρπηδόνα και Κάρες. Δεν διευκρινίζεται τι γλώσσα μιλούσαν αυτοί οι λαοί, μόνο οι Κάρες αναφέρονται ως βαρβαρόφωνοι. Οι υπόλοιποι σύμμαχοι των Τρώων αναφέρεται ότι μιλούσαν διάφορες γλώσσες και έπρεπε από τους επικεφαλής τους να μεταφραστούν οι διάφορες εντολές στο πεδίο της μάχης. Ιδιαίτερα σημαντικό είναι το στοιχείο ότι, κατά τα έπη, Τρώες και Αχαιοί υπήρξαν ομόθρησκοι και δέκτες του ίδιου πολιτισμού και οι ήρωες μεταξύ τους μιλούσαν στην ίδια γλώσσα. Αυτό βέβαια μπορεί να γίνεται και χάριν απλούστευσης και δραματοποίησης των επών.</a:t>
            </a:r>
            <a:endParaRPr lang="el-GR" sz="1050" b="0" dirty="0" smtClean="0">
              <a:latin typeface="Arial" pitchFamily="34" charset="0"/>
              <a:cs typeface="Arial" pitchFamily="34" charset="0"/>
            </a:endParaRPr>
          </a:p>
          <a:p>
            <a:pPr algn="just">
              <a:buNone/>
            </a:pPr>
            <a:r>
              <a:rPr lang="el-GR" sz="1050" b="0" dirty="0" smtClean="0">
                <a:latin typeface="Arial" pitchFamily="34" charset="0"/>
                <a:cs typeface="Arial" pitchFamily="34" charset="0"/>
              </a:rPr>
              <a:t/>
            </a:r>
            <a:br>
              <a:rPr lang="el-GR" sz="1050" b="0" dirty="0" smtClean="0">
                <a:latin typeface="Arial" pitchFamily="34" charset="0"/>
                <a:cs typeface="Arial" pitchFamily="34" charset="0"/>
              </a:rPr>
            </a:br>
            <a:r>
              <a:rPr lang="el-GR" sz="1400" b="1" dirty="0" smtClean="0">
                <a:latin typeface="Arial" pitchFamily="34" charset="0"/>
                <a:cs typeface="Arial" pitchFamily="34" charset="0"/>
              </a:rPr>
              <a:t>Η επιστροφή των ηρώων</a:t>
            </a:r>
          </a:p>
          <a:p>
            <a:pPr algn="just">
              <a:buNone/>
            </a:pPr>
            <a:r>
              <a:rPr lang="en-US" sz="1050" dirty="0" smtClean="0">
                <a:latin typeface="Arial" pitchFamily="34" charset="0"/>
                <a:cs typeface="Arial" pitchFamily="34" charset="0"/>
              </a:rPr>
              <a:t>           </a:t>
            </a:r>
          </a:p>
          <a:p>
            <a:pPr algn="just">
              <a:buNone/>
            </a:pPr>
            <a:r>
              <a:rPr lang="en-US" sz="1050" dirty="0" smtClean="0">
                <a:latin typeface="Arial" pitchFamily="34" charset="0"/>
                <a:cs typeface="Arial" pitchFamily="34" charset="0"/>
              </a:rPr>
              <a:t>            </a:t>
            </a:r>
            <a:r>
              <a:rPr lang="el-GR" sz="1050" dirty="0" smtClean="0">
                <a:latin typeface="Arial" pitchFamily="34" charset="0"/>
                <a:cs typeface="Arial" pitchFamily="34" charset="0"/>
              </a:rPr>
              <a:t>Οι θεοί είχαν εξοργιστεί από την καταστροφή των ναών και γενικά των ύβρεων που οι Αχαιοί διέπραξαν. Καθώς επέστρεφε ο στόλος, κοντά στην Τήνο ξέσπασε έντονη καταιγίδα. Κατά μία εκδοχή, ο Ναύπλιος για να τους εκδικηθεί παραπλάνησε τον στόλο στέλνοντας εσφαλμένα μηνύματα με κάτοπτρο από το ακρωτήριο του </a:t>
            </a:r>
            <a:r>
              <a:rPr lang="el-GR" sz="1050" dirty="0" err="1" smtClean="0">
                <a:latin typeface="Arial" pitchFamily="34" charset="0"/>
                <a:cs typeface="Arial" pitchFamily="34" charset="0"/>
              </a:rPr>
              <a:t>Καφηρέα</a:t>
            </a:r>
            <a:r>
              <a:rPr lang="el-GR" sz="1050" dirty="0" smtClean="0">
                <a:latin typeface="Arial" pitchFamily="34" charset="0"/>
                <a:cs typeface="Arial" pitchFamily="34" charset="0"/>
              </a:rPr>
              <a:t> στην Εύβοια (Κάβο ντόρο), με αποτέλεσμα πολλά πλοία να ναυαγήσουν.</a:t>
            </a:r>
            <a:endParaRPr lang="el-GR"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81000"/>
            <a:ext cx="8229600" cy="715962"/>
          </a:xfrm>
        </p:spPr>
        <p:txBody>
          <a:bodyPr>
            <a:normAutofit/>
          </a:bodyPr>
          <a:lstStyle/>
          <a:p>
            <a:pPr algn="l"/>
            <a:r>
              <a:rPr lang="el-GR" sz="1400" b="1" dirty="0" smtClean="0">
                <a:latin typeface="Arial" pitchFamily="34" charset="0"/>
                <a:ea typeface="Arial Unicode MS" pitchFamily="34" charset="-128"/>
                <a:cs typeface="Arial" pitchFamily="34" charset="0"/>
              </a:rPr>
              <a:t>Ακολουθεί χάρτης της πορείας των Αχαιών στην Τρωική εκστρατεία </a:t>
            </a:r>
            <a:endParaRPr lang="el-GR" sz="1400" b="1" dirty="0">
              <a:latin typeface="Arial" pitchFamily="34" charset="0"/>
              <a:ea typeface="Arial Unicode MS" pitchFamily="34" charset="-128"/>
              <a:cs typeface="Arial" pitchFamily="34" charset="0"/>
            </a:endParaRPr>
          </a:p>
        </p:txBody>
      </p:sp>
      <p:pic>
        <p:nvPicPr>
          <p:cNvPr id="4" name="3 - Θέση περιεχομένου" descr="crazymap (1).gif"/>
          <p:cNvPicPr>
            <a:picLocks noGrp="1" noChangeAspect="1"/>
          </p:cNvPicPr>
          <p:nvPr>
            <p:ph idx="1"/>
          </p:nvPr>
        </p:nvPicPr>
        <p:blipFill>
          <a:blip r:embed="rId2" cstate="print"/>
          <a:stretch>
            <a:fillRect/>
          </a:stretch>
        </p:blipFill>
        <p:spPr>
          <a:xfrm>
            <a:off x="1524000" y="1305262"/>
            <a:ext cx="5744553" cy="482090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609600"/>
            <a:ext cx="6019800" cy="487362"/>
          </a:xfrm>
        </p:spPr>
        <p:txBody>
          <a:bodyPr>
            <a:normAutofit/>
          </a:bodyPr>
          <a:lstStyle/>
          <a:p>
            <a:r>
              <a:rPr lang="el-GR" sz="1600" b="1" dirty="0" smtClean="0">
                <a:latin typeface="Arial" pitchFamily="34" charset="0"/>
                <a:cs typeface="Arial" pitchFamily="34" charset="0"/>
              </a:rPr>
              <a:t>Η επιρροή του μύθου της ωραίας Ελένης στη λογοτεχνία </a:t>
            </a:r>
            <a:endParaRPr lang="el-GR" sz="1600" b="1" dirty="0">
              <a:latin typeface="Arial" pitchFamily="34" charset="0"/>
              <a:cs typeface="Arial" pitchFamily="34" charset="0"/>
            </a:endParaRPr>
          </a:p>
        </p:txBody>
      </p:sp>
      <p:sp>
        <p:nvSpPr>
          <p:cNvPr id="3" name="2 - Θέση περιεχομένου"/>
          <p:cNvSpPr>
            <a:spLocks noGrp="1"/>
          </p:cNvSpPr>
          <p:nvPr>
            <p:ph idx="1"/>
          </p:nvPr>
        </p:nvSpPr>
        <p:spPr>
          <a:xfrm>
            <a:off x="457200" y="1143000"/>
            <a:ext cx="4267200" cy="5562600"/>
          </a:xfrm>
        </p:spPr>
        <p:txBody>
          <a:bodyPr>
            <a:normAutofit fontScale="25000" lnSpcReduction="20000"/>
          </a:bodyPr>
          <a:lstStyle/>
          <a:p>
            <a:pPr>
              <a:buNone/>
            </a:pPr>
            <a:r>
              <a:rPr lang="el-GR" sz="4200" dirty="0" smtClean="0">
                <a:latin typeface="Arial" pitchFamily="34" charset="0"/>
                <a:cs typeface="Arial" pitchFamily="34" charset="0"/>
              </a:rPr>
              <a:t>       </a:t>
            </a:r>
            <a:r>
              <a:rPr lang="el-GR" sz="4200" dirty="0" smtClean="0">
                <a:latin typeface="Arial" pitchFamily="34" charset="0"/>
                <a:cs typeface="Arial" pitchFamily="34" charset="0"/>
              </a:rPr>
              <a:t>Η </a:t>
            </a:r>
            <a:r>
              <a:rPr lang="el-GR" sz="4200" dirty="0" smtClean="0">
                <a:latin typeface="Arial" pitchFamily="34" charset="0"/>
                <a:cs typeface="Arial" pitchFamily="34" charset="0"/>
              </a:rPr>
              <a:t>ωραία Ελένη έχει εμπνεύσει πολλούς ποιητές από την αρχαιότητα έως τη νεότερη εποχή. Τα παρακάτω ποιήματα της Νεοελληνικής λογοτεχνίας έχουν ως θέμα τους την ωραία Ελένη και παρουσιάζουν τη λειτουργία της ως σύμβολο.</a:t>
            </a:r>
          </a:p>
          <a:p>
            <a:pPr>
              <a:buNone/>
            </a:pPr>
            <a:endParaRPr lang="en-US" sz="4200" dirty="0" smtClean="0">
              <a:latin typeface="Arial" pitchFamily="34" charset="0"/>
              <a:cs typeface="Arial" pitchFamily="34" charset="0"/>
            </a:endParaRPr>
          </a:p>
          <a:p>
            <a:pPr>
              <a:buNone/>
            </a:pPr>
            <a:r>
              <a:rPr lang="el-GR" sz="4200" b="1" i="1" dirty="0" smtClean="0">
                <a:latin typeface="Arial" pitchFamily="34" charset="0"/>
                <a:cs typeface="Arial" pitchFamily="34" charset="0"/>
              </a:rPr>
              <a:t>         XOP. </a:t>
            </a:r>
            <a:r>
              <a:rPr lang="el-GR" sz="4200" i="1" dirty="0" smtClean="0">
                <a:latin typeface="Arial" pitchFamily="34" charset="0"/>
                <a:cs typeface="Arial" pitchFamily="34" charset="0"/>
              </a:rPr>
              <a:t>Αν </a:t>
            </a:r>
            <a:r>
              <a:rPr lang="el-GR" sz="4200" i="1" dirty="0">
                <a:latin typeface="Arial" pitchFamily="34" charset="0"/>
                <a:cs typeface="Arial" pitchFamily="34" charset="0"/>
              </a:rPr>
              <a:t>όλα παν καλά από δω και πέρα,</a:t>
            </a:r>
          </a:p>
          <a:p>
            <a:pPr>
              <a:buNone/>
            </a:pPr>
            <a:r>
              <a:rPr lang="el-GR" sz="4200" i="1" dirty="0" smtClean="0">
                <a:latin typeface="Arial" pitchFamily="34" charset="0"/>
                <a:cs typeface="Arial" pitchFamily="34" charset="0"/>
              </a:rPr>
              <a:t>        οι </a:t>
            </a:r>
            <a:r>
              <a:rPr lang="el-GR" sz="4200" i="1" dirty="0">
                <a:latin typeface="Arial" pitchFamily="34" charset="0"/>
                <a:cs typeface="Arial" pitchFamily="34" charset="0"/>
              </a:rPr>
              <a:t>συμφορές σας οι παλιές θα σβήσουν.</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ΑΓΓ</a:t>
            </a:r>
            <a:r>
              <a:rPr lang="el-GR" sz="4200" b="1" i="1" dirty="0">
                <a:latin typeface="Arial" pitchFamily="34" charset="0"/>
                <a:cs typeface="Arial" pitchFamily="34" charset="0"/>
              </a:rPr>
              <a:t>. </a:t>
            </a:r>
            <a:r>
              <a:rPr lang="el-GR" sz="4200" i="1" dirty="0">
                <a:latin typeface="Arial" pitchFamily="34" charset="0"/>
                <a:cs typeface="Arial" pitchFamily="34" charset="0"/>
              </a:rPr>
              <a:t>Άσε, Μενέλαε, τη χαρά μαζί σας</a:t>
            </a:r>
          </a:p>
          <a:p>
            <a:pPr>
              <a:buNone/>
            </a:pPr>
            <a:r>
              <a:rPr lang="el-GR" sz="4200" i="1" dirty="0" smtClean="0">
                <a:latin typeface="Arial" pitchFamily="34" charset="0"/>
                <a:cs typeface="Arial" pitchFamily="34" charset="0"/>
              </a:rPr>
              <a:t>        να </a:t>
            </a:r>
            <a:r>
              <a:rPr lang="el-GR" sz="4200" i="1" dirty="0">
                <a:latin typeface="Arial" pitchFamily="34" charset="0"/>
                <a:cs typeface="Arial" pitchFamily="34" charset="0"/>
              </a:rPr>
              <a:t>γευτώ δεν την ξέρω, μα τη βλέπω.</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ΜEN. </a:t>
            </a:r>
            <a:r>
              <a:rPr lang="el-GR" sz="4200" i="1" dirty="0" smtClean="0">
                <a:latin typeface="Arial" pitchFamily="34" charset="0"/>
                <a:cs typeface="Arial" pitchFamily="34" charset="0"/>
              </a:rPr>
              <a:t>Ζύγωσε</a:t>
            </a:r>
            <a:r>
              <a:rPr lang="el-GR" sz="4200" i="1" dirty="0">
                <a:latin typeface="Arial" pitchFamily="34" charset="0"/>
                <a:cs typeface="Arial" pitchFamily="34" charset="0"/>
              </a:rPr>
              <a:t>, γέροντα, κι εσύ να κουβεντιάσεις.</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ΑΓΓ</a:t>
            </a:r>
            <a:r>
              <a:rPr lang="el-GR" sz="4200" b="1" i="1" dirty="0">
                <a:latin typeface="Arial" pitchFamily="34" charset="0"/>
                <a:cs typeface="Arial" pitchFamily="34" charset="0"/>
              </a:rPr>
              <a:t>. </a:t>
            </a:r>
            <a:r>
              <a:rPr lang="el-GR" sz="4200" i="1" dirty="0">
                <a:latin typeface="Arial" pitchFamily="34" charset="0"/>
                <a:cs typeface="Arial" pitchFamily="34" charset="0"/>
              </a:rPr>
              <a:t>Γι' </a:t>
            </a:r>
            <a:r>
              <a:rPr lang="el-GR" sz="4200" i="1" dirty="0" err="1">
                <a:latin typeface="Arial" pitchFamily="34" charset="0"/>
                <a:cs typeface="Arial" pitchFamily="34" charset="0"/>
              </a:rPr>
              <a:t>αυτήνε</a:t>
            </a:r>
            <a:r>
              <a:rPr lang="el-GR" sz="4200" i="1" dirty="0">
                <a:latin typeface="Arial" pitchFamily="34" charset="0"/>
                <a:cs typeface="Arial" pitchFamily="34" charset="0"/>
              </a:rPr>
              <a:t> δε μοχθήσαμε στην Τροία;</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ΜEN</a:t>
            </a:r>
            <a:r>
              <a:rPr lang="el-GR" sz="4200" i="1" dirty="0" smtClean="0">
                <a:latin typeface="Arial" pitchFamily="34" charset="0"/>
                <a:cs typeface="Arial" pitchFamily="34" charset="0"/>
              </a:rPr>
              <a:t>. Δεν </a:t>
            </a:r>
            <a:r>
              <a:rPr lang="el-GR" sz="4200" i="1" dirty="0">
                <a:latin typeface="Arial" pitchFamily="34" charset="0"/>
                <a:cs typeface="Arial" pitchFamily="34" charset="0"/>
              </a:rPr>
              <a:t>είναι αυτή, οι θεοί μας </a:t>
            </a:r>
            <a:r>
              <a:rPr lang="el-GR" sz="4200" i="1" dirty="0" err="1">
                <a:latin typeface="Arial" pitchFamily="34" charset="0"/>
                <a:cs typeface="Arial" pitchFamily="34" charset="0"/>
              </a:rPr>
              <a:t>ξεγελάσαν</a:t>
            </a:r>
            <a:r>
              <a:rPr lang="el-GR" sz="4200" i="1" dirty="0">
                <a:latin typeface="Arial" pitchFamily="34" charset="0"/>
                <a:cs typeface="Arial" pitchFamily="34" charset="0"/>
              </a:rPr>
              <a:t>•</a:t>
            </a:r>
          </a:p>
          <a:p>
            <a:pPr>
              <a:buNone/>
            </a:pPr>
            <a:r>
              <a:rPr lang="el-GR" sz="4200" i="1" dirty="0" smtClean="0">
                <a:latin typeface="Arial" pitchFamily="34" charset="0"/>
                <a:cs typeface="Arial" pitchFamily="34" charset="0"/>
              </a:rPr>
              <a:t>      κρατούσαμε </a:t>
            </a:r>
            <a:r>
              <a:rPr lang="el-GR" sz="4200" i="1" dirty="0">
                <a:latin typeface="Arial" pitchFamily="34" charset="0"/>
                <a:cs typeface="Arial" pitchFamily="34" charset="0"/>
              </a:rPr>
              <a:t>μια ολέθρια νεφέλη.</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ΑΓΓ</a:t>
            </a:r>
            <a:r>
              <a:rPr lang="el-GR" sz="4200" b="1" i="1" dirty="0">
                <a:latin typeface="Arial" pitchFamily="34" charset="0"/>
                <a:cs typeface="Arial" pitchFamily="34" charset="0"/>
              </a:rPr>
              <a:t>. </a:t>
            </a:r>
            <a:r>
              <a:rPr lang="el-GR" sz="4200" i="1" dirty="0">
                <a:latin typeface="Arial" pitchFamily="34" charset="0"/>
                <a:cs typeface="Arial" pitchFamily="34" charset="0"/>
              </a:rPr>
              <a:t>Τι λες; </a:t>
            </a:r>
          </a:p>
          <a:p>
            <a:pPr>
              <a:buNone/>
            </a:pPr>
            <a:r>
              <a:rPr lang="el-GR" sz="4200" i="1" dirty="0" smtClean="0">
                <a:latin typeface="Arial" pitchFamily="34" charset="0"/>
                <a:cs typeface="Arial" pitchFamily="34" charset="0"/>
              </a:rPr>
              <a:t>      Τόσος </a:t>
            </a:r>
            <a:r>
              <a:rPr lang="el-GR" sz="4200" i="1" dirty="0">
                <a:latin typeface="Arial" pitchFamily="34" charset="0"/>
                <a:cs typeface="Arial" pitchFamily="34" charset="0"/>
              </a:rPr>
              <a:t>μόχθος κι αγώνας για έναν ίσκιο;</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ΜEN</a:t>
            </a:r>
            <a:r>
              <a:rPr lang="el-GR" sz="4200" b="1" i="1" dirty="0">
                <a:latin typeface="Arial" pitchFamily="34" charset="0"/>
                <a:cs typeface="Arial" pitchFamily="34" charset="0"/>
              </a:rPr>
              <a:t>. </a:t>
            </a:r>
            <a:r>
              <a:rPr lang="el-GR" sz="4200" i="1" dirty="0">
                <a:latin typeface="Arial" pitchFamily="34" charset="0"/>
                <a:cs typeface="Arial" pitchFamily="34" charset="0"/>
              </a:rPr>
              <a:t>Έργα της Ήρας και τριών θεών αμάχη.</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ΑΓΓ</a:t>
            </a:r>
            <a:r>
              <a:rPr lang="el-GR" sz="4200" b="1" i="1" dirty="0">
                <a:latin typeface="Arial" pitchFamily="34" charset="0"/>
                <a:cs typeface="Arial" pitchFamily="34" charset="0"/>
              </a:rPr>
              <a:t>. </a:t>
            </a:r>
            <a:r>
              <a:rPr lang="el-GR" sz="4200" i="1" dirty="0">
                <a:latin typeface="Arial" pitchFamily="34" charset="0"/>
                <a:cs typeface="Arial" pitchFamily="34" charset="0"/>
              </a:rPr>
              <a:t>Η αληθινή γυναίκα σου είναι τούτη;</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a:p>
            <a:pPr>
              <a:buNone/>
            </a:pPr>
            <a:r>
              <a:rPr lang="el-GR" sz="4200" b="1" i="1" dirty="0" smtClean="0">
                <a:latin typeface="Arial" pitchFamily="34" charset="0"/>
                <a:cs typeface="Arial" pitchFamily="34" charset="0"/>
              </a:rPr>
              <a:t>       ΜEN</a:t>
            </a:r>
            <a:r>
              <a:rPr lang="el-GR" sz="4200" b="1" i="1" dirty="0">
                <a:latin typeface="Arial" pitchFamily="34" charset="0"/>
                <a:cs typeface="Arial" pitchFamily="34" charset="0"/>
              </a:rPr>
              <a:t>.</a:t>
            </a:r>
            <a:r>
              <a:rPr lang="el-GR" sz="4200" i="1" dirty="0">
                <a:latin typeface="Arial" pitchFamily="34" charset="0"/>
                <a:cs typeface="Arial" pitchFamily="34" charset="0"/>
              </a:rPr>
              <a:t> Αυτή• και να πιστέψεις όσα λέω.</a:t>
            </a: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914400"/>
            <a:ext cx="3276600" cy="5821363"/>
          </a:xfrm>
        </p:spPr>
        <p:txBody>
          <a:bodyPr>
            <a:noAutofit/>
          </a:bodyPr>
          <a:lstStyle/>
          <a:p>
            <a:pPr>
              <a:buNone/>
            </a:pPr>
            <a:r>
              <a:rPr lang="el-GR" sz="1050" i="1" dirty="0" smtClean="0">
                <a:latin typeface="Arial" pitchFamily="34" charset="0"/>
                <a:cs typeface="Arial" pitchFamily="34" charset="0"/>
              </a:rPr>
              <a:t> </a:t>
            </a:r>
            <a:r>
              <a:rPr lang="el-GR" sz="1050" b="1" i="1" dirty="0" smtClean="0">
                <a:latin typeface="Arial" pitchFamily="34" charset="0"/>
                <a:cs typeface="Arial" pitchFamily="34" charset="0"/>
              </a:rPr>
              <a:t>ΑΓΓ. </a:t>
            </a:r>
            <a:r>
              <a:rPr lang="el-GR" sz="1050" i="1" dirty="0" smtClean="0">
                <a:latin typeface="Arial" pitchFamily="34" charset="0"/>
                <a:cs typeface="Arial" pitchFamily="34" charset="0"/>
              </a:rPr>
              <a:t>Δυσκολονόητος ο θεός, παιδί μου•</a:t>
            </a:r>
          </a:p>
          <a:p>
            <a:pPr>
              <a:buNone/>
            </a:pPr>
            <a:r>
              <a:rPr lang="el-GR" sz="1050" i="1" dirty="0" smtClean="0">
                <a:latin typeface="Arial" pitchFamily="34" charset="0"/>
                <a:cs typeface="Arial" pitchFamily="34" charset="0"/>
              </a:rPr>
              <a:t>ολοένα αλλάζει. Εδώθε κείθε σέρνει</a:t>
            </a:r>
          </a:p>
          <a:p>
            <a:pPr>
              <a:buNone/>
            </a:pPr>
            <a:r>
              <a:rPr lang="el-GR" sz="1050" i="1" dirty="0" smtClean="0">
                <a:latin typeface="Arial" pitchFamily="34" charset="0"/>
                <a:cs typeface="Arial" pitchFamily="34" charset="0"/>
              </a:rPr>
              <a:t>πότε ψηλά, πότε βαθιά τα πάντα•</a:t>
            </a:r>
          </a:p>
          <a:p>
            <a:pPr>
              <a:buNone/>
            </a:pPr>
            <a:r>
              <a:rPr lang="el-GR" sz="1050" i="1" dirty="0" smtClean="0">
                <a:latin typeface="Arial" pitchFamily="34" charset="0"/>
                <a:cs typeface="Arial" pitchFamily="34" charset="0"/>
              </a:rPr>
              <a:t>ο ένας </a:t>
            </a:r>
            <a:r>
              <a:rPr lang="el-GR" sz="1050" i="1" dirty="0" err="1" smtClean="0">
                <a:latin typeface="Arial" pitchFamily="34" charset="0"/>
                <a:cs typeface="Arial" pitchFamily="34" charset="0"/>
              </a:rPr>
              <a:t>δυστυχάει</a:t>
            </a:r>
            <a:r>
              <a:rPr lang="el-GR" sz="1050" i="1" dirty="0" smtClean="0">
                <a:latin typeface="Arial" pitchFamily="34" charset="0"/>
                <a:cs typeface="Arial" pitchFamily="34" charset="0"/>
              </a:rPr>
              <a:t>, ο άλλος όχι,</a:t>
            </a:r>
          </a:p>
          <a:p>
            <a:pPr>
              <a:buNone/>
            </a:pPr>
            <a:r>
              <a:rPr lang="el-GR" sz="1050" i="1" dirty="0" smtClean="0">
                <a:latin typeface="Arial" pitchFamily="34" charset="0"/>
                <a:cs typeface="Arial" pitchFamily="34" charset="0"/>
              </a:rPr>
              <a:t>όμως κι αυτός κακό θάνατο βρίσκει</a:t>
            </a:r>
          </a:p>
          <a:p>
            <a:pPr>
              <a:buNone/>
            </a:pPr>
            <a:r>
              <a:rPr lang="el-GR" sz="1050" i="1" dirty="0" smtClean="0">
                <a:latin typeface="Arial" pitchFamily="34" charset="0"/>
                <a:cs typeface="Arial" pitchFamily="34" charset="0"/>
              </a:rPr>
              <a:t>δεν έχει πάντα η τύχη σιγουριά. Κι οι δυο σας</a:t>
            </a:r>
          </a:p>
          <a:p>
            <a:pPr>
              <a:buNone/>
            </a:pPr>
            <a:r>
              <a:rPr lang="el-GR" sz="1050" i="1" dirty="0" smtClean="0">
                <a:latin typeface="Arial" pitchFamily="34" charset="0"/>
                <a:cs typeface="Arial" pitchFamily="34" charset="0"/>
              </a:rPr>
              <a:t>βάσανα δοκιμάσατε, απ' του κόσμου</a:t>
            </a:r>
          </a:p>
          <a:p>
            <a:pPr>
              <a:buNone/>
            </a:pPr>
            <a:r>
              <a:rPr lang="el-GR" sz="1050" i="1" dirty="0" smtClean="0">
                <a:latin typeface="Arial" pitchFamily="34" charset="0"/>
                <a:cs typeface="Arial" pitchFamily="34" charset="0"/>
              </a:rPr>
              <a:t>τα λόγια εσύ, κι αυτός απ' τους πολέμους.</a:t>
            </a:r>
          </a:p>
          <a:p>
            <a:pPr>
              <a:buNone/>
            </a:pPr>
            <a:r>
              <a:rPr lang="el-GR" sz="1050" i="1" dirty="0" smtClean="0">
                <a:latin typeface="Arial" pitchFamily="34" charset="0"/>
                <a:cs typeface="Arial" pitchFamily="34" charset="0"/>
              </a:rPr>
              <a:t>Σαν πολεμούσε, τίποτε δικό του</a:t>
            </a:r>
          </a:p>
          <a:p>
            <a:pPr>
              <a:buNone/>
            </a:pPr>
            <a:r>
              <a:rPr lang="el-GR" sz="1050" i="1" dirty="0" smtClean="0">
                <a:latin typeface="Arial" pitchFamily="34" charset="0"/>
                <a:cs typeface="Arial" pitchFamily="34" charset="0"/>
              </a:rPr>
              <a:t/>
            </a:r>
            <a:br>
              <a:rPr lang="el-GR" sz="1050" i="1" dirty="0" smtClean="0">
                <a:latin typeface="Arial" pitchFamily="34" charset="0"/>
                <a:cs typeface="Arial" pitchFamily="34" charset="0"/>
              </a:rPr>
            </a:br>
            <a:endParaRPr lang="el-GR" sz="1050" i="1" dirty="0" smtClean="0">
              <a:latin typeface="Arial" pitchFamily="34" charset="0"/>
              <a:cs typeface="Arial" pitchFamily="34" charset="0"/>
            </a:endParaRPr>
          </a:p>
          <a:p>
            <a:pPr>
              <a:buNone/>
            </a:pPr>
            <a:r>
              <a:rPr lang="el-GR" sz="1050" i="1" dirty="0" smtClean="0">
                <a:latin typeface="Arial" pitchFamily="34" charset="0"/>
                <a:cs typeface="Arial" pitchFamily="34" charset="0"/>
              </a:rPr>
              <a:t>  και τώρα δίχως κόπο η ευτυχία.</a:t>
            </a:r>
          </a:p>
          <a:p>
            <a:pPr>
              <a:buNone/>
            </a:pPr>
            <a:r>
              <a:rPr lang="el-GR" sz="1050" i="1" dirty="0" smtClean="0">
                <a:latin typeface="Arial" pitchFamily="34" charset="0"/>
                <a:cs typeface="Arial" pitchFamily="34" charset="0"/>
              </a:rPr>
              <a:t>Δεν ντρόπιασες το γέροντα γονιό σου</a:t>
            </a:r>
          </a:p>
          <a:p>
            <a:pPr>
              <a:buNone/>
            </a:pPr>
            <a:r>
              <a:rPr lang="el-GR" sz="1050" i="1" dirty="0" smtClean="0">
                <a:latin typeface="Arial" pitchFamily="34" charset="0"/>
                <a:cs typeface="Arial" pitchFamily="34" charset="0"/>
              </a:rPr>
              <a:t>και τους Διόσκουρους, δεν έχεις κάνει</a:t>
            </a:r>
          </a:p>
          <a:p>
            <a:pPr>
              <a:buNone/>
            </a:pPr>
            <a:r>
              <a:rPr lang="el-GR" sz="1050" i="1" dirty="0" smtClean="0">
                <a:latin typeface="Arial" pitchFamily="34" charset="0"/>
                <a:cs typeface="Arial" pitchFamily="34" charset="0"/>
              </a:rPr>
              <a:t>όσα δεινά σου φόρτωσαν. Θυμάμαι</a:t>
            </a:r>
          </a:p>
          <a:p>
            <a:pPr>
              <a:buNone/>
            </a:pPr>
            <a:r>
              <a:rPr lang="el-GR" sz="1050" i="1" dirty="0" smtClean="0">
                <a:latin typeface="Arial" pitchFamily="34" charset="0"/>
                <a:cs typeface="Arial" pitchFamily="34" charset="0"/>
              </a:rPr>
              <a:t>το γάμο σου, στο νου μου ξαναφέρνω</a:t>
            </a:r>
          </a:p>
          <a:p>
            <a:pPr>
              <a:buNone/>
            </a:pPr>
            <a:r>
              <a:rPr lang="el-GR" sz="1050" i="1" dirty="0" smtClean="0">
                <a:latin typeface="Arial" pitchFamily="34" charset="0"/>
                <a:cs typeface="Arial" pitchFamily="34" charset="0"/>
              </a:rPr>
              <a:t/>
            </a:r>
            <a:br>
              <a:rPr lang="el-GR" sz="1050" i="1" dirty="0" smtClean="0">
                <a:latin typeface="Arial" pitchFamily="34" charset="0"/>
                <a:cs typeface="Arial" pitchFamily="34" charset="0"/>
              </a:rPr>
            </a:br>
            <a:endParaRPr lang="el-GR" sz="1050" i="1" dirty="0" smtClean="0">
              <a:latin typeface="Arial" pitchFamily="34" charset="0"/>
              <a:cs typeface="Arial" pitchFamily="34" charset="0"/>
            </a:endParaRPr>
          </a:p>
          <a:p>
            <a:pPr>
              <a:buNone/>
            </a:pPr>
            <a:r>
              <a:rPr lang="el-GR" sz="1050" i="1" dirty="0" smtClean="0">
                <a:latin typeface="Arial" pitchFamily="34" charset="0"/>
                <a:cs typeface="Arial" pitchFamily="34" charset="0"/>
              </a:rPr>
              <a:t>  πως έτρεχα βαστώντας τις λαμπάδες</a:t>
            </a:r>
          </a:p>
          <a:p>
            <a:pPr>
              <a:buNone/>
            </a:pPr>
            <a:r>
              <a:rPr lang="el-GR" sz="1050" i="1" dirty="0" smtClean="0">
                <a:latin typeface="Arial" pitchFamily="34" charset="0"/>
                <a:cs typeface="Arial" pitchFamily="34" charset="0"/>
              </a:rPr>
              <a:t>πλάι στο αμάξι σου κι εσύ νυφούλα</a:t>
            </a:r>
          </a:p>
          <a:p>
            <a:pPr>
              <a:buNone/>
            </a:pPr>
            <a:r>
              <a:rPr lang="el-GR" sz="1050" i="1" dirty="0" smtClean="0">
                <a:latin typeface="Arial" pitchFamily="34" charset="0"/>
                <a:cs typeface="Arial" pitchFamily="34" charset="0"/>
              </a:rPr>
              <a:t>μαζί μ' αυτόν το πατρικό σου σπίτι</a:t>
            </a:r>
          </a:p>
          <a:p>
            <a:pPr>
              <a:buNone/>
            </a:pPr>
            <a:r>
              <a:rPr lang="el-GR" sz="1050" i="1" dirty="0" smtClean="0">
                <a:latin typeface="Arial" pitchFamily="34" charset="0"/>
                <a:cs typeface="Arial" pitchFamily="34" charset="0"/>
              </a:rPr>
              <a:t>το ευτυχισμένο χαιρετούσες. Όποιος</a:t>
            </a:r>
          </a:p>
          <a:p>
            <a:pPr>
              <a:buNone/>
            </a:pPr>
            <a:r>
              <a:rPr lang="el-GR" sz="1050" i="1" dirty="0" smtClean="0">
                <a:latin typeface="Arial" pitchFamily="34" charset="0"/>
                <a:cs typeface="Arial" pitchFamily="34" charset="0"/>
              </a:rPr>
              <a:t>δε νιώθει σέβας για τ' αφεντικά του </a:t>
            </a:r>
          </a:p>
          <a:p>
            <a:pPr>
              <a:buNone/>
            </a:pPr>
            <a:r>
              <a:rPr lang="el-GR" sz="1050" i="1" dirty="0" smtClean="0">
                <a:latin typeface="Arial" pitchFamily="34" charset="0"/>
                <a:cs typeface="Arial" pitchFamily="34" charset="0"/>
              </a:rPr>
              <a:t/>
            </a:r>
            <a:br>
              <a:rPr lang="el-GR" sz="1050" i="1" dirty="0" smtClean="0">
                <a:latin typeface="Arial" pitchFamily="34" charset="0"/>
                <a:cs typeface="Arial" pitchFamily="34" charset="0"/>
              </a:rPr>
            </a:br>
            <a:endParaRPr lang="el-GR" sz="1050" i="1" dirty="0" smtClean="0">
              <a:latin typeface="Arial" pitchFamily="34" charset="0"/>
              <a:cs typeface="Arial" pitchFamily="34" charset="0"/>
            </a:endParaRPr>
          </a:p>
          <a:p>
            <a:pPr>
              <a:buNone/>
            </a:pPr>
            <a:r>
              <a:rPr lang="el-GR" sz="1050" i="1" dirty="0" smtClean="0">
                <a:latin typeface="Arial" pitchFamily="34" charset="0"/>
                <a:cs typeface="Arial" pitchFamily="34" charset="0"/>
              </a:rPr>
              <a:t>  και δε συμπάσχει σε χαρές και λύπες,</a:t>
            </a:r>
          </a:p>
          <a:p>
            <a:pPr>
              <a:buNone/>
            </a:pPr>
            <a:r>
              <a:rPr lang="el-GR" sz="1050" i="1" dirty="0" smtClean="0">
                <a:latin typeface="Arial" pitchFamily="34" charset="0"/>
                <a:cs typeface="Arial" pitchFamily="34" charset="0"/>
              </a:rPr>
              <a:t>δούλος κακός. Εγώ κι αν είμαι σκλάβος,</a:t>
            </a:r>
          </a:p>
          <a:p>
            <a:pPr>
              <a:buNone/>
            </a:pPr>
            <a:r>
              <a:rPr lang="el-GR" sz="1050" i="1" dirty="0" smtClean="0">
                <a:latin typeface="Arial" pitchFamily="34" charset="0"/>
                <a:cs typeface="Arial" pitchFamily="34" charset="0"/>
              </a:rPr>
              <a:t>θέλω μες στους καλούς να με λογιάζουν.</a:t>
            </a:r>
          </a:p>
          <a:p>
            <a:pPr>
              <a:buNone/>
            </a:pPr>
            <a:endParaRPr lang="el-GR" sz="1050" i="1" dirty="0">
              <a:latin typeface="Arial" pitchFamily="34" charset="0"/>
              <a:cs typeface="Arial" pitchFamily="34" charset="0"/>
            </a:endParaRPr>
          </a:p>
          <a:p>
            <a:pPr>
              <a:buNone/>
            </a:pPr>
            <a:r>
              <a:rPr lang="el-GR" sz="1050" b="1" dirty="0" smtClean="0">
                <a:latin typeface="Arial" pitchFamily="34" charset="0"/>
                <a:cs typeface="Arial" pitchFamily="34" charset="0"/>
              </a:rPr>
              <a:t>ΕΥΡΙΠΙΔΗ «Ελένη»</a:t>
            </a:r>
            <a:r>
              <a:rPr lang="en-US" sz="1050" b="1" dirty="0" smtClean="0">
                <a:latin typeface="Arial" pitchFamily="34" charset="0"/>
                <a:cs typeface="Arial" pitchFamily="34" charset="0"/>
              </a:rPr>
              <a:t>,</a:t>
            </a:r>
            <a:r>
              <a:rPr lang="el-GR" sz="1050" b="1" dirty="0" smtClean="0">
                <a:latin typeface="Arial" pitchFamily="34" charset="0"/>
                <a:cs typeface="Arial" pitchFamily="34" charset="0"/>
              </a:rPr>
              <a:t> στ. 777-837 (β’ σκηνή, β’ επεισοδίου) </a:t>
            </a:r>
            <a:endParaRPr lang="el-GR" sz="105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04800"/>
            <a:ext cx="4343400" cy="6248400"/>
          </a:xfrm>
        </p:spPr>
        <p:txBody>
          <a:bodyPr>
            <a:normAutofit fontScale="25000" lnSpcReduction="20000"/>
          </a:bodyPr>
          <a:lstStyle/>
          <a:p>
            <a:pPr>
              <a:buNone/>
            </a:pPr>
            <a:r>
              <a:rPr lang="el-GR" dirty="0" smtClean="0"/>
              <a:t> </a:t>
            </a:r>
          </a:p>
          <a:p>
            <a:pPr>
              <a:buNone/>
            </a:pPr>
            <a:r>
              <a:rPr lang="el-GR" sz="4200" dirty="0" smtClean="0">
                <a:latin typeface="Arial" pitchFamily="34" charset="0"/>
                <a:ea typeface="Arial Unicode MS" pitchFamily="34" charset="-128"/>
                <a:cs typeface="Arial" pitchFamily="34" charset="0"/>
              </a:rPr>
              <a:t>"Τ' αηδόνια δε σ' αφήνουνε να κοιμηθείς στις </a:t>
            </a:r>
            <a:r>
              <a:rPr lang="el-GR" sz="4200" dirty="0" err="1" smtClean="0">
                <a:latin typeface="Arial" pitchFamily="34" charset="0"/>
                <a:ea typeface="Arial Unicode MS" pitchFamily="34" charset="-128"/>
                <a:cs typeface="Arial" pitchFamily="34" charset="0"/>
              </a:rPr>
              <a:t>Πλάτρες</a:t>
            </a:r>
            <a:r>
              <a:rPr lang="el-GR" sz="4200" dirty="0" smtClean="0">
                <a:latin typeface="Arial" pitchFamily="34" charset="0"/>
                <a:ea typeface="Arial Unicode MS" pitchFamily="34" charset="-128"/>
                <a:cs typeface="Arial" pitchFamily="34" charset="0"/>
              </a:rPr>
              <a:t>''.</a:t>
            </a:r>
          </a:p>
          <a:p>
            <a:pPr>
              <a:buNone/>
            </a:pPr>
            <a:r>
              <a:rPr lang="el-GR" sz="4200" dirty="0" smtClean="0">
                <a:latin typeface="Arial" pitchFamily="34" charset="0"/>
                <a:ea typeface="Arial Unicode MS" pitchFamily="34" charset="-128"/>
                <a:cs typeface="Arial" pitchFamily="34" charset="0"/>
              </a:rPr>
              <a:t> </a:t>
            </a:r>
          </a:p>
          <a:p>
            <a:pPr>
              <a:buNone/>
            </a:pPr>
            <a:r>
              <a:rPr lang="el-GR" sz="4200" dirty="0" smtClean="0">
                <a:latin typeface="Arial" pitchFamily="34" charset="0"/>
                <a:ea typeface="Arial Unicode MS" pitchFamily="34" charset="-128"/>
                <a:cs typeface="Arial" pitchFamily="34" charset="0"/>
              </a:rPr>
              <a:t>Αηδόνι ντροπαλό, μες στον ανασασμό των φύλλων,</a:t>
            </a:r>
          </a:p>
          <a:p>
            <a:pPr>
              <a:buNone/>
            </a:pPr>
            <a:r>
              <a:rPr lang="el-GR" sz="4200" dirty="0" err="1" smtClean="0">
                <a:latin typeface="Arial" pitchFamily="34" charset="0"/>
                <a:ea typeface="Arial Unicode MS" pitchFamily="34" charset="-128"/>
                <a:cs typeface="Arial" pitchFamily="34" charset="0"/>
              </a:rPr>
              <a:t>σύ</a:t>
            </a:r>
            <a:r>
              <a:rPr lang="el-GR" sz="4200" dirty="0" smtClean="0">
                <a:latin typeface="Arial" pitchFamily="34" charset="0"/>
                <a:ea typeface="Arial Unicode MS" pitchFamily="34" charset="-128"/>
                <a:cs typeface="Arial" pitchFamily="34" charset="0"/>
              </a:rPr>
              <a:t> που δωρίζεις τη μουσική δροσιά του δάσους</a:t>
            </a:r>
          </a:p>
          <a:p>
            <a:pPr>
              <a:buNone/>
            </a:pPr>
            <a:r>
              <a:rPr lang="el-GR" sz="4200" dirty="0" smtClean="0">
                <a:latin typeface="Arial" pitchFamily="34" charset="0"/>
                <a:ea typeface="Arial Unicode MS" pitchFamily="34" charset="-128"/>
                <a:cs typeface="Arial" pitchFamily="34" charset="0"/>
              </a:rPr>
              <a:t>στα χωρισμένα σώματα και στις ψυχές</a:t>
            </a:r>
          </a:p>
          <a:p>
            <a:pPr>
              <a:buNone/>
            </a:pPr>
            <a:r>
              <a:rPr lang="el-GR" sz="4200" dirty="0" smtClean="0">
                <a:latin typeface="Arial" pitchFamily="34" charset="0"/>
                <a:ea typeface="Arial Unicode MS" pitchFamily="34" charset="-128"/>
                <a:cs typeface="Arial" pitchFamily="34" charset="0"/>
              </a:rPr>
              <a:t>αυτών που ξέρουν πως δε θα γυρίσουν.</a:t>
            </a:r>
          </a:p>
          <a:p>
            <a:pPr>
              <a:buNone/>
            </a:pPr>
            <a:r>
              <a:rPr lang="el-GR" sz="4200" dirty="0" smtClean="0">
                <a:latin typeface="Arial" pitchFamily="34" charset="0"/>
                <a:ea typeface="Arial Unicode MS" pitchFamily="34" charset="-128"/>
                <a:cs typeface="Arial" pitchFamily="34" charset="0"/>
              </a:rPr>
              <a:t>Τυφλή φωνή, που ψηλαφείς μέσα στη νυχτωμένη μνήμη</a:t>
            </a:r>
          </a:p>
          <a:p>
            <a:pPr>
              <a:buNone/>
            </a:pPr>
            <a:r>
              <a:rPr lang="el-GR" sz="4200" dirty="0" smtClean="0">
                <a:latin typeface="Arial" pitchFamily="34" charset="0"/>
                <a:ea typeface="Arial Unicode MS" pitchFamily="34" charset="-128"/>
                <a:cs typeface="Arial" pitchFamily="34" charset="0"/>
              </a:rPr>
              <a:t>βήματα και χειρονομίες</a:t>
            </a:r>
            <a:r>
              <a:rPr lang="el-GR" sz="4200" baseline="30000" dirty="0" smtClean="0">
                <a:latin typeface="Arial" pitchFamily="34" charset="0"/>
                <a:ea typeface="Arial Unicode MS" pitchFamily="34" charset="-128"/>
                <a:cs typeface="Arial" pitchFamily="34" charset="0"/>
              </a:rPr>
              <a:t>. </a:t>
            </a:r>
            <a:r>
              <a:rPr lang="el-GR" sz="4200" dirty="0" smtClean="0">
                <a:latin typeface="Arial" pitchFamily="34" charset="0"/>
                <a:ea typeface="Arial Unicode MS" pitchFamily="34" charset="-128"/>
                <a:cs typeface="Arial" pitchFamily="34" charset="0"/>
              </a:rPr>
              <a:t>δε θα τολμούσα να πω φιλήματα</a:t>
            </a:r>
            <a:r>
              <a:rPr lang="el-GR" sz="4200" baseline="30000" dirty="0" smtClean="0">
                <a:latin typeface="Arial" pitchFamily="34" charset="0"/>
                <a:ea typeface="Arial Unicode MS" pitchFamily="34" charset="-128"/>
                <a:cs typeface="Arial" pitchFamily="34" charset="0"/>
              </a:rPr>
              <a:t>.</a:t>
            </a:r>
            <a:endParaRPr lang="el-GR" sz="4200" dirty="0" smtClean="0">
              <a:latin typeface="Arial" pitchFamily="34" charset="0"/>
              <a:ea typeface="Arial Unicode MS" pitchFamily="34" charset="-128"/>
              <a:cs typeface="Arial" pitchFamily="34" charset="0"/>
            </a:endParaRPr>
          </a:p>
          <a:p>
            <a:pPr>
              <a:buNone/>
            </a:pPr>
            <a:r>
              <a:rPr lang="el-GR" sz="4200" dirty="0" smtClean="0">
                <a:latin typeface="Arial" pitchFamily="34" charset="0"/>
                <a:ea typeface="Arial Unicode MS" pitchFamily="34" charset="-128"/>
                <a:cs typeface="Arial" pitchFamily="34" charset="0"/>
              </a:rPr>
              <a:t>και το πικρό τρικύμισμα της </a:t>
            </a:r>
            <a:r>
              <a:rPr lang="el-GR" sz="4200" dirty="0" err="1" smtClean="0">
                <a:latin typeface="Arial" pitchFamily="34" charset="0"/>
                <a:ea typeface="Arial Unicode MS" pitchFamily="34" charset="-128"/>
                <a:cs typeface="Arial" pitchFamily="34" charset="0"/>
              </a:rPr>
              <a:t>ξαγριεμένης</a:t>
            </a:r>
            <a:r>
              <a:rPr lang="el-GR" sz="4200" dirty="0" smtClean="0">
                <a:latin typeface="Arial" pitchFamily="34" charset="0"/>
                <a:ea typeface="Arial Unicode MS" pitchFamily="34" charset="-128"/>
                <a:cs typeface="Arial" pitchFamily="34" charset="0"/>
              </a:rPr>
              <a:t> σκλάβας.</a:t>
            </a:r>
          </a:p>
          <a:p>
            <a:pPr>
              <a:buNone/>
            </a:pPr>
            <a:r>
              <a:rPr lang="el-GR" sz="4200" dirty="0" smtClean="0">
                <a:latin typeface="Arial" pitchFamily="34" charset="0"/>
                <a:ea typeface="Arial Unicode MS" pitchFamily="34" charset="-128"/>
                <a:cs typeface="Arial" pitchFamily="34" charset="0"/>
              </a:rPr>
              <a:t> </a:t>
            </a:r>
          </a:p>
          <a:p>
            <a:pPr>
              <a:buNone/>
            </a:pPr>
            <a:r>
              <a:rPr lang="el-GR" sz="4200" dirty="0" smtClean="0">
                <a:latin typeface="Arial" pitchFamily="34" charset="0"/>
                <a:ea typeface="Arial Unicode MS" pitchFamily="34" charset="-128"/>
                <a:cs typeface="Arial" pitchFamily="34" charset="0"/>
              </a:rPr>
              <a:t>"Τ' αηδόνια δε σ' αφήνουνε να κοιμηθείς στις </a:t>
            </a:r>
            <a:r>
              <a:rPr lang="el-GR" sz="4200" dirty="0" err="1" smtClean="0">
                <a:latin typeface="Arial" pitchFamily="34" charset="0"/>
                <a:ea typeface="Arial Unicode MS" pitchFamily="34" charset="-128"/>
                <a:cs typeface="Arial" pitchFamily="34" charset="0"/>
              </a:rPr>
              <a:t>Πλάτρες</a:t>
            </a:r>
            <a:r>
              <a:rPr lang="el-GR" sz="4200" dirty="0" smtClean="0">
                <a:latin typeface="Arial" pitchFamily="34" charset="0"/>
                <a:ea typeface="Arial Unicode MS" pitchFamily="34" charset="-128"/>
                <a:cs typeface="Arial" pitchFamily="34" charset="0"/>
              </a:rPr>
              <a:t>".</a:t>
            </a:r>
          </a:p>
          <a:p>
            <a:pPr>
              <a:buNone/>
            </a:pPr>
            <a:r>
              <a:rPr lang="el-GR" sz="4200" dirty="0" smtClean="0">
                <a:latin typeface="Arial" pitchFamily="34" charset="0"/>
                <a:ea typeface="Arial Unicode MS" pitchFamily="34" charset="-128"/>
                <a:cs typeface="Arial" pitchFamily="34" charset="0"/>
              </a:rPr>
              <a:t> </a:t>
            </a:r>
          </a:p>
          <a:p>
            <a:pPr>
              <a:buNone/>
            </a:pPr>
            <a:r>
              <a:rPr lang="el-GR" sz="4200" dirty="0" smtClean="0">
                <a:latin typeface="Arial" pitchFamily="34" charset="0"/>
                <a:ea typeface="Arial Unicode MS" pitchFamily="34" charset="-128"/>
                <a:cs typeface="Arial" pitchFamily="34" charset="0"/>
              </a:rPr>
              <a:t>Ποιες είναι οι </a:t>
            </a:r>
            <a:r>
              <a:rPr lang="el-GR" sz="4200" dirty="0" err="1" smtClean="0">
                <a:latin typeface="Arial" pitchFamily="34" charset="0"/>
                <a:ea typeface="Arial Unicode MS" pitchFamily="34" charset="-128"/>
                <a:cs typeface="Arial" pitchFamily="34" charset="0"/>
              </a:rPr>
              <a:t>Πλάτρες</a:t>
            </a:r>
            <a:r>
              <a:rPr lang="el-GR" sz="4200" dirty="0" smtClean="0">
                <a:latin typeface="Arial" pitchFamily="34" charset="0"/>
                <a:ea typeface="Arial Unicode MS" pitchFamily="34" charset="-128"/>
                <a:cs typeface="Arial" pitchFamily="34" charset="0"/>
              </a:rPr>
              <a:t>; Ποιος το γνωρίζει τούτο το νησί;</a:t>
            </a:r>
          </a:p>
          <a:p>
            <a:pPr>
              <a:buNone/>
            </a:pPr>
            <a:r>
              <a:rPr lang="el-GR" sz="4200" dirty="0" smtClean="0">
                <a:latin typeface="Arial" pitchFamily="34" charset="0"/>
                <a:ea typeface="Arial Unicode MS" pitchFamily="34" charset="-128"/>
                <a:cs typeface="Arial" pitchFamily="34" charset="0"/>
              </a:rPr>
              <a:t>Έζησα τη ζωή μου ακούγοντας ονόματα πρωτάκουστα:</a:t>
            </a:r>
          </a:p>
          <a:p>
            <a:pPr>
              <a:buNone/>
            </a:pPr>
            <a:r>
              <a:rPr lang="el-GR" sz="4200" dirty="0" smtClean="0">
                <a:latin typeface="Arial" pitchFamily="34" charset="0"/>
                <a:ea typeface="Arial Unicode MS" pitchFamily="34" charset="-128"/>
                <a:cs typeface="Arial" pitchFamily="34" charset="0"/>
              </a:rPr>
              <a:t>καινούργιους τόπους, καινούργιες τρέλες των ανθρώπων</a:t>
            </a:r>
          </a:p>
          <a:p>
            <a:pPr>
              <a:buNone/>
            </a:pPr>
            <a:r>
              <a:rPr lang="el-GR" sz="4200" dirty="0" smtClean="0">
                <a:latin typeface="Arial" pitchFamily="34" charset="0"/>
                <a:ea typeface="Arial Unicode MS" pitchFamily="34" charset="-128"/>
                <a:cs typeface="Arial" pitchFamily="34" charset="0"/>
              </a:rPr>
              <a:t>ή των θεών</a:t>
            </a:r>
            <a:r>
              <a:rPr lang="el-GR" sz="4200" baseline="30000" dirty="0" smtClean="0">
                <a:latin typeface="Arial" pitchFamily="34" charset="0"/>
                <a:ea typeface="Arial Unicode MS" pitchFamily="34" charset="-128"/>
                <a:cs typeface="Arial" pitchFamily="34" charset="0"/>
              </a:rPr>
              <a:t>.</a:t>
            </a:r>
            <a:endParaRPr lang="el-GR" sz="4200" dirty="0" smtClean="0">
              <a:latin typeface="Arial" pitchFamily="34" charset="0"/>
              <a:ea typeface="Arial Unicode MS" pitchFamily="34" charset="-128"/>
              <a:cs typeface="Arial" pitchFamily="34" charset="0"/>
            </a:endParaRPr>
          </a:p>
          <a:p>
            <a:pPr>
              <a:buNone/>
            </a:pPr>
            <a:r>
              <a:rPr lang="el-GR" sz="4200" dirty="0" smtClean="0">
                <a:latin typeface="Arial" pitchFamily="34" charset="0"/>
                <a:ea typeface="Arial Unicode MS" pitchFamily="34" charset="-128"/>
                <a:cs typeface="Arial" pitchFamily="34" charset="0"/>
              </a:rPr>
              <a:t>η μοίρα μου που κυματίζει</a:t>
            </a:r>
          </a:p>
          <a:p>
            <a:pPr>
              <a:buNone/>
            </a:pPr>
            <a:r>
              <a:rPr lang="el-GR" sz="4200" dirty="0" smtClean="0">
                <a:latin typeface="Arial" pitchFamily="34" charset="0"/>
                <a:ea typeface="Arial Unicode MS" pitchFamily="34" charset="-128"/>
                <a:cs typeface="Arial" pitchFamily="34" charset="0"/>
              </a:rPr>
              <a:t>ανάμεσα στο στερνό σπαθί ενός Αίαντα</a:t>
            </a:r>
          </a:p>
          <a:p>
            <a:pPr>
              <a:buNone/>
            </a:pPr>
            <a:r>
              <a:rPr lang="el-GR" sz="4200" dirty="0" smtClean="0">
                <a:latin typeface="Arial" pitchFamily="34" charset="0"/>
                <a:ea typeface="Arial Unicode MS" pitchFamily="34" charset="-128"/>
                <a:cs typeface="Arial" pitchFamily="34" charset="0"/>
              </a:rPr>
              <a:t>και μιαν άλλη Σαλαμίνα</a:t>
            </a:r>
          </a:p>
          <a:p>
            <a:pPr>
              <a:buNone/>
            </a:pPr>
            <a:r>
              <a:rPr lang="el-GR" sz="4200" dirty="0" smtClean="0">
                <a:latin typeface="Arial" pitchFamily="34" charset="0"/>
                <a:ea typeface="Arial Unicode MS" pitchFamily="34" charset="-128"/>
                <a:cs typeface="Arial" pitchFamily="34" charset="0"/>
              </a:rPr>
              <a:t>μ' έφερε εδώ σ' αυτό το </a:t>
            </a:r>
            <a:r>
              <a:rPr lang="el-GR" sz="4200" dirty="0" err="1" smtClean="0">
                <a:latin typeface="Arial" pitchFamily="34" charset="0"/>
                <a:ea typeface="Arial Unicode MS" pitchFamily="34" charset="-128"/>
                <a:cs typeface="Arial" pitchFamily="34" charset="0"/>
              </a:rPr>
              <a:t>γυρογιάλι</a:t>
            </a:r>
            <a:r>
              <a:rPr lang="el-GR" sz="4200" dirty="0" smtClean="0">
                <a:latin typeface="Arial" pitchFamily="34" charset="0"/>
                <a:ea typeface="Arial Unicode MS" pitchFamily="34" charset="-128"/>
                <a:cs typeface="Arial" pitchFamily="34" charset="0"/>
              </a:rPr>
              <a:t>.</a:t>
            </a:r>
          </a:p>
          <a:p>
            <a:pPr>
              <a:buNone/>
            </a:pPr>
            <a:r>
              <a:rPr lang="el-GR" sz="4200" dirty="0" smtClean="0">
                <a:latin typeface="Arial" pitchFamily="34" charset="0"/>
                <a:ea typeface="Arial Unicode MS" pitchFamily="34" charset="-128"/>
                <a:cs typeface="Arial" pitchFamily="34" charset="0"/>
              </a:rPr>
              <a:t>Το φεγγάρι</a:t>
            </a:r>
          </a:p>
          <a:p>
            <a:pPr>
              <a:buNone/>
            </a:pPr>
            <a:r>
              <a:rPr lang="el-GR" sz="4200" dirty="0" smtClean="0">
                <a:latin typeface="Arial" pitchFamily="34" charset="0"/>
                <a:ea typeface="Arial Unicode MS" pitchFamily="34" charset="-128"/>
                <a:cs typeface="Arial" pitchFamily="34" charset="0"/>
              </a:rPr>
              <a:t>βγήκε απ' το πέλαγο σαν Αφροδίτη</a:t>
            </a:r>
            <a:r>
              <a:rPr lang="el-GR" sz="4200" baseline="30000" dirty="0" smtClean="0">
                <a:latin typeface="Arial" pitchFamily="34" charset="0"/>
                <a:ea typeface="Arial Unicode MS" pitchFamily="34" charset="-128"/>
                <a:cs typeface="Arial" pitchFamily="34" charset="0"/>
              </a:rPr>
              <a:t>.</a:t>
            </a:r>
            <a:endParaRPr lang="el-GR" sz="4200" dirty="0" smtClean="0">
              <a:latin typeface="Arial" pitchFamily="34" charset="0"/>
              <a:ea typeface="Arial Unicode MS" pitchFamily="34" charset="-128"/>
              <a:cs typeface="Arial" pitchFamily="34" charset="0"/>
            </a:endParaRPr>
          </a:p>
          <a:p>
            <a:pPr>
              <a:buNone/>
            </a:pPr>
            <a:r>
              <a:rPr lang="el-GR" sz="4200" dirty="0" smtClean="0">
                <a:latin typeface="Arial" pitchFamily="34" charset="0"/>
                <a:ea typeface="Arial Unicode MS" pitchFamily="34" charset="-128"/>
                <a:cs typeface="Arial" pitchFamily="34" charset="0"/>
              </a:rPr>
              <a:t>σκέπασε τ' άστρα του Τοξότη, τώρα πάει να 'βρει</a:t>
            </a:r>
          </a:p>
          <a:p>
            <a:pPr>
              <a:buNone/>
            </a:pPr>
            <a:r>
              <a:rPr lang="el-GR" sz="4200" dirty="0" smtClean="0">
                <a:latin typeface="Arial" pitchFamily="34" charset="0"/>
                <a:ea typeface="Arial Unicode MS" pitchFamily="34" charset="-128"/>
                <a:cs typeface="Arial" pitchFamily="34" charset="0"/>
              </a:rPr>
              <a:t>την καρδιά του Σκορπιού, κι όλα τ' αλλάζει.</a:t>
            </a:r>
          </a:p>
          <a:p>
            <a:pPr>
              <a:buNone/>
            </a:pPr>
            <a:r>
              <a:rPr lang="el-GR" sz="4200" dirty="0" smtClean="0">
                <a:latin typeface="Arial" pitchFamily="34" charset="0"/>
                <a:ea typeface="Arial Unicode MS" pitchFamily="34" charset="-128"/>
                <a:cs typeface="Arial" pitchFamily="34" charset="0"/>
              </a:rPr>
              <a:t>Πού είναι η αλήθεια;</a:t>
            </a:r>
          </a:p>
          <a:p>
            <a:pPr>
              <a:buNone/>
            </a:pPr>
            <a:r>
              <a:rPr lang="el-GR" sz="4200" dirty="0" smtClean="0">
                <a:latin typeface="Arial" pitchFamily="34" charset="0"/>
                <a:ea typeface="Arial Unicode MS" pitchFamily="34" charset="-128"/>
                <a:cs typeface="Arial" pitchFamily="34" charset="0"/>
              </a:rPr>
              <a:t>Ήμουν κι εγώ στον πόλεμο τοξότης</a:t>
            </a:r>
            <a:r>
              <a:rPr lang="el-GR" sz="4200" baseline="30000" dirty="0" smtClean="0">
                <a:latin typeface="Arial" pitchFamily="34" charset="0"/>
                <a:ea typeface="Arial Unicode MS" pitchFamily="34" charset="-128"/>
                <a:cs typeface="Arial" pitchFamily="34" charset="0"/>
              </a:rPr>
              <a:t>.</a:t>
            </a:r>
            <a:endParaRPr lang="el-GR" sz="4200" dirty="0" smtClean="0">
              <a:latin typeface="Arial" pitchFamily="34" charset="0"/>
              <a:ea typeface="Arial Unicode MS" pitchFamily="34" charset="-128"/>
              <a:cs typeface="Arial" pitchFamily="34" charset="0"/>
            </a:endParaRPr>
          </a:p>
          <a:p>
            <a:pPr>
              <a:buNone/>
            </a:pPr>
            <a:r>
              <a:rPr lang="el-GR" sz="4200" dirty="0" smtClean="0">
                <a:latin typeface="Arial" pitchFamily="34" charset="0"/>
                <a:ea typeface="Arial Unicode MS" pitchFamily="34" charset="-128"/>
                <a:cs typeface="Arial" pitchFamily="34" charset="0"/>
              </a:rPr>
              <a:t>το ριζικό μου, ενός ανθρώπου που ξαστόχησε.</a:t>
            </a:r>
          </a:p>
          <a:p>
            <a:pPr>
              <a:buNone/>
            </a:pPr>
            <a:r>
              <a:rPr lang="el-GR" sz="4200" dirty="0" smtClean="0">
                <a:latin typeface="Arial" pitchFamily="34" charset="0"/>
                <a:ea typeface="Arial Unicode MS" pitchFamily="34" charset="-128"/>
                <a:cs typeface="Arial" pitchFamily="34" charset="0"/>
              </a:rPr>
              <a:t> </a:t>
            </a:r>
          </a:p>
          <a:p>
            <a:pPr>
              <a:buNone/>
            </a:pPr>
            <a:r>
              <a:rPr lang="el-GR" sz="4200" dirty="0" smtClean="0">
                <a:latin typeface="Arial" pitchFamily="34" charset="0"/>
                <a:ea typeface="Arial Unicode MS" pitchFamily="34" charset="-128"/>
                <a:cs typeface="Arial" pitchFamily="34" charset="0"/>
              </a:rPr>
              <a:t>Αηδόνι ποιητάρη,</a:t>
            </a:r>
          </a:p>
          <a:p>
            <a:pPr>
              <a:buNone/>
            </a:pPr>
            <a:r>
              <a:rPr lang="el-GR" sz="4200" dirty="0" smtClean="0">
                <a:latin typeface="Arial" pitchFamily="34" charset="0"/>
                <a:ea typeface="Arial Unicode MS" pitchFamily="34" charset="-128"/>
                <a:cs typeface="Arial" pitchFamily="34" charset="0"/>
              </a:rPr>
              <a:t>σαν και μια τέτοια νύχτα στ' ακροθαλάσσι του Πρωτέα</a:t>
            </a:r>
          </a:p>
          <a:p>
            <a:pPr>
              <a:buNone/>
            </a:pPr>
            <a:r>
              <a:rPr lang="el-GR" sz="4200" dirty="0" smtClean="0">
                <a:latin typeface="Arial" pitchFamily="34" charset="0"/>
                <a:ea typeface="Arial Unicode MS" pitchFamily="34" charset="-128"/>
                <a:cs typeface="Arial" pitchFamily="34" charset="0"/>
              </a:rPr>
              <a:t>σ' άκουσαν οι σκλάβες Σπαρτιάτισσες κι έσυραν το θρήνο,</a:t>
            </a:r>
          </a:p>
          <a:p>
            <a:pPr>
              <a:buNone/>
            </a:pPr>
            <a:r>
              <a:rPr lang="el-GR" sz="4200" dirty="0" smtClean="0">
                <a:latin typeface="Arial" pitchFamily="34" charset="0"/>
                <a:ea typeface="Arial Unicode MS" pitchFamily="34" charset="-128"/>
                <a:cs typeface="Arial" pitchFamily="34" charset="0"/>
              </a:rPr>
              <a:t>κι </a:t>
            </a:r>
            <a:r>
              <a:rPr lang="el-GR" sz="4200" dirty="0" err="1" smtClean="0">
                <a:latin typeface="Arial" pitchFamily="34" charset="0"/>
                <a:ea typeface="Arial Unicode MS" pitchFamily="34" charset="-128"/>
                <a:cs typeface="Arial" pitchFamily="34" charset="0"/>
              </a:rPr>
              <a:t>ανάμεσό</a:t>
            </a:r>
            <a:r>
              <a:rPr lang="el-GR" sz="4200" dirty="0" smtClean="0">
                <a:latin typeface="Arial" pitchFamily="34" charset="0"/>
                <a:ea typeface="Arial Unicode MS" pitchFamily="34" charset="-128"/>
                <a:cs typeface="Arial" pitchFamily="34" charset="0"/>
              </a:rPr>
              <a:t> τους-ποιος θα το '</a:t>
            </a:r>
            <a:r>
              <a:rPr lang="el-GR" sz="4200" dirty="0" err="1" smtClean="0">
                <a:latin typeface="Arial" pitchFamily="34" charset="0"/>
                <a:ea typeface="Arial Unicode MS" pitchFamily="34" charset="-128"/>
                <a:cs typeface="Arial" pitchFamily="34" charset="0"/>
              </a:rPr>
              <a:t>λεγε</a:t>
            </a:r>
            <a:r>
              <a:rPr lang="el-GR" sz="4200" dirty="0" smtClean="0">
                <a:latin typeface="Arial" pitchFamily="34" charset="0"/>
                <a:ea typeface="Arial Unicode MS" pitchFamily="34" charset="-128"/>
                <a:cs typeface="Arial" pitchFamily="34" charset="0"/>
              </a:rPr>
              <a:t>-η Ελένη!</a:t>
            </a:r>
          </a:p>
          <a:p>
            <a:pPr>
              <a:buNone/>
            </a:pPr>
            <a:r>
              <a:rPr lang="el-GR" sz="4200" dirty="0" smtClean="0">
                <a:latin typeface="Arial" pitchFamily="34" charset="0"/>
                <a:ea typeface="Arial Unicode MS" pitchFamily="34" charset="-128"/>
                <a:cs typeface="Arial" pitchFamily="34" charset="0"/>
              </a:rPr>
              <a:t>Αυτή που κυνηγούσαμε χρόνια στο </a:t>
            </a:r>
            <a:r>
              <a:rPr lang="el-GR" sz="4200" dirty="0" err="1" smtClean="0">
                <a:latin typeface="Arial" pitchFamily="34" charset="0"/>
                <a:ea typeface="Arial Unicode MS" pitchFamily="34" charset="-128"/>
                <a:cs typeface="Arial" pitchFamily="34" charset="0"/>
              </a:rPr>
              <a:t>Σκάμαντρο</a:t>
            </a:r>
            <a:r>
              <a:rPr lang="el-GR" sz="4200" dirty="0" smtClean="0">
                <a:latin typeface="Arial" pitchFamily="34" charset="0"/>
                <a:ea typeface="Arial Unicode MS" pitchFamily="34" charset="-128"/>
                <a:cs typeface="Arial" pitchFamily="34" charset="0"/>
              </a:rPr>
              <a:t>.</a:t>
            </a:r>
          </a:p>
          <a:p>
            <a:pPr>
              <a:buNone/>
            </a:pPr>
            <a:r>
              <a:rPr lang="el-GR" sz="4200" dirty="0" smtClean="0">
                <a:latin typeface="Arial" pitchFamily="34" charset="0"/>
                <a:ea typeface="Arial Unicode MS" pitchFamily="34" charset="-128"/>
                <a:cs typeface="Arial" pitchFamily="34" charset="0"/>
              </a:rPr>
              <a:t>Ήταν εκεί, στα χείλια της ερήμου</a:t>
            </a:r>
            <a:r>
              <a:rPr lang="el-GR" sz="4200" baseline="30000" dirty="0" smtClean="0">
                <a:latin typeface="Arial" pitchFamily="34" charset="0"/>
                <a:ea typeface="Arial Unicode MS" pitchFamily="34" charset="-128"/>
                <a:cs typeface="Arial" pitchFamily="34" charset="0"/>
              </a:rPr>
              <a:t>.</a:t>
            </a:r>
            <a:r>
              <a:rPr lang="el-GR" sz="4200" dirty="0" smtClean="0">
                <a:latin typeface="Arial" pitchFamily="34" charset="0"/>
                <a:ea typeface="Arial Unicode MS" pitchFamily="34" charset="-128"/>
                <a:cs typeface="Arial" pitchFamily="34" charset="0"/>
              </a:rPr>
              <a:t> την άγγιξα, μου μίλησε:</a:t>
            </a:r>
          </a:p>
          <a:p>
            <a:pPr>
              <a:buNone/>
            </a:pPr>
            <a:r>
              <a:rPr lang="el-GR" sz="4200" dirty="0" smtClean="0">
                <a:latin typeface="Arial" pitchFamily="34" charset="0"/>
                <a:ea typeface="Arial Unicode MS" pitchFamily="34" charset="-128"/>
                <a:cs typeface="Arial" pitchFamily="34" charset="0"/>
              </a:rPr>
              <a:t>"Δεν </a:t>
            </a:r>
            <a:r>
              <a:rPr lang="el-GR" sz="4200" dirty="0" err="1" smtClean="0">
                <a:latin typeface="Arial" pitchFamily="34" charset="0"/>
                <a:ea typeface="Arial Unicode MS" pitchFamily="34" charset="-128"/>
                <a:cs typeface="Arial" pitchFamily="34" charset="0"/>
              </a:rPr>
              <a:t>είν</a:t>
            </a:r>
            <a:r>
              <a:rPr lang="el-GR" sz="4200" dirty="0" smtClean="0">
                <a:latin typeface="Arial" pitchFamily="34" charset="0"/>
                <a:ea typeface="Arial Unicode MS" pitchFamily="34" charset="-128"/>
                <a:cs typeface="Arial" pitchFamily="34" charset="0"/>
              </a:rPr>
              <a:t>' αλήθεια, δεν </a:t>
            </a:r>
            <a:r>
              <a:rPr lang="el-GR" sz="4200" dirty="0" err="1" smtClean="0">
                <a:latin typeface="Arial" pitchFamily="34" charset="0"/>
                <a:ea typeface="Arial Unicode MS" pitchFamily="34" charset="-128"/>
                <a:cs typeface="Arial" pitchFamily="34" charset="0"/>
              </a:rPr>
              <a:t>είν</a:t>
            </a:r>
            <a:r>
              <a:rPr lang="el-GR" sz="4200" dirty="0" smtClean="0">
                <a:latin typeface="Arial" pitchFamily="34" charset="0"/>
                <a:ea typeface="Arial Unicode MS" pitchFamily="34" charset="-128"/>
                <a:cs typeface="Arial" pitchFamily="34" charset="0"/>
              </a:rPr>
              <a:t>' αλήθεια" φώναζε.</a:t>
            </a:r>
          </a:p>
          <a:p>
            <a:pPr>
              <a:buNone/>
            </a:pPr>
            <a:r>
              <a:rPr lang="el-GR" sz="4200" dirty="0" smtClean="0">
                <a:latin typeface="Arial" pitchFamily="34" charset="0"/>
                <a:ea typeface="Arial Unicode MS" pitchFamily="34" charset="-128"/>
                <a:cs typeface="Arial" pitchFamily="34" charset="0"/>
              </a:rPr>
              <a:t>"Δεν μπήκα στο </a:t>
            </a:r>
            <a:r>
              <a:rPr lang="el-GR" sz="4200" dirty="0" err="1" smtClean="0">
                <a:latin typeface="Arial" pitchFamily="34" charset="0"/>
                <a:ea typeface="Arial Unicode MS" pitchFamily="34" charset="-128"/>
                <a:cs typeface="Arial" pitchFamily="34" charset="0"/>
              </a:rPr>
              <a:t>γαλαζόπλωρο</a:t>
            </a:r>
            <a:r>
              <a:rPr lang="el-GR" sz="4200" dirty="0" smtClean="0">
                <a:latin typeface="Arial" pitchFamily="34" charset="0"/>
                <a:ea typeface="Arial Unicode MS" pitchFamily="34" charset="-128"/>
                <a:cs typeface="Arial" pitchFamily="34" charset="0"/>
              </a:rPr>
              <a:t> καράβι.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04800"/>
            <a:ext cx="8229600" cy="6172200"/>
          </a:xfrm>
        </p:spPr>
        <p:txBody>
          <a:bodyPr>
            <a:normAutofit fontScale="25000" lnSpcReduction="20000"/>
          </a:bodyPr>
          <a:lstStyle/>
          <a:p>
            <a:pPr>
              <a:buNone/>
            </a:pPr>
            <a:r>
              <a:rPr lang="el-GR" sz="4200" dirty="0" smtClean="0">
                <a:latin typeface="Arial" pitchFamily="34" charset="0"/>
                <a:ea typeface="Arial Unicode MS" pitchFamily="34" charset="-128"/>
                <a:cs typeface="Arial" pitchFamily="34" charset="0"/>
              </a:rPr>
              <a:t>Ποτέ δεν πάτησα την αντρειωμένη Τροία".</a:t>
            </a:r>
          </a:p>
          <a:p>
            <a:pPr>
              <a:buNone/>
            </a:pPr>
            <a:r>
              <a:rPr lang="el-GR" sz="4200" dirty="0" smtClean="0">
                <a:latin typeface="Arial" pitchFamily="34" charset="0"/>
                <a:ea typeface="Arial Unicode MS" pitchFamily="34" charset="-128"/>
                <a:cs typeface="Arial" pitchFamily="34" charset="0"/>
              </a:rPr>
              <a:t>Με το βαθύ στηθόδεσμο, τον ήλιο στα μαλλιά, κι αυτό</a:t>
            </a:r>
          </a:p>
          <a:p>
            <a:pPr>
              <a:buNone/>
            </a:pPr>
            <a:r>
              <a:rPr lang="el-GR" sz="4200" dirty="0" smtClean="0">
                <a:latin typeface="Arial" pitchFamily="34" charset="0"/>
                <a:ea typeface="Arial Unicode MS" pitchFamily="34" charset="-128"/>
                <a:cs typeface="Arial" pitchFamily="34" charset="0"/>
              </a:rPr>
              <a:t>το ανάστημα</a:t>
            </a:r>
          </a:p>
          <a:p>
            <a:pPr>
              <a:buNone/>
            </a:pPr>
            <a:r>
              <a:rPr lang="el-GR" sz="4200" dirty="0" smtClean="0">
                <a:latin typeface="Arial" pitchFamily="34" charset="0"/>
                <a:ea typeface="Arial Unicode MS" pitchFamily="34" charset="-128"/>
                <a:cs typeface="Arial" pitchFamily="34" charset="0"/>
              </a:rPr>
              <a:t>ίσκιοι και χαμόγελα παντού</a:t>
            </a:r>
          </a:p>
          <a:p>
            <a:pPr>
              <a:buNone/>
            </a:pPr>
            <a:r>
              <a:rPr lang="el-GR" sz="4200" dirty="0" smtClean="0">
                <a:latin typeface="Arial" pitchFamily="34" charset="0"/>
                <a:ea typeface="Arial Unicode MS" pitchFamily="34" charset="-128"/>
                <a:cs typeface="Arial" pitchFamily="34" charset="0"/>
              </a:rPr>
              <a:t>στους ώμους στους μηρούς στα γόνατα</a:t>
            </a:r>
            <a:r>
              <a:rPr lang="el-GR" sz="4200" baseline="30000" dirty="0" smtClean="0">
                <a:latin typeface="Arial" pitchFamily="34" charset="0"/>
                <a:ea typeface="Arial Unicode MS" pitchFamily="34" charset="-128"/>
                <a:cs typeface="Arial" pitchFamily="34" charset="0"/>
              </a:rPr>
              <a:t>.</a:t>
            </a:r>
            <a:endParaRPr lang="el-GR" sz="4200" dirty="0" smtClean="0">
              <a:latin typeface="Arial" pitchFamily="34" charset="0"/>
              <a:ea typeface="Arial Unicode MS" pitchFamily="34" charset="-128"/>
              <a:cs typeface="Arial" pitchFamily="34" charset="0"/>
            </a:endParaRPr>
          </a:p>
          <a:p>
            <a:pPr>
              <a:buNone/>
            </a:pPr>
            <a:r>
              <a:rPr lang="el-GR" sz="4200" dirty="0" smtClean="0">
                <a:latin typeface="Arial" pitchFamily="34" charset="0"/>
                <a:ea typeface="Arial Unicode MS" pitchFamily="34" charset="-128"/>
                <a:cs typeface="Arial" pitchFamily="34" charset="0"/>
              </a:rPr>
              <a:t>ζωντανό δέρμα, και τα μάτια</a:t>
            </a:r>
          </a:p>
          <a:p>
            <a:pPr>
              <a:buNone/>
            </a:pPr>
            <a:r>
              <a:rPr lang="el-GR" sz="4200" dirty="0" smtClean="0">
                <a:latin typeface="Arial" pitchFamily="34" charset="0"/>
                <a:ea typeface="Arial Unicode MS" pitchFamily="34" charset="-128"/>
                <a:cs typeface="Arial" pitchFamily="34" charset="0"/>
              </a:rPr>
              <a:t>με τα μεγάλα βλέφαρα,</a:t>
            </a:r>
          </a:p>
          <a:p>
            <a:pPr>
              <a:buNone/>
            </a:pPr>
            <a:r>
              <a:rPr lang="el-GR" sz="4200" dirty="0" smtClean="0">
                <a:latin typeface="Arial" pitchFamily="34" charset="0"/>
                <a:ea typeface="Arial Unicode MS" pitchFamily="34" charset="-128"/>
                <a:cs typeface="Arial" pitchFamily="34" charset="0"/>
              </a:rPr>
              <a:t>ήταν εκεί, στην όχθη ενός Δέλτα.</a:t>
            </a:r>
          </a:p>
          <a:p>
            <a:pPr>
              <a:buNone/>
            </a:pPr>
            <a:r>
              <a:rPr lang="el-GR" sz="4200" dirty="0" smtClean="0">
                <a:latin typeface="Arial" pitchFamily="34" charset="0"/>
                <a:ea typeface="Arial Unicode MS" pitchFamily="34" charset="-128"/>
                <a:cs typeface="Arial" pitchFamily="34" charset="0"/>
              </a:rPr>
              <a:t>Και στην Τροία;</a:t>
            </a:r>
          </a:p>
          <a:p>
            <a:pPr>
              <a:buNone/>
            </a:pPr>
            <a:r>
              <a:rPr lang="el-GR" sz="4200" dirty="0" smtClean="0">
                <a:latin typeface="Arial" pitchFamily="34" charset="0"/>
                <a:ea typeface="Arial Unicode MS" pitchFamily="34" charset="-128"/>
                <a:cs typeface="Arial" pitchFamily="34" charset="0"/>
              </a:rPr>
              <a:t>Τίποτε στην Τροία-ένα είδωλο.</a:t>
            </a:r>
          </a:p>
          <a:p>
            <a:pPr>
              <a:buNone/>
            </a:pPr>
            <a:r>
              <a:rPr lang="el-GR" sz="4200" dirty="0" smtClean="0">
                <a:latin typeface="Arial" pitchFamily="34" charset="0"/>
                <a:cs typeface="Arial" pitchFamily="34" charset="0"/>
              </a:rPr>
              <a:t> </a:t>
            </a:r>
          </a:p>
          <a:p>
            <a:pPr>
              <a:buNone/>
            </a:pPr>
            <a:r>
              <a:rPr lang="el-GR" sz="4200" dirty="0" smtClean="0">
                <a:latin typeface="Arial" pitchFamily="34" charset="0"/>
                <a:cs typeface="Arial" pitchFamily="34" charset="0"/>
              </a:rPr>
              <a:t>Έτσι το </a:t>
            </a:r>
            <a:r>
              <a:rPr lang="el-GR" sz="4200" dirty="0" err="1" smtClean="0">
                <a:latin typeface="Arial" pitchFamily="34" charset="0"/>
                <a:cs typeface="Arial" pitchFamily="34" charset="0"/>
              </a:rPr>
              <a:t>θέλαν</a:t>
            </a:r>
            <a:r>
              <a:rPr lang="el-GR" sz="4200" dirty="0" smtClean="0">
                <a:latin typeface="Arial" pitchFamily="34" charset="0"/>
                <a:cs typeface="Arial" pitchFamily="34" charset="0"/>
              </a:rPr>
              <a:t> οι θεοί.</a:t>
            </a:r>
          </a:p>
          <a:p>
            <a:pPr>
              <a:buNone/>
            </a:pPr>
            <a:r>
              <a:rPr lang="el-GR" sz="4200" dirty="0" smtClean="0">
                <a:latin typeface="Arial" pitchFamily="34" charset="0"/>
                <a:cs typeface="Arial" pitchFamily="34" charset="0"/>
              </a:rPr>
              <a:t>Κι ο </a:t>
            </a:r>
            <a:r>
              <a:rPr lang="el-GR" sz="4200" dirty="0" err="1" smtClean="0">
                <a:latin typeface="Arial" pitchFamily="34" charset="0"/>
                <a:cs typeface="Arial" pitchFamily="34" charset="0"/>
              </a:rPr>
              <a:t>Πάρης</a:t>
            </a:r>
            <a:r>
              <a:rPr lang="el-GR" sz="4200" dirty="0" smtClean="0">
                <a:latin typeface="Arial" pitchFamily="34" charset="0"/>
                <a:cs typeface="Arial" pitchFamily="34" charset="0"/>
              </a:rPr>
              <a:t>, μ' έναν ίσκιο πλάγιαζε σα να ήταν πλάσμα</a:t>
            </a:r>
          </a:p>
          <a:p>
            <a:pPr>
              <a:buNone/>
            </a:pPr>
            <a:r>
              <a:rPr lang="el-GR" sz="4200" dirty="0" smtClean="0">
                <a:latin typeface="Arial" pitchFamily="34" charset="0"/>
                <a:cs typeface="Arial" pitchFamily="34" charset="0"/>
              </a:rPr>
              <a:t>ατόφιο</a:t>
            </a:r>
            <a:r>
              <a:rPr lang="el-GR" sz="4200" baseline="30000" dirty="0" smtClean="0">
                <a:latin typeface="Arial" pitchFamily="34" charset="0"/>
                <a:cs typeface="Arial" pitchFamily="34" charset="0"/>
              </a:rPr>
              <a:t>.</a:t>
            </a:r>
            <a:endParaRPr lang="el-GR" sz="4200" dirty="0" smtClean="0">
              <a:latin typeface="Arial" pitchFamily="34" charset="0"/>
              <a:cs typeface="Arial" pitchFamily="34" charset="0"/>
            </a:endParaRPr>
          </a:p>
          <a:p>
            <a:pPr>
              <a:buNone/>
            </a:pPr>
            <a:r>
              <a:rPr lang="el-GR" sz="4200" dirty="0" smtClean="0">
                <a:latin typeface="Arial" pitchFamily="34" charset="0"/>
                <a:cs typeface="Arial" pitchFamily="34" charset="0"/>
              </a:rPr>
              <a:t>κι εμείς σφαζόμασταν για την Ελένη δέκα χρόνια .</a:t>
            </a:r>
          </a:p>
          <a:p>
            <a:pPr>
              <a:buNone/>
            </a:pPr>
            <a:r>
              <a:rPr lang="el-GR" sz="4200" dirty="0" smtClean="0">
                <a:latin typeface="Arial" pitchFamily="34" charset="0"/>
                <a:cs typeface="Arial" pitchFamily="34" charset="0"/>
              </a:rPr>
              <a:t> </a:t>
            </a:r>
          </a:p>
          <a:p>
            <a:pPr>
              <a:buNone/>
            </a:pPr>
            <a:r>
              <a:rPr lang="el-GR" sz="4200" dirty="0" smtClean="0">
                <a:latin typeface="Arial" pitchFamily="34" charset="0"/>
                <a:cs typeface="Arial" pitchFamily="34" charset="0"/>
              </a:rPr>
              <a:t>Μεγάλος πόνος είχε πέσει στην Ελλάδα.</a:t>
            </a:r>
          </a:p>
          <a:p>
            <a:pPr>
              <a:buNone/>
            </a:pPr>
            <a:r>
              <a:rPr lang="el-GR" sz="4200" dirty="0" smtClean="0">
                <a:latin typeface="Arial" pitchFamily="34" charset="0"/>
                <a:cs typeface="Arial" pitchFamily="34" charset="0"/>
              </a:rPr>
              <a:t>Τόσα κορμιά ριγμένα</a:t>
            </a:r>
          </a:p>
          <a:p>
            <a:pPr>
              <a:buNone/>
            </a:pPr>
            <a:r>
              <a:rPr lang="el-GR" sz="4200" dirty="0" smtClean="0">
                <a:latin typeface="Arial" pitchFamily="34" charset="0"/>
                <a:cs typeface="Arial" pitchFamily="34" charset="0"/>
              </a:rPr>
              <a:t>στα σαγόνια της θάλασσας στα σαγόνια της γης</a:t>
            </a:r>
            <a:r>
              <a:rPr lang="el-GR" sz="4200" baseline="30000" dirty="0" smtClean="0">
                <a:latin typeface="Arial" pitchFamily="34" charset="0"/>
                <a:cs typeface="Arial" pitchFamily="34" charset="0"/>
              </a:rPr>
              <a:t>.</a:t>
            </a:r>
            <a:endParaRPr lang="el-GR" sz="4200" dirty="0" smtClean="0">
              <a:latin typeface="Arial" pitchFamily="34" charset="0"/>
              <a:cs typeface="Arial" pitchFamily="34" charset="0"/>
            </a:endParaRPr>
          </a:p>
          <a:p>
            <a:pPr>
              <a:buNone/>
            </a:pPr>
            <a:r>
              <a:rPr lang="el-GR" sz="4200" dirty="0" smtClean="0">
                <a:latin typeface="Arial" pitchFamily="34" charset="0"/>
                <a:cs typeface="Arial" pitchFamily="34" charset="0"/>
              </a:rPr>
              <a:t>τόσες ψυχές</a:t>
            </a:r>
          </a:p>
          <a:p>
            <a:pPr>
              <a:buNone/>
            </a:pPr>
            <a:r>
              <a:rPr lang="el-GR" sz="4200" dirty="0" smtClean="0">
                <a:latin typeface="Arial" pitchFamily="34" charset="0"/>
                <a:cs typeface="Arial" pitchFamily="34" charset="0"/>
              </a:rPr>
              <a:t>δοσμένες στις μυλόπετρες, σαν το σιτάρι.</a:t>
            </a:r>
          </a:p>
          <a:p>
            <a:pPr>
              <a:buNone/>
            </a:pPr>
            <a:r>
              <a:rPr lang="el-GR" sz="4200" dirty="0" smtClean="0">
                <a:latin typeface="Arial" pitchFamily="34" charset="0"/>
                <a:cs typeface="Arial" pitchFamily="34" charset="0"/>
              </a:rPr>
              <a:t>Κι οι ποταμοί </a:t>
            </a:r>
            <a:r>
              <a:rPr lang="el-GR" sz="4200" dirty="0" err="1" smtClean="0">
                <a:latin typeface="Arial" pitchFamily="34" charset="0"/>
                <a:cs typeface="Arial" pitchFamily="34" charset="0"/>
              </a:rPr>
              <a:t>φουσκώναν</a:t>
            </a:r>
            <a:r>
              <a:rPr lang="el-GR" sz="4200" dirty="0" smtClean="0">
                <a:latin typeface="Arial" pitchFamily="34" charset="0"/>
                <a:cs typeface="Arial" pitchFamily="34" charset="0"/>
              </a:rPr>
              <a:t> μες στη λάσπη το αίμα</a:t>
            </a:r>
          </a:p>
          <a:p>
            <a:pPr>
              <a:buNone/>
            </a:pPr>
            <a:r>
              <a:rPr lang="el-GR" sz="4200" dirty="0" smtClean="0">
                <a:latin typeface="Arial" pitchFamily="34" charset="0"/>
                <a:cs typeface="Arial" pitchFamily="34" charset="0"/>
              </a:rPr>
              <a:t>για ένα λινό κυμάτισμα για μια νεφέλη</a:t>
            </a:r>
          </a:p>
          <a:p>
            <a:pPr>
              <a:buNone/>
            </a:pPr>
            <a:r>
              <a:rPr lang="el-GR" sz="4200" dirty="0" smtClean="0">
                <a:latin typeface="Arial" pitchFamily="34" charset="0"/>
                <a:cs typeface="Arial" pitchFamily="34" charset="0"/>
              </a:rPr>
              <a:t>μιας πεταλούδας τίναγμα το πούπουλο ενός κύκνου</a:t>
            </a:r>
          </a:p>
          <a:p>
            <a:pPr>
              <a:buNone/>
            </a:pPr>
            <a:r>
              <a:rPr lang="el-GR" sz="4200" dirty="0" smtClean="0">
                <a:latin typeface="Arial" pitchFamily="34" charset="0"/>
                <a:cs typeface="Arial" pitchFamily="34" charset="0"/>
              </a:rPr>
              <a:t>για ένα πουκάμισο αδειανό, για μιαν Ελένη.</a:t>
            </a:r>
          </a:p>
          <a:p>
            <a:pPr>
              <a:buNone/>
            </a:pPr>
            <a:r>
              <a:rPr lang="el-GR" sz="4200" dirty="0" smtClean="0">
                <a:latin typeface="Arial" pitchFamily="34" charset="0"/>
                <a:cs typeface="Arial" pitchFamily="34" charset="0"/>
              </a:rPr>
              <a:t>Κι ο αδερφός μου;</a:t>
            </a:r>
          </a:p>
          <a:p>
            <a:pPr>
              <a:buNone/>
            </a:pPr>
            <a:r>
              <a:rPr lang="el-GR" sz="4200" dirty="0" smtClean="0">
                <a:latin typeface="Arial" pitchFamily="34" charset="0"/>
                <a:cs typeface="Arial" pitchFamily="34" charset="0"/>
              </a:rPr>
              <a:t>Αηδόνι αηδόνι αηδόνι,</a:t>
            </a:r>
          </a:p>
          <a:p>
            <a:pPr>
              <a:buNone/>
            </a:pPr>
            <a:r>
              <a:rPr lang="el-GR" sz="4200" dirty="0" smtClean="0">
                <a:latin typeface="Arial" pitchFamily="34" charset="0"/>
                <a:cs typeface="Arial" pitchFamily="34" charset="0"/>
              </a:rPr>
              <a:t>τ' είναι θεός; τι μη θεός; και τι τ' </a:t>
            </a:r>
            <a:r>
              <a:rPr lang="el-GR" sz="4200" dirty="0" err="1" smtClean="0">
                <a:latin typeface="Arial" pitchFamily="34" charset="0"/>
                <a:cs typeface="Arial" pitchFamily="34" charset="0"/>
              </a:rPr>
              <a:t>ανάμεσό</a:t>
            </a:r>
            <a:r>
              <a:rPr lang="el-GR" sz="4200" dirty="0" smtClean="0">
                <a:latin typeface="Arial" pitchFamily="34" charset="0"/>
                <a:cs typeface="Arial" pitchFamily="34" charset="0"/>
              </a:rPr>
              <a:t> τους;</a:t>
            </a:r>
          </a:p>
          <a:p>
            <a:pPr>
              <a:buNone/>
            </a:pPr>
            <a:r>
              <a:rPr lang="el-GR" sz="4200" dirty="0" smtClean="0">
                <a:latin typeface="Arial" pitchFamily="34" charset="0"/>
                <a:cs typeface="Arial" pitchFamily="34" charset="0"/>
              </a:rPr>
              <a:t> </a:t>
            </a:r>
          </a:p>
          <a:p>
            <a:pPr>
              <a:buNone/>
            </a:pPr>
            <a:r>
              <a:rPr lang="el-GR" sz="4200" dirty="0" smtClean="0">
                <a:latin typeface="Arial" pitchFamily="34" charset="0"/>
                <a:cs typeface="Arial" pitchFamily="34" charset="0"/>
              </a:rPr>
              <a:t>"Τ' αηδόνια δε σ' αφήνουνε να κοιμηθείς στις </a:t>
            </a:r>
            <a:r>
              <a:rPr lang="el-GR" sz="4200" dirty="0" err="1" smtClean="0">
                <a:latin typeface="Arial" pitchFamily="34" charset="0"/>
                <a:cs typeface="Arial" pitchFamily="34" charset="0"/>
              </a:rPr>
              <a:t>Πλάτρες</a:t>
            </a:r>
            <a:r>
              <a:rPr lang="el-GR" sz="4200" dirty="0" smtClean="0">
                <a:latin typeface="Arial" pitchFamily="34" charset="0"/>
                <a:cs typeface="Arial" pitchFamily="34" charset="0"/>
              </a:rPr>
              <a:t>".</a:t>
            </a:r>
          </a:p>
          <a:p>
            <a:pPr>
              <a:buNone/>
            </a:pPr>
            <a:r>
              <a:rPr lang="el-GR" sz="4200" dirty="0" smtClean="0">
                <a:latin typeface="Arial" pitchFamily="34" charset="0"/>
                <a:cs typeface="Arial" pitchFamily="34" charset="0"/>
              </a:rPr>
              <a:t> </a:t>
            </a:r>
          </a:p>
          <a:p>
            <a:pPr>
              <a:buNone/>
            </a:pPr>
            <a:r>
              <a:rPr lang="el-GR" sz="4200" dirty="0" smtClean="0">
                <a:latin typeface="Arial" pitchFamily="34" charset="0"/>
                <a:cs typeface="Arial" pitchFamily="34" charset="0"/>
              </a:rPr>
              <a:t>Δακρυσμένο πουλί,</a:t>
            </a:r>
          </a:p>
          <a:p>
            <a:pPr>
              <a:buNone/>
            </a:pPr>
            <a:r>
              <a:rPr lang="el-GR" sz="4200" dirty="0" smtClean="0">
                <a:latin typeface="Arial" pitchFamily="34" charset="0"/>
                <a:cs typeface="Arial" pitchFamily="34" charset="0"/>
              </a:rPr>
              <a:t>στην Κύπρο τη θαλασσοφίλητη</a:t>
            </a:r>
          </a:p>
          <a:p>
            <a:pPr>
              <a:buNone/>
            </a:pPr>
            <a:r>
              <a:rPr lang="el-GR" sz="4200" dirty="0" smtClean="0">
                <a:latin typeface="Arial" pitchFamily="34" charset="0"/>
                <a:cs typeface="Arial" pitchFamily="34" charset="0"/>
              </a:rPr>
              <a:t>που έταξαν για να μου θυμίζει την πατρίδα,</a:t>
            </a:r>
          </a:p>
          <a:p>
            <a:pPr>
              <a:buNone/>
            </a:pPr>
            <a:r>
              <a:rPr lang="el-GR" sz="4200" dirty="0" smtClean="0">
                <a:latin typeface="Arial" pitchFamily="34" charset="0"/>
                <a:cs typeface="Arial" pitchFamily="34" charset="0"/>
              </a:rPr>
              <a:t>άραξα μοναχός μ' αυτό το παραμύθι,</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346</TotalTime>
  <Words>992</Words>
  <Application>Microsoft Office PowerPoint</Application>
  <PresentationFormat>Προβολή στην οθόνη (4:3)</PresentationFormat>
  <Paragraphs>263</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Ροή</vt:lpstr>
      <vt:lpstr>Διαφάνεια 1</vt:lpstr>
      <vt:lpstr>Διαφάνεια 2</vt:lpstr>
      <vt:lpstr>Διαφάνεια 3</vt:lpstr>
      <vt:lpstr>Διαφάνεια 4</vt:lpstr>
      <vt:lpstr>Ακολουθεί χάρτης της πορείας των Αχαιών στην Τρωική εκστρατεία </vt:lpstr>
      <vt:lpstr>Η επιρροή του μύθου της ωραίας Ελένης στη λογοτεχνία </vt:lpstr>
      <vt:lpstr>Διαφάνεια 7</vt:lpstr>
      <vt:lpstr>Διαφάνεια 8</vt:lpstr>
      <vt:lpstr>Διαφάνεια 9</vt:lpstr>
      <vt:lpstr>Διαφάνεια 10</vt:lpstr>
      <vt:lpstr>Διαφάνεια 11</vt:lpstr>
      <vt:lpstr>Διαφάνεια 12</vt:lpstr>
      <vt:lpstr>Διαφάνεια 13</vt:lpstr>
      <vt:lpstr>Στη συνέχεια  παραθέτουμε πίνακες  ζωγραφικής και αγγεία που αναπαριστούν  σκηνές από τις μάχες στην Τροία  και την ωραία Ελένη. </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Πρωτότυπα κόμικς για την ωραία Ελένη</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Rula</dc:creator>
  <cp:lastModifiedBy>user</cp:lastModifiedBy>
  <cp:revision>37</cp:revision>
  <dcterms:created xsi:type="dcterms:W3CDTF">2015-04-17T09:08:23Z</dcterms:created>
  <dcterms:modified xsi:type="dcterms:W3CDTF">2015-04-29T17:38:39Z</dcterms:modified>
</cp:coreProperties>
</file>