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C9100CBD-23FB-4ED4-8E98-9AF8C5B0640C}" type="datetimeFigureOut">
              <a:rPr lang="fr-FR" smtClean="0"/>
              <a:t>10/04/2015</a:t>
            </a:fld>
            <a:endParaRPr lang="fr-FR"/>
          </a:p>
        </p:txBody>
      </p:sp>
      <p:sp>
        <p:nvSpPr>
          <p:cNvPr id="17" name="Espace réservé du pied de page 16"/>
          <p:cNvSpPr>
            <a:spLocks noGrp="1"/>
          </p:cNvSpPr>
          <p:nvPr>
            <p:ph type="ftr" sz="quarter" idx="11"/>
          </p:nvPr>
        </p:nvSpPr>
        <p:spPr/>
        <p:txBody>
          <a:bodyPr/>
          <a:lstStyle>
            <a:extLst/>
          </a:lstStyle>
          <a:p>
            <a:endParaRPr lang="fr-FR"/>
          </a:p>
        </p:txBody>
      </p:sp>
      <p:sp>
        <p:nvSpPr>
          <p:cNvPr id="29" name="Espace réservé du numéro de diapositive 28"/>
          <p:cNvSpPr>
            <a:spLocks noGrp="1"/>
          </p:cNvSpPr>
          <p:nvPr>
            <p:ph type="sldNum" sz="quarter" idx="12"/>
          </p:nvPr>
        </p:nvSpPr>
        <p:spPr/>
        <p:txBody>
          <a:bodyPr/>
          <a:lstStyle>
            <a:extLst/>
          </a:lstStyle>
          <a:p>
            <a:fld id="{892A1850-33B3-4A99-AAB3-73B03D8B33C6}" type="slidenum">
              <a:rPr lang="fr-FR" smtClean="0"/>
              <a:t>‹N°›</a:t>
            </a:fld>
            <a:endParaRPr lang="fr-F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Modifiez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9100CBD-23FB-4ED4-8E98-9AF8C5B0640C}" type="datetimeFigureOut">
              <a:rPr lang="fr-FR" smtClean="0"/>
              <a:t>10/04/2015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892A1850-33B3-4A99-AAB3-73B03D8B33C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9100CBD-23FB-4ED4-8E98-9AF8C5B0640C}" type="datetimeFigureOut">
              <a:rPr lang="fr-FR" smtClean="0"/>
              <a:t>10/04/2015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892A1850-33B3-4A99-AAB3-73B03D8B33C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9100CBD-23FB-4ED4-8E98-9AF8C5B0640C}" type="datetimeFigureOut">
              <a:rPr lang="fr-FR" smtClean="0"/>
              <a:t>10/04/2015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892A1850-33B3-4A99-AAB3-73B03D8B33C6}"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C9100CBD-23FB-4ED4-8E98-9AF8C5B0640C}" type="datetimeFigureOut">
              <a:rPr lang="fr-FR" smtClean="0"/>
              <a:t>10/04/2015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892A1850-33B3-4A99-AAB3-73B03D8B33C6}" type="slidenum">
              <a:rPr lang="fr-FR" smtClean="0"/>
              <a:t>‹N°›</a:t>
            </a:fld>
            <a:endParaRPr lang="fr-F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Modifiez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C9100CBD-23FB-4ED4-8E98-9AF8C5B0640C}" type="datetimeFigureOut">
              <a:rPr lang="fr-FR" smtClean="0"/>
              <a:t>10/04/2015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892A1850-33B3-4A99-AAB3-73B03D8B33C6}"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C9100CBD-23FB-4ED4-8E98-9AF8C5B0640C}" type="datetimeFigureOut">
              <a:rPr lang="fr-FR" smtClean="0"/>
              <a:t>10/04/2015</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892A1850-33B3-4A99-AAB3-73B03D8B33C6}" type="slidenum">
              <a:rPr lang="fr-FR" smtClean="0"/>
              <a:t>‹N°›</a:t>
            </a:fld>
            <a:endParaRPr lang="fr-F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C9100CBD-23FB-4ED4-8E98-9AF8C5B0640C}" type="datetimeFigureOut">
              <a:rPr lang="fr-FR" smtClean="0"/>
              <a:t>10/04/2015</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892A1850-33B3-4A99-AAB3-73B03D8B33C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C9100CBD-23FB-4ED4-8E98-9AF8C5B0640C}" type="datetimeFigureOut">
              <a:rPr lang="fr-FR" smtClean="0"/>
              <a:t>10/04/2015</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892A1850-33B3-4A99-AAB3-73B03D8B33C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C9100CBD-23FB-4ED4-8E98-9AF8C5B0640C}" type="datetimeFigureOut">
              <a:rPr lang="fr-FR" smtClean="0"/>
              <a:t>10/04/2015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892A1850-33B3-4A99-AAB3-73B03D8B33C6}"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C9100CBD-23FB-4ED4-8E98-9AF8C5B0640C}" type="datetimeFigureOut">
              <a:rPr lang="fr-FR" smtClean="0"/>
              <a:t>10/04/2015</a:t>
            </a:fld>
            <a:endParaRPr lang="fr-FR"/>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fr-FR"/>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892A1850-33B3-4A99-AAB3-73B03D8B33C6}"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C9100CBD-23FB-4ED4-8E98-9AF8C5B0640C}" type="datetimeFigureOut">
              <a:rPr lang="fr-FR" smtClean="0"/>
              <a:t>10/04/2015</a:t>
            </a:fld>
            <a:endParaRPr lang="fr-FR"/>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FR"/>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92A1850-33B3-4A99-AAB3-73B03D8B33C6}"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67544" y="4581128"/>
            <a:ext cx="8229600" cy="914400"/>
          </a:xfrm>
        </p:spPr>
        <p:txBody>
          <a:bodyPr/>
          <a:lstStyle/>
          <a:p>
            <a:pPr algn="ctr"/>
            <a:r>
              <a:rPr lang="fr-FR" dirty="0" smtClean="0"/>
              <a:t> « Alexandre Le Grand » AU </a:t>
            </a:r>
            <a:r>
              <a:rPr lang="fr-FR" dirty="0" smtClean="0"/>
              <a:t>MUSEE </a:t>
            </a:r>
            <a:r>
              <a:rPr lang="fr-FR" dirty="0" smtClean="0"/>
              <a:t>DU LOUVRE, PARIS</a:t>
            </a:r>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4357" y="116632"/>
            <a:ext cx="6300192" cy="3660412"/>
          </a:xfrm>
          <a:prstGeom prst="rect">
            <a:avLst/>
          </a:prstGeom>
        </p:spPr>
      </p:pic>
    </p:spTree>
    <p:extLst>
      <p:ext uri="{BB962C8B-B14F-4D97-AF65-F5344CB8AC3E}">
        <p14:creationId xmlns:p14="http://schemas.microsoft.com/office/powerpoint/2010/main" val="3774589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691680" y="620688"/>
            <a:ext cx="5832648" cy="707886"/>
          </a:xfrm>
          <a:prstGeom prst="rect">
            <a:avLst/>
          </a:prstGeom>
          <a:noFill/>
        </p:spPr>
        <p:txBody>
          <a:bodyPr wrap="square" rtlCol="0">
            <a:spAutoFit/>
          </a:bodyPr>
          <a:lstStyle/>
          <a:p>
            <a:pPr algn="ctr"/>
            <a:r>
              <a:rPr lang="fr-FR" sz="4000" dirty="0" smtClean="0">
                <a:latin typeface="+mj-lt"/>
              </a:rPr>
              <a:t>PTOLÉM</a:t>
            </a:r>
            <a:r>
              <a:rPr lang="fr-FR" sz="4000" dirty="0"/>
              <a:t>É</a:t>
            </a:r>
            <a:r>
              <a:rPr lang="fr-FR" sz="4000" dirty="0" smtClean="0">
                <a:latin typeface="+mj-lt"/>
              </a:rPr>
              <a:t>E 1</a:t>
            </a:r>
            <a:r>
              <a:rPr lang="fr-FR" sz="4000" baseline="30000" dirty="0" smtClean="0">
                <a:latin typeface="+mj-lt"/>
              </a:rPr>
              <a:t>er</a:t>
            </a:r>
            <a:r>
              <a:rPr lang="fr-FR" sz="4000" dirty="0" smtClean="0">
                <a:latin typeface="+mj-lt"/>
              </a:rPr>
              <a:t> SÔTER :</a:t>
            </a:r>
            <a:endParaRPr lang="fr-FR" sz="4000" dirty="0">
              <a:latin typeface="+mj-lt"/>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5" y="1790285"/>
            <a:ext cx="2908151" cy="3588114"/>
          </a:xfrm>
          <a:prstGeom prst="rect">
            <a:avLst/>
          </a:prstGeom>
        </p:spPr>
      </p:pic>
      <p:sp>
        <p:nvSpPr>
          <p:cNvPr id="6" name="ZoneTexte 5"/>
          <p:cNvSpPr txBox="1"/>
          <p:nvPr/>
        </p:nvSpPr>
        <p:spPr>
          <a:xfrm>
            <a:off x="3707904" y="1876182"/>
            <a:ext cx="4923083" cy="3046988"/>
          </a:xfrm>
          <a:prstGeom prst="rect">
            <a:avLst/>
          </a:prstGeom>
          <a:noFill/>
        </p:spPr>
        <p:txBody>
          <a:bodyPr wrap="square" rtlCol="0">
            <a:spAutoFit/>
          </a:bodyPr>
          <a:lstStyle/>
          <a:p>
            <a:pPr algn="just"/>
            <a:r>
              <a:rPr lang="fr-FR" sz="2400" dirty="0" smtClean="0">
                <a:latin typeface="+mj-lt"/>
              </a:rPr>
              <a:t>  Après la mort d’Alexandre Le Grand, l’immense empire qu’il a fondé se sépare en plusieurs royaumes. Ptolémée 1</a:t>
            </a:r>
            <a:r>
              <a:rPr lang="fr-FR" sz="2400" baseline="30000" dirty="0" smtClean="0">
                <a:latin typeface="+mj-lt"/>
              </a:rPr>
              <a:t>er</a:t>
            </a:r>
            <a:r>
              <a:rPr lang="fr-FR" sz="2400" dirty="0" smtClean="0">
                <a:latin typeface="+mj-lt"/>
              </a:rPr>
              <a:t>, roi </a:t>
            </a:r>
            <a:r>
              <a:rPr lang="fr-FR" sz="2400" dirty="0" smtClean="0">
                <a:latin typeface="+mj-lt"/>
              </a:rPr>
              <a:t>d’Égypte, est un </a:t>
            </a:r>
            <a:r>
              <a:rPr lang="fr-FR" sz="2400" dirty="0" smtClean="0">
                <a:latin typeface="+mj-lt"/>
              </a:rPr>
              <a:t>de ses successeurs. Il va faire </a:t>
            </a:r>
            <a:r>
              <a:rPr lang="fr-FR" sz="2400" dirty="0" smtClean="0">
                <a:latin typeface="+mj-lt"/>
              </a:rPr>
              <a:t>d’</a:t>
            </a:r>
            <a:r>
              <a:rPr lang="fr-FR" sz="2400" i="1" dirty="0" smtClean="0">
                <a:latin typeface="+mj-lt"/>
              </a:rPr>
              <a:t>Alexandrie</a:t>
            </a:r>
            <a:r>
              <a:rPr lang="fr-FR" sz="2400" dirty="0">
                <a:latin typeface="+mj-lt"/>
              </a:rPr>
              <a:t> </a:t>
            </a:r>
            <a:r>
              <a:rPr lang="fr-FR" sz="2400" dirty="0" smtClean="0">
                <a:latin typeface="+mj-lt"/>
              </a:rPr>
              <a:t>la </a:t>
            </a:r>
            <a:r>
              <a:rPr lang="fr-FR" sz="2400" dirty="0" smtClean="0">
                <a:latin typeface="+mj-lt"/>
              </a:rPr>
              <a:t>capitale de l’Empire hellénistique.</a:t>
            </a:r>
            <a:endParaRPr lang="fr-FR" sz="2400" dirty="0">
              <a:latin typeface="+mj-lt"/>
            </a:endParaRPr>
          </a:p>
        </p:txBody>
      </p:sp>
    </p:spTree>
    <p:extLst>
      <p:ext uri="{BB962C8B-B14F-4D97-AF65-F5344CB8AC3E}">
        <p14:creationId xmlns:p14="http://schemas.microsoft.com/office/powerpoint/2010/main" val="3511020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914400"/>
          </a:xfrm>
        </p:spPr>
        <p:txBody>
          <a:bodyPr/>
          <a:lstStyle/>
          <a:p>
            <a:pPr algn="ctr"/>
            <a:r>
              <a:rPr lang="fr-FR" b="0" dirty="0" smtClean="0"/>
              <a:t>ALEXANDRE AZARA</a:t>
            </a:r>
            <a:endParaRPr lang="fr-FR" b="0" dirty="0"/>
          </a:p>
        </p:txBody>
      </p:sp>
      <p:pic>
        <p:nvPicPr>
          <p:cNvPr id="6" name="Espace réservé du contenu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018" y="1772816"/>
            <a:ext cx="4147246" cy="4269550"/>
          </a:xfrm>
        </p:spPr>
      </p:pic>
      <p:sp>
        <p:nvSpPr>
          <p:cNvPr id="5" name="Espace réservé du contenu 4"/>
          <p:cNvSpPr>
            <a:spLocks noGrp="1"/>
          </p:cNvSpPr>
          <p:nvPr>
            <p:ph sz="half" idx="2"/>
          </p:nvPr>
        </p:nvSpPr>
        <p:spPr>
          <a:xfrm>
            <a:off x="4139952" y="1484784"/>
            <a:ext cx="4860032" cy="4525963"/>
          </a:xfrm>
        </p:spPr>
        <p:txBody>
          <a:bodyPr>
            <a:normAutofit/>
          </a:bodyPr>
          <a:lstStyle/>
          <a:p>
            <a:pPr marL="68580" indent="0" algn="just">
              <a:buNone/>
            </a:pPr>
            <a:r>
              <a:rPr lang="fr-FR" sz="2400" dirty="0" smtClean="0"/>
              <a:t>Ce portrait est un « Hermès » c’est-à-dire un buste surmontant un bloc quadrangulaire. Ces statues avaient la fonction de sanctifier et de marquer des limites. On reconnait </a:t>
            </a:r>
            <a:r>
              <a:rPr lang="fr-FR" sz="2400" dirty="0"/>
              <a:t>A</a:t>
            </a:r>
            <a:r>
              <a:rPr lang="fr-FR" sz="2400" dirty="0" smtClean="0"/>
              <a:t>lexandre avec son « anastolé » (chevelure en crinière et formant une vague </a:t>
            </a:r>
            <a:r>
              <a:rPr lang="fr-FR" sz="2400" dirty="0" smtClean="0"/>
              <a:t>à </a:t>
            </a:r>
            <a:r>
              <a:rPr lang="fr-FR" sz="2400" dirty="0" smtClean="0"/>
              <a:t>son sommet). L’Alexandre Azara comporte une inscription, sur le devant du pilier, qui l’ authentifie : «Alexandre, fils de Philippe le Macédonien ».</a:t>
            </a:r>
          </a:p>
        </p:txBody>
      </p:sp>
    </p:spTree>
    <p:extLst>
      <p:ext uri="{BB962C8B-B14F-4D97-AF65-F5344CB8AC3E}">
        <p14:creationId xmlns:p14="http://schemas.microsoft.com/office/powerpoint/2010/main" val="4263218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Héraclès </a:t>
            </a:r>
            <a:r>
              <a:rPr lang="fr-FR" dirty="0" err="1"/>
              <a:t>E</a:t>
            </a:r>
            <a:r>
              <a:rPr lang="fr-FR" dirty="0" err="1" smtClean="0"/>
              <a:t>pitrapézios</a:t>
            </a:r>
            <a:endParaRPr lang="fr-FR" dirty="0"/>
          </a:p>
        </p:txBody>
      </p:sp>
      <p:sp>
        <p:nvSpPr>
          <p:cNvPr id="4" name="Sous-titre 3"/>
          <p:cNvSpPr>
            <a:spLocks noGrp="1"/>
          </p:cNvSpPr>
          <p:nvPr>
            <p:ph sz="half" idx="1"/>
          </p:nvPr>
        </p:nvSpPr>
        <p:spPr>
          <a:xfrm>
            <a:off x="3995936" y="1694336"/>
            <a:ext cx="4752528" cy="4464496"/>
          </a:xfrm>
        </p:spPr>
        <p:txBody>
          <a:bodyPr>
            <a:normAutofit fontScale="25000" lnSpcReduction="20000"/>
          </a:bodyPr>
          <a:lstStyle/>
          <a:p>
            <a:pPr marL="68580" indent="0">
              <a:buNone/>
            </a:pPr>
            <a:endParaRPr lang="fr-FR" dirty="0" smtClean="0"/>
          </a:p>
          <a:p>
            <a:pPr marL="68580" indent="0">
              <a:buNone/>
            </a:pPr>
            <a:r>
              <a:rPr lang="fr-FR" sz="9600" dirty="0" smtClean="0"/>
              <a:t>La famille d’Alexandre, les </a:t>
            </a:r>
            <a:r>
              <a:rPr lang="fr-FR" sz="9600" dirty="0" err="1" smtClean="0"/>
              <a:t>Argéades</a:t>
            </a:r>
            <a:r>
              <a:rPr lang="fr-FR" sz="9600" dirty="0" smtClean="0"/>
              <a:t>, affirme descendre du héros grec Héraclès.</a:t>
            </a:r>
          </a:p>
          <a:p>
            <a:pPr marL="68580" indent="0">
              <a:buNone/>
            </a:pPr>
            <a:r>
              <a:rPr lang="fr-FR" sz="9600" dirty="0" smtClean="0"/>
              <a:t>Cette </a:t>
            </a:r>
            <a:r>
              <a:rPr lang="fr-FR" sz="9600" dirty="0" smtClean="0"/>
              <a:t>statue est </a:t>
            </a:r>
            <a:r>
              <a:rPr lang="fr-FR" sz="9600" dirty="0" smtClean="0"/>
              <a:t>appelée « </a:t>
            </a:r>
            <a:r>
              <a:rPr lang="fr-FR" sz="9600" dirty="0" err="1" smtClean="0"/>
              <a:t>épitrapézios</a:t>
            </a:r>
            <a:r>
              <a:rPr lang="fr-FR" sz="9600" dirty="0" smtClean="0"/>
              <a:t> » qui signifie « sur la table </a:t>
            </a:r>
            <a:r>
              <a:rPr lang="fr-FR" sz="9600" dirty="0" smtClean="0"/>
              <a:t>». C’est </a:t>
            </a:r>
            <a:r>
              <a:rPr lang="fr-FR" sz="9600" dirty="0" smtClean="0"/>
              <a:t>une décoration de table. </a:t>
            </a:r>
            <a:endParaRPr lang="fr-FR" sz="9600" dirty="0" smtClean="0"/>
          </a:p>
          <a:p>
            <a:pPr marL="68580" indent="0">
              <a:buNone/>
            </a:pPr>
            <a:r>
              <a:rPr lang="fr-FR" sz="9600" dirty="0" smtClean="0"/>
              <a:t>Héraclès </a:t>
            </a:r>
            <a:r>
              <a:rPr lang="fr-FR" sz="9600" dirty="0" smtClean="0"/>
              <a:t>est reconnaissable </a:t>
            </a:r>
            <a:r>
              <a:rPr lang="fr-FR" sz="9600" dirty="0" smtClean="0"/>
              <a:t>à </a:t>
            </a:r>
            <a:r>
              <a:rPr lang="fr-FR" sz="9600" dirty="0" smtClean="0"/>
              <a:t>son corps musclé et à la dépouille du lion de Némée qu’il tua. </a:t>
            </a:r>
          </a:p>
          <a:p>
            <a:pPr marL="68580" indent="0">
              <a:buNone/>
            </a:pPr>
            <a:r>
              <a:rPr lang="fr-FR" sz="9600" dirty="0" smtClean="0"/>
              <a:t>Cette œuvre aurait été très appréciée par Alexandre. </a:t>
            </a:r>
          </a:p>
          <a:p>
            <a:endParaRPr lang="fr-FR" sz="9600" dirty="0"/>
          </a:p>
          <a:p>
            <a:endParaRPr lang="fr-FR" sz="9600"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r>
              <a:rPr lang="fr-FR" dirty="0" smtClean="0"/>
              <a:t>   </a:t>
            </a:r>
          </a:p>
        </p:txBody>
      </p:sp>
      <p:pic>
        <p:nvPicPr>
          <p:cNvPr id="1026" name="Picture 2" descr="http://www.mam.gov.mo/oldmam/2008041201/photos/large/200804120111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916832"/>
            <a:ext cx="3384376" cy="4212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875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sz="half" idx="1"/>
          </p:nvPr>
        </p:nvSpPr>
        <p:spPr>
          <a:xfrm>
            <a:off x="395536" y="476673"/>
            <a:ext cx="8280920" cy="936104"/>
          </a:xfrm>
        </p:spPr>
        <p:txBody>
          <a:bodyPr>
            <a:normAutofit fontScale="85000" lnSpcReduction="20000"/>
          </a:bodyPr>
          <a:lstStyle/>
          <a:p>
            <a:r>
              <a:rPr lang="fr-FR" sz="4000" dirty="0" smtClean="0"/>
              <a:t>LĒCYTHE ARYBALLYSQUE Ā FIGURES ROUGES</a:t>
            </a:r>
            <a:endParaRPr lang="fr-FR" sz="4000"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638" y="1666875"/>
            <a:ext cx="2784163" cy="4498429"/>
          </a:xfrm>
          <a:prstGeom prst="rect">
            <a:avLst/>
          </a:prstGeom>
        </p:spPr>
      </p:pic>
      <p:sp>
        <p:nvSpPr>
          <p:cNvPr id="5" name="ZoneTexte 4"/>
          <p:cNvSpPr txBox="1"/>
          <p:nvPr/>
        </p:nvSpPr>
        <p:spPr>
          <a:xfrm>
            <a:off x="3067898" y="1666875"/>
            <a:ext cx="5919084" cy="4154984"/>
          </a:xfrm>
          <a:prstGeom prst="rect">
            <a:avLst/>
          </a:prstGeom>
          <a:noFill/>
        </p:spPr>
        <p:txBody>
          <a:bodyPr wrap="square" rtlCol="0">
            <a:spAutoFit/>
          </a:bodyPr>
          <a:lstStyle/>
          <a:p>
            <a:r>
              <a:rPr lang="fr-FR" sz="2400" dirty="0" smtClean="0"/>
              <a:t>« Un lécythe » sert à conserver de l’huile parfumée. </a:t>
            </a:r>
          </a:p>
          <a:p>
            <a:r>
              <a:rPr lang="fr-FR" sz="2400" dirty="0" smtClean="0"/>
              <a:t>A l’époque d’Alexandre </a:t>
            </a:r>
            <a:r>
              <a:rPr lang="fr-FR" sz="2400" dirty="0"/>
              <a:t>, La Perse, dirigée par Darius III , </a:t>
            </a:r>
            <a:r>
              <a:rPr lang="fr-FR" sz="2400" dirty="0" smtClean="0"/>
              <a:t>comprenait </a:t>
            </a:r>
            <a:r>
              <a:rPr lang="fr-FR" sz="2400" dirty="0" smtClean="0"/>
              <a:t>l’Egypte et une partie de l’Asie.</a:t>
            </a:r>
          </a:p>
          <a:p>
            <a:r>
              <a:rPr lang="fr-FR" sz="2400" dirty="0" smtClean="0"/>
              <a:t>Les Grecs considéraient les Perses comme des « barbares » </a:t>
            </a:r>
            <a:r>
              <a:rPr lang="fr-FR" sz="2400" dirty="0" smtClean="0"/>
              <a:t>, des </a:t>
            </a:r>
            <a:r>
              <a:rPr lang="fr-FR" sz="2400" dirty="0" smtClean="0"/>
              <a:t>êtres « qui parlent indistinctement », qui s’habillent différemment. Ici, les personnages  sont vêtus de vêtements exotiques, richement </a:t>
            </a:r>
            <a:r>
              <a:rPr lang="fr-FR" sz="2400" dirty="0" smtClean="0"/>
              <a:t>ornés</a:t>
            </a:r>
            <a:r>
              <a:rPr lang="fr-FR" sz="2400" dirty="0"/>
              <a:t>.</a:t>
            </a:r>
          </a:p>
        </p:txBody>
      </p:sp>
    </p:spTree>
    <p:extLst>
      <p:ext uri="{BB962C8B-B14F-4D97-AF65-F5344CB8AC3E}">
        <p14:creationId xmlns:p14="http://schemas.microsoft.com/office/powerpoint/2010/main" val="2358662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Alexandre à la lance</a:t>
            </a: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2132856"/>
            <a:ext cx="2520280" cy="4337226"/>
          </a:xfrm>
          <a:prstGeom prst="rect">
            <a:avLst/>
          </a:prstGeom>
        </p:spPr>
      </p:pic>
      <p:sp>
        <p:nvSpPr>
          <p:cNvPr id="5" name="ZoneTexte 4"/>
          <p:cNvSpPr txBox="1"/>
          <p:nvPr/>
        </p:nvSpPr>
        <p:spPr>
          <a:xfrm>
            <a:off x="3419872" y="1484784"/>
            <a:ext cx="5400600" cy="4524315"/>
          </a:xfrm>
          <a:prstGeom prst="rect">
            <a:avLst/>
          </a:prstGeom>
          <a:noFill/>
        </p:spPr>
        <p:txBody>
          <a:bodyPr wrap="square" rtlCol="0">
            <a:spAutoFit/>
          </a:bodyPr>
          <a:lstStyle/>
          <a:p>
            <a:pPr algn="just"/>
            <a:r>
              <a:rPr lang="fr-FR" sz="2400" dirty="0" smtClean="0"/>
              <a:t> En l’an 334 a</a:t>
            </a:r>
            <a:r>
              <a:rPr lang="fr-FR" sz="2400" dirty="0" smtClean="0">
                <a:latin typeface="+mj-lt"/>
              </a:rPr>
              <a:t>vant J-C, l’armée d’Alexandre pénètre en Perse. Le jeune souverain combat en tête, chevauchant </a:t>
            </a:r>
            <a:r>
              <a:rPr lang="fr-FR" sz="2400" dirty="0" smtClean="0">
                <a:latin typeface="+mj-lt"/>
              </a:rPr>
              <a:t>Bucéphale, </a:t>
            </a:r>
            <a:r>
              <a:rPr lang="fr-FR" sz="2400" dirty="0" smtClean="0">
                <a:latin typeface="+mj-lt"/>
              </a:rPr>
              <a:t>et place ses soldats en position, armés de très longues lances. Il triomphe à Babylone ainsi que dans plusieurs autres villes. Ses victoires sont, pour lui, le moyen d’imposer sa puissance sur un territoire soumis à la lance. </a:t>
            </a:r>
            <a:endParaRPr lang="fr-FR" sz="2400" dirty="0"/>
          </a:p>
        </p:txBody>
      </p:sp>
    </p:spTree>
    <p:extLst>
      <p:ext uri="{BB962C8B-B14F-4D97-AF65-F5344CB8AC3E}">
        <p14:creationId xmlns:p14="http://schemas.microsoft.com/office/powerpoint/2010/main" val="1864574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NAIN </a:t>
            </a:r>
            <a:r>
              <a:rPr lang="fr-FR" sz="3600" dirty="0" smtClean="0"/>
              <a:t>portant un coq et un lagynos </a:t>
            </a:r>
            <a:endParaRPr lang="fr-FR" sz="3600" dirty="0"/>
          </a:p>
        </p:txBody>
      </p:sp>
      <p:sp>
        <p:nvSpPr>
          <p:cNvPr id="3" name="Sous-titre 2"/>
          <p:cNvSpPr>
            <a:spLocks noGrp="1"/>
          </p:cNvSpPr>
          <p:nvPr>
            <p:ph sz="half" idx="1"/>
          </p:nvPr>
        </p:nvSpPr>
        <p:spPr>
          <a:xfrm>
            <a:off x="3995936" y="2348880"/>
            <a:ext cx="4680520" cy="4032447"/>
          </a:xfrm>
        </p:spPr>
        <p:txBody>
          <a:bodyPr>
            <a:normAutofit/>
          </a:bodyPr>
          <a:lstStyle/>
          <a:p>
            <a:pPr marL="68580" indent="0">
              <a:buNone/>
            </a:pPr>
            <a:r>
              <a:rPr lang="fr-FR" sz="2400" dirty="0" smtClean="0"/>
              <a:t>Le nain porte dans sa main droite un coq et dans la main gauche il tient un vase nommé « lagynos ». </a:t>
            </a:r>
            <a:r>
              <a:rPr lang="fr-FR" sz="2400" dirty="0"/>
              <a:t>C</a:t>
            </a:r>
            <a:r>
              <a:rPr lang="fr-FR" sz="2400" dirty="0" smtClean="0"/>
              <a:t>ette statuette vient d’Alexandrie en Egypte.</a:t>
            </a:r>
          </a:p>
          <a:p>
            <a:pPr marL="68580" indent="0">
              <a:buNone/>
            </a:pPr>
            <a:r>
              <a:rPr lang="fr-FR" sz="2400" dirty="0"/>
              <a:t>C</a:t>
            </a:r>
            <a:r>
              <a:rPr lang="fr-FR" sz="2400" dirty="0" smtClean="0"/>
              <a:t>et art hellénistique était très répandu là-bas.</a:t>
            </a:r>
            <a:endParaRPr lang="fr-FR" sz="2400"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2420888"/>
            <a:ext cx="2628900" cy="3884290"/>
          </a:xfrm>
          <a:prstGeom prst="rect">
            <a:avLst/>
          </a:prstGeom>
          <a:ln w="57150">
            <a:solidFill>
              <a:schemeClr val="tx1"/>
            </a:solidFill>
          </a:ln>
        </p:spPr>
      </p:pic>
    </p:spTree>
    <p:extLst>
      <p:ext uri="{BB962C8B-B14F-4D97-AF65-F5344CB8AC3E}">
        <p14:creationId xmlns:p14="http://schemas.microsoft.com/office/powerpoint/2010/main" val="3183467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11760" y="512064"/>
            <a:ext cx="6275040" cy="914400"/>
          </a:xfrm>
        </p:spPr>
        <p:txBody>
          <a:bodyPr/>
          <a:lstStyle/>
          <a:p>
            <a:r>
              <a:rPr lang="fr-FR" b="0" dirty="0" smtClean="0"/>
              <a:t>PRÊTRE D’ISIS</a:t>
            </a:r>
            <a:br>
              <a:rPr lang="fr-FR" b="0" dirty="0" smtClean="0"/>
            </a:br>
            <a:endParaRPr lang="fr-FR" b="0" dirty="0"/>
          </a:p>
        </p:txBody>
      </p:sp>
      <p:sp>
        <p:nvSpPr>
          <p:cNvPr id="3" name="Sous-titre 2"/>
          <p:cNvSpPr>
            <a:spLocks noGrp="1"/>
          </p:cNvSpPr>
          <p:nvPr>
            <p:ph sz="half" idx="1"/>
          </p:nvPr>
        </p:nvSpPr>
        <p:spPr>
          <a:xfrm>
            <a:off x="3923928" y="1772816"/>
            <a:ext cx="4542656" cy="4315209"/>
          </a:xfrm>
        </p:spPr>
        <p:txBody>
          <a:bodyPr>
            <a:normAutofit fontScale="70000" lnSpcReduction="20000"/>
          </a:bodyPr>
          <a:lstStyle/>
          <a:p>
            <a:pPr marL="68580" indent="0">
              <a:buNone/>
            </a:pPr>
            <a:r>
              <a:rPr lang="fr-FR" sz="3400" dirty="0"/>
              <a:t>C</a:t>
            </a:r>
            <a:r>
              <a:rPr lang="fr-FR" sz="3400" dirty="0" smtClean="0"/>
              <a:t>ette statuette représente un prête isiaque lors d’une cérémonie religieuse. </a:t>
            </a:r>
          </a:p>
          <a:p>
            <a:pPr marL="68580" indent="0">
              <a:buNone/>
            </a:pPr>
            <a:r>
              <a:rPr lang="fr-FR" sz="3400" dirty="0" smtClean="0"/>
              <a:t>Il est reconnaissable à son crâne rasé et au long manteau de lin. </a:t>
            </a:r>
            <a:endParaRPr lang="fr-FR" sz="3400" dirty="0" smtClean="0"/>
          </a:p>
          <a:p>
            <a:pPr marL="68580" indent="0">
              <a:buNone/>
            </a:pPr>
            <a:r>
              <a:rPr lang="fr-FR" sz="3400" dirty="0" smtClean="0"/>
              <a:t>La </a:t>
            </a:r>
            <a:r>
              <a:rPr lang="fr-FR" sz="3400" dirty="0" smtClean="0"/>
              <a:t>déesse égyptienne Isis très populaire a l’époque hellénistique </a:t>
            </a:r>
            <a:r>
              <a:rPr lang="fr-FR" sz="3400" smtClean="0"/>
              <a:t>principalement </a:t>
            </a:r>
            <a:r>
              <a:rPr lang="fr-FR" sz="3400" smtClean="0"/>
              <a:t>à </a:t>
            </a:r>
            <a:r>
              <a:rPr lang="fr-FR" sz="3400" dirty="0" smtClean="0"/>
              <a:t>Alexandrie. </a:t>
            </a:r>
          </a:p>
          <a:p>
            <a:pPr marL="68580" indent="0">
              <a:buNone/>
            </a:pPr>
            <a:r>
              <a:rPr lang="fr-FR" sz="3400" dirty="0" smtClean="0"/>
              <a:t>Elle est vénérée comme une bienfaitrice universelle, guérisseuse, qui règne sur la mer, les fruits de la terre, les morts.</a:t>
            </a:r>
          </a:p>
          <a:p>
            <a:pPr marL="68580" indent="0">
              <a:buNone/>
            </a:pPr>
            <a:r>
              <a:rPr lang="fr-FR" sz="2400" dirty="0" smtClean="0">
                <a:latin typeface="+mj-lt"/>
              </a:rPr>
              <a:t> </a:t>
            </a:r>
          </a:p>
          <a:p>
            <a:pPr marL="68580" indent="0">
              <a:buNone/>
            </a:pPr>
            <a:endParaRPr lang="fr-FR" sz="2400" dirty="0">
              <a:latin typeface="+mj-lt"/>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1988840"/>
            <a:ext cx="2600325" cy="3600400"/>
          </a:xfrm>
          <a:prstGeom prst="rect">
            <a:avLst/>
          </a:prstGeom>
        </p:spPr>
      </p:pic>
    </p:spTree>
    <p:extLst>
      <p:ext uri="{BB962C8B-B14F-4D97-AF65-F5344CB8AC3E}">
        <p14:creationId xmlns:p14="http://schemas.microsoft.com/office/powerpoint/2010/main" val="18124030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smtClean="0"/>
              <a:t>    UN JEUNE NOIR ENCHAINÉ</a:t>
            </a:r>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484784"/>
            <a:ext cx="2232248" cy="5130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a:off x="3203848" y="1916832"/>
            <a:ext cx="4824536" cy="3416320"/>
          </a:xfrm>
          <a:prstGeom prst="rect">
            <a:avLst/>
          </a:prstGeom>
          <a:noFill/>
        </p:spPr>
        <p:txBody>
          <a:bodyPr wrap="square" rtlCol="0">
            <a:spAutoFit/>
          </a:bodyPr>
          <a:lstStyle/>
          <a:p>
            <a:pPr algn="just"/>
            <a:r>
              <a:rPr lang="fr-FR" sz="2400" dirty="0" smtClean="0"/>
              <a:t>Cette figure de bronze représente un jeune Noir, les mains liées derrière le dos. Cela nous  montre l’intérêt que portent les Grecs aux peuples étrangers. </a:t>
            </a:r>
          </a:p>
          <a:p>
            <a:pPr algn="just"/>
            <a:r>
              <a:rPr lang="fr-FR" sz="2400" dirty="0" smtClean="0"/>
              <a:t>Les Alexandrins viennent de toutes les régions de la Grèce, de l’Europe, de l'Asie Mineure et se mêlent à la population indigène.</a:t>
            </a:r>
            <a:endParaRPr lang="fr-FR" sz="2400" dirty="0"/>
          </a:p>
        </p:txBody>
      </p:sp>
    </p:spTree>
    <p:extLst>
      <p:ext uri="{BB962C8B-B14F-4D97-AF65-F5344CB8AC3E}">
        <p14:creationId xmlns:p14="http://schemas.microsoft.com/office/powerpoint/2010/main" val="2833413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355136"/>
            <a:ext cx="8229600" cy="914400"/>
          </a:xfrm>
        </p:spPr>
        <p:txBody>
          <a:bodyPr/>
          <a:lstStyle/>
          <a:p>
            <a:pPr algn="ctr"/>
            <a:r>
              <a:rPr lang="fr-FR" b="0" dirty="0" smtClean="0"/>
              <a:t>Alexandre Guimet</a:t>
            </a:r>
            <a:endParaRPr lang="fr-FR" b="0" dirty="0"/>
          </a:p>
        </p:txBody>
      </p:sp>
      <p:pic>
        <p:nvPicPr>
          <p:cNvPr id="1026" name="Picture 2" descr="Alexandre le Grand, dit Alexandre Guim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412776"/>
            <a:ext cx="3397908" cy="3502998"/>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p:cNvSpPr txBox="1"/>
          <p:nvPr/>
        </p:nvSpPr>
        <p:spPr>
          <a:xfrm>
            <a:off x="4139952" y="1412776"/>
            <a:ext cx="5004048" cy="3416320"/>
          </a:xfrm>
          <a:prstGeom prst="rect">
            <a:avLst/>
          </a:prstGeom>
          <a:noFill/>
        </p:spPr>
        <p:txBody>
          <a:bodyPr wrap="square" rtlCol="0">
            <a:spAutoFit/>
          </a:bodyPr>
          <a:lstStyle/>
          <a:p>
            <a:r>
              <a:rPr lang="fr-FR" sz="2400" dirty="0" smtClean="0">
                <a:latin typeface="+mj-lt"/>
              </a:rPr>
              <a:t>La mort d’Alexandre Guimet laisse ses proches tristes et désemparés. Après sa mort, des conflits entre ses généraux se créent .Son portrait est alors érigé. Afin d’idéaliser le héros, son caractère juvénile est accentué.</a:t>
            </a:r>
            <a:endParaRPr lang="fr-FR" sz="2400" dirty="0">
              <a:latin typeface="+mj-lt"/>
            </a:endParaRPr>
          </a:p>
        </p:txBody>
      </p:sp>
    </p:spTree>
    <p:extLst>
      <p:ext uri="{BB962C8B-B14F-4D97-AF65-F5344CB8AC3E}">
        <p14:creationId xmlns:p14="http://schemas.microsoft.com/office/powerpoint/2010/main" val="1442308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32</TotalTime>
  <Words>345</Words>
  <Application>Microsoft Office PowerPoint</Application>
  <PresentationFormat>Affichage à l'écran (4:3)</PresentationFormat>
  <Paragraphs>49</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Métro</vt:lpstr>
      <vt:lpstr> « Alexandre Le Grand » AU MUSEE DU LOUVRE, PARIS</vt:lpstr>
      <vt:lpstr>ALEXANDRE AZARA</vt:lpstr>
      <vt:lpstr>Héraclès Epitrapézios</vt:lpstr>
      <vt:lpstr>Présentation PowerPoint</vt:lpstr>
      <vt:lpstr>Alexandre à la lance</vt:lpstr>
      <vt:lpstr>NAIN portant un coq et un lagynos </vt:lpstr>
      <vt:lpstr>PRÊTRE D’ISIS </vt:lpstr>
      <vt:lpstr>    UN JEUNE NOIR ENCHAINÉ</vt:lpstr>
      <vt:lpstr>Alexandre Guimet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PARCOURS « Alexandre Le Grand » AU MUSEE DU LOUVRE, PARIS</dc:title>
  <dc:creator>ADMIN8</dc:creator>
  <cp:lastModifiedBy>Lycée La Coudoulière</cp:lastModifiedBy>
  <cp:revision>10</cp:revision>
  <dcterms:created xsi:type="dcterms:W3CDTF">2015-04-10T11:21:56Z</dcterms:created>
  <dcterms:modified xsi:type="dcterms:W3CDTF">2015-04-10T15:41:15Z</dcterms:modified>
</cp:coreProperties>
</file>