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22"/>
  </p:notesMasterIdLst>
  <p:sldIdLst>
    <p:sldId id="256" r:id="rId2"/>
    <p:sldId id="260" r:id="rId3"/>
    <p:sldId id="261" r:id="rId4"/>
    <p:sldId id="262" r:id="rId5"/>
    <p:sldId id="266" r:id="rId6"/>
    <p:sldId id="257" r:id="rId7"/>
    <p:sldId id="263" r:id="rId8"/>
    <p:sldId id="269" r:id="rId9"/>
    <p:sldId id="267" r:id="rId10"/>
    <p:sldId id="264" r:id="rId11"/>
    <p:sldId id="258" r:id="rId12"/>
    <p:sldId id="268" r:id="rId13"/>
    <p:sldId id="265" r:id="rId14"/>
    <p:sldId id="270" r:id="rId15"/>
    <p:sldId id="272" r:id="rId16"/>
    <p:sldId id="259" r:id="rId17"/>
    <p:sldId id="271" r:id="rId18"/>
    <p:sldId id="273" r:id="rId19"/>
    <p:sldId id="274" r:id="rId20"/>
    <p:sldId id="27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p:cViewPr varScale="1">
        <p:scale>
          <a:sx n="154" d="100"/>
          <a:sy n="154" d="100"/>
        </p:scale>
        <p:origin x="-1144" y="-1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EC4912-9C5A-5A4C-9AFE-BFA413B62BF1}" type="datetimeFigureOut">
              <a:rPr lang="fr-FR" smtClean="0"/>
              <a:t>4/6/15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4207C3-A8E8-AA46-8816-690F0ECAC63F}" type="slidenum">
              <a:rPr lang="fr-FR" smtClean="0"/>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7EA280-ADFB-D340-9F30-257C33F74C1F}" type="slidenum">
              <a:rPr lang="fr-FR"/>
              <a:pPr/>
              <a:t>8</a:t>
            </a:fld>
            <a:endParaRPr lang="fr-FR"/>
          </a:p>
        </p:txBody>
      </p:sp>
      <p:sp>
        <p:nvSpPr>
          <p:cNvPr id="6145"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6146" name="Text Box 2"/>
          <p:cNvSpPr txBox="1">
            <a:spLocks noChangeArrowheads="1"/>
          </p:cNvSpPr>
          <p:nvPr>
            <p:ph type="body" idx="1"/>
          </p:nvPr>
        </p:nvSpPr>
        <p:spPr bwMode="auto">
          <a:xfrm>
            <a:off x="685512" y="4343230"/>
            <a:ext cx="5486976" cy="4115139"/>
          </a:xfrm>
          <a:prstGeom prst="rect">
            <a:avLst/>
          </a:prstGeom>
          <a:noFill/>
          <a:ln cap="flat">
            <a:round/>
            <a:headEnd/>
            <a:tailEnd/>
          </a:ln>
        </p:spPr>
        <p:txBody>
          <a:bodyPr wrap="none" anchor="ctr">
            <a:prstTxWarp prst="textNoShape">
              <a:avLst/>
            </a:prstTxWarp>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3AE3EF-9960-4778-B449-3ECBD585FA92}" type="slidenum">
              <a:rPr lang="fr-FR" smtClean="0"/>
              <a:pPr/>
              <a:t>13</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940564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2D9EB1-F695-124C-AE6A-A795920DAD37}" type="slidenum">
              <a:rPr lang="fr-FR"/>
              <a:pPr/>
              <a:t>14</a:t>
            </a:fld>
            <a:endParaRPr lang="fr-FR"/>
          </a:p>
        </p:txBody>
      </p:sp>
      <p:sp>
        <p:nvSpPr>
          <p:cNvPr id="7169"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7170" name="Text Box 2"/>
          <p:cNvSpPr txBox="1">
            <a:spLocks noChangeArrowheads="1"/>
          </p:cNvSpPr>
          <p:nvPr>
            <p:ph type="body" idx="1"/>
          </p:nvPr>
        </p:nvSpPr>
        <p:spPr bwMode="auto">
          <a:xfrm>
            <a:off x="685512" y="4343230"/>
            <a:ext cx="5486976" cy="4115139"/>
          </a:xfrm>
          <a:prstGeom prst="rect">
            <a:avLst/>
          </a:prstGeom>
          <a:noFill/>
          <a:ln cap="flat">
            <a:round/>
            <a:headEnd/>
            <a:tailEnd/>
          </a:ln>
        </p:spPr>
        <p:txBody>
          <a:bodyPr wrap="none" anchor="ctr">
            <a:prstTxWarp prst="textNoShape">
              <a:avLst/>
            </a:prstTxWarp>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2D9EB1-F695-124C-AE6A-A795920DAD37}" type="slidenum">
              <a:rPr lang="fr-FR"/>
              <a:pPr/>
              <a:t>15</a:t>
            </a:fld>
            <a:endParaRPr lang="fr-FR"/>
          </a:p>
        </p:txBody>
      </p:sp>
      <p:sp>
        <p:nvSpPr>
          <p:cNvPr id="7169"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7170" name="Text Box 2"/>
          <p:cNvSpPr txBox="1">
            <a:spLocks noChangeArrowheads="1"/>
          </p:cNvSpPr>
          <p:nvPr>
            <p:ph type="body" idx="1"/>
          </p:nvPr>
        </p:nvSpPr>
        <p:spPr bwMode="auto">
          <a:xfrm>
            <a:off x="685512" y="4343230"/>
            <a:ext cx="5486976" cy="4115139"/>
          </a:xfrm>
          <a:prstGeom prst="rect">
            <a:avLst/>
          </a:prstGeom>
          <a:noFill/>
          <a:ln cap="flat">
            <a:round/>
            <a:headEnd/>
            <a:tailEnd/>
          </a:ln>
        </p:spPr>
        <p:txBody>
          <a:bodyPr wrap="none" anchor="ctr">
            <a:prstTxWarp prst="textNoShape">
              <a:avLst/>
            </a:prstTxWarp>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05F79BE-BCD5-7E4E-9DE5-39E060B30ADC}" type="slidenum">
              <a:rPr lang="fr-FR"/>
              <a:pPr/>
              <a:t>17</a:t>
            </a:fld>
            <a:endParaRPr lang="fr-FR"/>
          </a:p>
        </p:txBody>
      </p:sp>
      <p:sp>
        <p:nvSpPr>
          <p:cNvPr id="8193"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8194" name="Text Box 2"/>
          <p:cNvSpPr txBox="1">
            <a:spLocks noChangeArrowheads="1"/>
          </p:cNvSpPr>
          <p:nvPr>
            <p:ph type="body" idx="1"/>
          </p:nvPr>
        </p:nvSpPr>
        <p:spPr bwMode="auto">
          <a:xfrm>
            <a:off x="685512" y="4343230"/>
            <a:ext cx="5486976" cy="4115139"/>
          </a:xfrm>
          <a:prstGeom prst="rect">
            <a:avLst/>
          </a:prstGeom>
          <a:noFill/>
          <a:ln cap="flat">
            <a:round/>
            <a:headEnd/>
            <a:tailEnd/>
          </a:ln>
        </p:spPr>
        <p:txBody>
          <a:bodyPr wrap="none" anchor="ctr">
            <a:prstTxWarp prst="textNoShape">
              <a:avLst/>
            </a:prstTxWarp>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2D9EB1-F695-124C-AE6A-A795920DAD37}" type="slidenum">
              <a:rPr lang="fr-FR"/>
              <a:pPr/>
              <a:t>18</a:t>
            </a:fld>
            <a:endParaRPr lang="fr-FR"/>
          </a:p>
        </p:txBody>
      </p:sp>
      <p:sp>
        <p:nvSpPr>
          <p:cNvPr id="7169"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7170" name="Text Box 2"/>
          <p:cNvSpPr txBox="1">
            <a:spLocks noChangeArrowheads="1"/>
          </p:cNvSpPr>
          <p:nvPr>
            <p:ph type="body" idx="1"/>
          </p:nvPr>
        </p:nvSpPr>
        <p:spPr bwMode="auto">
          <a:xfrm>
            <a:off x="685512" y="4343230"/>
            <a:ext cx="5486976" cy="4115139"/>
          </a:xfrm>
          <a:prstGeom prst="rect">
            <a:avLst/>
          </a:prstGeom>
          <a:noFill/>
          <a:ln cap="flat">
            <a:round/>
            <a:headEnd/>
            <a:tailEnd/>
          </a:ln>
        </p:spPr>
        <p:txBody>
          <a:bodyPr wrap="none" anchor="ctr">
            <a:prstTxWarp prst="textNoShape">
              <a:avLst/>
            </a:prstTxWarp>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2D9EB1-F695-124C-AE6A-A795920DAD37}" type="slidenum">
              <a:rPr lang="fr-FR"/>
              <a:pPr/>
              <a:t>19</a:t>
            </a:fld>
            <a:endParaRPr lang="fr-FR"/>
          </a:p>
        </p:txBody>
      </p:sp>
      <p:sp>
        <p:nvSpPr>
          <p:cNvPr id="7169"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7170" name="Text Box 2"/>
          <p:cNvSpPr txBox="1">
            <a:spLocks noChangeArrowheads="1"/>
          </p:cNvSpPr>
          <p:nvPr>
            <p:ph type="body" idx="1"/>
          </p:nvPr>
        </p:nvSpPr>
        <p:spPr bwMode="auto">
          <a:xfrm>
            <a:off x="685512" y="4343230"/>
            <a:ext cx="5486976" cy="4115139"/>
          </a:xfrm>
          <a:prstGeom prst="rect">
            <a:avLst/>
          </a:prstGeom>
          <a:noFill/>
          <a:ln cap="flat">
            <a:round/>
            <a:headEnd/>
            <a:tailEnd/>
          </a:ln>
        </p:spPr>
        <p:txBody>
          <a:bodyPr wrap="none" anchor="ctr">
            <a:prstTxWarp prst="textNoShape">
              <a:avLst/>
            </a:prstTxWarp>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A2D9EB1-F695-124C-AE6A-A795920DAD37}" type="slidenum">
              <a:rPr lang="fr-FR"/>
              <a:pPr/>
              <a:t>20</a:t>
            </a:fld>
            <a:endParaRPr lang="fr-FR"/>
          </a:p>
        </p:txBody>
      </p:sp>
      <p:sp>
        <p:nvSpPr>
          <p:cNvPr id="7169" name="Text Box 1"/>
          <p:cNvSpPr txBox="1">
            <a:spLocks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7170" name="Text Box 2"/>
          <p:cNvSpPr txBox="1">
            <a:spLocks noChangeArrowheads="1"/>
          </p:cNvSpPr>
          <p:nvPr>
            <p:ph type="body" idx="1"/>
          </p:nvPr>
        </p:nvSpPr>
        <p:spPr bwMode="auto">
          <a:xfrm>
            <a:off x="685512" y="4343230"/>
            <a:ext cx="5486976" cy="4115139"/>
          </a:xfrm>
          <a:prstGeom prst="rect">
            <a:avLst/>
          </a:prstGeom>
          <a:noFill/>
          <a:ln cap="flat">
            <a:round/>
            <a:headEnd/>
            <a:tailEnd/>
          </a:ln>
        </p:spPr>
        <p:txBody>
          <a:bodyPr wrap="none" anchor="ctr">
            <a:prstTxWarp prst="textNoShape">
              <a:avLst/>
            </a:prstTxWarp>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147F60B4-247A-43DA-89AE-350D53F15ABD}" type="datetimeFigureOut">
              <a:rPr lang="fr-FR" smtClean="0"/>
              <a:pPr/>
              <a:t>4/6/15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8954AA-8AFC-4ACA-9CF3-D23BDA5494D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47F60B4-247A-43DA-89AE-350D53F15ABD}" type="datetimeFigureOut">
              <a:rPr lang="fr-FR" smtClean="0"/>
              <a:pPr/>
              <a:t>4/6/15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8954AA-8AFC-4ACA-9CF3-D23BDA5494D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47F60B4-247A-43DA-89AE-350D53F15ABD}" type="datetimeFigureOut">
              <a:rPr lang="fr-FR" smtClean="0"/>
              <a:pPr/>
              <a:t>4/6/15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8954AA-8AFC-4ACA-9CF3-D23BDA5494DA}"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fr-FR" smtClean="0"/>
              <a:t>Click to edit Master title style</a:t>
            </a:r>
            <a:endParaRPr lang="fr-FR"/>
          </a:p>
        </p:txBody>
      </p:sp>
      <p:sp>
        <p:nvSpPr>
          <p:cNvPr id="3" name="Date Placeholder 2"/>
          <p:cNvSpPr>
            <a:spLocks noGrp="1"/>
          </p:cNvSpPr>
          <p:nvPr>
            <p:ph type="dt" idx="10"/>
          </p:nvPr>
        </p:nvSpPr>
        <p:spPr>
          <a:xfrm>
            <a:off x="457200" y="6356350"/>
            <a:ext cx="2132013" cy="363538"/>
          </a:xfrm>
        </p:spPr>
        <p:txBody>
          <a:bodyPr/>
          <a:lstStyle>
            <a:lvl1pPr>
              <a:defRPr smtClean="0"/>
            </a:lvl1pPr>
          </a:lstStyle>
          <a:p>
            <a:r>
              <a:rPr lang="fr-FR"/>
              <a:t>02/04/2015</a:t>
            </a:r>
          </a:p>
        </p:txBody>
      </p:sp>
      <p:sp>
        <p:nvSpPr>
          <p:cNvPr id="4" name="Slide Number Placeholder 3"/>
          <p:cNvSpPr>
            <a:spLocks noGrp="1"/>
          </p:cNvSpPr>
          <p:nvPr>
            <p:ph type="sldNum" idx="11"/>
          </p:nvPr>
        </p:nvSpPr>
        <p:spPr>
          <a:xfrm>
            <a:off x="6553200" y="6356350"/>
            <a:ext cx="2132013" cy="363538"/>
          </a:xfrm>
        </p:spPr>
        <p:txBody>
          <a:bodyPr/>
          <a:lstStyle>
            <a:lvl1pPr>
              <a:defRPr smtClean="0"/>
            </a:lvl1pPr>
          </a:lstStyle>
          <a:p>
            <a:fld id="{178F87EA-E5EF-4E42-8556-0FEE21063387}"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47F60B4-247A-43DA-89AE-350D53F15ABD}" type="datetimeFigureOut">
              <a:rPr lang="fr-FR" smtClean="0"/>
              <a:pPr/>
              <a:t>4/6/15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8954AA-8AFC-4ACA-9CF3-D23BDA5494D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47F60B4-247A-43DA-89AE-350D53F15ABD}" type="datetimeFigureOut">
              <a:rPr lang="fr-FR" smtClean="0"/>
              <a:pPr/>
              <a:t>4/6/15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58954AA-8AFC-4ACA-9CF3-D23BDA5494D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47F60B4-247A-43DA-89AE-350D53F15ABD}" type="datetimeFigureOut">
              <a:rPr lang="fr-FR" smtClean="0"/>
              <a:pPr/>
              <a:t>4/6/15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8954AA-8AFC-4ACA-9CF3-D23BDA5494D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147F60B4-247A-43DA-89AE-350D53F15ABD}" type="datetimeFigureOut">
              <a:rPr lang="fr-FR" smtClean="0"/>
              <a:pPr/>
              <a:t>4/6/15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58954AA-8AFC-4ACA-9CF3-D23BDA5494D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147F60B4-247A-43DA-89AE-350D53F15ABD}" type="datetimeFigureOut">
              <a:rPr lang="fr-FR" smtClean="0"/>
              <a:pPr/>
              <a:t>4/6/15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58954AA-8AFC-4ACA-9CF3-D23BDA5494D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F60B4-247A-43DA-89AE-350D53F15ABD}" type="datetimeFigureOut">
              <a:rPr lang="fr-FR" smtClean="0"/>
              <a:pPr/>
              <a:t>4/6/15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58954AA-8AFC-4ACA-9CF3-D23BDA5494D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47F60B4-247A-43DA-89AE-350D53F15ABD}" type="datetimeFigureOut">
              <a:rPr lang="fr-FR" smtClean="0"/>
              <a:pPr/>
              <a:t>4/6/15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58954AA-8AFC-4ACA-9CF3-D23BDA5494DA}" type="slidenum">
              <a:rPr lang="fr-FR" smtClean="0"/>
              <a:pPr/>
              <a:t>‹#›</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147F60B4-247A-43DA-89AE-350D53F15ABD}" type="datetimeFigureOut">
              <a:rPr lang="fr-FR" smtClean="0"/>
              <a:pPr/>
              <a:t>4/6/15</a:t>
            </a:fld>
            <a:endParaRPr lang="fr-FR"/>
          </a:p>
        </p:txBody>
      </p:sp>
      <p:sp>
        <p:nvSpPr>
          <p:cNvPr id="9" name="Slide Number Placeholder 8"/>
          <p:cNvSpPr>
            <a:spLocks noGrp="1"/>
          </p:cNvSpPr>
          <p:nvPr>
            <p:ph type="sldNum" sz="quarter" idx="11"/>
          </p:nvPr>
        </p:nvSpPr>
        <p:spPr/>
        <p:txBody>
          <a:bodyPr/>
          <a:lstStyle/>
          <a:p>
            <a:fld id="{658954AA-8AFC-4ACA-9CF3-D23BDA5494DA}" type="slidenum">
              <a:rPr lang="fr-FR" smtClean="0"/>
              <a:pPr/>
              <a:t>‹#›</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58954AA-8AFC-4ACA-9CF3-D23BDA5494DA}" type="slidenum">
              <a:rPr lang="fr-FR" smtClean="0"/>
              <a:pPr/>
              <a:t>‹#›</a:t>
            </a:fld>
            <a:endParaRPr lang="fr-F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47F60B4-247A-43DA-89AE-350D53F15ABD}" type="datetimeFigureOut">
              <a:rPr lang="fr-FR" smtClean="0"/>
              <a:pPr/>
              <a:t>4/6/15</a:t>
            </a:fld>
            <a:endParaRPr lang="fr-F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hyperlink" Target="https://lesmythologies.wordpress.com/2012/05/09/les-douze-travaux-dheracles-hercule/" TargetMode="External"/><Relationship Id="rId4" Type="http://schemas.openxmlformats.org/officeDocument/2006/relationships/hyperlink" Target="http://mythologica.fr/grec/heracles0.htm" TargetMode="External"/><Relationship Id="rId5" Type="http://schemas.openxmlformats.org/officeDocument/2006/relationships/hyperlink" Target="http://12travauxhercule.d-t-x.com/index.html"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8600"/>
            <a:ext cx="6745560" cy="1219200"/>
          </a:xfrm>
        </p:spPr>
        <p:txBody>
          <a:bodyPr/>
          <a:lstStyle/>
          <a:p>
            <a:pPr algn="ctr"/>
            <a:r>
              <a:rPr lang="en-US" sz="3600" dirty="0" err="1" smtClean="0"/>
              <a:t>Ἡρακλῆς</a:t>
            </a:r>
            <a:r>
              <a:rPr lang="en-US" sz="3600" dirty="0" smtClean="0"/>
              <a:t> </a:t>
            </a:r>
            <a:r>
              <a:rPr lang="en-US" sz="3600" dirty="0" err="1" smtClean="0"/>
              <a:t>καὶ</a:t>
            </a:r>
            <a:r>
              <a:rPr lang="en-US" sz="3600" dirty="0" smtClean="0"/>
              <a:t> </a:t>
            </a:r>
            <a:r>
              <a:rPr lang="en-US" sz="3600" dirty="0" err="1" smtClean="0"/>
              <a:t>οἱ</a:t>
            </a:r>
            <a:r>
              <a:rPr lang="en-US" sz="3600" dirty="0" smtClean="0"/>
              <a:t> </a:t>
            </a:r>
            <a:r>
              <a:rPr lang="en-US" sz="3600" dirty="0" err="1" smtClean="0"/>
              <a:t>δώδεκα</a:t>
            </a:r>
            <a:r>
              <a:rPr lang="en-US" sz="3600" dirty="0" smtClean="0"/>
              <a:t> </a:t>
            </a:r>
            <a:r>
              <a:rPr lang="en-US" sz="3600" dirty="0" err="1" smtClean="0"/>
              <a:t>ἆθλοι</a:t>
            </a:r>
            <a:r>
              <a:rPr lang="en-US" b="1" dirty="0" smtClean="0"/>
              <a:t/>
            </a:r>
            <a:br>
              <a:rPr lang="en-US" b="1" dirty="0" smtClean="0"/>
            </a:br>
            <a:r>
              <a:rPr lang="en-US" sz="3600" b="1" dirty="0" err="1" smtClean="0"/>
              <a:t>Héraclès</a:t>
            </a:r>
            <a:r>
              <a:rPr lang="en-US" sz="3600" b="1" dirty="0" smtClean="0"/>
              <a:t> &amp; les </a:t>
            </a:r>
            <a:r>
              <a:rPr lang="en-US" sz="3600" b="1" dirty="0" err="1" smtClean="0"/>
              <a:t>douze</a:t>
            </a:r>
            <a:r>
              <a:rPr lang="en-US" sz="3600" b="1" dirty="0" smtClean="0"/>
              <a:t> </a:t>
            </a:r>
            <a:r>
              <a:rPr lang="en-US" sz="3600" b="1" dirty="0" err="1" smtClean="0"/>
              <a:t>travaux</a:t>
            </a:r>
            <a:r>
              <a:rPr lang="en-US" b="1" dirty="0" smtClean="0"/>
              <a:t/>
            </a:r>
            <a:br>
              <a:rPr lang="en-US" b="1" dirty="0" smtClean="0"/>
            </a:br>
            <a:endParaRPr lang="fr-FR" dirty="0"/>
          </a:p>
        </p:txBody>
      </p:sp>
      <p:sp>
        <p:nvSpPr>
          <p:cNvPr id="5" name="TextBox 4"/>
          <p:cNvSpPr txBox="1"/>
          <p:nvPr/>
        </p:nvSpPr>
        <p:spPr>
          <a:xfrm>
            <a:off x="1828800" y="2286000"/>
            <a:ext cx="57912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err="1" smtClean="0"/>
              <a:t>Τῷ</a:t>
            </a:r>
            <a:r>
              <a:rPr lang="en-US" dirty="0" smtClean="0"/>
              <a:t> </a:t>
            </a:r>
            <a:r>
              <a:rPr lang="en-US" dirty="0" err="1" smtClean="0"/>
              <a:t>μὲν</a:t>
            </a:r>
            <a:r>
              <a:rPr lang="en-US" dirty="0" smtClean="0"/>
              <a:t> </a:t>
            </a:r>
            <a:r>
              <a:rPr lang="en-US" dirty="0" err="1" smtClean="0"/>
              <a:t>γὰρ</a:t>
            </a:r>
            <a:r>
              <a:rPr lang="en-US" dirty="0" smtClean="0"/>
              <a:t> </a:t>
            </a:r>
            <a:r>
              <a:rPr lang="en-US" dirty="0" err="1" smtClean="0"/>
              <a:t>μεγέθει</a:t>
            </a:r>
            <a:r>
              <a:rPr lang="en-US" dirty="0" smtClean="0"/>
              <a:t> </a:t>
            </a:r>
            <a:r>
              <a:rPr lang="en-US" dirty="0" err="1" smtClean="0"/>
              <a:t>τῶν</a:t>
            </a:r>
            <a:r>
              <a:rPr lang="en-US" dirty="0" smtClean="0"/>
              <a:t> </a:t>
            </a:r>
            <a:r>
              <a:rPr lang="en-US" dirty="0" err="1" smtClean="0"/>
              <a:t>κατεργασθέντων</a:t>
            </a:r>
            <a:r>
              <a:rPr lang="en-US" dirty="0" smtClean="0"/>
              <a:t> </a:t>
            </a:r>
            <a:r>
              <a:rPr lang="en-US" dirty="0" err="1" smtClean="0"/>
              <a:t>ὁμολογουμένως</a:t>
            </a:r>
            <a:r>
              <a:rPr lang="en-US" dirty="0" smtClean="0"/>
              <a:t> </a:t>
            </a:r>
            <a:r>
              <a:rPr lang="en-US" dirty="0" err="1" smtClean="0"/>
              <a:t>οὗτος</a:t>
            </a:r>
            <a:r>
              <a:rPr lang="en-US" dirty="0" smtClean="0"/>
              <a:t> </a:t>
            </a:r>
            <a:r>
              <a:rPr lang="en-US" dirty="0" err="1" smtClean="0"/>
              <a:t>παραδέδοται</a:t>
            </a:r>
            <a:r>
              <a:rPr lang="en-US" dirty="0" smtClean="0"/>
              <a:t> </a:t>
            </a:r>
            <a:r>
              <a:rPr lang="en-US" dirty="0" err="1" smtClean="0"/>
              <a:t>πάντας</a:t>
            </a:r>
            <a:r>
              <a:rPr lang="en-US" dirty="0" smtClean="0"/>
              <a:t> </a:t>
            </a:r>
            <a:r>
              <a:rPr lang="en-US" dirty="0" err="1" smtClean="0"/>
              <a:t>τοὺς</a:t>
            </a:r>
            <a:r>
              <a:rPr lang="en-US" dirty="0" smtClean="0"/>
              <a:t> </a:t>
            </a:r>
            <a:r>
              <a:rPr lang="en-US" dirty="0" err="1" smtClean="0"/>
              <a:t>ἐξ</a:t>
            </a:r>
            <a:r>
              <a:rPr lang="en-US" dirty="0" smtClean="0"/>
              <a:t> </a:t>
            </a:r>
            <a:r>
              <a:rPr lang="en-US" dirty="0" err="1" smtClean="0"/>
              <a:t>αἰῶνος</a:t>
            </a:r>
            <a:r>
              <a:rPr lang="en-US" dirty="0" smtClean="0"/>
              <a:t> </a:t>
            </a:r>
            <a:r>
              <a:rPr lang="en-US" dirty="0" err="1" smtClean="0"/>
              <a:t>ὑπερᾶραι</a:t>
            </a:r>
            <a:r>
              <a:rPr lang="en-US" dirty="0" smtClean="0"/>
              <a:t> </a:t>
            </a:r>
            <a:r>
              <a:rPr lang="en-US" dirty="0" err="1" smtClean="0"/>
              <a:t>τῇ</a:t>
            </a:r>
            <a:r>
              <a:rPr lang="en-US" dirty="0" smtClean="0"/>
              <a:t> </a:t>
            </a:r>
            <a:r>
              <a:rPr lang="en-US" dirty="0" err="1" smtClean="0"/>
              <a:t>μνήμῃ</a:t>
            </a:r>
            <a:r>
              <a:rPr lang="en-US" dirty="0" smtClean="0"/>
              <a:t> </a:t>
            </a:r>
            <a:r>
              <a:rPr lang="en-US" dirty="0" err="1" smtClean="0"/>
              <a:t>παραδοθέντας</a:t>
            </a:r>
            <a:endParaRPr lang="en-US" dirty="0" smtClean="0"/>
          </a:p>
          <a:p>
            <a:pPr algn="just"/>
            <a:endParaRPr lang="fr-FR" dirty="0"/>
          </a:p>
        </p:txBody>
      </p:sp>
      <p:sp>
        <p:nvSpPr>
          <p:cNvPr id="6" name="TextBox 5"/>
          <p:cNvSpPr txBox="1"/>
          <p:nvPr/>
        </p:nvSpPr>
        <p:spPr>
          <a:xfrm>
            <a:off x="2362200" y="3429000"/>
            <a:ext cx="5486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err="1" smtClean="0"/>
              <a:t>Ce</a:t>
            </a:r>
            <a:r>
              <a:rPr lang="en-US" dirty="0" smtClean="0"/>
              <a:t> </a:t>
            </a:r>
            <a:r>
              <a:rPr lang="en-US" i="1" dirty="0" err="1" smtClean="0"/>
              <a:t>dieu</a:t>
            </a:r>
            <a:r>
              <a:rPr lang="en-US" i="1" dirty="0" smtClean="0"/>
              <a:t> a </a:t>
            </a:r>
            <a:r>
              <a:rPr lang="en-US" i="1" dirty="0" err="1" smtClean="0"/>
              <a:t>surpassé</a:t>
            </a:r>
            <a:r>
              <a:rPr lang="en-US" i="1" dirty="0" smtClean="0"/>
              <a:t> par la grandeur de </a:t>
            </a:r>
            <a:r>
              <a:rPr lang="en-US" i="1" dirty="0" err="1" smtClean="0"/>
              <a:t>ses</a:t>
            </a:r>
            <a:r>
              <a:rPr lang="en-US" i="1" dirty="0" smtClean="0"/>
              <a:t> exploits tout </a:t>
            </a:r>
            <a:r>
              <a:rPr lang="en-US" i="1" dirty="0" err="1" smtClean="0"/>
              <a:t>ce</a:t>
            </a:r>
            <a:r>
              <a:rPr lang="en-US" i="1" dirty="0" smtClean="0"/>
              <a:t> qui </a:t>
            </a:r>
            <a:r>
              <a:rPr lang="en-US" i="1" dirty="0" err="1" smtClean="0"/>
              <a:t>s'est</a:t>
            </a:r>
            <a:r>
              <a:rPr lang="en-US" i="1" dirty="0" smtClean="0"/>
              <a:t> </a:t>
            </a:r>
            <a:r>
              <a:rPr lang="en-US" i="1" dirty="0" err="1" smtClean="0"/>
              <a:t>jamais</a:t>
            </a:r>
            <a:r>
              <a:rPr lang="en-US" i="1" dirty="0" smtClean="0"/>
              <a:t> fait de </a:t>
            </a:r>
            <a:r>
              <a:rPr lang="en-US" i="1" dirty="0" err="1" smtClean="0"/>
              <a:t>mémorable</a:t>
            </a:r>
            <a:r>
              <a:rPr lang="en-US" i="1" dirty="0" smtClean="0"/>
              <a:t> </a:t>
            </a:r>
            <a:r>
              <a:rPr lang="en-US" i="1" dirty="0" err="1" smtClean="0"/>
              <a:t>parmi</a:t>
            </a:r>
            <a:r>
              <a:rPr lang="en-US" i="1" dirty="0" smtClean="0"/>
              <a:t> les </a:t>
            </a:r>
            <a:r>
              <a:rPr lang="en-US" i="1" dirty="0" err="1" smtClean="0"/>
              <a:t>hommes</a:t>
            </a:r>
            <a:endParaRPr lang="en-US" i="1" dirty="0" smtClean="0"/>
          </a:p>
          <a:p>
            <a:pPr algn="just"/>
            <a:endParaRPr lang="fr-FR" dirty="0"/>
          </a:p>
        </p:txBody>
      </p:sp>
      <p:sp>
        <p:nvSpPr>
          <p:cNvPr id="7" name="TextBox 6"/>
          <p:cNvSpPr txBox="1"/>
          <p:nvPr/>
        </p:nvSpPr>
        <p:spPr>
          <a:xfrm>
            <a:off x="3810000" y="4343400"/>
            <a:ext cx="42672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dirty="0" err="1" smtClean="0"/>
              <a:t>Diodore</a:t>
            </a:r>
            <a:r>
              <a:rPr lang="en-US" dirty="0" smtClean="0"/>
              <a:t> de </a:t>
            </a:r>
            <a:r>
              <a:rPr lang="en-US" dirty="0" err="1" smtClean="0"/>
              <a:t>Sicile</a:t>
            </a:r>
            <a:r>
              <a:rPr lang="en-US" dirty="0" smtClean="0"/>
              <a:t> (</a:t>
            </a:r>
            <a:r>
              <a:rPr lang="en-US" dirty="0" err="1" smtClean="0"/>
              <a:t>I</a:t>
            </a:r>
            <a:r>
              <a:rPr lang="en-US" baseline="30000" dirty="0" err="1" smtClean="0"/>
              <a:t>er</a:t>
            </a:r>
            <a:r>
              <a:rPr lang="en-US" baseline="30000" dirty="0" smtClean="0"/>
              <a:t> siècle </a:t>
            </a:r>
            <a:r>
              <a:rPr lang="en-US" baseline="30000" dirty="0" err="1" smtClean="0"/>
              <a:t>avant</a:t>
            </a:r>
            <a:r>
              <a:rPr lang="en-US" baseline="30000" dirty="0" smtClean="0"/>
              <a:t> J.-C.) </a:t>
            </a:r>
          </a:p>
          <a:p>
            <a:pPr algn="just"/>
            <a:r>
              <a:rPr lang="en-US" i="1" dirty="0" err="1" smtClean="0"/>
              <a:t>Bibliothèque</a:t>
            </a:r>
            <a:r>
              <a:rPr lang="en-US" i="1" dirty="0" smtClean="0"/>
              <a:t> </a:t>
            </a:r>
            <a:r>
              <a:rPr lang="en-US" i="1" dirty="0" err="1" smtClean="0"/>
              <a:t>historique</a:t>
            </a:r>
            <a:r>
              <a:rPr lang="en-US" i="1" dirty="0" smtClean="0"/>
              <a:t>, </a:t>
            </a:r>
            <a:r>
              <a:rPr lang="en-US" dirty="0" err="1" smtClean="0"/>
              <a:t>Livre</a:t>
            </a:r>
            <a:r>
              <a:rPr lang="en-US" dirty="0" smtClean="0"/>
              <a:t> </a:t>
            </a:r>
            <a:r>
              <a:rPr lang="en-US" dirty="0" err="1" smtClean="0"/>
              <a:t>quatrième</a:t>
            </a:r>
            <a:r>
              <a:rPr lang="en-US" dirty="0" smtClean="0"/>
              <a:t>, VII</a:t>
            </a:r>
          </a:p>
          <a:p>
            <a:pPr algn="just"/>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6624346"/>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t>Tuer les oiseaux du lac Stymphale, 6</a:t>
            </a:r>
            <a:r>
              <a:rPr lang="fr-FR" baseline="30000" dirty="0" smtClean="0"/>
              <a:t>ème</a:t>
            </a:r>
            <a:r>
              <a:rPr lang="fr-FR" dirty="0" smtClean="0"/>
              <a:t> travail d’Héraclès</a:t>
            </a:r>
            <a:endParaRPr lang="fr-F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8178" y="1556792"/>
            <a:ext cx="2857500" cy="22764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7" name="Rectangle 6"/>
          <p:cNvSpPr/>
          <p:nvPr/>
        </p:nvSpPr>
        <p:spPr>
          <a:xfrm>
            <a:off x="268776" y="3837100"/>
            <a:ext cx="2736304" cy="461665"/>
          </a:xfrm>
          <a:prstGeom prst="rect">
            <a:avLst/>
          </a:prstGeom>
        </p:spPr>
        <p:txBody>
          <a:bodyPr wrap="square">
            <a:spAutoFit/>
          </a:bodyPr>
          <a:lstStyle/>
          <a:p>
            <a:r>
              <a:rPr lang="fr-FR" sz="1200" dirty="0" smtClean="0"/>
              <a:t>Hercule et les oiseaux du lac </a:t>
            </a:r>
            <a:r>
              <a:rPr lang="fr-FR" sz="1200" dirty="0" err="1" smtClean="0"/>
              <a:t>Staymphale</a:t>
            </a:r>
            <a:endParaRPr lang="fr-FR" sz="1200" dirty="0" smtClean="0"/>
          </a:p>
          <a:p>
            <a:r>
              <a:rPr lang="fr-FR" sz="1200" dirty="0" smtClean="0"/>
              <a:t>de Albrecht Dürer, 1500</a:t>
            </a:r>
            <a:endParaRPr lang="fr-FR" sz="1200" dirty="0"/>
          </a:p>
        </p:txBody>
      </p:sp>
      <p:sp>
        <p:nvSpPr>
          <p:cNvPr id="8" name="Rectangle 7"/>
          <p:cNvSpPr/>
          <p:nvPr/>
        </p:nvSpPr>
        <p:spPr>
          <a:xfrm>
            <a:off x="3352801" y="1556792"/>
            <a:ext cx="5105400" cy="2862322"/>
          </a:xfrm>
          <a:prstGeom prst="rect">
            <a:avLst/>
          </a:prstGeom>
        </p:spPr>
        <p:txBody>
          <a:bodyPr wrap="square">
            <a:spAutoFit/>
          </a:bodyPr>
          <a:lstStyle/>
          <a:p>
            <a:pPr algn="just"/>
            <a:r>
              <a:rPr lang="fr-FR" dirty="0" smtClean="0">
                <a:latin typeface="Garamond"/>
                <a:cs typeface="Garamond"/>
              </a:rPr>
              <a:t>Pour son 6</a:t>
            </a:r>
            <a:r>
              <a:rPr lang="fr-FR" baseline="30000" dirty="0" smtClean="0">
                <a:latin typeface="Garamond"/>
                <a:cs typeface="Garamond"/>
              </a:rPr>
              <a:t>ème</a:t>
            </a:r>
            <a:r>
              <a:rPr lang="fr-FR" dirty="0" smtClean="0">
                <a:latin typeface="Garamond"/>
                <a:cs typeface="Garamond"/>
              </a:rPr>
              <a:t> travail, Eurysthée </a:t>
            </a:r>
            <a:r>
              <a:rPr lang="fr-FR" dirty="0" smtClean="0">
                <a:latin typeface="Garamond"/>
                <a:cs typeface="Garamond"/>
              </a:rPr>
              <a:t>mit </a:t>
            </a:r>
            <a:r>
              <a:rPr lang="fr-FR" dirty="0" smtClean="0">
                <a:latin typeface="Garamond"/>
                <a:cs typeface="Garamond"/>
              </a:rPr>
              <a:t>au défi Héraclès. Il devait exterminer tous les oiseaux du lac Stymphale. Ces monstrueux oiseaux de bronzes qui pillaient les récoltes et les fruits des champs et</a:t>
            </a:r>
            <a:r>
              <a:rPr lang="fr-FR" dirty="0" smtClean="0">
                <a:latin typeface="Garamond"/>
                <a:cs typeface="Garamond"/>
              </a:rPr>
              <a:t> tuaient </a:t>
            </a:r>
            <a:r>
              <a:rPr lang="fr-FR" dirty="0" smtClean="0">
                <a:latin typeface="Garamond"/>
                <a:cs typeface="Garamond"/>
              </a:rPr>
              <a:t>les hommes et les animaux</a:t>
            </a:r>
            <a:r>
              <a:rPr lang="fr-FR" dirty="0" smtClean="0">
                <a:latin typeface="Garamond"/>
                <a:cs typeface="Garamond"/>
              </a:rPr>
              <a:t> en leur </a:t>
            </a:r>
            <a:r>
              <a:rPr lang="fr-FR" dirty="0" smtClean="0">
                <a:latin typeface="Garamond"/>
                <a:cs typeface="Garamond"/>
              </a:rPr>
              <a:t>lançant des grêles de plumes en bronze, vivaient en Arcadie, au milieu d’un marais couvert d ’épines et de broussailles. Pour les faire sortir de leur bois, Héraclès </a:t>
            </a:r>
            <a:r>
              <a:rPr lang="fr-FR" dirty="0" smtClean="0">
                <a:latin typeface="Garamond"/>
                <a:cs typeface="Garamond"/>
              </a:rPr>
              <a:t>dut </a:t>
            </a:r>
            <a:r>
              <a:rPr lang="fr-FR" dirty="0" smtClean="0">
                <a:latin typeface="Garamond"/>
                <a:cs typeface="Garamond"/>
              </a:rPr>
              <a:t>les effrayer avec un bruit assourdissant, puis une fois sortis, il les extermina à coup de flèches. </a:t>
            </a:r>
            <a:endParaRPr lang="fr-FR" sz="1200" dirty="0">
              <a:latin typeface="Garamond"/>
              <a:cs typeface="Garamond"/>
            </a:endParaRPr>
          </a:p>
        </p:txBody>
      </p:sp>
      <p:pic>
        <p:nvPicPr>
          <p:cNvPr id="2053" name="Picture 5" descr="Stymphal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0843" y="4298765"/>
            <a:ext cx="2112169" cy="244219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5" name="Picture 7" descr="http://mythologica.fr/grec/pic/herakles_stymphale.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11960" y="4630298"/>
            <a:ext cx="2951844" cy="209794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5058806"/>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4042792" cy="418058"/>
          </a:xfrm>
        </p:spPr>
        <p:txBody>
          <a:bodyPr/>
          <a:lstStyle/>
          <a:p>
            <a:r>
              <a:rPr lang="fr-FR" sz="2400" dirty="0" smtClean="0"/>
              <a:t>7) Le taureau de Minos</a:t>
            </a:r>
            <a:endParaRPr lang="fr-F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1115" y="775079"/>
            <a:ext cx="2857500" cy="24098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Rectangle 3"/>
          <p:cNvSpPr/>
          <p:nvPr/>
        </p:nvSpPr>
        <p:spPr>
          <a:xfrm>
            <a:off x="9685" y="3258947"/>
            <a:ext cx="3240360" cy="307777"/>
          </a:xfrm>
          <a:prstGeom prst="rect">
            <a:avLst/>
          </a:prstGeom>
        </p:spPr>
        <p:txBody>
          <a:bodyPr wrap="square">
            <a:spAutoFit/>
          </a:bodyPr>
          <a:lstStyle/>
          <a:p>
            <a:r>
              <a:rPr lang="fr-FR" sz="1400" dirty="0" smtClean="0"/>
              <a:t>Hercule et le taureau de Crète, fin 16ème</a:t>
            </a:r>
            <a:endParaRPr lang="fr-FR" sz="1400" dirty="0"/>
          </a:p>
        </p:txBody>
      </p:sp>
      <p:sp>
        <p:nvSpPr>
          <p:cNvPr id="5" name="ZoneTexte 4"/>
          <p:cNvSpPr txBox="1"/>
          <p:nvPr/>
        </p:nvSpPr>
        <p:spPr>
          <a:xfrm>
            <a:off x="192413" y="3933056"/>
            <a:ext cx="8187309" cy="2062103"/>
          </a:xfrm>
          <a:prstGeom prst="rect">
            <a:avLst/>
          </a:prstGeom>
          <a:noFill/>
        </p:spPr>
        <p:txBody>
          <a:bodyPr wrap="square" rtlCol="0">
            <a:spAutoFit/>
          </a:bodyPr>
          <a:lstStyle/>
          <a:p>
            <a:pPr algn="just"/>
            <a:r>
              <a:rPr lang="fr-FR" sz="1600" dirty="0" smtClean="0">
                <a:latin typeface="Garamond"/>
                <a:cs typeface="Garamond"/>
              </a:rPr>
              <a:t>Poséidon avait offert au roi de Crète Minos un taureau dans le but que l’animal lui soit sacrifié parce qu’il avait promis à Poséidon (le dieu de la mer) de sacrifier tout ce qu'il ferait sortir des flots. Poséidon fit émerger des vagues un taureau d'une telle beauté et d'une telle majesté que Minos ne put se résoudre à le sacrifier. Minos n’ayant jamais sacrifié le taureau, Poséidon fut furieux et rendit fou l’animal. Celui-ci devint alors une menace pour le pays entier. Il ravageait la Crète en particulier la région arrosée par le </a:t>
            </a:r>
            <a:r>
              <a:rPr lang="fr-FR" sz="1600" dirty="0" err="1" smtClean="0">
                <a:latin typeface="Garamond"/>
                <a:cs typeface="Garamond"/>
              </a:rPr>
              <a:t>Téthris</a:t>
            </a:r>
            <a:r>
              <a:rPr lang="fr-FR" sz="1600" dirty="0" smtClean="0">
                <a:latin typeface="Garamond"/>
                <a:cs typeface="Garamond"/>
              </a:rPr>
              <a:t>, arrachant les plantations dans les champs et renversant les murs des vergers. Alors Eurysthée ordonna à Héraclès de capturer l’animal. Il se rendit en Crète et lorsqu’il vit </a:t>
            </a:r>
            <a:r>
              <a:rPr lang="fr-FR" sz="1600" dirty="0" smtClean="0">
                <a:latin typeface="Garamond"/>
                <a:cs typeface="Garamond"/>
              </a:rPr>
              <a:t>l’animal, </a:t>
            </a:r>
            <a:r>
              <a:rPr lang="fr-FR" sz="1600" dirty="0" smtClean="0">
                <a:latin typeface="Garamond"/>
                <a:cs typeface="Garamond"/>
              </a:rPr>
              <a:t>il réussit à le maîtriser à l’aide d’un filet. Il le rapporta alors jusqu’aux pieds d’Eurysthée.</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31840" y="775079"/>
            <a:ext cx="3060348" cy="24066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Rectangle 5"/>
          <p:cNvSpPr/>
          <p:nvPr/>
        </p:nvSpPr>
        <p:spPr>
          <a:xfrm>
            <a:off x="3163667" y="3251196"/>
            <a:ext cx="3028521" cy="307777"/>
          </a:xfrm>
          <a:prstGeom prst="rect">
            <a:avLst/>
          </a:prstGeom>
        </p:spPr>
        <p:txBody>
          <a:bodyPr wrap="none">
            <a:spAutoFit/>
          </a:bodyPr>
          <a:lstStyle/>
          <a:p>
            <a:r>
              <a:rPr lang="fr-FR" sz="1400" dirty="0" smtClean="0"/>
              <a:t>Héraclès terrassant le taureau de Crète</a:t>
            </a:r>
            <a:endParaRPr lang="fr-FR" sz="1400"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80116" y="775079"/>
            <a:ext cx="2079530" cy="240445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6356407"/>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8) Capturer </a:t>
            </a:r>
            <a:r>
              <a:rPr lang="fr-FR" sz="3600" dirty="0" smtClean="0"/>
              <a:t>les juments mangeuses d’hommes de Diomède </a:t>
            </a:r>
            <a:endParaRPr lang="fr-FR" sz="3600" dirty="0"/>
          </a:p>
        </p:txBody>
      </p:sp>
      <p:sp>
        <p:nvSpPr>
          <p:cNvPr id="3" name="Espace réservé du contenu 2"/>
          <p:cNvSpPr>
            <a:spLocks noGrp="1"/>
          </p:cNvSpPr>
          <p:nvPr>
            <p:ph idx="1"/>
          </p:nvPr>
        </p:nvSpPr>
        <p:spPr>
          <a:xfrm>
            <a:off x="4572000" y="1556792"/>
            <a:ext cx="3886200" cy="5040560"/>
          </a:xfrm>
        </p:spPr>
        <p:txBody>
          <a:bodyPr>
            <a:normAutofit/>
          </a:bodyPr>
          <a:lstStyle/>
          <a:p>
            <a:pPr algn="just">
              <a:buNone/>
            </a:pPr>
            <a:r>
              <a:rPr lang="fr-FR" sz="1600" dirty="0" smtClean="0">
                <a:latin typeface="Garamond"/>
                <a:cs typeface="Garamond"/>
              </a:rPr>
              <a:t>Le huitième Travail d’Héraclès fut de capturer les juments mangeuses </a:t>
            </a:r>
            <a:r>
              <a:rPr lang="fr-FR" sz="1600" dirty="0" smtClean="0">
                <a:latin typeface="Garamond"/>
                <a:cs typeface="Garamond"/>
              </a:rPr>
              <a:t>d’hommes </a:t>
            </a:r>
            <a:r>
              <a:rPr lang="fr-FR" sz="1600" dirty="0" smtClean="0">
                <a:latin typeface="Garamond"/>
                <a:cs typeface="Garamond"/>
              </a:rPr>
              <a:t>de Diomède</a:t>
            </a:r>
            <a:r>
              <a:rPr lang="fr-FR" sz="1600" dirty="0">
                <a:latin typeface="Garamond"/>
                <a:cs typeface="Garamond"/>
              </a:rPr>
              <a:t>, le roi de </a:t>
            </a:r>
            <a:r>
              <a:rPr lang="fr-FR" sz="1600" dirty="0" smtClean="0">
                <a:latin typeface="Garamond"/>
                <a:cs typeface="Garamond"/>
              </a:rPr>
              <a:t>Thrace. Ses quatre juments avaient pour nom, </a:t>
            </a:r>
            <a:r>
              <a:rPr lang="es-ES" sz="1600" dirty="0">
                <a:latin typeface="Garamond"/>
                <a:cs typeface="Garamond"/>
              </a:rPr>
              <a:t>Dinos, </a:t>
            </a:r>
            <a:r>
              <a:rPr lang="es-ES" sz="1600" dirty="0" err="1">
                <a:latin typeface="Garamond"/>
                <a:cs typeface="Garamond"/>
              </a:rPr>
              <a:t>Lampon</a:t>
            </a:r>
            <a:r>
              <a:rPr lang="es-ES" sz="1600" dirty="0">
                <a:latin typeface="Garamond"/>
                <a:cs typeface="Garamond"/>
              </a:rPr>
              <a:t>, </a:t>
            </a:r>
            <a:r>
              <a:rPr lang="es-ES" sz="1600" dirty="0" err="1">
                <a:latin typeface="Garamond"/>
                <a:cs typeface="Garamond"/>
              </a:rPr>
              <a:t>Podargos</a:t>
            </a:r>
            <a:r>
              <a:rPr lang="es-ES" sz="1600" dirty="0">
                <a:latin typeface="Garamond"/>
                <a:cs typeface="Garamond"/>
              </a:rPr>
              <a:t> et </a:t>
            </a:r>
            <a:r>
              <a:rPr lang="es-ES" sz="1600" dirty="0" err="1">
                <a:latin typeface="Garamond"/>
                <a:cs typeface="Garamond"/>
              </a:rPr>
              <a:t>Xanthos</a:t>
            </a:r>
            <a:r>
              <a:rPr lang="es-ES" sz="1600" dirty="0">
                <a:latin typeface="Garamond"/>
                <a:cs typeface="Garamond"/>
              </a:rPr>
              <a:t>. </a:t>
            </a:r>
            <a:r>
              <a:rPr lang="fr-FR" sz="1600" dirty="0" smtClean="0">
                <a:latin typeface="Garamond"/>
                <a:cs typeface="Garamond"/>
              </a:rPr>
              <a:t>En effet, les </a:t>
            </a:r>
            <a:r>
              <a:rPr lang="fr-FR" sz="1600" dirty="0">
                <a:latin typeface="Garamond"/>
                <a:cs typeface="Garamond"/>
              </a:rPr>
              <a:t>étrangers de passage dans le pays étaient livrés en pâture aux féroces animaux. Eurysthée, pour cette huitième étape, ordonna à Héraclès de mettre fin </a:t>
            </a:r>
            <a:r>
              <a:rPr lang="fr-FR" sz="1600" dirty="0" smtClean="0">
                <a:latin typeface="Garamond"/>
                <a:cs typeface="Garamond"/>
              </a:rPr>
              <a:t>à ce </a:t>
            </a:r>
            <a:r>
              <a:rPr lang="fr-FR" sz="1600" dirty="0">
                <a:latin typeface="Garamond"/>
                <a:cs typeface="Garamond"/>
              </a:rPr>
              <a:t>carnage</a:t>
            </a:r>
            <a:r>
              <a:rPr lang="fr-FR" sz="1600" dirty="0" smtClean="0">
                <a:latin typeface="Garamond"/>
                <a:cs typeface="Garamond"/>
              </a:rPr>
              <a:t>. Alors, accompagné de quelques volontaires, </a:t>
            </a:r>
            <a:r>
              <a:rPr lang="fr-FR" sz="1600" dirty="0">
                <a:latin typeface="Garamond"/>
                <a:cs typeface="Garamond"/>
              </a:rPr>
              <a:t>H</a:t>
            </a:r>
            <a:r>
              <a:rPr lang="fr-FR" sz="1600" dirty="0" smtClean="0">
                <a:latin typeface="Garamond"/>
                <a:cs typeface="Garamond"/>
              </a:rPr>
              <a:t>éraclès s’embarqua pour</a:t>
            </a:r>
            <a:r>
              <a:rPr lang="fr-FR" sz="1600" dirty="0" smtClean="0">
                <a:latin typeface="Garamond"/>
                <a:cs typeface="Garamond"/>
              </a:rPr>
              <a:t> la Thrace</a:t>
            </a:r>
            <a:r>
              <a:rPr lang="fr-FR" sz="1600" dirty="0" smtClean="0">
                <a:latin typeface="Garamond"/>
                <a:cs typeface="Garamond"/>
              </a:rPr>
              <a:t>. </a:t>
            </a:r>
            <a:r>
              <a:rPr lang="fr-FR" sz="1600" dirty="0">
                <a:latin typeface="Garamond"/>
                <a:cs typeface="Garamond"/>
              </a:rPr>
              <a:t>Ce dernier tua le roi Diomède et donna son cadavre à manger à ses juments ; celles-ci, redevenues dociles, se laissèrent conduire auprès d’Eurysthée. Ensuite les chevaux furent selon les récits soit livrés aux bêtes féroces sur le mont Olympe, soit consacrés à Héra. </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0007" y="1628800"/>
            <a:ext cx="1686724" cy="256536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ZoneTexte 4"/>
          <p:cNvSpPr txBox="1"/>
          <p:nvPr/>
        </p:nvSpPr>
        <p:spPr>
          <a:xfrm>
            <a:off x="99337" y="4293096"/>
            <a:ext cx="4176464" cy="338554"/>
          </a:xfrm>
          <a:prstGeom prst="rect">
            <a:avLst/>
          </a:prstGeom>
          <a:noFill/>
        </p:spPr>
        <p:txBody>
          <a:bodyPr wrap="square" rtlCol="0">
            <a:spAutoFit/>
          </a:bodyPr>
          <a:lstStyle/>
          <a:p>
            <a:r>
              <a:rPr lang="fr-FR" sz="1600" i="1" dirty="0" smtClean="0"/>
              <a:t>Diomède dévoré par ses juments, </a:t>
            </a:r>
            <a:r>
              <a:rPr lang="fr-FR" sz="1600" dirty="0" smtClean="0"/>
              <a:t>G.MOREAU</a:t>
            </a:r>
            <a:endParaRPr lang="fr-FR" sz="16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0007" y="4708089"/>
            <a:ext cx="1713218" cy="19809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0128408"/>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01000" cy="1354162"/>
          </a:xfrm>
        </p:spPr>
        <p:txBody>
          <a:bodyPr>
            <a:normAutofit fontScale="90000"/>
          </a:bodyPr>
          <a:lstStyle/>
          <a:p>
            <a:r>
              <a:rPr lang="fr-FR" sz="3800" dirty="0" smtClean="0"/>
              <a:t>Rapporter la ceinture d’</a:t>
            </a:r>
            <a:r>
              <a:rPr lang="fr-FR" sz="3800" dirty="0" err="1" smtClean="0"/>
              <a:t>Hippolytè</a:t>
            </a:r>
            <a:r>
              <a:rPr lang="fr-FR" sz="3800" dirty="0" smtClean="0"/>
              <a:t>, la reine des</a:t>
            </a:r>
            <a:r>
              <a:rPr lang="fr-FR" sz="3800" dirty="0" smtClean="0"/>
              <a:t> Amazones</a:t>
            </a:r>
            <a:r>
              <a:rPr lang="fr-FR" sz="3800" dirty="0" smtClean="0"/>
              <a:t>, 9</a:t>
            </a:r>
            <a:r>
              <a:rPr lang="fr-FR" sz="3800" baseline="30000" dirty="0" smtClean="0"/>
              <a:t>ème</a:t>
            </a:r>
            <a:r>
              <a:rPr lang="fr-FR" sz="3800" dirty="0" smtClean="0"/>
              <a:t> travail d’Héraclès</a:t>
            </a:r>
            <a:endParaRPr lang="fr-FR" sz="3800" dirty="0"/>
          </a:p>
        </p:txBody>
      </p:sp>
      <p:pic>
        <p:nvPicPr>
          <p:cNvPr id="4098" name="Picture 2" descr="https://lesmythologies.files.wordpress.com/2009/11/liebig-1927.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700809"/>
            <a:ext cx="3563888" cy="24956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Rectangle 3"/>
          <p:cNvSpPr/>
          <p:nvPr/>
        </p:nvSpPr>
        <p:spPr>
          <a:xfrm>
            <a:off x="21603" y="4196429"/>
            <a:ext cx="3358627" cy="276999"/>
          </a:xfrm>
          <a:prstGeom prst="rect">
            <a:avLst/>
          </a:prstGeom>
        </p:spPr>
        <p:txBody>
          <a:bodyPr wrap="square">
            <a:spAutoFit/>
          </a:bodyPr>
          <a:lstStyle/>
          <a:p>
            <a:r>
              <a:rPr lang="fr-FR" sz="1200" dirty="0" smtClean="0"/>
              <a:t>Héraclès et la ceinture d’Hippolyte par Liebig, 1927</a:t>
            </a:r>
            <a:endParaRPr lang="fr-FR" sz="1200" dirty="0"/>
          </a:p>
        </p:txBody>
      </p:sp>
      <p:sp>
        <p:nvSpPr>
          <p:cNvPr id="5" name="Rectangle 4"/>
          <p:cNvSpPr/>
          <p:nvPr/>
        </p:nvSpPr>
        <p:spPr>
          <a:xfrm>
            <a:off x="3779912" y="1700809"/>
            <a:ext cx="4572000" cy="3139321"/>
          </a:xfrm>
          <a:prstGeom prst="rect">
            <a:avLst/>
          </a:prstGeom>
        </p:spPr>
        <p:txBody>
          <a:bodyPr>
            <a:spAutoFit/>
          </a:bodyPr>
          <a:lstStyle/>
          <a:p>
            <a:pPr algn="just"/>
            <a:r>
              <a:rPr lang="fr-FR" dirty="0" smtClean="0">
                <a:latin typeface="Garamond"/>
                <a:cs typeface="Garamond"/>
              </a:rPr>
              <a:t>Le neuvième des travaux d’Héraclès fut d’apporter à la fille d'Eurysthée, </a:t>
            </a:r>
            <a:r>
              <a:rPr lang="fr-FR" dirty="0" err="1" smtClean="0">
                <a:latin typeface="Garamond"/>
                <a:cs typeface="Garamond"/>
              </a:rPr>
              <a:t>Admètè</a:t>
            </a:r>
            <a:r>
              <a:rPr lang="fr-FR" dirty="0" smtClean="0">
                <a:latin typeface="Garamond"/>
                <a:cs typeface="Garamond"/>
              </a:rPr>
              <a:t>, la ceinture d'or d'Arès, que portait la reine des Amazones, </a:t>
            </a:r>
            <a:r>
              <a:rPr lang="fr-FR" dirty="0" err="1" smtClean="0">
                <a:latin typeface="Garamond"/>
                <a:cs typeface="Garamond"/>
              </a:rPr>
              <a:t>Hippolytè</a:t>
            </a:r>
            <a:r>
              <a:rPr lang="fr-FR" dirty="0" smtClean="0">
                <a:latin typeface="Garamond"/>
                <a:cs typeface="Garamond"/>
              </a:rPr>
              <a:t>. Héraclès alla simplement demander à la reine sa ceinture, qui la lui offrit. Mais Héra sema le trouble en répandant chez les Amazones la rumeur selon laquelle Héraclès allait tuer leur reine. </a:t>
            </a:r>
            <a:r>
              <a:rPr lang="fr-FR" dirty="0" smtClean="0">
                <a:latin typeface="Garamond"/>
                <a:cs typeface="Garamond"/>
              </a:rPr>
              <a:t>Héraclès, attaqué, </a:t>
            </a:r>
            <a:r>
              <a:rPr lang="fr-FR" dirty="0" smtClean="0">
                <a:latin typeface="Garamond"/>
                <a:cs typeface="Garamond"/>
              </a:rPr>
              <a:t>se défendit contre les Amazones qu’il massacra toutes, y compris la reine Hippolyte dont il</a:t>
            </a:r>
            <a:r>
              <a:rPr lang="fr-FR" dirty="0" smtClean="0">
                <a:latin typeface="Garamond"/>
                <a:cs typeface="Garamond"/>
              </a:rPr>
              <a:t> crut </a:t>
            </a:r>
            <a:r>
              <a:rPr lang="fr-FR" dirty="0" smtClean="0">
                <a:latin typeface="Garamond"/>
                <a:cs typeface="Garamond"/>
              </a:rPr>
              <a:t>qu’elle était l’instigatrice de cette agression.</a:t>
            </a:r>
            <a:endParaRPr lang="fr-FR" dirty="0">
              <a:latin typeface="Garamond"/>
              <a:cs typeface="Garamond"/>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0796" y="4466877"/>
            <a:ext cx="2078996" cy="240383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55121" y="4869160"/>
            <a:ext cx="1821582" cy="182158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4087211"/>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4213" y="144463"/>
            <a:ext cx="7772400" cy="1150937"/>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4400" dirty="0" smtClean="0"/>
              <a:t>10) Récupérer </a:t>
            </a:r>
            <a:r>
              <a:rPr lang="fr-FR" sz="4400" dirty="0"/>
              <a:t>le troupeau de bœufs du géant Géryon</a:t>
            </a:r>
          </a:p>
        </p:txBody>
      </p:sp>
      <p:sp>
        <p:nvSpPr>
          <p:cNvPr id="4098" name="Rectangle 2"/>
          <p:cNvSpPr>
            <a:spLocks noGrp="1" noChangeArrowheads="1"/>
          </p:cNvSpPr>
          <p:nvPr>
            <p:ph type="subTitle" idx="4294967295"/>
          </p:nvPr>
        </p:nvSpPr>
        <p:spPr bwMode="auto">
          <a:xfrm>
            <a:off x="152400" y="1700213"/>
            <a:ext cx="8305800" cy="2303462"/>
          </a:xfrm>
          <a:prstGeom prst="rect">
            <a:avLst/>
          </a:prstGeom>
          <a:noFill/>
          <a:ln/>
        </p:spPr>
        <p:txBody>
          <a:bodyPr lIns="90000" tIns="45000" rIns="90000" bIns="45000">
            <a:prstTxWarp prst="textNoShape">
              <a:avLst/>
            </a:prstTxWarp>
          </a:bodyPr>
          <a:lstStyle/>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600" dirty="0">
                <a:latin typeface="Garamond"/>
                <a:cs typeface="Garamond"/>
              </a:rPr>
              <a:t>Vaincre le géant Géryon pour lui voler ses bœufs était le dixième travail d’Héraclès. Ce géant était roi de </a:t>
            </a:r>
            <a:r>
              <a:rPr lang="fr-FR" sz="1600" dirty="0" err="1">
                <a:latin typeface="Garamond"/>
                <a:cs typeface="Garamond"/>
              </a:rPr>
              <a:t>Tartessos</a:t>
            </a:r>
            <a:r>
              <a:rPr lang="fr-FR" sz="1600" dirty="0">
                <a:latin typeface="Garamond"/>
                <a:cs typeface="Garamond"/>
              </a:rPr>
              <a:t>, en actuelle Andalousie. Il possédait deux jambes mais un tronc qui se séparait en trois corps identiques. Ainsi il était né avec trois têtes et six bras. Héraclès emporta avec lui sa massue et son arc et accomplit le long trajet en longeant la côte africaine. Une fois arrivé au détroit de Gibraltar il dressa deux colonnes, une de chaque côté du détroit.  Au moment d’entamer sa tâche, le chien à trois têtes qui gardait le troupeau intervint en aboyant, mais Héraclès le tua d’un coup de massue. Il fit subir le même sort à </a:t>
            </a:r>
            <a:r>
              <a:rPr lang="fr-FR" sz="1600" dirty="0" err="1">
                <a:latin typeface="Garamond"/>
                <a:cs typeface="Garamond"/>
              </a:rPr>
              <a:t>Eurythéon</a:t>
            </a:r>
            <a:r>
              <a:rPr lang="fr-FR" sz="1600" dirty="0">
                <a:latin typeface="Garamond"/>
                <a:cs typeface="Garamond"/>
              </a:rPr>
              <a:t>, le bouvier. Il tua le géant en lui décochant une flèche dans le flanc, qui transperça ses trois corps à la fois. Il s’appropria ensuite les magnifiques bœufs et les ramena à Eurysthée.</a:t>
            </a:r>
          </a:p>
        </p:txBody>
      </p:sp>
      <p:pic>
        <p:nvPicPr>
          <p:cNvPr id="4099" name="Picture 3"/>
          <p:cNvPicPr>
            <a:picLocks noChangeAspect="1" noChangeArrowheads="1"/>
          </p:cNvPicPr>
          <p:nvPr/>
        </p:nvPicPr>
        <p:blipFill>
          <a:blip r:embed="rId3"/>
          <a:srcRect/>
          <a:stretch>
            <a:fillRect/>
          </a:stretch>
        </p:blipFill>
        <p:spPr bwMode="auto">
          <a:xfrm>
            <a:off x="1258888" y="4149725"/>
            <a:ext cx="3163887" cy="2159000"/>
          </a:xfrm>
          <a:prstGeom prst="rect">
            <a:avLst/>
          </a:prstGeom>
          <a:noFill/>
          <a:ln w="9525" cap="flat">
            <a:noFill/>
            <a:round/>
            <a:headEnd/>
            <a:tailEnd/>
          </a:ln>
          <a:effectLst/>
        </p:spPr>
      </p:pic>
      <p:sp>
        <p:nvSpPr>
          <p:cNvPr id="4100" name="Rectangle 4"/>
          <p:cNvSpPr>
            <a:spLocks noChangeArrowheads="1"/>
          </p:cNvSpPr>
          <p:nvPr/>
        </p:nvSpPr>
        <p:spPr bwMode="auto">
          <a:xfrm>
            <a:off x="4870450" y="4724400"/>
            <a:ext cx="1565275" cy="515938"/>
          </a:xfrm>
          <a:prstGeom prst="rect">
            <a:avLst/>
          </a:prstGeom>
          <a:noFill/>
          <a:ln w="9525" cap="flat">
            <a:noFill/>
            <a:round/>
            <a:headEnd/>
            <a:tailEnd/>
          </a:ln>
          <a:effectLst/>
        </p:spPr>
        <p:txBody>
          <a:bodyPr wrap="none" lIns="90000" tIns="45000" rIns="90000" bIns="45000">
            <a:prstTxWarp prst="textNoShape">
              <a:avLst/>
            </a:prstTxWarp>
            <a:spAutoFit/>
          </a:bodyPr>
          <a:lstStyle/>
          <a:p>
            <a:pPr algn="ctr" hangingPunct="1">
              <a:lnSpc>
                <a:spcPct val="100000"/>
              </a:lnSpc>
              <a:tabLst>
                <a:tab pos="723900" algn="l"/>
                <a:tab pos="1447800" algn="l"/>
              </a:tabLst>
            </a:pPr>
            <a:r>
              <a:rPr lang="fr-FR" sz="1400">
                <a:solidFill>
                  <a:srgbClr val="000000"/>
                </a:solidFill>
                <a:latin typeface="Calibri" charset="0"/>
                <a:ea typeface="Microsoft YaHei" charset="0"/>
                <a:cs typeface="Microsoft YaHei" charset="0"/>
              </a:rPr>
              <a:t>Amphore</a:t>
            </a:r>
          </a:p>
          <a:p>
            <a:pPr algn="ctr" hangingPunct="1">
              <a:lnSpc>
                <a:spcPct val="100000"/>
              </a:lnSpc>
              <a:tabLst>
                <a:tab pos="723900" algn="l"/>
                <a:tab pos="1447800" algn="l"/>
              </a:tabLst>
            </a:pPr>
            <a:r>
              <a:rPr lang="fr-FR" sz="1400">
                <a:solidFill>
                  <a:srgbClr val="000000"/>
                </a:solidFill>
                <a:latin typeface="Calibri" charset="0"/>
                <a:ea typeface="Microsoft YaHei" charset="0"/>
                <a:cs typeface="Microsoft YaHei" charset="0"/>
              </a:rPr>
              <a:t>VIème siècle av. J-C</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subTitle" idx="4294967295"/>
          </p:nvPr>
        </p:nvSpPr>
        <p:spPr bwMode="auto">
          <a:xfrm>
            <a:off x="152400" y="1700213"/>
            <a:ext cx="8305800" cy="2303462"/>
          </a:xfrm>
          <a:prstGeom prst="rect">
            <a:avLst/>
          </a:prstGeom>
          <a:noFill/>
          <a:ln/>
        </p:spPr>
        <p:txBody>
          <a:bodyPr lIns="90000" tIns="45000" rIns="90000" bIns="45000">
            <a:prstTxWarp prst="textNoShape">
              <a:avLst/>
            </a:prstTxWarp>
          </a:bodyPr>
          <a:lstStyle/>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600" dirty="0" smtClean="0">
                <a:latin typeface="Garamond"/>
                <a:cs typeface="Garamond"/>
              </a:rPr>
              <a:t>  Héraclès croyait </a:t>
            </a:r>
            <a:r>
              <a:rPr lang="fr-FR" sz="1600" dirty="0" smtClean="0">
                <a:latin typeface="Garamond"/>
                <a:cs typeface="Garamond"/>
              </a:rPr>
              <a:t>être arrivé au bout de ses peines, mais </a:t>
            </a:r>
            <a:r>
              <a:rPr lang="fr-FR" sz="1600" dirty="0" smtClean="0">
                <a:latin typeface="Garamond"/>
                <a:cs typeface="Garamond"/>
              </a:rPr>
              <a:t>Eurysthée déclara que deux des travaux accomplis n’étaient pas valables : le combat avec l’hydre de Lerne, puisque Héraclès avait été aidé par </a:t>
            </a:r>
            <a:r>
              <a:rPr lang="fr-FR" sz="1600" dirty="0" err="1" smtClean="0">
                <a:latin typeface="Garamond"/>
                <a:cs typeface="Garamond"/>
              </a:rPr>
              <a:t>Iolaos</a:t>
            </a:r>
            <a:r>
              <a:rPr lang="fr-FR" sz="1600" dirty="0" smtClean="0">
                <a:latin typeface="Garamond"/>
                <a:cs typeface="Garamond"/>
              </a:rPr>
              <a:t> ; le nettoyage des écuries d’Augias, puisque le fils de Zeus avait demandé un salaire en échange de son labeur.</a:t>
            </a:r>
          </a:p>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600" dirty="0" smtClean="0">
                <a:latin typeface="Garamond"/>
                <a:cs typeface="Garamond"/>
              </a:rPr>
              <a:t>  Eurysthée ajouta donc deux travaux…</a:t>
            </a:r>
            <a:endParaRPr lang="fr-FR" sz="1600" dirty="0">
              <a:latin typeface="Garamond"/>
              <a:cs typeface="Garamond"/>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6876256" cy="620688"/>
          </a:xfrm>
        </p:spPr>
        <p:txBody>
          <a:bodyPr/>
          <a:lstStyle/>
          <a:p>
            <a:r>
              <a:rPr lang="fr-FR" sz="2400" dirty="0" smtClean="0"/>
              <a:t>11) Rapporter les pommes d’or du jardin des Hespérides</a:t>
            </a:r>
            <a:endParaRPr lang="fr-FR" sz="2400" dirty="0"/>
          </a:p>
        </p:txBody>
      </p:sp>
      <p:sp>
        <p:nvSpPr>
          <p:cNvPr id="4" name="Rectangle 3"/>
          <p:cNvSpPr/>
          <p:nvPr/>
        </p:nvSpPr>
        <p:spPr>
          <a:xfrm>
            <a:off x="-10228" y="3338791"/>
            <a:ext cx="8462315" cy="3539431"/>
          </a:xfrm>
          <a:prstGeom prst="rect">
            <a:avLst/>
          </a:prstGeom>
        </p:spPr>
        <p:txBody>
          <a:bodyPr wrap="square">
            <a:spAutoFit/>
          </a:bodyPr>
          <a:lstStyle/>
          <a:p>
            <a:pPr algn="just"/>
            <a:r>
              <a:rPr lang="fr-FR" sz="1400" dirty="0" smtClean="0">
                <a:latin typeface="Garamond"/>
                <a:cs typeface="Garamond"/>
              </a:rPr>
              <a:t>Héraclès devait rapporter des fruits d'or d'un pommier, cadeau de</a:t>
            </a:r>
            <a:r>
              <a:rPr lang="fr-FR" sz="1400" dirty="0" smtClean="0">
                <a:latin typeface="Garamond"/>
                <a:cs typeface="Garamond"/>
              </a:rPr>
              <a:t> Gaia </a:t>
            </a:r>
            <a:r>
              <a:rPr lang="fr-FR" sz="1400" dirty="0" smtClean="0">
                <a:latin typeface="Garamond"/>
                <a:cs typeface="Garamond"/>
              </a:rPr>
              <a:t>à Héra. Elle l'avait planté dans son jardin divin. Un jour Héra s'aperçut que les filles d'Atlas, les Hespérides, à qui elle avait confié la garde de </a:t>
            </a:r>
            <a:r>
              <a:rPr lang="fr-FR" sz="1400" dirty="0" smtClean="0">
                <a:latin typeface="Garamond"/>
                <a:cs typeface="Garamond"/>
              </a:rPr>
              <a:t>l'arbre, </a:t>
            </a:r>
            <a:r>
              <a:rPr lang="fr-FR" sz="1400" dirty="0" smtClean="0">
                <a:latin typeface="Garamond"/>
                <a:cs typeface="Garamond"/>
              </a:rPr>
              <a:t>volaient les pommes. Elle plaça alors </a:t>
            </a:r>
            <a:r>
              <a:rPr lang="fr-FR" sz="1400" dirty="0" err="1" smtClean="0">
                <a:latin typeface="Garamond"/>
                <a:cs typeface="Garamond"/>
              </a:rPr>
              <a:t>Ladon</a:t>
            </a:r>
            <a:r>
              <a:rPr lang="fr-FR" sz="1400" dirty="0" smtClean="0">
                <a:latin typeface="Garamond"/>
                <a:cs typeface="Garamond"/>
              </a:rPr>
              <a:t> le dragon vigilant autour du pommier pour en interdire l'approche. </a:t>
            </a:r>
            <a:r>
              <a:rPr lang="fr-FR" sz="1400" dirty="0" smtClean="0">
                <a:effectLst/>
                <a:latin typeface="Garamond"/>
                <a:cs typeface="Garamond"/>
              </a:rPr>
              <a:t>Mais, Thémis l'avait averti qu'un jour son arbre serait dépouillé de son or par un fils de Zeus. Atlas, qui n'avait pas encore été condamné à porter le globe terrestre sur ses épaules, construisit des murs solides autour du jardin et chassa tous les étrangers de son territoire.</a:t>
            </a:r>
          </a:p>
          <a:p>
            <a:pPr algn="just"/>
            <a:r>
              <a:rPr lang="fr-FR" sz="1400" dirty="0" smtClean="0">
                <a:effectLst/>
                <a:latin typeface="Garamond"/>
                <a:cs typeface="Garamond"/>
              </a:rPr>
              <a:t>Héraclès, ignorant dans quel endroit se trouvait le jardin des Hespérides, traversa l'Illyrie jusqu'au fleuve Pô, patrie du dieu marin, Nérée, l'Oracle. Quand enfin Héraclès arriva sur le Pô, les nymphes du fleuve, filles de Zeus et de Thémis, le conduisirent à Nérée qui était endormi. Héraclès se saisit du vénérable dieu de la mer et, s'agrippant à lui malgré ses multiples métamorphoses, le contraignit à lui dévoiler le moyen de prendre les pommes d'or.</a:t>
            </a:r>
          </a:p>
          <a:p>
            <a:pPr algn="just"/>
            <a:r>
              <a:rPr lang="fr-FR" sz="1400" dirty="0" smtClean="0">
                <a:effectLst/>
                <a:latin typeface="Garamond"/>
                <a:cs typeface="Garamond"/>
              </a:rPr>
              <a:t>Nérée avait conseillé à Héraclès de ne pas cueillir lui-même les pommes mais d'utiliser Atlas pour le faire à sa place et de le soulager pendant ce temps de son formidable fardeau.</a:t>
            </a:r>
            <a:r>
              <a:rPr lang="fr-FR" sz="1400" dirty="0" smtClean="0">
                <a:effectLst/>
                <a:latin typeface="Garamond"/>
                <a:cs typeface="Garamond"/>
              </a:rPr>
              <a:t> C’est ce qu’il fit </a:t>
            </a:r>
            <a:r>
              <a:rPr lang="fr-FR" sz="1400" dirty="0" smtClean="0">
                <a:effectLst/>
                <a:latin typeface="Garamond"/>
                <a:cs typeface="Garamond"/>
              </a:rPr>
              <a:t>en arrivant au jardin des </a:t>
            </a:r>
            <a:r>
              <a:rPr lang="fr-FR" sz="1400" dirty="0" smtClean="0">
                <a:effectLst/>
                <a:latin typeface="Garamond"/>
                <a:cs typeface="Garamond"/>
              </a:rPr>
              <a:t>Hespérides. Atlas cueillit les pommes et, trouvant </a:t>
            </a:r>
            <a:r>
              <a:rPr lang="fr-FR" sz="1400" dirty="0" smtClean="0">
                <a:effectLst/>
                <a:latin typeface="Garamond"/>
                <a:cs typeface="Garamond"/>
              </a:rPr>
              <a:t>que la liberté était bien </a:t>
            </a:r>
            <a:r>
              <a:rPr lang="fr-FR" sz="1400" dirty="0" smtClean="0">
                <a:effectLst/>
                <a:latin typeface="Garamond"/>
                <a:cs typeface="Garamond"/>
              </a:rPr>
              <a:t>agréable</a:t>
            </a:r>
            <a:r>
              <a:rPr lang="fr-FR" sz="1400" dirty="0" smtClean="0">
                <a:latin typeface="Garamond"/>
                <a:cs typeface="Garamond"/>
              </a:rPr>
              <a:t>, </a:t>
            </a:r>
            <a:r>
              <a:rPr lang="fr-FR" sz="1400" dirty="0" smtClean="0">
                <a:effectLst/>
                <a:latin typeface="Garamond"/>
                <a:cs typeface="Garamond"/>
              </a:rPr>
              <a:t>il </a:t>
            </a:r>
            <a:r>
              <a:rPr lang="fr-FR" sz="1400" dirty="0" smtClean="0">
                <a:effectLst/>
                <a:latin typeface="Garamond"/>
                <a:cs typeface="Garamond"/>
              </a:rPr>
              <a:t>décida de porter lui-même les pommes à Eurysthée,</a:t>
            </a:r>
            <a:r>
              <a:rPr lang="fr-FR" sz="1400" dirty="0" smtClean="0">
                <a:effectLst/>
                <a:latin typeface="Garamond"/>
                <a:cs typeface="Garamond"/>
              </a:rPr>
              <a:t> pendant </a:t>
            </a:r>
            <a:r>
              <a:rPr lang="fr-FR" sz="1400" dirty="0" smtClean="0">
                <a:effectLst/>
                <a:latin typeface="Garamond"/>
                <a:cs typeface="Garamond"/>
              </a:rPr>
              <a:t>qu'Héraclès </a:t>
            </a:r>
            <a:r>
              <a:rPr lang="fr-FR" sz="1400" dirty="0" smtClean="0">
                <a:effectLst/>
                <a:latin typeface="Garamond"/>
                <a:cs typeface="Garamond"/>
              </a:rPr>
              <a:t>porterait </a:t>
            </a:r>
            <a:r>
              <a:rPr lang="fr-FR" sz="1400" dirty="0" smtClean="0">
                <a:effectLst/>
                <a:latin typeface="Garamond"/>
                <a:cs typeface="Garamond"/>
              </a:rPr>
              <a:t>la terre pendant quelques mois </a:t>
            </a:r>
            <a:r>
              <a:rPr lang="fr-FR" sz="1400" dirty="0" smtClean="0">
                <a:effectLst/>
                <a:latin typeface="Garamond"/>
                <a:cs typeface="Garamond"/>
              </a:rPr>
              <a:t>encore. Héraclès feignit d’accepter mais demanda au géant de le soulager quelques instants du poids de la terre. Atlas accepta. Lorsqu’il vit Héraclès ramasser les pommes d’or, il comprit qu’il avait été trompé.  </a:t>
            </a:r>
            <a:endParaRPr lang="fr-FR" sz="1400" dirty="0" smtClean="0">
              <a:effectLst/>
              <a:latin typeface="Garamond"/>
              <a:cs typeface="Garamond"/>
            </a:endParaRPr>
          </a:p>
        </p:txBody>
      </p:sp>
      <p:pic>
        <p:nvPicPr>
          <p:cNvPr id="3074" name="Picture 2" descr="http://mythologica.fr/grec/ico/leightonf_hesperides.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5575" y="692696"/>
            <a:ext cx="2857500" cy="22860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Rectangle 4"/>
          <p:cNvSpPr/>
          <p:nvPr/>
        </p:nvSpPr>
        <p:spPr>
          <a:xfrm>
            <a:off x="155576" y="3034528"/>
            <a:ext cx="2976264" cy="246221"/>
          </a:xfrm>
          <a:prstGeom prst="rect">
            <a:avLst/>
          </a:prstGeom>
        </p:spPr>
        <p:txBody>
          <a:bodyPr wrap="square">
            <a:spAutoFit/>
          </a:bodyPr>
          <a:lstStyle/>
          <a:p>
            <a:r>
              <a:rPr lang="en-US" sz="1000" dirty="0" smtClean="0"/>
              <a:t>Le </a:t>
            </a:r>
            <a:r>
              <a:rPr lang="en-US" sz="1000" dirty="0" err="1" smtClean="0"/>
              <a:t>jardin</a:t>
            </a:r>
            <a:r>
              <a:rPr lang="en-US" sz="1000" dirty="0" smtClean="0"/>
              <a:t> des </a:t>
            </a:r>
            <a:r>
              <a:rPr lang="en-US" sz="1000" dirty="0" err="1" smtClean="0"/>
              <a:t>Hespérides</a:t>
            </a:r>
            <a:r>
              <a:rPr lang="en-US" sz="1000" dirty="0" smtClean="0"/>
              <a:t>, 1892, </a:t>
            </a:r>
            <a:r>
              <a:rPr lang="en-US" sz="1000" dirty="0" err="1" smtClean="0"/>
              <a:t>Frédéric</a:t>
            </a:r>
            <a:r>
              <a:rPr lang="en-US" sz="1000" dirty="0" smtClean="0"/>
              <a:t> LEIGHTON</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28184" y="677419"/>
            <a:ext cx="2003506" cy="231655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53722" y="711747"/>
            <a:ext cx="2857500" cy="2266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7999531"/>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0" y="260350"/>
            <a:ext cx="8458200" cy="1111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4400" dirty="0" smtClean="0"/>
              <a:t>12) Capturer </a:t>
            </a:r>
            <a:r>
              <a:rPr lang="fr-FR" sz="4400" dirty="0"/>
              <a:t>Cerbère, garde des Enfers</a:t>
            </a:r>
          </a:p>
        </p:txBody>
      </p:sp>
      <p:sp>
        <p:nvSpPr>
          <p:cNvPr id="5122" name="Rectangle 2"/>
          <p:cNvSpPr>
            <a:spLocks noGrp="1" noChangeArrowheads="1"/>
          </p:cNvSpPr>
          <p:nvPr>
            <p:ph type="subTitle" idx="4294967295"/>
          </p:nvPr>
        </p:nvSpPr>
        <p:spPr bwMode="auto">
          <a:xfrm>
            <a:off x="0" y="1484313"/>
            <a:ext cx="8458200" cy="1295400"/>
          </a:xfrm>
          <a:prstGeom prst="rect">
            <a:avLst/>
          </a:prstGeom>
          <a:noFill/>
          <a:ln/>
        </p:spPr>
        <p:txBody>
          <a:bodyPr lIns="90000" tIns="45000" rIns="90000" bIns="45000">
            <a:prstTxWarp prst="textNoShape">
              <a:avLst/>
            </a:prstTxWarp>
            <a:normAutofit/>
          </a:bodyPr>
          <a:lstStyle/>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600" dirty="0">
                <a:latin typeface="Garamond"/>
                <a:cs typeface="Garamond"/>
              </a:rPr>
              <a:t>En tant qu’ultime travail, Héraclès dut descendre aux Enfers et capturer Cerbère, le chien à trois têtes et à queue de dragon qui en gardait l’entrée. Héraclès se battit à mains nues, il saisit le chien au cou, là où les têtes se réunissaient, et le serra jusqu’à ce que ce dernier se décide à le suivre de lui-même. Le héros l’enchaîna et le montra à Eurysthée qui lui demanda de le renvoyer aux Enfers, terrifié par le monstre.</a:t>
            </a:r>
          </a:p>
        </p:txBody>
      </p:sp>
      <p:sp>
        <p:nvSpPr>
          <p:cNvPr id="5123" name="Rectangle 3"/>
          <p:cNvSpPr>
            <a:spLocks noChangeArrowheads="1"/>
          </p:cNvSpPr>
          <p:nvPr/>
        </p:nvSpPr>
        <p:spPr bwMode="auto">
          <a:xfrm>
            <a:off x="3722688" y="4581525"/>
            <a:ext cx="2901950" cy="365125"/>
          </a:xfrm>
          <a:prstGeom prst="rect">
            <a:avLst/>
          </a:prstGeom>
          <a:noFill/>
          <a:ln w="9525" cap="flat">
            <a:noFill/>
            <a:round/>
            <a:headEnd/>
            <a:tailEnd/>
          </a:ln>
          <a:effectLst/>
        </p:spPr>
        <p:txBody>
          <a:bodyPr wrap="none" anchor="ctr">
            <a:prstTxWarp prst="textNoShape">
              <a:avLst/>
            </a:prstTxWarp>
          </a:bodyPr>
          <a:lstStyle/>
          <a:p>
            <a:endParaRPr lang="fr-FR"/>
          </a:p>
        </p:txBody>
      </p:sp>
      <p:pic>
        <p:nvPicPr>
          <p:cNvPr id="5124" name="Picture 4"/>
          <p:cNvPicPr>
            <a:picLocks noChangeAspect="1" noChangeArrowheads="1"/>
          </p:cNvPicPr>
          <p:nvPr/>
        </p:nvPicPr>
        <p:blipFill>
          <a:blip r:embed="rId3"/>
          <a:srcRect/>
          <a:stretch>
            <a:fillRect/>
          </a:stretch>
        </p:blipFill>
        <p:spPr bwMode="auto">
          <a:xfrm>
            <a:off x="892175" y="3311525"/>
            <a:ext cx="2203450" cy="2740025"/>
          </a:xfrm>
          <a:prstGeom prst="rect">
            <a:avLst/>
          </a:prstGeom>
          <a:noFill/>
          <a:ln w="9525" cap="flat">
            <a:noFill/>
            <a:round/>
            <a:headEnd/>
            <a:tailEnd/>
          </a:ln>
          <a:effectLst/>
        </p:spPr>
      </p:pic>
      <p:sp>
        <p:nvSpPr>
          <p:cNvPr id="5125" name="Text Box 5"/>
          <p:cNvSpPr txBox="1">
            <a:spLocks noChangeArrowheads="1"/>
          </p:cNvSpPr>
          <p:nvPr/>
        </p:nvSpPr>
        <p:spPr bwMode="auto">
          <a:xfrm>
            <a:off x="796925" y="6051550"/>
            <a:ext cx="2298700" cy="682625"/>
          </a:xfrm>
          <a:prstGeom prst="rect">
            <a:avLst/>
          </a:prstGeom>
          <a:noFill/>
          <a:ln w="9525" cap="flat">
            <a:noFill/>
            <a:round/>
            <a:headEnd/>
            <a:tailEnd/>
          </a:ln>
          <a:effectLst/>
        </p:spPr>
        <p:txBody>
          <a:bodyPr wrap="none" lIns="90000" tIns="57347" rIns="90000" bIns="45000">
            <a:prstTxWarp prst="textNoShape">
              <a:avLst/>
            </a:prstTxWarp>
          </a:bodyPr>
          <a:lstStyle/>
          <a:p>
            <a:pPr algn="ctr">
              <a:tabLst>
                <a:tab pos="723900" algn="l"/>
                <a:tab pos="1447800" algn="l"/>
                <a:tab pos="2171700" algn="l"/>
              </a:tabLst>
            </a:pPr>
            <a:r>
              <a:rPr lang="fr-FR" sz="1400" i="1">
                <a:solidFill>
                  <a:srgbClr val="000000"/>
                </a:solidFill>
                <a:ea typeface="Microsoft YaHei" charset="0"/>
                <a:cs typeface="Microsoft YaHei" charset="0"/>
              </a:rPr>
              <a:t>Hercule et Cerbère</a:t>
            </a:r>
          </a:p>
          <a:p>
            <a:pPr algn="ctr">
              <a:tabLst>
                <a:tab pos="723900" algn="l"/>
                <a:tab pos="1447800" algn="l"/>
                <a:tab pos="2171700" algn="l"/>
              </a:tabLst>
            </a:pPr>
            <a:r>
              <a:rPr lang="fr-FR" sz="1400">
                <a:solidFill>
                  <a:srgbClr val="000000"/>
                </a:solidFill>
                <a:ea typeface="Microsoft YaHei" charset="0"/>
                <a:cs typeface="Microsoft YaHei" charset="0"/>
              </a:rPr>
              <a:t>Sculpture de Paul Manship</a:t>
            </a:r>
          </a:p>
          <a:p>
            <a:pPr algn="ctr">
              <a:tabLst>
                <a:tab pos="723900" algn="l"/>
                <a:tab pos="1447800" algn="l"/>
                <a:tab pos="2171700" algn="l"/>
              </a:tabLst>
            </a:pPr>
            <a:r>
              <a:rPr lang="fr-FR" sz="1400">
                <a:solidFill>
                  <a:srgbClr val="000000"/>
                </a:solidFill>
                <a:ea typeface="Microsoft YaHei" charset="0"/>
                <a:cs typeface="Microsoft YaHei" charset="0"/>
              </a:rPr>
              <a:t>1966</a:t>
            </a:r>
          </a:p>
        </p:txBody>
      </p:sp>
      <p:pic>
        <p:nvPicPr>
          <p:cNvPr id="5126" name="Picture 6"/>
          <p:cNvPicPr>
            <a:picLocks noChangeAspect="1" noChangeArrowheads="1"/>
          </p:cNvPicPr>
          <p:nvPr/>
        </p:nvPicPr>
        <p:blipFill>
          <a:blip r:embed="rId4"/>
          <a:srcRect/>
          <a:stretch>
            <a:fillRect/>
          </a:stretch>
        </p:blipFill>
        <p:spPr bwMode="auto">
          <a:xfrm>
            <a:off x="4705350" y="3240088"/>
            <a:ext cx="3214688" cy="2533650"/>
          </a:xfrm>
          <a:prstGeom prst="rect">
            <a:avLst/>
          </a:prstGeom>
          <a:noFill/>
          <a:ln w="9525" cap="flat">
            <a:noFill/>
            <a:round/>
            <a:headEnd/>
            <a:tailEnd/>
          </a:ln>
          <a:effectLst/>
        </p:spPr>
      </p:pic>
      <p:sp>
        <p:nvSpPr>
          <p:cNvPr id="5127" name="Text Box 7"/>
          <p:cNvSpPr txBox="1">
            <a:spLocks noChangeArrowheads="1"/>
          </p:cNvSpPr>
          <p:nvPr/>
        </p:nvSpPr>
        <p:spPr bwMode="auto">
          <a:xfrm>
            <a:off x="5472113" y="5832475"/>
            <a:ext cx="2160587" cy="485775"/>
          </a:xfrm>
          <a:prstGeom prst="rect">
            <a:avLst/>
          </a:prstGeom>
          <a:noFill/>
          <a:ln w="9525" cap="flat">
            <a:noFill/>
            <a:round/>
            <a:headEnd/>
            <a:tailEnd/>
          </a:ln>
          <a:effectLst/>
        </p:spPr>
        <p:txBody>
          <a:bodyPr lIns="90000" tIns="57347" rIns="90000" bIns="45000">
            <a:prstTxWarp prst="textNoShape">
              <a:avLst/>
            </a:prstTxWarp>
          </a:bodyPr>
          <a:lstStyle/>
          <a:p>
            <a:pPr algn="ctr">
              <a:tabLst>
                <a:tab pos="723900" algn="l"/>
                <a:tab pos="1447800" algn="l"/>
              </a:tabLst>
            </a:pPr>
            <a:r>
              <a:rPr lang="fr-FR" sz="1400">
                <a:solidFill>
                  <a:srgbClr val="000000"/>
                </a:solidFill>
                <a:ea typeface="Microsoft YaHei" charset="0"/>
                <a:cs typeface="Microsoft YaHei" charset="0"/>
              </a:rPr>
              <a:t>Hydrie à figures noires</a:t>
            </a:r>
          </a:p>
          <a:p>
            <a:pPr algn="ctr">
              <a:tabLst>
                <a:tab pos="723900" algn="l"/>
                <a:tab pos="1447800" algn="l"/>
              </a:tabLst>
            </a:pPr>
            <a:r>
              <a:rPr lang="fr-FR" sz="1400">
                <a:solidFill>
                  <a:srgbClr val="000000"/>
                </a:solidFill>
                <a:ea typeface="Microsoft YaHei" charset="0"/>
                <a:cs typeface="Microsoft YaHei" charset="0"/>
              </a:rPr>
              <a:t>525 av. J-C</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subTitle" idx="4294967295"/>
          </p:nvPr>
        </p:nvSpPr>
        <p:spPr bwMode="auto">
          <a:xfrm>
            <a:off x="152400" y="1700213"/>
            <a:ext cx="8229600" cy="2303462"/>
          </a:xfrm>
          <a:prstGeom prst="rect">
            <a:avLst/>
          </a:prstGeom>
          <a:noFill/>
          <a:ln/>
        </p:spPr>
        <p:txBody>
          <a:bodyPr lIns="90000" tIns="45000" rIns="90000" bIns="45000">
            <a:prstTxWarp prst="textNoShape">
              <a:avLst/>
            </a:prstTxWarp>
          </a:bodyPr>
          <a:lstStyle/>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600" dirty="0" smtClean="0">
                <a:latin typeface="Garamond"/>
                <a:cs typeface="Garamond"/>
              </a:rPr>
              <a:t>  Il fallut plus de dix longues années à Héraclès pour mener à bien ses douze travaux, qui furent souvent l’occasion d’accomplir d’autres exploits. Ainsi, il prit part à l’expédition des Argonautes.</a:t>
            </a:r>
          </a:p>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600" dirty="0" smtClean="0">
                <a:latin typeface="Garamond"/>
                <a:cs typeface="Garamond"/>
              </a:rPr>
              <a:t>  Seule sa rencontre avec Déjanire lui fut fatale. Trompée par le centaure Nessos, qu’Héraclès tua parce qu’il avait tenté d’abuser d’elle, Déjanire donna à son époux une tunique empoisonnée, croyant que gr</a:t>
            </a:r>
            <a:r>
              <a:rPr lang="fr-FR" sz="1600" dirty="0" smtClean="0">
                <a:latin typeface="Garamond"/>
                <a:cs typeface="Garamond"/>
              </a:rPr>
              <a:t>âce à elle </a:t>
            </a:r>
            <a:r>
              <a:rPr lang="fr-FR" sz="1600" dirty="0" smtClean="0">
                <a:latin typeface="Garamond"/>
                <a:cs typeface="Garamond"/>
              </a:rPr>
              <a:t>il lui resterait fidèle. La tunique lui br</a:t>
            </a:r>
            <a:r>
              <a:rPr lang="fr-FR" sz="1600" dirty="0" smtClean="0">
                <a:latin typeface="Garamond"/>
                <a:cs typeface="Garamond"/>
              </a:rPr>
              <a:t>ûla les chairs dès qu’il la revêtit, et ses souffrances furent si grandes qu’il demanda à son fils de l’immoler sur un bûcher.</a:t>
            </a:r>
          </a:p>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600" dirty="0" smtClean="0">
                <a:latin typeface="Garamond"/>
                <a:cs typeface="Garamond"/>
              </a:rPr>
              <a:t>   Zeus, son père, l’accueillit sur l’Olympe avec les dieux. Il s’y réconcilia avec Héra.  </a:t>
            </a:r>
            <a:r>
              <a:rPr lang="fr-FR" sz="1600" dirty="0" smtClean="0">
                <a:latin typeface="Garamond"/>
                <a:cs typeface="Garamond"/>
              </a:rPr>
              <a:t>  </a:t>
            </a:r>
            <a:endParaRPr lang="fr-FR" sz="1600" dirty="0">
              <a:latin typeface="Garamond"/>
              <a:cs typeface="Garamond"/>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subTitle" idx="4294967295"/>
          </p:nvPr>
        </p:nvSpPr>
        <p:spPr bwMode="auto">
          <a:xfrm>
            <a:off x="228600" y="2667000"/>
            <a:ext cx="7696200" cy="2971801"/>
          </a:xfrm>
          <a:prstGeom prst="rect">
            <a:avLst/>
          </a:prstGeom>
          <a:ln/>
        </p:spPr>
        <p:style>
          <a:lnRef idx="2">
            <a:schemeClr val="accent2"/>
          </a:lnRef>
          <a:fillRef idx="1">
            <a:schemeClr val="lt1"/>
          </a:fillRef>
          <a:effectRef idx="0">
            <a:schemeClr val="accent2"/>
          </a:effectRef>
          <a:fontRef idx="minor">
            <a:schemeClr val="dk1"/>
          </a:fontRef>
        </p:style>
        <p:txBody>
          <a:bodyPr lIns="90000" tIns="45000" rIns="90000" bIns="45000">
            <a:prstTxWarp prst="textNoShape">
              <a:avLst/>
            </a:prstTxWarp>
            <a:normAutofit/>
          </a:bodyPr>
          <a:lstStyle/>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1600" dirty="0" smtClean="0">
                <a:latin typeface="Garamond"/>
                <a:cs typeface="Garamond"/>
              </a:rPr>
              <a:t>  </a:t>
            </a:r>
            <a:r>
              <a:rPr lang="en-US" sz="1600" dirty="0" smtClean="0">
                <a:latin typeface="Garamond"/>
                <a:cs typeface="Garamond"/>
              </a:rPr>
              <a:t>Articles </a:t>
            </a:r>
            <a:r>
              <a:rPr lang="en-US" sz="1600" dirty="0" smtClean="0">
                <a:latin typeface="Garamond"/>
                <a:cs typeface="Garamond"/>
              </a:rPr>
              <a:t>de </a:t>
            </a:r>
            <a:r>
              <a:rPr lang="en-US" sz="1600" dirty="0" err="1" smtClean="0">
                <a:latin typeface="Garamond"/>
                <a:cs typeface="Garamond"/>
              </a:rPr>
              <a:t>Wikipedia</a:t>
            </a:r>
            <a:r>
              <a:rPr lang="en-US" sz="1600" dirty="0" smtClean="0">
                <a:latin typeface="Garamond"/>
                <a:cs typeface="Garamond"/>
              </a:rPr>
              <a:t> </a:t>
            </a:r>
            <a:r>
              <a:rPr lang="en-US" sz="1600" dirty="0" err="1" smtClean="0">
                <a:latin typeface="Garamond"/>
                <a:cs typeface="Garamond"/>
              </a:rPr>
              <a:t>sur</a:t>
            </a:r>
            <a:r>
              <a:rPr lang="en-US" sz="1600" dirty="0" smtClean="0">
                <a:latin typeface="Garamond"/>
                <a:cs typeface="Garamond"/>
              </a:rPr>
              <a:t> </a:t>
            </a:r>
            <a:r>
              <a:rPr lang="en-US" sz="1600" dirty="0" err="1" smtClean="0">
                <a:latin typeface="Garamond"/>
                <a:cs typeface="Garamond"/>
              </a:rPr>
              <a:t>Héraclès</a:t>
            </a:r>
            <a:r>
              <a:rPr lang="en-US" sz="1600" dirty="0" smtClean="0">
                <a:latin typeface="Garamond"/>
                <a:cs typeface="Garamond"/>
              </a:rPr>
              <a:t> et </a:t>
            </a:r>
            <a:r>
              <a:rPr lang="en-US" sz="1600" dirty="0" err="1" smtClean="0">
                <a:latin typeface="Garamond"/>
                <a:cs typeface="Garamond"/>
              </a:rPr>
              <a:t>ses</a:t>
            </a:r>
            <a:r>
              <a:rPr lang="en-US" sz="1600" dirty="0" smtClean="0">
                <a:latin typeface="Garamond"/>
                <a:cs typeface="Garamond"/>
              </a:rPr>
              <a:t> </a:t>
            </a:r>
            <a:r>
              <a:rPr lang="en-US" sz="1600" dirty="0" err="1" smtClean="0">
                <a:latin typeface="Garamond"/>
                <a:cs typeface="Garamond"/>
              </a:rPr>
              <a:t>travaux</a:t>
            </a:r>
            <a:endParaRPr lang="en-US" sz="1600" dirty="0" smtClean="0">
              <a:latin typeface="Garamond"/>
              <a:cs typeface="Garamond"/>
            </a:endParaRPr>
          </a:p>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dirty="0" smtClean="0">
              <a:latin typeface="Garamond"/>
              <a:cs typeface="Garamond"/>
            </a:endParaRPr>
          </a:p>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u="sng" dirty="0" smtClean="0">
                <a:latin typeface="Garamond"/>
                <a:cs typeface="Garamond"/>
                <a:hlinkClick r:id="rId3"/>
              </a:rPr>
              <a:t>https</a:t>
            </a:r>
            <a:r>
              <a:rPr lang="en-US" sz="1600" u="sng" dirty="0" smtClean="0">
                <a:latin typeface="Garamond"/>
                <a:cs typeface="Garamond"/>
                <a:hlinkClick r:id="rId3"/>
              </a:rPr>
              <a:t>://lesmythologies.wordpress.com/2012/05/09/les-douze-travaux-dheracles-hercule</a:t>
            </a:r>
            <a:r>
              <a:rPr lang="en-US" sz="1600" u="sng" dirty="0" smtClean="0">
                <a:latin typeface="Garamond"/>
                <a:cs typeface="Garamond"/>
                <a:hlinkClick r:id="rId3"/>
              </a:rPr>
              <a:t>/</a:t>
            </a:r>
            <a:endParaRPr lang="en-US" sz="1600" u="sng" dirty="0" smtClean="0">
              <a:latin typeface="Garamond"/>
              <a:cs typeface="Garamond"/>
            </a:endParaRPr>
          </a:p>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u="sng" dirty="0" smtClean="0">
              <a:latin typeface="Garamond"/>
              <a:cs typeface="Garamond"/>
            </a:endParaRPr>
          </a:p>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u="sng" dirty="0" smtClean="0">
                <a:latin typeface="Garamond"/>
                <a:cs typeface="Garamond"/>
                <a:hlinkClick r:id="rId4"/>
              </a:rPr>
              <a:t>http</a:t>
            </a:r>
            <a:r>
              <a:rPr lang="en-US" sz="1600" u="sng" dirty="0" smtClean="0">
                <a:latin typeface="Garamond"/>
                <a:cs typeface="Garamond"/>
                <a:hlinkClick r:id="rId4"/>
              </a:rPr>
              <a:t>://mythologica.fr/grec/heracles0.</a:t>
            </a:r>
            <a:r>
              <a:rPr lang="en-US" sz="1600" u="sng" dirty="0" smtClean="0">
                <a:latin typeface="Garamond"/>
                <a:cs typeface="Garamond"/>
                <a:hlinkClick r:id="rId4"/>
              </a:rPr>
              <a:t>htm</a:t>
            </a:r>
            <a:endParaRPr lang="en-US" sz="1600" u="sng" dirty="0" smtClean="0">
              <a:latin typeface="Garamond"/>
              <a:cs typeface="Garamond"/>
            </a:endParaRPr>
          </a:p>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u="sng" dirty="0" smtClean="0">
              <a:latin typeface="Garamond"/>
              <a:cs typeface="Garamond"/>
            </a:endParaRPr>
          </a:p>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u="sng" dirty="0" smtClean="0">
                <a:latin typeface="Garamond"/>
                <a:cs typeface="Garamond"/>
                <a:hlinkClick r:id="rId5"/>
              </a:rPr>
              <a:t>http</a:t>
            </a:r>
            <a:r>
              <a:rPr lang="en-US" sz="1600" u="sng" dirty="0" smtClean="0">
                <a:latin typeface="Garamond"/>
                <a:cs typeface="Garamond"/>
                <a:hlinkClick r:id="rId5"/>
              </a:rPr>
              <a:t>://12travauxhercule.d-t-x.com/</a:t>
            </a:r>
            <a:r>
              <a:rPr lang="en-US" sz="1600" u="sng" dirty="0" smtClean="0">
                <a:latin typeface="Garamond"/>
                <a:cs typeface="Garamond"/>
                <a:hlinkClick r:id="rId5"/>
              </a:rPr>
              <a:t>index.html</a:t>
            </a:r>
            <a:endParaRPr lang="en-US" sz="1600" u="sng" dirty="0" smtClean="0">
              <a:latin typeface="Garamond"/>
              <a:cs typeface="Garamond"/>
              <a:hlinkClick r:id="rId5"/>
            </a:endParaRPr>
          </a:p>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600" u="sng" dirty="0" smtClean="0">
              <a:latin typeface="Garamond"/>
              <a:cs typeface="Garamond"/>
              <a:hlinkClick r:id="rId5"/>
            </a:endParaRPr>
          </a:p>
          <a:p>
            <a:pPr marL="0" indent="0" algn="just">
              <a:lnSpc>
                <a:spcPct val="100000"/>
              </a:lnSpc>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600" u="sng" dirty="0" smtClean="0">
                <a:latin typeface="Garamond"/>
                <a:cs typeface="Garamond"/>
                <a:hlinkClick r:id="rId5"/>
              </a:rPr>
              <a:t>http</a:t>
            </a:r>
            <a:r>
              <a:rPr lang="en-US" sz="1600" u="sng" dirty="0" smtClean="0">
                <a:latin typeface="Garamond"/>
                <a:cs typeface="Garamond"/>
                <a:hlinkClick r:id="rId5"/>
              </a:rPr>
              <a:t>://www.aly-abbara.com/histoire/Mythologie/Grece/Hercule/Hercule.html#</a:t>
            </a:r>
            <a:r>
              <a:rPr lang="en-US" sz="1600" u="sng" dirty="0" smtClean="0">
                <a:latin typeface="Garamond"/>
                <a:cs typeface="Garamond"/>
                <a:hlinkClick r:id="rId5"/>
              </a:rPr>
              <a:t>introduction</a:t>
            </a:r>
            <a:endParaRPr lang="fr-FR" sz="1600" dirty="0">
              <a:latin typeface="Garamond"/>
              <a:cs typeface="Garamond"/>
            </a:endParaRPr>
          </a:p>
        </p:txBody>
      </p:sp>
      <p:sp>
        <p:nvSpPr>
          <p:cNvPr id="3" name="Rectangle 1"/>
          <p:cNvSpPr>
            <a:spLocks noGrp="1" noChangeArrowheads="1"/>
          </p:cNvSpPr>
          <p:nvPr>
            <p:ph type="title"/>
          </p:nvPr>
        </p:nvSpPr>
        <p:spPr>
          <a:xfrm>
            <a:off x="152400" y="260350"/>
            <a:ext cx="8077200" cy="1111250"/>
          </a:xfrm>
          <a:ln/>
        </p:spPr>
        <p:txBody>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4400" dirty="0" smtClean="0"/>
              <a:t>Sources</a:t>
            </a:r>
            <a:endParaRPr lang="fr-FR" sz="4400" dirty="0"/>
          </a:p>
        </p:txBody>
      </p:sp>
      <p:sp>
        <p:nvSpPr>
          <p:cNvPr id="4" name="TextBox 3"/>
          <p:cNvSpPr txBox="1"/>
          <p:nvPr/>
        </p:nvSpPr>
        <p:spPr>
          <a:xfrm>
            <a:off x="228600" y="1143000"/>
            <a:ext cx="76962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err="1" smtClean="0">
                <a:latin typeface="Garamond"/>
                <a:cs typeface="Garamond"/>
              </a:rPr>
              <a:t>Diodore</a:t>
            </a:r>
            <a:r>
              <a:rPr lang="en-US" dirty="0" smtClean="0">
                <a:latin typeface="Garamond"/>
                <a:cs typeface="Garamond"/>
              </a:rPr>
              <a:t> de </a:t>
            </a:r>
            <a:r>
              <a:rPr lang="en-US" dirty="0" err="1" smtClean="0">
                <a:latin typeface="Garamond"/>
                <a:cs typeface="Garamond"/>
              </a:rPr>
              <a:t>Sicile</a:t>
            </a:r>
            <a:r>
              <a:rPr lang="en-US" dirty="0" smtClean="0">
                <a:latin typeface="Garamond"/>
                <a:cs typeface="Garamond"/>
              </a:rPr>
              <a:t>, </a:t>
            </a:r>
            <a:r>
              <a:rPr lang="en-US" i="1" dirty="0" err="1" smtClean="0">
                <a:latin typeface="Garamond"/>
                <a:cs typeface="Garamond"/>
              </a:rPr>
              <a:t>Bibliothèque</a:t>
            </a:r>
            <a:r>
              <a:rPr lang="en-US" i="1" dirty="0" smtClean="0">
                <a:latin typeface="Garamond"/>
                <a:cs typeface="Garamond"/>
              </a:rPr>
              <a:t> </a:t>
            </a:r>
            <a:r>
              <a:rPr lang="en-US" i="1" dirty="0" err="1" smtClean="0">
                <a:latin typeface="Garamond"/>
                <a:cs typeface="Garamond"/>
              </a:rPr>
              <a:t>historique</a:t>
            </a:r>
            <a:r>
              <a:rPr lang="en-US" i="1" dirty="0" smtClean="0">
                <a:latin typeface="Garamond"/>
                <a:cs typeface="Garamond"/>
              </a:rPr>
              <a:t>, </a:t>
            </a:r>
            <a:r>
              <a:rPr lang="en-US" dirty="0" err="1" smtClean="0">
                <a:latin typeface="Garamond"/>
                <a:cs typeface="Garamond"/>
              </a:rPr>
              <a:t>Livre</a:t>
            </a:r>
            <a:r>
              <a:rPr lang="en-US" dirty="0" smtClean="0">
                <a:latin typeface="Garamond"/>
                <a:cs typeface="Garamond"/>
              </a:rPr>
              <a:t> </a:t>
            </a:r>
            <a:r>
              <a:rPr lang="en-US" dirty="0" err="1" smtClean="0">
                <a:latin typeface="Garamond"/>
                <a:cs typeface="Garamond"/>
              </a:rPr>
              <a:t>quatrième</a:t>
            </a:r>
            <a:r>
              <a:rPr lang="en-US" dirty="0" smtClean="0">
                <a:latin typeface="Garamond"/>
                <a:cs typeface="Garamond"/>
              </a:rPr>
              <a:t>, </a:t>
            </a:r>
            <a:r>
              <a:rPr lang="en-US" dirty="0" smtClean="0">
                <a:latin typeface="Garamond"/>
                <a:cs typeface="Garamond"/>
              </a:rPr>
              <a:t>VII, </a:t>
            </a:r>
            <a:r>
              <a:rPr lang="en-US" dirty="0" err="1" smtClean="0">
                <a:latin typeface="Garamond"/>
                <a:cs typeface="Garamond"/>
              </a:rPr>
              <a:t>traduction</a:t>
            </a:r>
            <a:r>
              <a:rPr lang="en-US" dirty="0" smtClean="0">
                <a:latin typeface="Garamond"/>
                <a:cs typeface="Garamond"/>
              </a:rPr>
              <a:t> de </a:t>
            </a:r>
            <a:r>
              <a:rPr lang="en-US" dirty="0" err="1" smtClean="0">
                <a:latin typeface="Garamond"/>
                <a:cs typeface="Garamond"/>
              </a:rPr>
              <a:t>l’Abbé</a:t>
            </a:r>
            <a:r>
              <a:rPr lang="en-US" dirty="0" smtClean="0">
                <a:latin typeface="Garamond"/>
                <a:cs typeface="Garamond"/>
              </a:rPr>
              <a:t> </a:t>
            </a:r>
            <a:r>
              <a:rPr lang="en-US" dirty="0" err="1" smtClean="0">
                <a:latin typeface="Garamond"/>
                <a:cs typeface="Garamond"/>
              </a:rPr>
              <a:t>Terrasson</a:t>
            </a:r>
            <a:r>
              <a:rPr lang="en-US" dirty="0" smtClean="0">
                <a:latin typeface="Garamond"/>
                <a:cs typeface="Garamond"/>
              </a:rPr>
              <a:t>, 1851.</a:t>
            </a:r>
          </a:p>
          <a:p>
            <a:pPr algn="just"/>
            <a:endParaRPr lang="en-US" dirty="0" smtClean="0"/>
          </a:p>
        </p:txBody>
      </p:sp>
      <p:sp>
        <p:nvSpPr>
          <p:cNvPr id="5" name="TextBox 4"/>
          <p:cNvSpPr txBox="1"/>
          <p:nvPr/>
        </p:nvSpPr>
        <p:spPr>
          <a:xfrm>
            <a:off x="228600" y="1981200"/>
            <a:ext cx="7696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err="1" smtClean="0">
                <a:latin typeface="Garamond"/>
                <a:cs typeface="Garamond"/>
              </a:rPr>
              <a:t>Apollodore</a:t>
            </a:r>
            <a:r>
              <a:rPr lang="en-US" dirty="0" smtClean="0">
                <a:latin typeface="Garamond"/>
                <a:cs typeface="Garamond"/>
              </a:rPr>
              <a:t>, </a:t>
            </a:r>
            <a:r>
              <a:rPr lang="en-US" i="1" dirty="0" smtClean="0">
                <a:latin typeface="Garamond"/>
                <a:cs typeface="Garamond"/>
              </a:rPr>
              <a:t>La </a:t>
            </a:r>
            <a:r>
              <a:rPr lang="en-US" i="1" dirty="0" err="1" smtClean="0">
                <a:latin typeface="Garamond"/>
                <a:cs typeface="Garamond"/>
              </a:rPr>
              <a:t>Bibliothèque</a:t>
            </a:r>
            <a:r>
              <a:rPr lang="en-US" i="1" dirty="0" smtClean="0">
                <a:latin typeface="Garamond"/>
                <a:cs typeface="Garamond"/>
              </a:rPr>
              <a:t>, </a:t>
            </a:r>
            <a:r>
              <a:rPr lang="en-US" dirty="0" err="1" smtClean="0">
                <a:latin typeface="Garamond"/>
                <a:cs typeface="Garamond"/>
              </a:rPr>
              <a:t>Livre</a:t>
            </a:r>
            <a:r>
              <a:rPr lang="en-US" dirty="0" smtClean="0">
                <a:latin typeface="Garamond"/>
                <a:cs typeface="Garamond"/>
              </a:rPr>
              <a:t> second, V ; </a:t>
            </a:r>
            <a:r>
              <a:rPr lang="en-US" dirty="0" err="1" smtClean="0">
                <a:latin typeface="Garamond"/>
                <a:cs typeface="Garamond"/>
              </a:rPr>
              <a:t>traduction</a:t>
            </a:r>
            <a:r>
              <a:rPr lang="en-US" dirty="0" smtClean="0">
                <a:latin typeface="Garamond"/>
                <a:cs typeface="Garamond"/>
              </a:rPr>
              <a:t> de M. Clavier, 1805.</a:t>
            </a:r>
          </a:p>
          <a:p>
            <a:pPr algn="just"/>
            <a:endParaRPr lang="en-US" dirty="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err="1" smtClean="0"/>
              <a:t>Avant</a:t>
            </a:r>
            <a:r>
              <a:rPr lang="en-US" sz="3200" b="1" dirty="0" smtClean="0"/>
              <a:t> les </a:t>
            </a:r>
            <a:r>
              <a:rPr lang="en-US" sz="3200" b="1" dirty="0" err="1" smtClean="0"/>
              <a:t>douze</a:t>
            </a:r>
            <a:r>
              <a:rPr lang="en-US" sz="3200" b="1" dirty="0" smtClean="0"/>
              <a:t> </a:t>
            </a:r>
            <a:r>
              <a:rPr lang="en-US" sz="3200" b="1" dirty="0" err="1" smtClean="0"/>
              <a:t>travaux</a:t>
            </a:r>
            <a:r>
              <a:rPr lang="en-US" sz="3200" b="1" dirty="0" smtClean="0"/>
              <a:t>...</a:t>
            </a:r>
            <a:br>
              <a:rPr lang="en-US" sz="3200" b="1" dirty="0" smtClean="0"/>
            </a:br>
            <a:endParaRPr lang="fr-FR" sz="3200" dirty="0"/>
          </a:p>
        </p:txBody>
      </p:sp>
      <p:sp>
        <p:nvSpPr>
          <p:cNvPr id="3" name="Content Placeholder 2"/>
          <p:cNvSpPr>
            <a:spLocks noGrp="1"/>
          </p:cNvSpPr>
          <p:nvPr>
            <p:ph idx="1"/>
          </p:nvPr>
        </p:nvSpPr>
        <p:spPr>
          <a:xfrm>
            <a:off x="304800" y="1600200"/>
            <a:ext cx="7620000" cy="4800600"/>
          </a:xfrm>
        </p:spPr>
        <p:txBody>
          <a:bodyPr>
            <a:normAutofit/>
          </a:bodyPr>
          <a:lstStyle/>
          <a:p>
            <a:pPr algn="just">
              <a:buNone/>
            </a:pPr>
            <a:r>
              <a:rPr lang="en-US" dirty="0" smtClean="0">
                <a:latin typeface="Garamond"/>
                <a:cs typeface="Garamond"/>
              </a:rPr>
              <a:t>Les </a:t>
            </a:r>
            <a:r>
              <a:rPr lang="en-US" dirty="0" smtClean="0">
                <a:latin typeface="Garamond"/>
                <a:cs typeface="Garamond"/>
              </a:rPr>
              <a:t>versions de la </a:t>
            </a:r>
            <a:r>
              <a:rPr lang="en-US" dirty="0" err="1" smtClean="0">
                <a:latin typeface="Garamond"/>
                <a:cs typeface="Garamond"/>
              </a:rPr>
              <a:t>légende</a:t>
            </a:r>
            <a:r>
              <a:rPr lang="en-US" dirty="0" smtClean="0">
                <a:latin typeface="Garamond"/>
                <a:cs typeface="Garamond"/>
              </a:rPr>
              <a:t> </a:t>
            </a:r>
            <a:r>
              <a:rPr lang="en-US" dirty="0" err="1" smtClean="0">
                <a:latin typeface="Garamond"/>
                <a:cs typeface="Garamond"/>
              </a:rPr>
              <a:t>sont</a:t>
            </a:r>
            <a:r>
              <a:rPr lang="en-US" dirty="0" smtClean="0">
                <a:latin typeface="Garamond"/>
                <a:cs typeface="Garamond"/>
              </a:rPr>
              <a:t> </a:t>
            </a:r>
            <a:r>
              <a:rPr lang="en-US" dirty="0" err="1" smtClean="0">
                <a:latin typeface="Garamond"/>
                <a:cs typeface="Garamond"/>
              </a:rPr>
              <a:t>nombreuses</a:t>
            </a:r>
            <a:r>
              <a:rPr lang="en-US" dirty="0" smtClean="0">
                <a:latin typeface="Garamond"/>
                <a:cs typeface="Garamond"/>
              </a:rPr>
              <a:t>, </a:t>
            </a:r>
            <a:r>
              <a:rPr lang="en-US" dirty="0" err="1" smtClean="0">
                <a:latin typeface="Garamond"/>
                <a:cs typeface="Garamond"/>
              </a:rPr>
              <a:t>mais</a:t>
            </a:r>
            <a:r>
              <a:rPr lang="en-US" dirty="0" smtClean="0">
                <a:latin typeface="Garamond"/>
                <a:cs typeface="Garamond"/>
              </a:rPr>
              <a:t> </a:t>
            </a:r>
            <a:r>
              <a:rPr lang="en-US" dirty="0" err="1" smtClean="0">
                <a:latin typeface="Garamond"/>
                <a:cs typeface="Garamond"/>
              </a:rPr>
              <a:t>toutes</a:t>
            </a:r>
            <a:r>
              <a:rPr lang="en-US" dirty="0" smtClean="0">
                <a:latin typeface="Garamond"/>
                <a:cs typeface="Garamond"/>
              </a:rPr>
              <a:t> </a:t>
            </a:r>
            <a:r>
              <a:rPr lang="en-US" dirty="0" err="1" smtClean="0">
                <a:latin typeface="Garamond"/>
                <a:cs typeface="Garamond"/>
              </a:rPr>
              <a:t>s'accordent</a:t>
            </a:r>
            <a:r>
              <a:rPr lang="en-US" dirty="0" smtClean="0">
                <a:latin typeface="Garamond"/>
                <a:cs typeface="Garamond"/>
              </a:rPr>
              <a:t> </a:t>
            </a:r>
            <a:r>
              <a:rPr lang="en-US" dirty="0" smtClean="0">
                <a:latin typeface="Garamond"/>
                <a:cs typeface="Garamond"/>
              </a:rPr>
              <a:t>pour </a:t>
            </a:r>
            <a:r>
              <a:rPr lang="en-US" dirty="0" err="1" smtClean="0">
                <a:latin typeface="Garamond"/>
                <a:cs typeface="Garamond"/>
              </a:rPr>
              <a:t>voir</a:t>
            </a:r>
            <a:r>
              <a:rPr lang="en-US" dirty="0" smtClean="0">
                <a:latin typeface="Garamond"/>
                <a:cs typeface="Garamond"/>
              </a:rPr>
              <a:t> en </a:t>
            </a:r>
            <a:r>
              <a:rPr lang="en-US" dirty="0" err="1" smtClean="0">
                <a:latin typeface="Garamond"/>
                <a:cs typeface="Garamond"/>
              </a:rPr>
              <a:t>Héraclès</a:t>
            </a:r>
            <a:r>
              <a:rPr lang="en-US" dirty="0" smtClean="0">
                <a:latin typeface="Garamond"/>
                <a:cs typeface="Garamond"/>
              </a:rPr>
              <a:t> un </a:t>
            </a:r>
            <a:r>
              <a:rPr lang="en-US" dirty="0" err="1" smtClean="0">
                <a:latin typeface="Garamond"/>
                <a:cs typeface="Garamond"/>
              </a:rPr>
              <a:t>être</a:t>
            </a:r>
            <a:r>
              <a:rPr lang="en-US" dirty="0" smtClean="0">
                <a:latin typeface="Garamond"/>
                <a:cs typeface="Garamond"/>
              </a:rPr>
              <a:t> </a:t>
            </a:r>
            <a:r>
              <a:rPr lang="en-US" dirty="0" err="1" smtClean="0">
                <a:latin typeface="Garamond"/>
                <a:cs typeface="Garamond"/>
              </a:rPr>
              <a:t>exceptionnel</a:t>
            </a:r>
            <a:r>
              <a:rPr lang="en-US" dirty="0" smtClean="0">
                <a:latin typeface="Garamond"/>
                <a:cs typeface="Garamond"/>
              </a:rPr>
              <a:t>, et </a:t>
            </a:r>
            <a:r>
              <a:rPr lang="en-US" dirty="0" err="1" smtClean="0">
                <a:latin typeface="Garamond"/>
                <a:cs typeface="Garamond"/>
              </a:rPr>
              <a:t>ce</a:t>
            </a:r>
            <a:r>
              <a:rPr lang="en-US" dirty="0" smtClean="0">
                <a:latin typeface="Garamond"/>
                <a:cs typeface="Garamond"/>
              </a:rPr>
              <a:t> </a:t>
            </a:r>
            <a:r>
              <a:rPr lang="en-US" dirty="0" err="1" smtClean="0">
                <a:latin typeface="Garamond"/>
                <a:cs typeface="Garamond"/>
              </a:rPr>
              <a:t>dès</a:t>
            </a:r>
            <a:r>
              <a:rPr lang="en-US" dirty="0" smtClean="0">
                <a:latin typeface="Garamond"/>
                <a:cs typeface="Garamond"/>
              </a:rPr>
              <a:t> </a:t>
            </a:r>
            <a:r>
              <a:rPr lang="en-US" dirty="0" err="1" smtClean="0">
                <a:latin typeface="Garamond"/>
                <a:cs typeface="Garamond"/>
              </a:rPr>
              <a:t>sa</a:t>
            </a:r>
            <a:r>
              <a:rPr lang="en-US" dirty="0" smtClean="0">
                <a:latin typeface="Garamond"/>
                <a:cs typeface="Garamond"/>
              </a:rPr>
              <a:t> naissance </a:t>
            </a:r>
            <a:r>
              <a:rPr lang="en-US" dirty="0" err="1" smtClean="0">
                <a:latin typeface="Garamond"/>
                <a:cs typeface="Garamond"/>
              </a:rPr>
              <a:t>à</a:t>
            </a:r>
            <a:r>
              <a:rPr lang="en-US" dirty="0" smtClean="0">
                <a:latin typeface="Garamond"/>
                <a:cs typeface="Garamond"/>
              </a:rPr>
              <a:t> </a:t>
            </a:r>
            <a:r>
              <a:rPr lang="en-US" dirty="0" err="1" smtClean="0">
                <a:latin typeface="Garamond"/>
                <a:cs typeface="Garamond"/>
              </a:rPr>
              <a:t>Thèbes</a:t>
            </a:r>
            <a:r>
              <a:rPr lang="en-US" dirty="0" smtClean="0">
                <a:latin typeface="Garamond"/>
                <a:cs typeface="Garamond"/>
              </a:rPr>
              <a:t>, en </a:t>
            </a:r>
            <a:r>
              <a:rPr lang="en-US" dirty="0" err="1" smtClean="0">
                <a:latin typeface="Garamond"/>
                <a:cs typeface="Garamond"/>
              </a:rPr>
              <a:t>Béotie</a:t>
            </a:r>
            <a:r>
              <a:rPr lang="en-US" dirty="0" smtClean="0">
                <a:latin typeface="Garamond"/>
                <a:cs typeface="Garamond"/>
              </a:rPr>
              <a:t>.</a:t>
            </a:r>
            <a:endParaRPr lang="en-US" dirty="0" smtClean="0">
              <a:latin typeface="Garamond"/>
              <a:cs typeface="Garamond"/>
            </a:endParaRPr>
          </a:p>
          <a:p>
            <a:pPr algn="just">
              <a:buNone/>
            </a:pPr>
            <a:r>
              <a:rPr lang="en-US" dirty="0" smtClean="0">
                <a:latin typeface="Garamond"/>
                <a:cs typeface="Garamond"/>
              </a:rPr>
              <a:t>Il </a:t>
            </a:r>
            <a:r>
              <a:rPr lang="en-US" dirty="0" err="1" smtClean="0">
                <a:latin typeface="Garamond"/>
                <a:cs typeface="Garamond"/>
              </a:rPr>
              <a:t>est</a:t>
            </a:r>
            <a:r>
              <a:rPr lang="en-US" dirty="0" smtClean="0">
                <a:latin typeface="Garamond"/>
                <a:cs typeface="Garamond"/>
              </a:rPr>
              <a:t> le </a:t>
            </a:r>
            <a:r>
              <a:rPr lang="en-US" dirty="0" err="1" smtClean="0">
                <a:latin typeface="Garamond"/>
                <a:cs typeface="Garamond"/>
              </a:rPr>
              <a:t>fils</a:t>
            </a:r>
            <a:r>
              <a:rPr lang="en-US" dirty="0" smtClean="0">
                <a:latin typeface="Garamond"/>
                <a:cs typeface="Garamond"/>
              </a:rPr>
              <a:t> </a:t>
            </a:r>
            <a:r>
              <a:rPr lang="en-US" dirty="0" err="1" smtClean="0">
                <a:latin typeface="Garamond"/>
                <a:cs typeface="Garamond"/>
              </a:rPr>
              <a:t>d'Alcmène</a:t>
            </a:r>
            <a:r>
              <a:rPr lang="en-US" dirty="0" smtClean="0">
                <a:latin typeface="Garamond"/>
                <a:cs typeface="Garamond"/>
              </a:rPr>
              <a:t> et de Zeus, qui </a:t>
            </a:r>
            <a:r>
              <a:rPr lang="en-US" dirty="0" err="1" smtClean="0">
                <a:latin typeface="Garamond"/>
                <a:cs typeface="Garamond"/>
              </a:rPr>
              <a:t>voulait</a:t>
            </a:r>
            <a:r>
              <a:rPr lang="en-US" dirty="0" smtClean="0">
                <a:latin typeface="Garamond"/>
                <a:cs typeface="Garamond"/>
              </a:rPr>
              <a:t> </a:t>
            </a:r>
            <a:r>
              <a:rPr lang="en-US" dirty="0" err="1" smtClean="0">
                <a:latin typeface="Garamond"/>
                <a:cs typeface="Garamond"/>
              </a:rPr>
              <a:t>engendrer</a:t>
            </a:r>
            <a:r>
              <a:rPr lang="en-US" dirty="0" smtClean="0">
                <a:latin typeface="Garamond"/>
                <a:cs typeface="Garamond"/>
              </a:rPr>
              <a:t> un </a:t>
            </a:r>
            <a:r>
              <a:rPr lang="en-US" dirty="0" err="1" smtClean="0">
                <a:latin typeface="Garamond"/>
                <a:cs typeface="Garamond"/>
              </a:rPr>
              <a:t>fils</a:t>
            </a:r>
            <a:r>
              <a:rPr lang="en-US" dirty="0" smtClean="0">
                <a:latin typeface="Garamond"/>
                <a:cs typeface="Garamond"/>
              </a:rPr>
              <a:t> capable de </a:t>
            </a:r>
            <a:r>
              <a:rPr lang="en-US" dirty="0" err="1" smtClean="0">
                <a:latin typeface="Garamond"/>
                <a:cs typeface="Garamond"/>
              </a:rPr>
              <a:t>venir</a:t>
            </a:r>
            <a:r>
              <a:rPr lang="en-US" dirty="0" smtClean="0">
                <a:latin typeface="Garamond"/>
                <a:cs typeface="Garamond"/>
              </a:rPr>
              <a:t> en aide aux </a:t>
            </a:r>
            <a:r>
              <a:rPr lang="en-US" dirty="0" err="1" smtClean="0">
                <a:latin typeface="Garamond"/>
                <a:cs typeface="Garamond"/>
              </a:rPr>
              <a:t>dieux</a:t>
            </a:r>
            <a:r>
              <a:rPr lang="en-US" dirty="0" smtClean="0">
                <a:latin typeface="Garamond"/>
                <a:cs typeface="Garamond"/>
              </a:rPr>
              <a:t> </a:t>
            </a:r>
            <a:r>
              <a:rPr lang="en-US" dirty="0" err="1" smtClean="0">
                <a:latin typeface="Garamond"/>
                <a:cs typeface="Garamond"/>
              </a:rPr>
              <a:t>aussi</a:t>
            </a:r>
            <a:r>
              <a:rPr lang="en-US" dirty="0" smtClean="0">
                <a:latin typeface="Garamond"/>
                <a:cs typeface="Garamond"/>
              </a:rPr>
              <a:t> </a:t>
            </a:r>
            <a:r>
              <a:rPr lang="en-US" dirty="0" err="1" smtClean="0">
                <a:latin typeface="Garamond"/>
                <a:cs typeface="Garamond"/>
              </a:rPr>
              <a:t>bien</a:t>
            </a:r>
            <a:r>
              <a:rPr lang="en-US" dirty="0" smtClean="0">
                <a:latin typeface="Garamond"/>
                <a:cs typeface="Garamond"/>
              </a:rPr>
              <a:t> </a:t>
            </a:r>
            <a:r>
              <a:rPr lang="en-US" dirty="0" err="1" smtClean="0">
                <a:latin typeface="Garamond"/>
                <a:cs typeface="Garamond"/>
              </a:rPr>
              <a:t>qu'aux</a:t>
            </a:r>
            <a:r>
              <a:rPr lang="en-US" dirty="0" smtClean="0">
                <a:latin typeface="Garamond"/>
                <a:cs typeface="Garamond"/>
              </a:rPr>
              <a:t> </a:t>
            </a:r>
            <a:r>
              <a:rPr lang="en-US" dirty="0" err="1" smtClean="0">
                <a:latin typeface="Garamond"/>
                <a:cs typeface="Garamond"/>
              </a:rPr>
              <a:t>hommes</a:t>
            </a:r>
            <a:r>
              <a:rPr lang="en-US" dirty="0" smtClean="0">
                <a:latin typeface="Garamond"/>
                <a:cs typeface="Garamond"/>
              </a:rPr>
              <a:t>. </a:t>
            </a:r>
            <a:r>
              <a:rPr lang="en-US" dirty="0" err="1" smtClean="0">
                <a:latin typeface="Garamond"/>
                <a:cs typeface="Garamond"/>
              </a:rPr>
              <a:t>Une</a:t>
            </a:r>
            <a:r>
              <a:rPr lang="en-US" dirty="0" smtClean="0">
                <a:latin typeface="Garamond"/>
                <a:cs typeface="Garamond"/>
              </a:rPr>
              <a:t> </a:t>
            </a:r>
            <a:r>
              <a:rPr lang="en-US" dirty="0" err="1" smtClean="0">
                <a:latin typeface="Garamond"/>
                <a:cs typeface="Garamond"/>
              </a:rPr>
              <a:t>nuit</a:t>
            </a:r>
            <a:r>
              <a:rPr lang="en-US" dirty="0" smtClean="0">
                <a:latin typeface="Garamond"/>
                <a:cs typeface="Garamond"/>
              </a:rPr>
              <a:t>, Zeus </a:t>
            </a:r>
            <a:r>
              <a:rPr lang="en-US" dirty="0" err="1" smtClean="0">
                <a:latin typeface="Garamond"/>
                <a:cs typeface="Garamond"/>
              </a:rPr>
              <a:t>prend</a:t>
            </a:r>
            <a:r>
              <a:rPr lang="en-US" dirty="0" smtClean="0">
                <a:latin typeface="Garamond"/>
                <a:cs typeface="Garamond"/>
              </a:rPr>
              <a:t> la </a:t>
            </a:r>
            <a:r>
              <a:rPr lang="en-US" dirty="0" err="1" smtClean="0">
                <a:latin typeface="Garamond"/>
                <a:cs typeface="Garamond"/>
              </a:rPr>
              <a:t>forme</a:t>
            </a:r>
            <a:r>
              <a:rPr lang="en-US" dirty="0" smtClean="0">
                <a:latin typeface="Garamond"/>
                <a:cs typeface="Garamond"/>
              </a:rPr>
              <a:t> </a:t>
            </a:r>
            <a:r>
              <a:rPr lang="en-US" dirty="0" err="1" smtClean="0">
                <a:latin typeface="Garamond"/>
                <a:cs typeface="Garamond"/>
              </a:rPr>
              <a:t>d'Amphytrion</a:t>
            </a:r>
            <a:r>
              <a:rPr lang="en-US" dirty="0" smtClean="0">
                <a:latin typeface="Garamond"/>
                <a:cs typeface="Garamond"/>
              </a:rPr>
              <a:t>, le </a:t>
            </a:r>
            <a:r>
              <a:rPr lang="en-US" dirty="0" err="1" smtClean="0">
                <a:latin typeface="Garamond"/>
                <a:cs typeface="Garamond"/>
              </a:rPr>
              <a:t>mari</a:t>
            </a:r>
            <a:r>
              <a:rPr lang="en-US" dirty="0" smtClean="0">
                <a:latin typeface="Garamond"/>
                <a:cs typeface="Garamond"/>
              </a:rPr>
              <a:t> </a:t>
            </a:r>
            <a:r>
              <a:rPr lang="en-US" dirty="0" err="1" smtClean="0">
                <a:latin typeface="Garamond"/>
                <a:cs typeface="Garamond"/>
              </a:rPr>
              <a:t>d'Alcmène</a:t>
            </a:r>
            <a:r>
              <a:rPr lang="en-US" dirty="0" smtClean="0">
                <a:latin typeface="Garamond"/>
                <a:cs typeface="Garamond"/>
              </a:rPr>
              <a:t> </a:t>
            </a:r>
            <a:r>
              <a:rPr lang="en-US" dirty="0" err="1" smtClean="0">
                <a:latin typeface="Garamond"/>
                <a:cs typeface="Garamond"/>
              </a:rPr>
              <a:t>alors</a:t>
            </a:r>
            <a:r>
              <a:rPr lang="en-US" dirty="0" smtClean="0">
                <a:latin typeface="Garamond"/>
                <a:cs typeface="Garamond"/>
              </a:rPr>
              <a:t> absent. Il </a:t>
            </a:r>
            <a:r>
              <a:rPr lang="en-US" dirty="0" err="1" smtClean="0">
                <a:latin typeface="Garamond"/>
                <a:cs typeface="Garamond"/>
              </a:rPr>
              <a:t>passe</a:t>
            </a:r>
            <a:r>
              <a:rPr lang="en-US" dirty="0" smtClean="0">
                <a:latin typeface="Garamond"/>
                <a:cs typeface="Garamond"/>
              </a:rPr>
              <a:t> la </a:t>
            </a:r>
            <a:r>
              <a:rPr lang="en-US" dirty="0" err="1" smtClean="0">
                <a:latin typeface="Garamond"/>
                <a:cs typeface="Garamond"/>
              </a:rPr>
              <a:t>nuit</a:t>
            </a:r>
            <a:r>
              <a:rPr lang="en-US" dirty="0" smtClean="0">
                <a:latin typeface="Garamond"/>
                <a:cs typeface="Garamond"/>
              </a:rPr>
              <a:t> avec </a:t>
            </a:r>
            <a:r>
              <a:rPr lang="en-US" dirty="0" err="1" smtClean="0">
                <a:latin typeface="Garamond"/>
                <a:cs typeface="Garamond"/>
              </a:rPr>
              <a:t>elle</a:t>
            </a:r>
            <a:r>
              <a:rPr lang="en-US" dirty="0" smtClean="0">
                <a:latin typeface="Garamond"/>
                <a:cs typeface="Garamond"/>
              </a:rPr>
              <a:t>, </a:t>
            </a:r>
            <a:r>
              <a:rPr lang="en-US" dirty="0" err="1" smtClean="0">
                <a:latin typeface="Garamond"/>
                <a:cs typeface="Garamond"/>
              </a:rPr>
              <a:t>une</a:t>
            </a:r>
            <a:r>
              <a:rPr lang="en-US" dirty="0" smtClean="0">
                <a:latin typeface="Garamond"/>
                <a:cs typeface="Garamond"/>
              </a:rPr>
              <a:t> </a:t>
            </a:r>
            <a:r>
              <a:rPr lang="en-US" dirty="0" err="1" smtClean="0">
                <a:latin typeface="Garamond"/>
                <a:cs typeface="Garamond"/>
              </a:rPr>
              <a:t>nuit</a:t>
            </a:r>
            <a:r>
              <a:rPr lang="en-US" dirty="0" smtClean="0">
                <a:latin typeface="Garamond"/>
                <a:cs typeface="Garamond"/>
              </a:rPr>
              <a:t> </a:t>
            </a:r>
            <a:r>
              <a:rPr lang="en-US" dirty="0" err="1" smtClean="0">
                <a:latin typeface="Garamond"/>
                <a:cs typeface="Garamond"/>
              </a:rPr>
              <a:t>dont</a:t>
            </a:r>
            <a:r>
              <a:rPr lang="en-US" dirty="0" smtClean="0">
                <a:latin typeface="Garamond"/>
                <a:cs typeface="Garamond"/>
              </a:rPr>
              <a:t> </a:t>
            </a:r>
            <a:r>
              <a:rPr lang="en-US" dirty="0" err="1" smtClean="0">
                <a:latin typeface="Garamond"/>
                <a:cs typeface="Garamond"/>
              </a:rPr>
              <a:t>il</a:t>
            </a:r>
            <a:r>
              <a:rPr lang="en-US" dirty="0" smtClean="0">
                <a:latin typeface="Garamond"/>
                <a:cs typeface="Garamond"/>
              </a:rPr>
              <a:t> </a:t>
            </a:r>
            <a:r>
              <a:rPr lang="en-US" dirty="0" err="1" smtClean="0">
                <a:latin typeface="Garamond"/>
                <a:cs typeface="Garamond"/>
              </a:rPr>
              <a:t>décide</a:t>
            </a:r>
            <a:r>
              <a:rPr lang="en-US" dirty="0" smtClean="0">
                <a:latin typeface="Garamond"/>
                <a:cs typeface="Garamond"/>
              </a:rPr>
              <a:t> de </a:t>
            </a:r>
            <a:r>
              <a:rPr lang="en-US" dirty="0" err="1" smtClean="0">
                <a:latin typeface="Garamond"/>
                <a:cs typeface="Garamond"/>
              </a:rPr>
              <a:t>tripler</a:t>
            </a:r>
            <a:r>
              <a:rPr lang="en-US" dirty="0" smtClean="0">
                <a:latin typeface="Garamond"/>
                <a:cs typeface="Garamond"/>
              </a:rPr>
              <a:t> la </a:t>
            </a:r>
            <a:r>
              <a:rPr lang="en-US" dirty="0" err="1" smtClean="0">
                <a:latin typeface="Garamond"/>
                <a:cs typeface="Garamond"/>
              </a:rPr>
              <a:t>durée</a:t>
            </a:r>
            <a:r>
              <a:rPr lang="en-US" dirty="0" smtClean="0">
                <a:latin typeface="Garamond"/>
                <a:cs typeface="Garamond"/>
              </a:rPr>
              <a:t>, </a:t>
            </a:r>
            <a:r>
              <a:rPr lang="en-US" dirty="0" err="1" smtClean="0">
                <a:latin typeface="Garamond"/>
                <a:cs typeface="Garamond"/>
              </a:rPr>
              <a:t>afin</a:t>
            </a:r>
            <a:r>
              <a:rPr lang="en-US" dirty="0" smtClean="0">
                <a:latin typeface="Garamond"/>
                <a:cs typeface="Garamond"/>
              </a:rPr>
              <a:t> </a:t>
            </a:r>
            <a:r>
              <a:rPr lang="en-US" dirty="0" err="1" smtClean="0">
                <a:latin typeface="Garamond"/>
                <a:cs typeface="Garamond"/>
              </a:rPr>
              <a:t>que</a:t>
            </a:r>
            <a:r>
              <a:rPr lang="en-US" dirty="0" smtClean="0">
                <a:latin typeface="Garamond"/>
                <a:cs typeface="Garamond"/>
              </a:rPr>
              <a:t> la force de son </a:t>
            </a:r>
            <a:r>
              <a:rPr lang="en-US" dirty="0" err="1" smtClean="0">
                <a:latin typeface="Garamond"/>
                <a:cs typeface="Garamond"/>
              </a:rPr>
              <a:t>fils</a:t>
            </a:r>
            <a:r>
              <a:rPr lang="en-US" dirty="0" smtClean="0">
                <a:latin typeface="Garamond"/>
                <a:cs typeface="Garamond"/>
              </a:rPr>
              <a:t> </a:t>
            </a:r>
            <a:r>
              <a:rPr lang="en-US" dirty="0" err="1" smtClean="0">
                <a:latin typeface="Garamond"/>
                <a:cs typeface="Garamond"/>
              </a:rPr>
              <a:t>soit</a:t>
            </a:r>
            <a:r>
              <a:rPr lang="en-US" dirty="0" smtClean="0">
                <a:latin typeface="Garamond"/>
                <a:cs typeface="Garamond"/>
              </a:rPr>
              <a:t> </a:t>
            </a:r>
            <a:r>
              <a:rPr lang="en-US" dirty="0" err="1" smtClean="0">
                <a:latin typeface="Garamond"/>
                <a:cs typeface="Garamond"/>
              </a:rPr>
              <a:t>proportionnelle</a:t>
            </a:r>
            <a:r>
              <a:rPr lang="en-US" dirty="0" smtClean="0">
                <a:latin typeface="Garamond"/>
                <a:cs typeface="Garamond"/>
              </a:rPr>
              <a:t> </a:t>
            </a:r>
            <a:r>
              <a:rPr lang="en-US" dirty="0" err="1" smtClean="0">
                <a:latin typeface="Garamond"/>
                <a:cs typeface="Garamond"/>
              </a:rPr>
              <a:t>à</a:t>
            </a:r>
            <a:r>
              <a:rPr lang="en-US" dirty="0" smtClean="0">
                <a:latin typeface="Garamond"/>
                <a:cs typeface="Garamond"/>
              </a:rPr>
              <a:t> la </a:t>
            </a:r>
            <a:r>
              <a:rPr lang="en-US" dirty="0" err="1" smtClean="0">
                <a:latin typeface="Garamond"/>
                <a:cs typeface="Garamond"/>
              </a:rPr>
              <a:t>durée</a:t>
            </a:r>
            <a:r>
              <a:rPr lang="en-US" dirty="0" smtClean="0">
                <a:latin typeface="Garamond"/>
                <a:cs typeface="Garamond"/>
              </a:rPr>
              <a:t> de </a:t>
            </a:r>
            <a:r>
              <a:rPr lang="en-US" dirty="0" err="1" smtClean="0">
                <a:latin typeface="Garamond"/>
                <a:cs typeface="Garamond"/>
              </a:rPr>
              <a:t>sa</a:t>
            </a:r>
            <a:r>
              <a:rPr lang="en-US" dirty="0" smtClean="0">
                <a:latin typeface="Garamond"/>
                <a:cs typeface="Garamond"/>
              </a:rPr>
              <a:t> conception. Au </a:t>
            </a:r>
            <a:r>
              <a:rPr lang="en-US" dirty="0" err="1" smtClean="0">
                <a:latin typeface="Garamond"/>
                <a:cs typeface="Garamond"/>
              </a:rPr>
              <a:t>cours</a:t>
            </a:r>
            <a:r>
              <a:rPr lang="en-US" dirty="0" smtClean="0">
                <a:latin typeface="Garamond"/>
                <a:cs typeface="Garamond"/>
              </a:rPr>
              <a:t> de </a:t>
            </a:r>
            <a:r>
              <a:rPr lang="en-US" dirty="0" err="1" smtClean="0">
                <a:latin typeface="Garamond"/>
                <a:cs typeface="Garamond"/>
              </a:rPr>
              <a:t>cette</a:t>
            </a:r>
            <a:r>
              <a:rPr lang="en-US" dirty="0" smtClean="0">
                <a:latin typeface="Garamond"/>
                <a:cs typeface="Garamond"/>
              </a:rPr>
              <a:t> </a:t>
            </a:r>
            <a:r>
              <a:rPr lang="en-US" dirty="0" err="1" smtClean="0">
                <a:latin typeface="Garamond"/>
                <a:cs typeface="Garamond"/>
              </a:rPr>
              <a:t>même</a:t>
            </a:r>
            <a:r>
              <a:rPr lang="en-US" dirty="0" smtClean="0">
                <a:latin typeface="Garamond"/>
                <a:cs typeface="Garamond"/>
              </a:rPr>
              <a:t> </a:t>
            </a:r>
            <a:r>
              <a:rPr lang="en-US" dirty="0" err="1" smtClean="0">
                <a:latin typeface="Garamond"/>
                <a:cs typeface="Garamond"/>
              </a:rPr>
              <a:t>nuit</a:t>
            </a:r>
            <a:r>
              <a:rPr lang="en-US" dirty="0" smtClean="0">
                <a:latin typeface="Garamond"/>
                <a:cs typeface="Garamond"/>
              </a:rPr>
              <a:t>, </a:t>
            </a:r>
            <a:r>
              <a:rPr lang="en-US" dirty="0" err="1" smtClean="0">
                <a:latin typeface="Garamond"/>
                <a:cs typeface="Garamond"/>
              </a:rPr>
              <a:t>Amphytrion</a:t>
            </a:r>
            <a:r>
              <a:rPr lang="en-US" dirty="0" smtClean="0">
                <a:latin typeface="Garamond"/>
                <a:cs typeface="Garamond"/>
              </a:rPr>
              <a:t> </a:t>
            </a:r>
            <a:r>
              <a:rPr lang="en-US" dirty="0" err="1" smtClean="0">
                <a:latin typeface="Garamond"/>
                <a:cs typeface="Garamond"/>
              </a:rPr>
              <a:t>revient</a:t>
            </a:r>
            <a:r>
              <a:rPr lang="en-US" dirty="0" smtClean="0">
                <a:latin typeface="Garamond"/>
                <a:cs typeface="Garamond"/>
              </a:rPr>
              <a:t> et </a:t>
            </a:r>
            <a:r>
              <a:rPr lang="en-US" dirty="0" err="1" smtClean="0">
                <a:latin typeface="Garamond"/>
                <a:cs typeface="Garamond"/>
              </a:rPr>
              <a:t>donne</a:t>
            </a:r>
            <a:r>
              <a:rPr lang="en-US" dirty="0" smtClean="0">
                <a:latin typeface="Garamond"/>
                <a:cs typeface="Garamond"/>
              </a:rPr>
              <a:t> </a:t>
            </a:r>
            <a:r>
              <a:rPr lang="en-US" dirty="0" err="1" smtClean="0">
                <a:latin typeface="Garamond"/>
                <a:cs typeface="Garamond"/>
              </a:rPr>
              <a:t>lui</a:t>
            </a:r>
            <a:r>
              <a:rPr lang="en-US" dirty="0" smtClean="0">
                <a:latin typeface="Garamond"/>
                <a:cs typeface="Garamond"/>
              </a:rPr>
              <a:t> </a:t>
            </a:r>
            <a:r>
              <a:rPr lang="en-US" dirty="0" err="1" smtClean="0">
                <a:latin typeface="Garamond"/>
                <a:cs typeface="Garamond"/>
              </a:rPr>
              <a:t>aussi</a:t>
            </a:r>
            <a:r>
              <a:rPr lang="en-US" dirty="0" smtClean="0">
                <a:latin typeface="Garamond"/>
                <a:cs typeface="Garamond"/>
              </a:rPr>
              <a:t> un </a:t>
            </a:r>
            <a:r>
              <a:rPr lang="en-US" dirty="0" err="1" smtClean="0">
                <a:latin typeface="Garamond"/>
                <a:cs typeface="Garamond"/>
              </a:rPr>
              <a:t>fils</a:t>
            </a:r>
            <a:r>
              <a:rPr lang="en-US" dirty="0" smtClean="0">
                <a:latin typeface="Garamond"/>
                <a:cs typeface="Garamond"/>
              </a:rPr>
              <a:t> </a:t>
            </a:r>
            <a:r>
              <a:rPr lang="en-US" dirty="0" err="1" smtClean="0">
                <a:latin typeface="Garamond"/>
                <a:cs typeface="Garamond"/>
              </a:rPr>
              <a:t>à</a:t>
            </a:r>
            <a:r>
              <a:rPr lang="en-US" dirty="0" smtClean="0">
                <a:latin typeface="Garamond"/>
                <a:cs typeface="Garamond"/>
              </a:rPr>
              <a:t> </a:t>
            </a:r>
            <a:r>
              <a:rPr lang="en-US" dirty="0" err="1" smtClean="0">
                <a:latin typeface="Garamond"/>
                <a:cs typeface="Garamond"/>
              </a:rPr>
              <a:t>sa</a:t>
            </a:r>
            <a:r>
              <a:rPr lang="en-US" dirty="0" smtClean="0">
                <a:latin typeface="Garamond"/>
                <a:cs typeface="Garamond"/>
              </a:rPr>
              <a:t> femme...</a:t>
            </a:r>
            <a:endParaRPr lang="en-US" dirty="0" smtClean="0">
              <a:latin typeface="Garamond"/>
              <a:cs typeface="Garamond"/>
            </a:endParaRPr>
          </a:p>
          <a:p>
            <a:pPr algn="just">
              <a:buNone/>
            </a:pPr>
            <a:r>
              <a:rPr lang="en-US" dirty="0" smtClean="0">
                <a:latin typeface="Garamond"/>
                <a:cs typeface="Garamond"/>
              </a:rPr>
              <a:t>Au </a:t>
            </a:r>
            <a:r>
              <a:rPr lang="en-US" dirty="0" smtClean="0">
                <a:latin typeface="Garamond"/>
                <a:cs typeface="Garamond"/>
              </a:rPr>
              <a:t>moment de la </a:t>
            </a:r>
            <a:r>
              <a:rPr lang="en-US" dirty="0" err="1" smtClean="0">
                <a:latin typeface="Garamond"/>
                <a:cs typeface="Garamond"/>
              </a:rPr>
              <a:t>délivrance</a:t>
            </a:r>
            <a:r>
              <a:rPr lang="en-US" dirty="0" smtClean="0">
                <a:latin typeface="Garamond"/>
                <a:cs typeface="Garamond"/>
              </a:rPr>
              <a:t> </a:t>
            </a:r>
            <a:r>
              <a:rPr lang="en-US" dirty="0" err="1" smtClean="0">
                <a:latin typeface="Garamond"/>
                <a:cs typeface="Garamond"/>
              </a:rPr>
              <a:t>d'Alcmène</a:t>
            </a:r>
            <a:r>
              <a:rPr lang="en-US" dirty="0" smtClean="0">
                <a:latin typeface="Garamond"/>
                <a:cs typeface="Garamond"/>
              </a:rPr>
              <a:t>, Zeus </a:t>
            </a:r>
            <a:r>
              <a:rPr lang="en-US" dirty="0" err="1" smtClean="0">
                <a:latin typeface="Garamond"/>
                <a:cs typeface="Garamond"/>
              </a:rPr>
              <a:t>affirme</a:t>
            </a:r>
            <a:r>
              <a:rPr lang="en-US" dirty="0" smtClean="0">
                <a:latin typeface="Garamond"/>
                <a:cs typeface="Garamond"/>
              </a:rPr>
              <a:t> aux </a:t>
            </a:r>
            <a:r>
              <a:rPr lang="en-US" dirty="0" err="1" smtClean="0">
                <a:latin typeface="Garamond"/>
                <a:cs typeface="Garamond"/>
              </a:rPr>
              <a:t>autres</a:t>
            </a:r>
            <a:r>
              <a:rPr lang="en-US" dirty="0" smtClean="0">
                <a:latin typeface="Garamond"/>
                <a:cs typeface="Garamond"/>
              </a:rPr>
              <a:t> </a:t>
            </a:r>
            <a:r>
              <a:rPr lang="en-US" dirty="0" err="1" smtClean="0">
                <a:latin typeface="Garamond"/>
                <a:cs typeface="Garamond"/>
              </a:rPr>
              <a:t>dieux</a:t>
            </a:r>
            <a:r>
              <a:rPr lang="en-US" dirty="0" smtClean="0">
                <a:latin typeface="Garamond"/>
                <a:cs typeface="Garamond"/>
              </a:rPr>
              <a:t> </a:t>
            </a:r>
            <a:r>
              <a:rPr lang="en-US" dirty="0" err="1" smtClean="0">
                <a:latin typeface="Garamond"/>
                <a:cs typeface="Garamond"/>
              </a:rPr>
              <a:t>qu'il</a:t>
            </a:r>
            <a:r>
              <a:rPr lang="en-US" dirty="0" smtClean="0">
                <a:latin typeface="Garamond"/>
                <a:cs typeface="Garamond"/>
              </a:rPr>
              <a:t> </a:t>
            </a:r>
            <a:r>
              <a:rPr lang="en-US" dirty="0" err="1" smtClean="0">
                <a:latin typeface="Garamond"/>
                <a:cs typeface="Garamond"/>
              </a:rPr>
              <a:t>donnera</a:t>
            </a:r>
            <a:r>
              <a:rPr lang="en-US" dirty="0" smtClean="0">
                <a:latin typeface="Garamond"/>
                <a:cs typeface="Garamond"/>
              </a:rPr>
              <a:t> le </a:t>
            </a:r>
            <a:r>
              <a:rPr lang="en-US" dirty="0" err="1" smtClean="0">
                <a:latin typeface="Garamond"/>
                <a:cs typeface="Garamond"/>
              </a:rPr>
              <a:t>royaume</a:t>
            </a:r>
            <a:r>
              <a:rPr lang="en-US" dirty="0" smtClean="0">
                <a:latin typeface="Garamond"/>
                <a:cs typeface="Garamond"/>
              </a:rPr>
              <a:t> des </a:t>
            </a:r>
            <a:r>
              <a:rPr lang="en-US" dirty="0" err="1" smtClean="0">
                <a:latin typeface="Garamond"/>
                <a:cs typeface="Garamond"/>
              </a:rPr>
              <a:t>Persides</a:t>
            </a:r>
            <a:r>
              <a:rPr lang="en-US" dirty="0" smtClean="0">
                <a:latin typeface="Garamond"/>
                <a:cs typeface="Garamond"/>
              </a:rPr>
              <a:t> </a:t>
            </a:r>
            <a:r>
              <a:rPr lang="en-US" dirty="0" err="1" smtClean="0">
                <a:latin typeface="Garamond"/>
                <a:cs typeface="Garamond"/>
              </a:rPr>
              <a:t>à</a:t>
            </a:r>
            <a:r>
              <a:rPr lang="en-US" dirty="0" smtClean="0">
                <a:latin typeface="Garamond"/>
                <a:cs typeface="Garamond"/>
              </a:rPr>
              <a:t> un enfant de son sang qui </a:t>
            </a:r>
            <a:r>
              <a:rPr lang="en-US" dirty="0" err="1" smtClean="0">
                <a:latin typeface="Garamond"/>
                <a:cs typeface="Garamond"/>
              </a:rPr>
              <a:t>naîtra</a:t>
            </a:r>
            <a:r>
              <a:rPr lang="en-US" dirty="0" smtClean="0">
                <a:latin typeface="Garamond"/>
                <a:cs typeface="Garamond"/>
              </a:rPr>
              <a:t> </a:t>
            </a:r>
            <a:r>
              <a:rPr lang="en-US" dirty="0" err="1" smtClean="0">
                <a:latin typeface="Garamond"/>
                <a:cs typeface="Garamond"/>
              </a:rPr>
              <a:t>ce</a:t>
            </a:r>
            <a:r>
              <a:rPr lang="en-US" dirty="0" smtClean="0">
                <a:latin typeface="Garamond"/>
                <a:cs typeface="Garamond"/>
              </a:rPr>
              <a:t> jour-</a:t>
            </a:r>
            <a:r>
              <a:rPr lang="en-US" dirty="0" err="1" smtClean="0">
                <a:latin typeface="Garamond"/>
                <a:cs typeface="Garamond"/>
              </a:rPr>
              <a:t>là</a:t>
            </a:r>
            <a:r>
              <a:rPr lang="en-US" dirty="0" smtClean="0">
                <a:latin typeface="Garamond"/>
                <a:cs typeface="Garamond"/>
              </a:rPr>
              <a:t>.</a:t>
            </a:r>
            <a:endParaRPr lang="en-US" dirty="0" smtClean="0">
              <a:latin typeface="Garamond"/>
              <a:cs typeface="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a:xfrm>
            <a:off x="152400" y="260350"/>
            <a:ext cx="8077200" cy="1111250"/>
          </a:xfrm>
          <a:ln/>
        </p:spPr>
        <p:txBody>
          <a:bodyPr/>
          <a:lstStyle/>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4400" dirty="0" smtClean="0"/>
              <a:t>Auteurs</a:t>
            </a:r>
            <a:endParaRPr lang="fr-FR" sz="4400" dirty="0"/>
          </a:p>
        </p:txBody>
      </p:sp>
      <p:sp>
        <p:nvSpPr>
          <p:cNvPr id="4" name="TextBox 3"/>
          <p:cNvSpPr txBox="1"/>
          <p:nvPr/>
        </p:nvSpPr>
        <p:spPr>
          <a:xfrm>
            <a:off x="228600" y="1447800"/>
            <a:ext cx="76962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dirty="0" err="1" smtClean="0">
                <a:latin typeface="Garamond"/>
                <a:cs typeface="Garamond"/>
              </a:rPr>
              <a:t>Ce</a:t>
            </a:r>
            <a:r>
              <a:rPr lang="en-US" dirty="0" smtClean="0">
                <a:latin typeface="Garamond"/>
                <a:cs typeface="Garamond"/>
              </a:rPr>
              <a:t> travail a </a:t>
            </a:r>
            <a:r>
              <a:rPr lang="en-US" dirty="0" err="1" smtClean="0">
                <a:latin typeface="Garamond"/>
                <a:cs typeface="Garamond"/>
              </a:rPr>
              <a:t>été</a:t>
            </a:r>
            <a:r>
              <a:rPr lang="en-US" dirty="0" smtClean="0">
                <a:latin typeface="Garamond"/>
                <a:cs typeface="Garamond"/>
              </a:rPr>
              <a:t> </a:t>
            </a:r>
            <a:r>
              <a:rPr lang="en-US" dirty="0" err="1" smtClean="0">
                <a:latin typeface="Garamond"/>
                <a:cs typeface="Garamond"/>
              </a:rPr>
              <a:t>effectué</a:t>
            </a:r>
            <a:r>
              <a:rPr lang="en-US" dirty="0" smtClean="0">
                <a:latin typeface="Garamond"/>
                <a:cs typeface="Garamond"/>
              </a:rPr>
              <a:t> par </a:t>
            </a:r>
            <a:r>
              <a:rPr lang="en-US" b="1" dirty="0" err="1" smtClean="0">
                <a:latin typeface="Garamond"/>
                <a:cs typeface="Garamond"/>
              </a:rPr>
              <a:t>Océane</a:t>
            </a:r>
            <a:r>
              <a:rPr lang="en-US" b="1" dirty="0" smtClean="0">
                <a:latin typeface="Garamond"/>
                <a:cs typeface="Garamond"/>
              </a:rPr>
              <a:t> </a:t>
            </a:r>
            <a:r>
              <a:rPr lang="en-US" dirty="0" smtClean="0">
                <a:latin typeface="Garamond"/>
                <a:cs typeface="Garamond"/>
              </a:rPr>
              <a:t>&amp; </a:t>
            </a:r>
            <a:r>
              <a:rPr lang="en-US" b="1" dirty="0" smtClean="0">
                <a:latin typeface="Garamond"/>
                <a:cs typeface="Garamond"/>
              </a:rPr>
              <a:t>Tiffany </a:t>
            </a:r>
            <a:r>
              <a:rPr lang="en-US" b="1" dirty="0" err="1" smtClean="0">
                <a:latin typeface="Garamond"/>
                <a:cs typeface="Garamond"/>
              </a:rPr>
              <a:t>Carasco</a:t>
            </a:r>
            <a:r>
              <a:rPr lang="en-US" dirty="0" smtClean="0">
                <a:latin typeface="Garamond"/>
                <a:cs typeface="Garamond"/>
              </a:rPr>
              <a:t>, </a:t>
            </a:r>
            <a:r>
              <a:rPr lang="en-US" b="1" dirty="0" err="1" smtClean="0">
                <a:latin typeface="Garamond"/>
                <a:cs typeface="Garamond"/>
              </a:rPr>
              <a:t>Ludivine</a:t>
            </a:r>
            <a:r>
              <a:rPr lang="en-US" b="1" dirty="0" smtClean="0">
                <a:latin typeface="Garamond"/>
                <a:cs typeface="Garamond"/>
              </a:rPr>
              <a:t> </a:t>
            </a:r>
            <a:r>
              <a:rPr lang="en-US" b="1" dirty="0" err="1" smtClean="0">
                <a:latin typeface="Garamond"/>
                <a:cs typeface="Garamond"/>
              </a:rPr>
              <a:t>Diochon</a:t>
            </a:r>
            <a:r>
              <a:rPr lang="en-US" b="1" dirty="0" smtClean="0">
                <a:latin typeface="Garamond"/>
                <a:cs typeface="Garamond"/>
              </a:rPr>
              <a:t> </a:t>
            </a:r>
            <a:r>
              <a:rPr lang="en-US" dirty="0" smtClean="0">
                <a:latin typeface="Garamond"/>
                <a:cs typeface="Garamond"/>
              </a:rPr>
              <a:t>et </a:t>
            </a:r>
            <a:r>
              <a:rPr lang="en-US" b="1" dirty="0" smtClean="0">
                <a:latin typeface="Garamond"/>
                <a:cs typeface="Garamond"/>
              </a:rPr>
              <a:t>Samuel Garcia, </a:t>
            </a:r>
            <a:r>
              <a:rPr lang="en-US" dirty="0" err="1" smtClean="0">
                <a:latin typeface="Garamond"/>
                <a:cs typeface="Garamond"/>
              </a:rPr>
              <a:t>élèves</a:t>
            </a:r>
            <a:r>
              <a:rPr lang="en-US" dirty="0" smtClean="0">
                <a:latin typeface="Garamond"/>
                <a:cs typeface="Garamond"/>
              </a:rPr>
              <a:t> de 1S5 du </a:t>
            </a:r>
            <a:r>
              <a:rPr lang="en-US" dirty="0" err="1" smtClean="0">
                <a:latin typeface="Garamond"/>
                <a:cs typeface="Garamond"/>
              </a:rPr>
              <a:t>Lycée</a:t>
            </a:r>
            <a:r>
              <a:rPr lang="en-US" dirty="0" smtClean="0">
                <a:latin typeface="Garamond"/>
                <a:cs typeface="Garamond"/>
              </a:rPr>
              <a:t> </a:t>
            </a:r>
            <a:r>
              <a:rPr lang="en-US" dirty="0" err="1" smtClean="0">
                <a:latin typeface="Garamond"/>
                <a:cs typeface="Garamond"/>
              </a:rPr>
              <a:t>Beaussier</a:t>
            </a:r>
            <a:r>
              <a:rPr lang="en-US" dirty="0" smtClean="0">
                <a:latin typeface="Garamond"/>
                <a:cs typeface="Garamond"/>
              </a:rPr>
              <a:t>, La Seyne-sur-Mer, France.</a:t>
            </a:r>
          </a:p>
          <a:p>
            <a:pPr algn="just"/>
            <a:endParaRPr lang="en-US" dirty="0" smtClean="0"/>
          </a:p>
        </p:txBody>
      </p:sp>
      <p:sp>
        <p:nvSpPr>
          <p:cNvPr id="5" name="TextBox 4"/>
          <p:cNvSpPr txBox="1"/>
          <p:nvPr/>
        </p:nvSpPr>
        <p:spPr>
          <a:xfrm>
            <a:off x="228600" y="2362200"/>
            <a:ext cx="7696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smtClean="0">
                <a:latin typeface="Garamond"/>
                <a:cs typeface="Garamond"/>
              </a:rPr>
              <a:t>Supervision : E. </a:t>
            </a:r>
            <a:r>
              <a:rPr lang="en-US" dirty="0" err="1" smtClean="0">
                <a:latin typeface="Garamond"/>
                <a:cs typeface="Garamond"/>
              </a:rPr>
              <a:t>Dabadie</a:t>
            </a:r>
            <a:endParaRPr lang="en-US" dirty="0" smtClean="0">
              <a:latin typeface="Garamond"/>
              <a:cs typeface="Garamond"/>
            </a:endParaRPr>
          </a:p>
          <a:p>
            <a:pPr algn="just"/>
            <a:endParaRPr lang="en-US" dirty="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err="1" smtClean="0"/>
              <a:t>Avant</a:t>
            </a:r>
            <a:r>
              <a:rPr lang="en-US" sz="3200" b="1" dirty="0" smtClean="0"/>
              <a:t> les </a:t>
            </a:r>
            <a:r>
              <a:rPr lang="en-US" sz="3200" b="1" dirty="0" err="1" smtClean="0"/>
              <a:t>douze</a:t>
            </a:r>
            <a:r>
              <a:rPr lang="en-US" sz="3200" b="1" dirty="0" smtClean="0"/>
              <a:t> </a:t>
            </a:r>
            <a:r>
              <a:rPr lang="en-US" sz="3200" b="1" dirty="0" err="1" smtClean="0"/>
              <a:t>travaux</a:t>
            </a:r>
            <a:r>
              <a:rPr lang="en-US" sz="3200" b="1" dirty="0" smtClean="0"/>
              <a:t>...</a:t>
            </a:r>
            <a:br>
              <a:rPr lang="en-US" sz="3200" b="1" dirty="0" smtClean="0"/>
            </a:br>
            <a:endParaRPr lang="fr-FR" sz="3200" dirty="0"/>
          </a:p>
        </p:txBody>
      </p:sp>
      <p:sp>
        <p:nvSpPr>
          <p:cNvPr id="3" name="Content Placeholder 2"/>
          <p:cNvSpPr>
            <a:spLocks noGrp="1"/>
          </p:cNvSpPr>
          <p:nvPr>
            <p:ph idx="1"/>
          </p:nvPr>
        </p:nvSpPr>
        <p:spPr>
          <a:xfrm>
            <a:off x="304800" y="1600200"/>
            <a:ext cx="7620000" cy="4800600"/>
          </a:xfrm>
        </p:spPr>
        <p:txBody>
          <a:bodyPr>
            <a:normAutofit fontScale="92500"/>
          </a:bodyPr>
          <a:lstStyle/>
          <a:p>
            <a:pPr algn="just">
              <a:buNone/>
            </a:pPr>
            <a:r>
              <a:rPr lang="en-US" dirty="0" smtClean="0">
                <a:latin typeface="Garamond"/>
                <a:cs typeface="Garamond"/>
              </a:rPr>
              <a:t>… </a:t>
            </a:r>
            <a:r>
              <a:rPr lang="en-US" dirty="0" err="1" smtClean="0">
                <a:latin typeface="Garamond"/>
                <a:cs typeface="Garamond"/>
              </a:rPr>
              <a:t>C'était</a:t>
            </a:r>
            <a:r>
              <a:rPr lang="en-US" dirty="0" smtClean="0">
                <a:latin typeface="Garamond"/>
                <a:cs typeface="Garamond"/>
              </a:rPr>
              <a:t> sans </a:t>
            </a:r>
            <a:r>
              <a:rPr lang="en-US" dirty="0" err="1" smtClean="0">
                <a:latin typeface="Garamond"/>
                <a:cs typeface="Garamond"/>
              </a:rPr>
              <a:t>compter</a:t>
            </a:r>
            <a:r>
              <a:rPr lang="en-US" dirty="0" smtClean="0">
                <a:latin typeface="Garamond"/>
                <a:cs typeface="Garamond"/>
              </a:rPr>
              <a:t> </a:t>
            </a:r>
            <a:r>
              <a:rPr lang="en-US" dirty="0" err="1" smtClean="0">
                <a:latin typeface="Garamond"/>
                <a:cs typeface="Garamond"/>
              </a:rPr>
              <a:t>sur</a:t>
            </a:r>
            <a:r>
              <a:rPr lang="en-US" dirty="0" smtClean="0">
                <a:latin typeface="Garamond"/>
                <a:cs typeface="Garamond"/>
              </a:rPr>
              <a:t> la </a:t>
            </a:r>
            <a:r>
              <a:rPr lang="en-US" dirty="0" err="1" smtClean="0">
                <a:latin typeface="Garamond"/>
                <a:cs typeface="Garamond"/>
              </a:rPr>
              <a:t>colère</a:t>
            </a:r>
            <a:r>
              <a:rPr lang="en-US" dirty="0" smtClean="0">
                <a:latin typeface="Garamond"/>
                <a:cs typeface="Garamond"/>
              </a:rPr>
              <a:t> </a:t>
            </a:r>
            <a:r>
              <a:rPr lang="en-US" dirty="0" err="1" smtClean="0">
                <a:latin typeface="Garamond"/>
                <a:cs typeface="Garamond"/>
              </a:rPr>
              <a:t>d'Héra</a:t>
            </a:r>
            <a:r>
              <a:rPr lang="en-US" dirty="0" smtClean="0">
                <a:latin typeface="Garamond"/>
                <a:cs typeface="Garamond"/>
              </a:rPr>
              <a:t> qui, </a:t>
            </a:r>
            <a:r>
              <a:rPr lang="en-US" dirty="0" err="1" smtClean="0">
                <a:latin typeface="Garamond"/>
                <a:cs typeface="Garamond"/>
              </a:rPr>
              <a:t>jalouse</a:t>
            </a:r>
            <a:r>
              <a:rPr lang="en-US" dirty="0" smtClean="0">
                <a:latin typeface="Garamond"/>
                <a:cs typeface="Garamond"/>
              </a:rPr>
              <a:t> de </a:t>
            </a:r>
            <a:r>
              <a:rPr lang="en-US" dirty="0" err="1" smtClean="0">
                <a:latin typeface="Garamond"/>
                <a:cs typeface="Garamond"/>
              </a:rPr>
              <a:t>l'infidélité</a:t>
            </a:r>
            <a:r>
              <a:rPr lang="en-US" dirty="0" smtClean="0">
                <a:latin typeface="Garamond"/>
                <a:cs typeface="Garamond"/>
              </a:rPr>
              <a:t> de son </a:t>
            </a:r>
            <a:r>
              <a:rPr lang="en-US" dirty="0" err="1" smtClean="0">
                <a:latin typeface="Garamond"/>
                <a:cs typeface="Garamond"/>
              </a:rPr>
              <a:t>mari</a:t>
            </a:r>
            <a:r>
              <a:rPr lang="en-US" dirty="0" smtClean="0">
                <a:latin typeface="Garamond"/>
                <a:cs typeface="Garamond"/>
              </a:rPr>
              <a:t>, fit </a:t>
            </a:r>
            <a:r>
              <a:rPr lang="en-US" dirty="0" err="1" smtClean="0">
                <a:latin typeface="Garamond"/>
                <a:cs typeface="Garamond"/>
              </a:rPr>
              <a:t>naître</a:t>
            </a:r>
            <a:r>
              <a:rPr lang="en-US" dirty="0" smtClean="0">
                <a:latin typeface="Garamond"/>
                <a:cs typeface="Garamond"/>
              </a:rPr>
              <a:t> </a:t>
            </a:r>
            <a:r>
              <a:rPr lang="en-US" dirty="0" err="1" smtClean="0">
                <a:latin typeface="Garamond"/>
                <a:cs typeface="Garamond"/>
              </a:rPr>
              <a:t>avant</a:t>
            </a:r>
            <a:r>
              <a:rPr lang="en-US" dirty="0" smtClean="0">
                <a:latin typeface="Garamond"/>
                <a:cs typeface="Garamond"/>
              </a:rPr>
              <a:t> </a:t>
            </a:r>
            <a:r>
              <a:rPr lang="en-US" dirty="0" err="1" smtClean="0">
                <a:latin typeface="Garamond"/>
                <a:cs typeface="Garamond"/>
              </a:rPr>
              <a:t>Héraclès</a:t>
            </a:r>
            <a:r>
              <a:rPr lang="en-US" dirty="0" smtClean="0">
                <a:latin typeface="Garamond"/>
                <a:cs typeface="Garamond"/>
              </a:rPr>
              <a:t> un certain </a:t>
            </a:r>
            <a:r>
              <a:rPr lang="en-US" dirty="0" err="1" smtClean="0">
                <a:latin typeface="Garamond"/>
                <a:cs typeface="Garamond"/>
              </a:rPr>
              <a:t>Eurysthée</a:t>
            </a:r>
            <a:r>
              <a:rPr lang="en-US" dirty="0" smtClean="0">
                <a:latin typeface="Garamond"/>
                <a:cs typeface="Garamond"/>
              </a:rPr>
              <a:t>, </a:t>
            </a:r>
            <a:r>
              <a:rPr lang="en-US" dirty="0" err="1" smtClean="0">
                <a:latin typeface="Garamond"/>
                <a:cs typeface="Garamond"/>
              </a:rPr>
              <a:t>lui</a:t>
            </a:r>
            <a:r>
              <a:rPr lang="en-US" dirty="0" smtClean="0">
                <a:latin typeface="Garamond"/>
                <a:cs typeface="Garamond"/>
              </a:rPr>
              <a:t> </a:t>
            </a:r>
            <a:r>
              <a:rPr lang="en-US" dirty="0" err="1" smtClean="0">
                <a:latin typeface="Garamond"/>
                <a:cs typeface="Garamond"/>
              </a:rPr>
              <a:t>aussi</a:t>
            </a:r>
            <a:r>
              <a:rPr lang="en-US" dirty="0" smtClean="0">
                <a:latin typeface="Garamond"/>
                <a:cs typeface="Garamond"/>
              </a:rPr>
              <a:t> descendant de Zeus, par </a:t>
            </a:r>
            <a:r>
              <a:rPr lang="en-US" dirty="0" err="1" smtClean="0">
                <a:latin typeface="Garamond"/>
                <a:cs typeface="Garamond"/>
              </a:rPr>
              <a:t>l'intermédiaire</a:t>
            </a:r>
            <a:r>
              <a:rPr lang="en-US" dirty="0" smtClean="0">
                <a:latin typeface="Garamond"/>
                <a:cs typeface="Garamond"/>
              </a:rPr>
              <a:t> de </a:t>
            </a:r>
            <a:r>
              <a:rPr lang="en-US" dirty="0" err="1" smtClean="0">
                <a:latin typeface="Garamond"/>
                <a:cs typeface="Garamond"/>
              </a:rPr>
              <a:t>Persée</a:t>
            </a:r>
            <a:r>
              <a:rPr lang="en-US" dirty="0" smtClean="0">
                <a:latin typeface="Garamond"/>
                <a:cs typeface="Garamond"/>
              </a:rPr>
              <a:t>. </a:t>
            </a:r>
            <a:r>
              <a:rPr lang="en-US" dirty="0" err="1" smtClean="0">
                <a:latin typeface="Garamond"/>
                <a:cs typeface="Garamond"/>
              </a:rPr>
              <a:t>Alcmène</a:t>
            </a:r>
            <a:r>
              <a:rPr lang="en-US" dirty="0" smtClean="0">
                <a:latin typeface="Garamond"/>
                <a:cs typeface="Garamond"/>
              </a:rPr>
              <a:t>, </a:t>
            </a:r>
            <a:r>
              <a:rPr lang="en-US" dirty="0" err="1" smtClean="0">
                <a:latin typeface="Garamond"/>
                <a:cs typeface="Garamond"/>
              </a:rPr>
              <a:t>elle</a:t>
            </a:r>
            <a:r>
              <a:rPr lang="en-US" dirty="0" smtClean="0">
                <a:latin typeface="Garamond"/>
                <a:cs typeface="Garamond"/>
              </a:rPr>
              <a:t>, </a:t>
            </a:r>
            <a:r>
              <a:rPr lang="en-US" dirty="0" err="1" smtClean="0">
                <a:latin typeface="Garamond"/>
                <a:cs typeface="Garamond"/>
              </a:rPr>
              <a:t>accoucha</a:t>
            </a:r>
            <a:r>
              <a:rPr lang="en-US" dirty="0" smtClean="0">
                <a:latin typeface="Garamond"/>
                <a:cs typeface="Garamond"/>
              </a:rPr>
              <a:t> </a:t>
            </a:r>
            <a:r>
              <a:rPr lang="en-US" dirty="0" err="1" smtClean="0">
                <a:latin typeface="Garamond"/>
                <a:cs typeface="Garamond"/>
              </a:rPr>
              <a:t>d'Héraclès</a:t>
            </a:r>
            <a:r>
              <a:rPr lang="en-US" dirty="0" smtClean="0">
                <a:latin typeface="Garamond"/>
                <a:cs typeface="Garamond"/>
              </a:rPr>
              <a:t>, </a:t>
            </a:r>
            <a:r>
              <a:rPr lang="en-US" dirty="0" err="1" smtClean="0">
                <a:latin typeface="Garamond"/>
                <a:cs typeface="Garamond"/>
              </a:rPr>
              <a:t>fils</a:t>
            </a:r>
            <a:r>
              <a:rPr lang="en-US" dirty="0" smtClean="0">
                <a:latin typeface="Garamond"/>
                <a:cs typeface="Garamond"/>
              </a:rPr>
              <a:t> de Zeus, et </a:t>
            </a:r>
            <a:r>
              <a:rPr lang="en-US" dirty="0" err="1" smtClean="0">
                <a:latin typeface="Garamond"/>
                <a:cs typeface="Garamond"/>
              </a:rPr>
              <a:t>d'Iphiclès</a:t>
            </a:r>
            <a:r>
              <a:rPr lang="en-US" dirty="0" smtClean="0">
                <a:latin typeface="Garamond"/>
                <a:cs typeface="Garamond"/>
              </a:rPr>
              <a:t>, </a:t>
            </a:r>
            <a:r>
              <a:rPr lang="en-US" dirty="0" err="1" smtClean="0">
                <a:latin typeface="Garamond"/>
                <a:cs typeface="Garamond"/>
              </a:rPr>
              <a:t>fils</a:t>
            </a:r>
            <a:r>
              <a:rPr lang="en-US" dirty="0" smtClean="0">
                <a:latin typeface="Garamond"/>
                <a:cs typeface="Garamond"/>
              </a:rPr>
              <a:t> </a:t>
            </a:r>
            <a:r>
              <a:rPr lang="en-US" dirty="0" err="1" smtClean="0">
                <a:latin typeface="Garamond"/>
                <a:cs typeface="Garamond"/>
              </a:rPr>
              <a:t>d'Amphytrion</a:t>
            </a:r>
            <a:r>
              <a:rPr lang="en-US" dirty="0" smtClean="0">
                <a:latin typeface="Garamond"/>
                <a:cs typeface="Garamond"/>
              </a:rPr>
              <a:t>.</a:t>
            </a:r>
            <a:endParaRPr lang="en-US" dirty="0" smtClean="0">
              <a:latin typeface="Garamond"/>
              <a:cs typeface="Garamond"/>
            </a:endParaRPr>
          </a:p>
          <a:p>
            <a:pPr algn="just">
              <a:buNone/>
            </a:pPr>
            <a:r>
              <a:rPr lang="en-US" dirty="0" smtClean="0">
                <a:latin typeface="Garamond"/>
                <a:cs typeface="Garamond"/>
              </a:rPr>
              <a:t>Pendant </a:t>
            </a:r>
            <a:r>
              <a:rPr lang="en-US" dirty="0" err="1" smtClean="0">
                <a:latin typeface="Garamond"/>
                <a:cs typeface="Garamond"/>
              </a:rPr>
              <a:t>ses</a:t>
            </a:r>
            <a:r>
              <a:rPr lang="en-US" dirty="0" smtClean="0">
                <a:latin typeface="Garamond"/>
                <a:cs typeface="Garamond"/>
              </a:rPr>
              <a:t> premières </a:t>
            </a:r>
            <a:r>
              <a:rPr lang="en-US" dirty="0" err="1" smtClean="0">
                <a:latin typeface="Garamond"/>
                <a:cs typeface="Garamond"/>
              </a:rPr>
              <a:t>années</a:t>
            </a:r>
            <a:r>
              <a:rPr lang="en-US" dirty="0" smtClean="0">
                <a:latin typeface="Garamond"/>
                <a:cs typeface="Garamond"/>
              </a:rPr>
              <a:t>, </a:t>
            </a:r>
            <a:r>
              <a:rPr lang="en-US" dirty="0" err="1" smtClean="0">
                <a:latin typeface="Garamond"/>
                <a:cs typeface="Garamond"/>
              </a:rPr>
              <a:t>Héraclès</a:t>
            </a:r>
            <a:r>
              <a:rPr lang="en-US" dirty="0" smtClean="0">
                <a:latin typeface="Garamond"/>
                <a:cs typeface="Garamond"/>
              </a:rPr>
              <a:t>, qui </a:t>
            </a:r>
            <a:r>
              <a:rPr lang="en-US" dirty="0" err="1" smtClean="0">
                <a:latin typeface="Garamond"/>
                <a:cs typeface="Garamond"/>
              </a:rPr>
              <a:t>porte</a:t>
            </a:r>
            <a:r>
              <a:rPr lang="en-US" dirty="0" smtClean="0">
                <a:latin typeface="Garamond"/>
                <a:cs typeface="Garamond"/>
              </a:rPr>
              <a:t> </a:t>
            </a:r>
            <a:r>
              <a:rPr lang="en-US" dirty="0" err="1" smtClean="0">
                <a:latin typeface="Garamond"/>
                <a:cs typeface="Garamond"/>
              </a:rPr>
              <a:t>alors</a:t>
            </a:r>
            <a:r>
              <a:rPr lang="en-US" dirty="0" smtClean="0">
                <a:latin typeface="Garamond"/>
                <a:cs typeface="Garamond"/>
              </a:rPr>
              <a:t> le nom </a:t>
            </a:r>
            <a:r>
              <a:rPr lang="en-US" dirty="0" err="1" smtClean="0">
                <a:latin typeface="Garamond"/>
                <a:cs typeface="Garamond"/>
              </a:rPr>
              <a:t>d'Alcide</a:t>
            </a:r>
            <a:r>
              <a:rPr lang="en-US" dirty="0" smtClean="0">
                <a:latin typeface="Garamond"/>
                <a:cs typeface="Garamond"/>
              </a:rPr>
              <a:t> (</a:t>
            </a:r>
            <a:r>
              <a:rPr lang="en-US" dirty="0" err="1" smtClean="0">
                <a:latin typeface="Garamond"/>
                <a:cs typeface="Garamond"/>
              </a:rPr>
              <a:t>ou</a:t>
            </a:r>
            <a:r>
              <a:rPr lang="en-US" dirty="0" smtClean="0">
                <a:latin typeface="Garamond"/>
                <a:cs typeface="Garamond"/>
              </a:rPr>
              <a:t> </a:t>
            </a:r>
            <a:r>
              <a:rPr lang="en-US" dirty="0" err="1" smtClean="0">
                <a:latin typeface="Garamond"/>
                <a:cs typeface="Garamond"/>
              </a:rPr>
              <a:t>d'Alcée</a:t>
            </a:r>
            <a:r>
              <a:rPr lang="en-US" dirty="0" smtClean="0">
                <a:latin typeface="Garamond"/>
                <a:cs typeface="Garamond"/>
              </a:rPr>
              <a:t>), </a:t>
            </a:r>
            <a:r>
              <a:rPr lang="en-US" dirty="0" err="1" smtClean="0">
                <a:latin typeface="Garamond"/>
                <a:cs typeface="Garamond"/>
              </a:rPr>
              <a:t>est</a:t>
            </a:r>
            <a:r>
              <a:rPr lang="en-US" dirty="0" smtClean="0">
                <a:latin typeface="Garamond"/>
                <a:cs typeface="Garamond"/>
              </a:rPr>
              <a:t> </a:t>
            </a:r>
            <a:r>
              <a:rPr lang="en-US" dirty="0" err="1" smtClean="0">
                <a:latin typeface="Garamond"/>
                <a:cs typeface="Garamond"/>
              </a:rPr>
              <a:t>poursuivi</a:t>
            </a:r>
            <a:r>
              <a:rPr lang="en-US" dirty="0" smtClean="0">
                <a:latin typeface="Garamond"/>
                <a:cs typeface="Garamond"/>
              </a:rPr>
              <a:t> par la </a:t>
            </a:r>
            <a:r>
              <a:rPr lang="en-US" dirty="0" err="1" smtClean="0">
                <a:latin typeface="Garamond"/>
                <a:cs typeface="Garamond"/>
              </a:rPr>
              <a:t>haine</a:t>
            </a:r>
            <a:r>
              <a:rPr lang="en-US" dirty="0" smtClean="0">
                <a:latin typeface="Garamond"/>
                <a:cs typeface="Garamond"/>
              </a:rPr>
              <a:t> </a:t>
            </a:r>
            <a:r>
              <a:rPr lang="en-US" dirty="0" err="1" smtClean="0">
                <a:latin typeface="Garamond"/>
                <a:cs typeface="Garamond"/>
              </a:rPr>
              <a:t>d'Héra</a:t>
            </a:r>
            <a:r>
              <a:rPr lang="en-US" dirty="0" smtClean="0">
                <a:latin typeface="Garamond"/>
                <a:cs typeface="Garamond"/>
              </a:rPr>
              <a:t>. </a:t>
            </a:r>
            <a:r>
              <a:rPr lang="en-US" dirty="0" err="1" smtClean="0">
                <a:latin typeface="Garamond"/>
                <a:cs typeface="Garamond"/>
              </a:rPr>
              <a:t>Ainsi</a:t>
            </a:r>
            <a:r>
              <a:rPr lang="en-US" dirty="0" smtClean="0">
                <a:latin typeface="Garamond"/>
                <a:cs typeface="Garamond"/>
              </a:rPr>
              <a:t>, </a:t>
            </a:r>
            <a:r>
              <a:rPr lang="en-US" dirty="0" err="1" smtClean="0">
                <a:latin typeface="Garamond"/>
                <a:cs typeface="Garamond"/>
              </a:rPr>
              <a:t>dès</a:t>
            </a:r>
            <a:r>
              <a:rPr lang="en-US" dirty="0" smtClean="0">
                <a:latin typeface="Garamond"/>
                <a:cs typeface="Garamond"/>
              </a:rPr>
              <a:t> son </a:t>
            </a:r>
            <a:r>
              <a:rPr lang="en-US" dirty="0" err="1" smtClean="0">
                <a:latin typeface="Garamond"/>
                <a:cs typeface="Garamond"/>
              </a:rPr>
              <a:t>berceau</a:t>
            </a:r>
            <a:r>
              <a:rPr lang="en-US" dirty="0" smtClean="0">
                <a:latin typeface="Garamond"/>
                <a:cs typeface="Garamond"/>
              </a:rPr>
              <a:t>, </a:t>
            </a:r>
            <a:r>
              <a:rPr lang="en-US" dirty="0" err="1" smtClean="0">
                <a:latin typeface="Garamond"/>
                <a:cs typeface="Garamond"/>
              </a:rPr>
              <a:t>il</a:t>
            </a:r>
            <a:r>
              <a:rPr lang="en-US" dirty="0" smtClean="0">
                <a:latin typeface="Garamond"/>
                <a:cs typeface="Garamond"/>
              </a:rPr>
              <a:t> </a:t>
            </a:r>
            <a:r>
              <a:rPr lang="en-US" dirty="0" err="1" smtClean="0">
                <a:latin typeface="Garamond"/>
                <a:cs typeface="Garamond"/>
              </a:rPr>
              <a:t>doit</a:t>
            </a:r>
            <a:r>
              <a:rPr lang="en-US" dirty="0" smtClean="0">
                <a:latin typeface="Garamond"/>
                <a:cs typeface="Garamond"/>
              </a:rPr>
              <a:t> </a:t>
            </a:r>
            <a:r>
              <a:rPr lang="en-US" dirty="0" err="1" smtClean="0">
                <a:latin typeface="Garamond"/>
                <a:cs typeface="Garamond"/>
              </a:rPr>
              <a:t>étrangler</a:t>
            </a:r>
            <a:r>
              <a:rPr lang="en-US" dirty="0" smtClean="0">
                <a:latin typeface="Garamond"/>
                <a:cs typeface="Garamond"/>
              </a:rPr>
              <a:t> </a:t>
            </a:r>
            <a:r>
              <a:rPr lang="en-US" dirty="0" err="1" smtClean="0">
                <a:latin typeface="Garamond"/>
                <a:cs typeface="Garamond"/>
              </a:rPr>
              <a:t>deux</a:t>
            </a:r>
            <a:r>
              <a:rPr lang="en-US" dirty="0" smtClean="0">
                <a:latin typeface="Garamond"/>
                <a:cs typeface="Garamond"/>
              </a:rPr>
              <a:t> serpents </a:t>
            </a:r>
            <a:r>
              <a:rPr lang="en-US" dirty="0" err="1" smtClean="0">
                <a:latin typeface="Garamond"/>
                <a:cs typeface="Garamond"/>
              </a:rPr>
              <a:t>que</a:t>
            </a:r>
            <a:r>
              <a:rPr lang="en-US" dirty="0" smtClean="0">
                <a:latin typeface="Garamond"/>
                <a:cs typeface="Garamond"/>
              </a:rPr>
              <a:t> la </a:t>
            </a:r>
            <a:r>
              <a:rPr lang="en-US" dirty="0" err="1" smtClean="0">
                <a:latin typeface="Garamond"/>
                <a:cs typeface="Garamond"/>
              </a:rPr>
              <a:t>déesse</a:t>
            </a:r>
            <a:r>
              <a:rPr lang="en-US" dirty="0" smtClean="0">
                <a:latin typeface="Garamond"/>
                <a:cs typeface="Garamond"/>
              </a:rPr>
              <a:t> a </a:t>
            </a:r>
            <a:r>
              <a:rPr lang="en-US" dirty="0" err="1" smtClean="0">
                <a:latin typeface="Garamond"/>
                <a:cs typeface="Garamond"/>
              </a:rPr>
              <a:t>envoyés</a:t>
            </a:r>
            <a:r>
              <a:rPr lang="en-US" dirty="0" smtClean="0">
                <a:latin typeface="Garamond"/>
                <a:cs typeface="Garamond"/>
              </a:rPr>
              <a:t> pour le </a:t>
            </a:r>
            <a:r>
              <a:rPr lang="en-US" dirty="0" err="1" smtClean="0">
                <a:latin typeface="Garamond"/>
                <a:cs typeface="Garamond"/>
              </a:rPr>
              <a:t>tuer</a:t>
            </a:r>
            <a:r>
              <a:rPr lang="en-US" dirty="0" smtClean="0">
                <a:latin typeface="Garamond"/>
                <a:cs typeface="Garamond"/>
              </a:rPr>
              <a:t>.</a:t>
            </a:r>
            <a:endParaRPr lang="en-US" dirty="0" smtClean="0">
              <a:latin typeface="Garamond"/>
              <a:cs typeface="Garamond"/>
            </a:endParaRPr>
          </a:p>
          <a:p>
            <a:pPr algn="just">
              <a:buNone/>
            </a:pPr>
            <a:r>
              <a:rPr lang="en-US" dirty="0" smtClean="0">
                <a:latin typeface="Garamond"/>
                <a:cs typeface="Garamond"/>
              </a:rPr>
              <a:t>Un </a:t>
            </a:r>
            <a:r>
              <a:rPr lang="en-US" dirty="0" err="1" smtClean="0">
                <a:latin typeface="Garamond"/>
                <a:cs typeface="Garamond"/>
              </a:rPr>
              <a:t>autre</a:t>
            </a:r>
            <a:r>
              <a:rPr lang="en-US" dirty="0" smtClean="0">
                <a:latin typeface="Garamond"/>
                <a:cs typeface="Garamond"/>
              </a:rPr>
              <a:t> de </a:t>
            </a:r>
            <a:r>
              <a:rPr lang="en-US" dirty="0" err="1" smtClean="0">
                <a:latin typeface="Garamond"/>
                <a:cs typeface="Garamond"/>
              </a:rPr>
              <a:t>ses</a:t>
            </a:r>
            <a:r>
              <a:rPr lang="en-US" dirty="0" smtClean="0">
                <a:latin typeface="Garamond"/>
                <a:cs typeface="Garamond"/>
              </a:rPr>
              <a:t> </a:t>
            </a:r>
            <a:r>
              <a:rPr lang="en-US" dirty="0" err="1" smtClean="0">
                <a:latin typeface="Garamond"/>
                <a:cs typeface="Garamond"/>
              </a:rPr>
              <a:t>hauts</a:t>
            </a:r>
            <a:r>
              <a:rPr lang="en-US" dirty="0" smtClean="0">
                <a:latin typeface="Garamond"/>
                <a:cs typeface="Garamond"/>
              </a:rPr>
              <a:t> </a:t>
            </a:r>
            <a:r>
              <a:rPr lang="en-US" dirty="0" err="1" smtClean="0">
                <a:latin typeface="Garamond"/>
                <a:cs typeface="Garamond"/>
              </a:rPr>
              <a:t>faits</a:t>
            </a:r>
            <a:r>
              <a:rPr lang="en-US" dirty="0" smtClean="0">
                <a:latin typeface="Garamond"/>
                <a:cs typeface="Garamond"/>
              </a:rPr>
              <a:t> </a:t>
            </a:r>
            <a:r>
              <a:rPr lang="en-US" dirty="0" err="1" smtClean="0">
                <a:latin typeface="Garamond"/>
                <a:cs typeface="Garamond"/>
              </a:rPr>
              <a:t>est</a:t>
            </a:r>
            <a:r>
              <a:rPr lang="en-US" dirty="0" smtClean="0">
                <a:latin typeface="Garamond"/>
                <a:cs typeface="Garamond"/>
              </a:rPr>
              <a:t> le </a:t>
            </a:r>
            <a:r>
              <a:rPr lang="en-US" dirty="0" err="1" smtClean="0">
                <a:latin typeface="Garamond"/>
                <a:cs typeface="Garamond"/>
              </a:rPr>
              <a:t>meurtre</a:t>
            </a:r>
            <a:r>
              <a:rPr lang="en-US" dirty="0" smtClean="0">
                <a:latin typeface="Garamond"/>
                <a:cs typeface="Garamond"/>
              </a:rPr>
              <a:t> du </a:t>
            </a:r>
            <a:r>
              <a:rPr lang="en-US" dirty="0" err="1" smtClean="0">
                <a:latin typeface="Garamond"/>
                <a:cs typeface="Garamond"/>
              </a:rPr>
              <a:t>roi</a:t>
            </a:r>
            <a:r>
              <a:rPr lang="en-US" dirty="0" smtClean="0">
                <a:latin typeface="Garamond"/>
                <a:cs typeface="Garamond"/>
              </a:rPr>
              <a:t> </a:t>
            </a:r>
            <a:r>
              <a:rPr lang="en-US" dirty="0" err="1" smtClean="0">
                <a:latin typeface="Garamond"/>
                <a:cs typeface="Garamond"/>
              </a:rPr>
              <a:t>Erginos</a:t>
            </a:r>
            <a:r>
              <a:rPr lang="en-US" dirty="0" smtClean="0">
                <a:latin typeface="Garamond"/>
                <a:cs typeface="Garamond"/>
              </a:rPr>
              <a:t>, qui </a:t>
            </a:r>
            <a:r>
              <a:rPr lang="en-US" dirty="0" err="1" smtClean="0">
                <a:latin typeface="Garamond"/>
                <a:cs typeface="Garamond"/>
              </a:rPr>
              <a:t>libère</a:t>
            </a:r>
            <a:r>
              <a:rPr lang="en-US" dirty="0" smtClean="0">
                <a:latin typeface="Garamond"/>
                <a:cs typeface="Garamond"/>
              </a:rPr>
              <a:t> </a:t>
            </a:r>
            <a:r>
              <a:rPr lang="en-US" dirty="0" err="1" smtClean="0">
                <a:latin typeface="Garamond"/>
                <a:cs typeface="Garamond"/>
              </a:rPr>
              <a:t>Thèbes</a:t>
            </a:r>
            <a:r>
              <a:rPr lang="en-US" dirty="0" smtClean="0">
                <a:latin typeface="Garamond"/>
                <a:cs typeface="Garamond"/>
              </a:rPr>
              <a:t> de </a:t>
            </a:r>
            <a:r>
              <a:rPr lang="en-US" dirty="0" err="1" smtClean="0">
                <a:latin typeface="Garamond"/>
                <a:cs typeface="Garamond"/>
              </a:rPr>
              <a:t>l'impôt</a:t>
            </a:r>
            <a:r>
              <a:rPr lang="en-US" dirty="0" smtClean="0">
                <a:latin typeface="Garamond"/>
                <a:cs typeface="Garamond"/>
              </a:rPr>
              <a:t> </a:t>
            </a:r>
            <a:r>
              <a:rPr lang="en-US" dirty="0" err="1" smtClean="0">
                <a:latin typeface="Garamond"/>
                <a:cs typeface="Garamond"/>
              </a:rPr>
              <a:t>qu'elle</a:t>
            </a:r>
            <a:r>
              <a:rPr lang="en-US" dirty="0" smtClean="0">
                <a:latin typeface="Garamond"/>
                <a:cs typeface="Garamond"/>
              </a:rPr>
              <a:t> </a:t>
            </a:r>
            <a:r>
              <a:rPr lang="en-US" dirty="0" err="1" smtClean="0">
                <a:latin typeface="Garamond"/>
                <a:cs typeface="Garamond"/>
              </a:rPr>
              <a:t>était</a:t>
            </a:r>
            <a:r>
              <a:rPr lang="en-US" dirty="0" smtClean="0">
                <a:latin typeface="Garamond"/>
                <a:cs typeface="Garamond"/>
              </a:rPr>
              <a:t> </a:t>
            </a:r>
            <a:r>
              <a:rPr lang="en-US" dirty="0" err="1" smtClean="0">
                <a:latin typeface="Garamond"/>
                <a:cs typeface="Garamond"/>
              </a:rPr>
              <a:t>contrainte</a:t>
            </a:r>
            <a:r>
              <a:rPr lang="en-US" dirty="0" smtClean="0">
                <a:latin typeface="Garamond"/>
                <a:cs typeface="Garamond"/>
              </a:rPr>
              <a:t> de payer </a:t>
            </a:r>
            <a:r>
              <a:rPr lang="en-US" dirty="0" err="1" smtClean="0">
                <a:latin typeface="Garamond"/>
                <a:cs typeface="Garamond"/>
              </a:rPr>
              <a:t>à</a:t>
            </a:r>
            <a:r>
              <a:rPr lang="en-US" dirty="0" smtClean="0">
                <a:latin typeface="Garamond"/>
                <a:cs typeface="Garamond"/>
              </a:rPr>
              <a:t> </a:t>
            </a:r>
            <a:r>
              <a:rPr lang="en-US" dirty="0" err="1" smtClean="0">
                <a:latin typeface="Garamond"/>
                <a:cs typeface="Garamond"/>
              </a:rPr>
              <a:t>ce</a:t>
            </a:r>
            <a:r>
              <a:rPr lang="en-US" dirty="0" smtClean="0">
                <a:latin typeface="Garamond"/>
                <a:cs typeface="Garamond"/>
              </a:rPr>
              <a:t> </a:t>
            </a:r>
            <a:r>
              <a:rPr lang="en-US" dirty="0" err="1" smtClean="0">
                <a:latin typeface="Garamond"/>
                <a:cs typeface="Garamond"/>
              </a:rPr>
              <a:t>souverain</a:t>
            </a:r>
            <a:r>
              <a:rPr lang="en-US" dirty="0" smtClean="0">
                <a:latin typeface="Garamond"/>
                <a:cs typeface="Garamond"/>
              </a:rPr>
              <a:t>. En </a:t>
            </a:r>
            <a:r>
              <a:rPr lang="en-US" dirty="0" err="1" smtClean="0">
                <a:latin typeface="Garamond"/>
                <a:cs typeface="Garamond"/>
              </a:rPr>
              <a:t>récompense</a:t>
            </a:r>
            <a:r>
              <a:rPr lang="en-US" dirty="0" smtClean="0">
                <a:latin typeface="Garamond"/>
                <a:cs typeface="Garamond"/>
              </a:rPr>
              <a:t>, </a:t>
            </a:r>
            <a:r>
              <a:rPr lang="en-US" dirty="0" err="1" smtClean="0">
                <a:latin typeface="Garamond"/>
                <a:cs typeface="Garamond"/>
              </a:rPr>
              <a:t>Créon</a:t>
            </a:r>
            <a:r>
              <a:rPr lang="en-US" dirty="0" smtClean="0">
                <a:latin typeface="Garamond"/>
                <a:cs typeface="Garamond"/>
              </a:rPr>
              <a:t> </a:t>
            </a:r>
            <a:r>
              <a:rPr lang="en-US" dirty="0" err="1" smtClean="0">
                <a:latin typeface="Garamond"/>
                <a:cs typeface="Garamond"/>
              </a:rPr>
              <a:t>donne</a:t>
            </a:r>
            <a:r>
              <a:rPr lang="en-US" dirty="0" smtClean="0">
                <a:latin typeface="Garamond"/>
                <a:cs typeface="Garamond"/>
              </a:rPr>
              <a:t> </a:t>
            </a:r>
            <a:r>
              <a:rPr lang="en-US" dirty="0" err="1" smtClean="0">
                <a:latin typeface="Garamond"/>
                <a:cs typeface="Garamond"/>
              </a:rPr>
              <a:t>à</a:t>
            </a:r>
            <a:r>
              <a:rPr lang="en-US" dirty="0" smtClean="0">
                <a:latin typeface="Garamond"/>
                <a:cs typeface="Garamond"/>
              </a:rPr>
              <a:t> </a:t>
            </a:r>
            <a:r>
              <a:rPr lang="en-US" dirty="0" err="1" smtClean="0">
                <a:latin typeface="Garamond"/>
                <a:cs typeface="Garamond"/>
              </a:rPr>
              <a:t>Héraclès</a:t>
            </a:r>
            <a:r>
              <a:rPr lang="en-US" dirty="0" smtClean="0">
                <a:latin typeface="Garamond"/>
                <a:cs typeface="Garamond"/>
              </a:rPr>
              <a:t> </a:t>
            </a:r>
            <a:r>
              <a:rPr lang="en-US" dirty="0" err="1" smtClean="0">
                <a:latin typeface="Garamond"/>
                <a:cs typeface="Garamond"/>
              </a:rPr>
              <a:t>sa</a:t>
            </a:r>
            <a:r>
              <a:rPr lang="en-US" dirty="0" smtClean="0">
                <a:latin typeface="Garamond"/>
                <a:cs typeface="Garamond"/>
              </a:rPr>
              <a:t> </a:t>
            </a:r>
            <a:r>
              <a:rPr lang="en-US" dirty="0" err="1" smtClean="0">
                <a:latin typeface="Garamond"/>
                <a:cs typeface="Garamond"/>
              </a:rPr>
              <a:t>fille</a:t>
            </a:r>
            <a:r>
              <a:rPr lang="en-US" dirty="0" smtClean="0">
                <a:latin typeface="Garamond"/>
                <a:cs typeface="Garamond"/>
              </a:rPr>
              <a:t> </a:t>
            </a:r>
            <a:r>
              <a:rPr lang="en-US" dirty="0" err="1" smtClean="0">
                <a:latin typeface="Garamond"/>
                <a:cs typeface="Garamond"/>
              </a:rPr>
              <a:t>Mégara</a:t>
            </a:r>
            <a:r>
              <a:rPr lang="en-US" dirty="0" smtClean="0">
                <a:latin typeface="Garamond"/>
                <a:cs typeface="Garamond"/>
              </a:rPr>
              <a:t> en </a:t>
            </a:r>
            <a:r>
              <a:rPr lang="en-US" dirty="0" err="1" smtClean="0">
                <a:latin typeface="Garamond"/>
                <a:cs typeface="Garamond"/>
              </a:rPr>
              <a:t>mariage</a:t>
            </a:r>
            <a:r>
              <a:rPr lang="en-US" dirty="0" smtClean="0">
                <a:latin typeface="Garamond"/>
                <a:cs typeface="Garamond"/>
              </a:rPr>
              <a:t>. Il en aura </a:t>
            </a:r>
            <a:r>
              <a:rPr lang="en-US" dirty="0" err="1" smtClean="0">
                <a:latin typeface="Garamond"/>
                <a:cs typeface="Garamond"/>
              </a:rPr>
              <a:t>trois</a:t>
            </a:r>
            <a:r>
              <a:rPr lang="en-US" dirty="0" smtClean="0">
                <a:latin typeface="Garamond"/>
                <a:cs typeface="Garamond"/>
              </a:rPr>
              <a:t> </a:t>
            </a:r>
            <a:r>
              <a:rPr lang="en-US" dirty="0" err="1" smtClean="0">
                <a:latin typeface="Garamond"/>
                <a:cs typeface="Garamond"/>
              </a:rPr>
              <a:t>enfants</a:t>
            </a:r>
            <a:r>
              <a:rPr lang="en-US" dirty="0" smtClean="0">
                <a:latin typeface="Garamond"/>
                <a:cs typeface="Garamond"/>
              </a:rPr>
              <a:t>. </a:t>
            </a:r>
            <a:endParaRPr lang="en-US" dirty="0" smtClean="0">
              <a:latin typeface="Garamond"/>
              <a:cs typeface="Garamond"/>
            </a:endParaRPr>
          </a:p>
          <a:p>
            <a:pPr algn="just">
              <a:buNone/>
            </a:pPr>
            <a:r>
              <a:rPr lang="en-US" dirty="0" err="1" smtClean="0">
                <a:latin typeface="Garamond"/>
                <a:cs typeface="Garamond"/>
              </a:rPr>
              <a:t>Mais</a:t>
            </a:r>
            <a:r>
              <a:rPr lang="en-US" dirty="0" smtClean="0">
                <a:latin typeface="Garamond"/>
                <a:cs typeface="Garamond"/>
              </a:rPr>
              <a:t> </a:t>
            </a:r>
            <a:r>
              <a:rPr lang="en-US" dirty="0" err="1" smtClean="0">
                <a:latin typeface="Garamond"/>
                <a:cs typeface="Garamond"/>
              </a:rPr>
              <a:t>Héra</a:t>
            </a:r>
            <a:r>
              <a:rPr lang="en-US" dirty="0" smtClean="0">
                <a:latin typeface="Garamond"/>
                <a:cs typeface="Garamond"/>
              </a:rPr>
              <a:t> ne put supporter </a:t>
            </a:r>
            <a:r>
              <a:rPr lang="en-US" dirty="0" err="1" smtClean="0">
                <a:latin typeface="Garamond"/>
                <a:cs typeface="Garamond"/>
              </a:rPr>
              <a:t>ce</a:t>
            </a:r>
            <a:r>
              <a:rPr lang="en-US" dirty="0" smtClean="0">
                <a:latin typeface="Garamond"/>
                <a:cs typeface="Garamond"/>
              </a:rPr>
              <a:t> </a:t>
            </a:r>
            <a:r>
              <a:rPr lang="en-US" dirty="0" err="1" smtClean="0">
                <a:latin typeface="Garamond"/>
                <a:cs typeface="Garamond"/>
              </a:rPr>
              <a:t>bonheur</a:t>
            </a:r>
            <a:r>
              <a:rPr lang="en-US" dirty="0" smtClean="0">
                <a:latin typeface="Garamond"/>
                <a:cs typeface="Garamond"/>
              </a:rPr>
              <a:t>. Elle le </a:t>
            </a:r>
            <a:r>
              <a:rPr lang="en-US" dirty="0" err="1" smtClean="0">
                <a:latin typeface="Garamond"/>
                <a:cs typeface="Garamond"/>
              </a:rPr>
              <a:t>rendit</a:t>
            </a:r>
            <a:r>
              <a:rPr lang="en-US" dirty="0" smtClean="0">
                <a:latin typeface="Garamond"/>
                <a:cs typeface="Garamond"/>
              </a:rPr>
              <a:t> </a:t>
            </a:r>
            <a:r>
              <a:rPr lang="en-US" dirty="0" err="1" smtClean="0">
                <a:latin typeface="Garamond"/>
                <a:cs typeface="Garamond"/>
              </a:rPr>
              <a:t>fou</a:t>
            </a:r>
            <a:r>
              <a:rPr lang="en-US" dirty="0" smtClean="0">
                <a:latin typeface="Garamond"/>
                <a:cs typeface="Garamond"/>
              </a:rPr>
              <a:t>, </a:t>
            </a:r>
            <a:r>
              <a:rPr lang="en-US" dirty="0" err="1" smtClean="0">
                <a:latin typeface="Garamond"/>
                <a:cs typeface="Garamond"/>
              </a:rPr>
              <a:t>si</a:t>
            </a:r>
            <a:r>
              <a:rPr lang="en-US" dirty="0" smtClean="0">
                <a:latin typeface="Garamond"/>
                <a:cs typeface="Garamond"/>
              </a:rPr>
              <a:t> </a:t>
            </a:r>
            <a:r>
              <a:rPr lang="en-US" dirty="0" err="1" smtClean="0">
                <a:latin typeface="Garamond"/>
                <a:cs typeface="Garamond"/>
              </a:rPr>
              <a:t>bien</a:t>
            </a:r>
            <a:r>
              <a:rPr lang="en-US" dirty="0" smtClean="0">
                <a:latin typeface="Garamond"/>
                <a:cs typeface="Garamond"/>
              </a:rPr>
              <a:t> </a:t>
            </a:r>
            <a:r>
              <a:rPr lang="en-US" dirty="0" err="1" smtClean="0">
                <a:latin typeface="Garamond"/>
                <a:cs typeface="Garamond"/>
              </a:rPr>
              <a:t>qu'il</a:t>
            </a:r>
            <a:r>
              <a:rPr lang="en-US" dirty="0" smtClean="0">
                <a:latin typeface="Garamond"/>
                <a:cs typeface="Garamond"/>
              </a:rPr>
              <a:t> </a:t>
            </a:r>
            <a:r>
              <a:rPr lang="en-US" dirty="0" err="1" smtClean="0">
                <a:latin typeface="Garamond"/>
                <a:cs typeface="Garamond"/>
              </a:rPr>
              <a:t>tua</a:t>
            </a:r>
            <a:r>
              <a:rPr lang="en-US" dirty="0" smtClean="0">
                <a:latin typeface="Garamond"/>
                <a:cs typeface="Garamond"/>
              </a:rPr>
              <a:t> </a:t>
            </a:r>
            <a:r>
              <a:rPr lang="en-US" dirty="0" err="1" smtClean="0">
                <a:latin typeface="Garamond"/>
                <a:cs typeface="Garamond"/>
              </a:rPr>
              <a:t>sa</a:t>
            </a:r>
            <a:r>
              <a:rPr lang="en-US" dirty="0" smtClean="0">
                <a:latin typeface="Garamond"/>
                <a:cs typeface="Garamond"/>
              </a:rPr>
              <a:t> femme et </a:t>
            </a:r>
            <a:r>
              <a:rPr lang="en-US" dirty="0" err="1" smtClean="0">
                <a:latin typeface="Garamond"/>
                <a:cs typeface="Garamond"/>
              </a:rPr>
              <a:t>ses</a:t>
            </a:r>
            <a:r>
              <a:rPr lang="en-US" dirty="0" smtClean="0">
                <a:latin typeface="Garamond"/>
                <a:cs typeface="Garamond"/>
              </a:rPr>
              <a:t> </a:t>
            </a:r>
            <a:r>
              <a:rPr lang="en-US" dirty="0" err="1" smtClean="0">
                <a:latin typeface="Garamond"/>
                <a:cs typeface="Garamond"/>
              </a:rPr>
              <a:t>enfants</a:t>
            </a:r>
            <a:r>
              <a:rPr lang="en-US" dirty="0" smtClean="0">
                <a:latin typeface="Garamond"/>
                <a:cs typeface="Garamond"/>
              </a:rPr>
              <a:t>. </a:t>
            </a:r>
            <a:r>
              <a:rPr lang="en-US" dirty="0" err="1" smtClean="0">
                <a:latin typeface="Garamond"/>
                <a:cs typeface="Garamond"/>
              </a:rPr>
              <a:t>Perdu</a:t>
            </a:r>
            <a:r>
              <a:rPr lang="en-US" dirty="0" smtClean="0">
                <a:latin typeface="Garamond"/>
                <a:cs typeface="Garamond"/>
              </a:rPr>
              <a:t>, </a:t>
            </a:r>
            <a:r>
              <a:rPr lang="en-US" dirty="0" err="1" smtClean="0">
                <a:latin typeface="Garamond"/>
                <a:cs typeface="Garamond"/>
              </a:rPr>
              <a:t>il</a:t>
            </a:r>
            <a:r>
              <a:rPr lang="en-US" dirty="0" smtClean="0">
                <a:latin typeface="Garamond"/>
                <a:cs typeface="Garamond"/>
              </a:rPr>
              <a:t> </a:t>
            </a:r>
            <a:r>
              <a:rPr lang="en-US" dirty="0" err="1" smtClean="0">
                <a:latin typeface="Garamond"/>
                <a:cs typeface="Garamond"/>
              </a:rPr>
              <a:t>décida</a:t>
            </a:r>
            <a:r>
              <a:rPr lang="en-US" dirty="0" smtClean="0">
                <a:latin typeface="Garamond"/>
                <a:cs typeface="Garamond"/>
              </a:rPr>
              <a:t> de consulter </a:t>
            </a:r>
            <a:r>
              <a:rPr lang="en-US" dirty="0" err="1" smtClean="0">
                <a:latin typeface="Garamond"/>
                <a:cs typeface="Garamond"/>
              </a:rPr>
              <a:t>l'oracle</a:t>
            </a:r>
            <a:r>
              <a:rPr lang="en-US" dirty="0" smtClean="0">
                <a:latin typeface="Garamond"/>
                <a:cs typeface="Garamond"/>
              </a:rPr>
              <a:t> de </a:t>
            </a:r>
            <a:r>
              <a:rPr lang="en-US" dirty="0" err="1" smtClean="0">
                <a:latin typeface="Garamond"/>
                <a:cs typeface="Garamond"/>
              </a:rPr>
              <a:t>Delphes</a:t>
            </a:r>
            <a:r>
              <a:rPr lang="en-US" dirty="0" smtClean="0">
                <a:latin typeface="Garamond"/>
                <a:cs typeface="Garamond"/>
              </a:rPr>
              <a:t>...</a:t>
            </a:r>
            <a:endParaRPr lang="en-US" dirty="0" smtClean="0">
              <a:latin typeface="Garamond"/>
              <a:cs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20000" cy="1143000"/>
          </a:xfrm>
        </p:spPr>
        <p:txBody>
          <a:bodyPr/>
          <a:lstStyle/>
          <a:p>
            <a:pPr algn="ctr"/>
            <a:r>
              <a:rPr lang="en-US" sz="3200" b="1" dirty="0" smtClean="0"/>
              <a:t>L</a:t>
            </a:r>
            <a:r>
              <a:rPr lang="en-US" sz="3200" b="1" dirty="0" smtClean="0"/>
              <a:t>es </a:t>
            </a:r>
            <a:r>
              <a:rPr lang="en-US" sz="3200" b="1" dirty="0" err="1" smtClean="0"/>
              <a:t>douze</a:t>
            </a:r>
            <a:r>
              <a:rPr lang="en-US" sz="3200" b="1" dirty="0" smtClean="0"/>
              <a:t> </a:t>
            </a:r>
            <a:r>
              <a:rPr lang="en-US" sz="3200" b="1" dirty="0" err="1" smtClean="0"/>
              <a:t>travaux</a:t>
            </a:r>
            <a:r>
              <a:rPr lang="en-US" sz="3200" b="1" dirty="0" smtClean="0"/>
              <a:t>...</a:t>
            </a:r>
            <a:br>
              <a:rPr lang="en-US" sz="3200" b="1" dirty="0" smtClean="0"/>
            </a:br>
            <a:endParaRPr lang="fr-FR" sz="3200" dirty="0"/>
          </a:p>
        </p:txBody>
      </p:sp>
      <p:sp>
        <p:nvSpPr>
          <p:cNvPr id="3" name="Content Placeholder 2"/>
          <p:cNvSpPr>
            <a:spLocks noGrp="1"/>
          </p:cNvSpPr>
          <p:nvPr>
            <p:ph idx="1"/>
          </p:nvPr>
        </p:nvSpPr>
        <p:spPr>
          <a:xfrm>
            <a:off x="381000" y="990600"/>
            <a:ext cx="7620000" cy="1828800"/>
          </a:xfrm>
        </p:spPr>
        <p:txBody>
          <a:bodyPr>
            <a:normAutofit/>
          </a:bodyPr>
          <a:lstStyle/>
          <a:p>
            <a:pPr algn="just">
              <a:buNone/>
            </a:pPr>
            <a:r>
              <a:rPr lang="en-US" dirty="0" smtClean="0">
                <a:latin typeface="Garamond"/>
                <a:cs typeface="Garamond"/>
              </a:rPr>
              <a:t>… </a:t>
            </a:r>
            <a:r>
              <a:rPr lang="en-US" dirty="0" smtClean="0">
                <a:latin typeface="Garamond"/>
                <a:cs typeface="Garamond"/>
              </a:rPr>
              <a:t>La </a:t>
            </a:r>
            <a:r>
              <a:rPr lang="en-US" dirty="0" err="1" smtClean="0">
                <a:latin typeface="Garamond"/>
                <a:cs typeface="Garamond"/>
              </a:rPr>
              <a:t>Pythie</a:t>
            </a:r>
            <a:r>
              <a:rPr lang="en-US" dirty="0" smtClean="0">
                <a:latin typeface="Garamond"/>
                <a:cs typeface="Garamond"/>
              </a:rPr>
              <a:t> </a:t>
            </a:r>
            <a:r>
              <a:rPr lang="en-US" dirty="0" err="1" smtClean="0">
                <a:latin typeface="Garamond"/>
                <a:cs typeface="Garamond"/>
              </a:rPr>
              <a:t>lui</a:t>
            </a:r>
            <a:r>
              <a:rPr lang="en-US" dirty="0" smtClean="0">
                <a:latin typeface="Garamond"/>
                <a:cs typeface="Garamond"/>
              </a:rPr>
              <a:t> donna </a:t>
            </a:r>
            <a:r>
              <a:rPr lang="en-US" dirty="0" err="1" smtClean="0">
                <a:latin typeface="Garamond"/>
                <a:cs typeface="Garamond"/>
              </a:rPr>
              <a:t>d'abord</a:t>
            </a:r>
            <a:r>
              <a:rPr lang="en-US" dirty="0" smtClean="0">
                <a:latin typeface="Garamond"/>
                <a:cs typeface="Garamond"/>
              </a:rPr>
              <a:t> le nom </a:t>
            </a:r>
            <a:r>
              <a:rPr lang="en-US" dirty="0" err="1" smtClean="0">
                <a:latin typeface="Garamond"/>
                <a:cs typeface="Garamond"/>
              </a:rPr>
              <a:t>d'Héraclès</a:t>
            </a:r>
            <a:r>
              <a:rPr lang="en-US" dirty="0" smtClean="0">
                <a:latin typeface="Garamond"/>
                <a:cs typeface="Garamond"/>
              </a:rPr>
              <a:t> (</a:t>
            </a:r>
            <a:r>
              <a:rPr lang="en-US" dirty="0" err="1" smtClean="0">
                <a:latin typeface="Garamond"/>
                <a:cs typeface="Garamond"/>
              </a:rPr>
              <a:t>Ἡρα-κλῆς</a:t>
            </a:r>
            <a:r>
              <a:rPr lang="en-US" dirty="0" smtClean="0">
                <a:latin typeface="Garamond"/>
                <a:cs typeface="Garamond"/>
              </a:rPr>
              <a:t> ; la </a:t>
            </a:r>
            <a:r>
              <a:rPr lang="en-US" dirty="0" err="1" smtClean="0">
                <a:latin typeface="Garamond"/>
                <a:cs typeface="Garamond"/>
              </a:rPr>
              <a:t>gloire</a:t>
            </a:r>
            <a:r>
              <a:rPr lang="en-US" dirty="0" smtClean="0">
                <a:latin typeface="Garamond"/>
                <a:cs typeface="Garamond"/>
              </a:rPr>
              <a:t> </a:t>
            </a:r>
            <a:r>
              <a:rPr lang="en-US" dirty="0" err="1" smtClean="0">
                <a:latin typeface="Garamond"/>
                <a:cs typeface="Garamond"/>
              </a:rPr>
              <a:t>d'Héra</a:t>
            </a:r>
            <a:r>
              <a:rPr lang="en-US" dirty="0" smtClean="0">
                <a:latin typeface="Garamond"/>
                <a:cs typeface="Garamond"/>
              </a:rPr>
              <a:t>), pour </a:t>
            </a:r>
            <a:r>
              <a:rPr lang="en-US" dirty="0" err="1" smtClean="0">
                <a:latin typeface="Garamond"/>
                <a:cs typeface="Garamond"/>
              </a:rPr>
              <a:t>apaiser</a:t>
            </a:r>
            <a:r>
              <a:rPr lang="en-US" dirty="0" smtClean="0">
                <a:latin typeface="Garamond"/>
                <a:cs typeface="Garamond"/>
              </a:rPr>
              <a:t> la </a:t>
            </a:r>
            <a:r>
              <a:rPr lang="en-US" dirty="0" err="1" smtClean="0">
                <a:latin typeface="Garamond"/>
                <a:cs typeface="Garamond"/>
              </a:rPr>
              <a:t>colère</a:t>
            </a:r>
            <a:r>
              <a:rPr lang="en-US" dirty="0" smtClean="0">
                <a:latin typeface="Garamond"/>
                <a:cs typeface="Garamond"/>
              </a:rPr>
              <a:t> de son </a:t>
            </a:r>
            <a:r>
              <a:rPr lang="en-US" dirty="0" err="1" smtClean="0">
                <a:latin typeface="Garamond"/>
                <a:cs typeface="Garamond"/>
              </a:rPr>
              <a:t>ennemie</a:t>
            </a:r>
            <a:r>
              <a:rPr lang="en-US" dirty="0" smtClean="0">
                <a:latin typeface="Garamond"/>
                <a:cs typeface="Garamond"/>
              </a:rPr>
              <a:t> ; </a:t>
            </a:r>
            <a:r>
              <a:rPr lang="en-US" dirty="0" err="1" smtClean="0">
                <a:latin typeface="Garamond"/>
                <a:cs typeface="Garamond"/>
              </a:rPr>
              <a:t>puis</a:t>
            </a:r>
            <a:r>
              <a:rPr lang="en-US" dirty="0" smtClean="0">
                <a:latin typeface="Garamond"/>
                <a:cs typeface="Garamond"/>
              </a:rPr>
              <a:t> </a:t>
            </a:r>
            <a:r>
              <a:rPr lang="en-US" dirty="0" err="1" smtClean="0">
                <a:latin typeface="Garamond"/>
                <a:cs typeface="Garamond"/>
              </a:rPr>
              <a:t>elle</a:t>
            </a:r>
            <a:r>
              <a:rPr lang="en-US" dirty="0" smtClean="0">
                <a:latin typeface="Garamond"/>
                <a:cs typeface="Garamond"/>
              </a:rPr>
              <a:t> </a:t>
            </a:r>
            <a:r>
              <a:rPr lang="en-US" dirty="0" err="1" smtClean="0">
                <a:latin typeface="Garamond"/>
                <a:cs typeface="Garamond"/>
              </a:rPr>
              <a:t>lui</a:t>
            </a:r>
            <a:r>
              <a:rPr lang="en-US" dirty="0" smtClean="0">
                <a:latin typeface="Garamond"/>
                <a:cs typeface="Garamond"/>
              </a:rPr>
              <a:t> </a:t>
            </a:r>
            <a:r>
              <a:rPr lang="en-US" dirty="0" err="1" smtClean="0">
                <a:latin typeface="Garamond"/>
                <a:cs typeface="Garamond"/>
              </a:rPr>
              <a:t>ordonna</a:t>
            </a:r>
            <a:r>
              <a:rPr lang="en-US" dirty="0" smtClean="0">
                <a:latin typeface="Garamond"/>
                <a:cs typeface="Garamond"/>
              </a:rPr>
              <a:t> au nom des </a:t>
            </a:r>
            <a:r>
              <a:rPr lang="en-US" dirty="0" err="1" smtClean="0">
                <a:latin typeface="Garamond"/>
                <a:cs typeface="Garamond"/>
              </a:rPr>
              <a:t>dieux</a:t>
            </a:r>
            <a:r>
              <a:rPr lang="en-US" dirty="0" smtClean="0">
                <a:latin typeface="Garamond"/>
                <a:cs typeface="Garamond"/>
              </a:rPr>
              <a:t> de se </a:t>
            </a:r>
            <a:r>
              <a:rPr lang="en-US" dirty="0" err="1" smtClean="0">
                <a:latin typeface="Garamond"/>
                <a:cs typeface="Garamond"/>
              </a:rPr>
              <a:t>mettre</a:t>
            </a:r>
            <a:r>
              <a:rPr lang="en-US" dirty="0" smtClean="0">
                <a:latin typeface="Garamond"/>
                <a:cs typeface="Garamond"/>
              </a:rPr>
              <a:t> au service </a:t>
            </a:r>
            <a:r>
              <a:rPr lang="en-US" dirty="0" err="1" smtClean="0">
                <a:latin typeface="Garamond"/>
                <a:cs typeface="Garamond"/>
              </a:rPr>
              <a:t>d'Eurysthée</a:t>
            </a:r>
            <a:r>
              <a:rPr lang="en-US" dirty="0" smtClean="0">
                <a:latin typeface="Garamond"/>
                <a:cs typeface="Garamond"/>
              </a:rPr>
              <a:t>. Il </a:t>
            </a:r>
            <a:r>
              <a:rPr lang="en-US" dirty="0" err="1" smtClean="0">
                <a:latin typeface="Garamond"/>
                <a:cs typeface="Garamond"/>
              </a:rPr>
              <a:t>y</a:t>
            </a:r>
            <a:r>
              <a:rPr lang="en-US" dirty="0" smtClean="0">
                <a:latin typeface="Garamond"/>
                <a:cs typeface="Garamond"/>
              </a:rPr>
              <a:t> </a:t>
            </a:r>
            <a:r>
              <a:rPr lang="en-US" dirty="0" err="1" smtClean="0">
                <a:latin typeface="Garamond"/>
                <a:cs typeface="Garamond"/>
              </a:rPr>
              <a:t>effectuerait</a:t>
            </a:r>
            <a:r>
              <a:rPr lang="en-US" dirty="0" smtClean="0">
                <a:latin typeface="Garamond"/>
                <a:cs typeface="Garamond"/>
              </a:rPr>
              <a:t> </a:t>
            </a:r>
            <a:r>
              <a:rPr lang="en-US" dirty="0" err="1" smtClean="0">
                <a:latin typeface="Garamond"/>
                <a:cs typeface="Garamond"/>
              </a:rPr>
              <a:t>dix</a:t>
            </a:r>
            <a:r>
              <a:rPr lang="en-US" dirty="0" smtClean="0">
                <a:latin typeface="Garamond"/>
                <a:cs typeface="Garamond"/>
              </a:rPr>
              <a:t> </a:t>
            </a:r>
            <a:r>
              <a:rPr lang="en-US" dirty="0" err="1" smtClean="0">
                <a:latin typeface="Garamond"/>
                <a:cs typeface="Garamond"/>
              </a:rPr>
              <a:t>travaux</a:t>
            </a:r>
            <a:r>
              <a:rPr lang="en-US" dirty="0" smtClean="0">
                <a:latin typeface="Garamond"/>
                <a:cs typeface="Garamond"/>
              </a:rPr>
              <a:t> qui </a:t>
            </a:r>
            <a:r>
              <a:rPr lang="en-US" dirty="0" err="1" smtClean="0">
                <a:latin typeface="Garamond"/>
                <a:cs typeface="Garamond"/>
              </a:rPr>
              <a:t>lui</a:t>
            </a:r>
            <a:r>
              <a:rPr lang="en-US" dirty="0" smtClean="0">
                <a:latin typeface="Garamond"/>
                <a:cs typeface="Garamond"/>
              </a:rPr>
              <a:t> </a:t>
            </a:r>
            <a:r>
              <a:rPr lang="en-US" dirty="0" err="1" smtClean="0">
                <a:latin typeface="Garamond"/>
                <a:cs typeface="Garamond"/>
              </a:rPr>
              <a:t>permettraient</a:t>
            </a:r>
            <a:r>
              <a:rPr lang="en-US" dirty="0" smtClean="0">
                <a:latin typeface="Garamond"/>
                <a:cs typeface="Garamond"/>
              </a:rPr>
              <a:t> </a:t>
            </a:r>
            <a:r>
              <a:rPr lang="en-US" dirty="0" err="1" smtClean="0">
                <a:latin typeface="Garamond"/>
                <a:cs typeface="Garamond"/>
              </a:rPr>
              <a:t>d'obtenir</a:t>
            </a:r>
            <a:r>
              <a:rPr lang="en-US" dirty="0" smtClean="0">
                <a:latin typeface="Garamond"/>
                <a:cs typeface="Garamond"/>
              </a:rPr>
              <a:t> </a:t>
            </a:r>
            <a:r>
              <a:rPr lang="en-US" dirty="0" err="1" smtClean="0">
                <a:latin typeface="Garamond"/>
                <a:cs typeface="Garamond"/>
              </a:rPr>
              <a:t>l'immortalité</a:t>
            </a:r>
            <a:r>
              <a:rPr lang="en-US" dirty="0" smtClean="0">
                <a:latin typeface="Garamond"/>
                <a:cs typeface="Garamond"/>
              </a:rPr>
              <a:t> </a:t>
            </a:r>
            <a:r>
              <a:rPr lang="en-US" dirty="0" smtClean="0">
                <a:latin typeface="Garamond"/>
                <a:cs typeface="Garamond"/>
              </a:rPr>
              <a:t>:</a:t>
            </a:r>
            <a:endParaRPr lang="en-US" dirty="0" smtClean="0">
              <a:latin typeface="Garamond"/>
              <a:cs typeface="Garamond"/>
            </a:endParaRPr>
          </a:p>
        </p:txBody>
      </p:sp>
      <p:sp>
        <p:nvSpPr>
          <p:cNvPr id="4" name="TextBox 3"/>
          <p:cNvSpPr txBox="1"/>
          <p:nvPr/>
        </p:nvSpPr>
        <p:spPr>
          <a:xfrm>
            <a:off x="304800" y="2895600"/>
            <a:ext cx="3124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dirty="0" smtClean="0">
                <a:latin typeface="Garamond"/>
                <a:cs typeface="Garamond"/>
              </a:rPr>
              <a:t>1) </a:t>
            </a:r>
            <a:r>
              <a:rPr lang="en-US" dirty="0" err="1" smtClean="0">
                <a:latin typeface="Garamond"/>
                <a:cs typeface="Garamond"/>
              </a:rPr>
              <a:t>étouffer</a:t>
            </a:r>
            <a:r>
              <a:rPr lang="en-US" dirty="0" smtClean="0">
                <a:latin typeface="Garamond"/>
                <a:cs typeface="Garamond"/>
              </a:rPr>
              <a:t> le lion de </a:t>
            </a:r>
            <a:r>
              <a:rPr lang="en-US" dirty="0" err="1" smtClean="0">
                <a:latin typeface="Garamond"/>
                <a:cs typeface="Garamond"/>
              </a:rPr>
              <a:t>Némée</a:t>
            </a:r>
            <a:r>
              <a:rPr lang="en-US" dirty="0" smtClean="0">
                <a:latin typeface="Garamond"/>
                <a:cs typeface="Garamond"/>
              </a:rPr>
              <a:t> ;</a:t>
            </a:r>
          </a:p>
        </p:txBody>
      </p:sp>
      <p:sp>
        <p:nvSpPr>
          <p:cNvPr id="5" name="TextBox 4"/>
          <p:cNvSpPr txBox="1"/>
          <p:nvPr/>
        </p:nvSpPr>
        <p:spPr>
          <a:xfrm>
            <a:off x="304800" y="3505200"/>
            <a:ext cx="3124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dirty="0" smtClean="0">
                <a:latin typeface="Garamond"/>
                <a:cs typeface="Garamond"/>
              </a:rPr>
              <a:t>2) </a:t>
            </a:r>
            <a:r>
              <a:rPr lang="en-US" dirty="0" err="1" smtClean="0">
                <a:latin typeface="Garamond"/>
                <a:cs typeface="Garamond"/>
              </a:rPr>
              <a:t>tuer</a:t>
            </a:r>
            <a:r>
              <a:rPr lang="en-US" dirty="0" smtClean="0">
                <a:latin typeface="Garamond"/>
                <a:cs typeface="Garamond"/>
              </a:rPr>
              <a:t> </a:t>
            </a:r>
            <a:r>
              <a:rPr lang="en-US" dirty="0" err="1" smtClean="0">
                <a:latin typeface="Garamond"/>
                <a:cs typeface="Garamond"/>
              </a:rPr>
              <a:t>l'Hydre</a:t>
            </a:r>
            <a:r>
              <a:rPr lang="en-US" dirty="0" smtClean="0">
                <a:latin typeface="Garamond"/>
                <a:cs typeface="Garamond"/>
              </a:rPr>
              <a:t> de </a:t>
            </a:r>
            <a:r>
              <a:rPr lang="en-US" dirty="0" err="1" smtClean="0">
                <a:latin typeface="Garamond"/>
                <a:cs typeface="Garamond"/>
              </a:rPr>
              <a:t>Lerne</a:t>
            </a:r>
            <a:r>
              <a:rPr lang="en-US" dirty="0" smtClean="0">
                <a:latin typeface="Garamond"/>
                <a:cs typeface="Garamond"/>
              </a:rPr>
              <a:t> ;</a:t>
            </a:r>
          </a:p>
        </p:txBody>
      </p:sp>
      <p:sp>
        <p:nvSpPr>
          <p:cNvPr id="6" name="TextBox 5"/>
          <p:cNvSpPr txBox="1"/>
          <p:nvPr/>
        </p:nvSpPr>
        <p:spPr>
          <a:xfrm>
            <a:off x="304800" y="4114800"/>
            <a:ext cx="3124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dirty="0" smtClean="0">
                <a:latin typeface="Garamond"/>
                <a:cs typeface="Garamond"/>
              </a:rPr>
              <a:t>3) capturer la </a:t>
            </a:r>
            <a:r>
              <a:rPr lang="en-US" dirty="0" err="1" smtClean="0">
                <a:latin typeface="Garamond"/>
                <a:cs typeface="Garamond"/>
              </a:rPr>
              <a:t>biche</a:t>
            </a:r>
            <a:r>
              <a:rPr lang="en-US" dirty="0" smtClean="0">
                <a:latin typeface="Garamond"/>
                <a:cs typeface="Garamond"/>
              </a:rPr>
              <a:t> de </a:t>
            </a:r>
            <a:r>
              <a:rPr lang="en-US" dirty="0" err="1" smtClean="0">
                <a:latin typeface="Garamond"/>
                <a:cs typeface="Garamond"/>
              </a:rPr>
              <a:t>Cérynie</a:t>
            </a:r>
            <a:r>
              <a:rPr lang="en-US" dirty="0" smtClean="0">
                <a:latin typeface="Garamond"/>
                <a:cs typeface="Garamond"/>
              </a:rPr>
              <a:t> ;</a:t>
            </a:r>
          </a:p>
        </p:txBody>
      </p:sp>
      <p:sp>
        <p:nvSpPr>
          <p:cNvPr id="7" name="TextBox 6"/>
          <p:cNvSpPr txBox="1"/>
          <p:nvPr/>
        </p:nvSpPr>
        <p:spPr>
          <a:xfrm>
            <a:off x="304800" y="4724400"/>
            <a:ext cx="31242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dirty="0" smtClean="0">
                <a:latin typeface="Garamond"/>
                <a:cs typeface="Garamond"/>
              </a:rPr>
              <a:t>4) capturer le </a:t>
            </a:r>
            <a:r>
              <a:rPr lang="en-US" dirty="0" err="1" smtClean="0">
                <a:latin typeface="Garamond"/>
                <a:cs typeface="Garamond"/>
              </a:rPr>
              <a:t>sanglier</a:t>
            </a:r>
            <a:r>
              <a:rPr lang="en-US" dirty="0" smtClean="0">
                <a:latin typeface="Garamond"/>
                <a:cs typeface="Garamond"/>
              </a:rPr>
              <a:t> </a:t>
            </a:r>
            <a:r>
              <a:rPr lang="en-US" dirty="0" err="1" smtClean="0">
                <a:latin typeface="Garamond"/>
                <a:cs typeface="Garamond"/>
              </a:rPr>
              <a:t>d'Erymanthe</a:t>
            </a:r>
            <a:r>
              <a:rPr lang="en-US" dirty="0" smtClean="0">
                <a:latin typeface="Garamond"/>
                <a:cs typeface="Garamond"/>
              </a:rPr>
              <a:t> ;</a:t>
            </a:r>
          </a:p>
        </p:txBody>
      </p:sp>
      <p:sp>
        <p:nvSpPr>
          <p:cNvPr id="8" name="TextBox 7"/>
          <p:cNvSpPr txBox="1"/>
          <p:nvPr/>
        </p:nvSpPr>
        <p:spPr>
          <a:xfrm>
            <a:off x="304800" y="5638800"/>
            <a:ext cx="31242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dirty="0" smtClean="0">
                <a:latin typeface="Garamond"/>
                <a:cs typeface="Garamond"/>
              </a:rPr>
              <a:t>5) </a:t>
            </a:r>
            <a:r>
              <a:rPr lang="en-US" dirty="0" err="1" smtClean="0">
                <a:latin typeface="Garamond"/>
                <a:cs typeface="Garamond"/>
              </a:rPr>
              <a:t>nettoyer</a:t>
            </a:r>
            <a:r>
              <a:rPr lang="en-US" dirty="0" smtClean="0">
                <a:latin typeface="Garamond"/>
                <a:cs typeface="Garamond"/>
              </a:rPr>
              <a:t> les </a:t>
            </a:r>
            <a:r>
              <a:rPr lang="en-US" dirty="0" err="1" smtClean="0">
                <a:latin typeface="Garamond"/>
                <a:cs typeface="Garamond"/>
              </a:rPr>
              <a:t>écuries</a:t>
            </a:r>
            <a:r>
              <a:rPr lang="en-US" dirty="0" smtClean="0">
                <a:latin typeface="Garamond"/>
                <a:cs typeface="Garamond"/>
              </a:rPr>
              <a:t> </a:t>
            </a:r>
            <a:r>
              <a:rPr lang="en-US" dirty="0" err="1" smtClean="0">
                <a:latin typeface="Garamond"/>
                <a:cs typeface="Garamond"/>
              </a:rPr>
              <a:t>d'Augias</a:t>
            </a:r>
            <a:r>
              <a:rPr lang="en-US" dirty="0" smtClean="0">
                <a:latin typeface="Garamond"/>
                <a:cs typeface="Garamond"/>
              </a:rPr>
              <a:t> ;</a:t>
            </a:r>
          </a:p>
        </p:txBody>
      </p:sp>
      <p:sp>
        <p:nvSpPr>
          <p:cNvPr id="9" name="TextBox 8"/>
          <p:cNvSpPr txBox="1"/>
          <p:nvPr/>
        </p:nvSpPr>
        <p:spPr>
          <a:xfrm>
            <a:off x="4495800" y="2895600"/>
            <a:ext cx="35052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en-US" dirty="0" smtClean="0">
                <a:latin typeface="Garamond"/>
                <a:cs typeface="Garamond"/>
              </a:rPr>
              <a:t>6) </a:t>
            </a:r>
            <a:r>
              <a:rPr lang="en-US" dirty="0" err="1" smtClean="0">
                <a:latin typeface="Garamond"/>
                <a:cs typeface="Garamond"/>
              </a:rPr>
              <a:t>tuer</a:t>
            </a:r>
            <a:r>
              <a:rPr lang="en-US" dirty="0" smtClean="0">
                <a:latin typeface="Garamond"/>
                <a:cs typeface="Garamond"/>
              </a:rPr>
              <a:t> les </a:t>
            </a:r>
            <a:r>
              <a:rPr lang="en-US" dirty="0" err="1" smtClean="0">
                <a:latin typeface="Garamond"/>
                <a:cs typeface="Garamond"/>
              </a:rPr>
              <a:t>oiseaux</a:t>
            </a:r>
            <a:r>
              <a:rPr lang="en-US" dirty="0" smtClean="0">
                <a:latin typeface="Garamond"/>
                <a:cs typeface="Garamond"/>
              </a:rPr>
              <a:t> du </a:t>
            </a:r>
            <a:r>
              <a:rPr lang="en-US" dirty="0" err="1" smtClean="0">
                <a:latin typeface="Garamond"/>
                <a:cs typeface="Garamond"/>
              </a:rPr>
              <a:t>lac</a:t>
            </a:r>
            <a:r>
              <a:rPr lang="en-US" dirty="0" smtClean="0">
                <a:latin typeface="Garamond"/>
                <a:cs typeface="Garamond"/>
              </a:rPr>
              <a:t> </a:t>
            </a:r>
            <a:r>
              <a:rPr lang="en-US" dirty="0" err="1" smtClean="0">
                <a:latin typeface="Garamond"/>
                <a:cs typeface="Garamond"/>
              </a:rPr>
              <a:t>Stymphale</a:t>
            </a:r>
            <a:r>
              <a:rPr lang="en-US" dirty="0" smtClean="0">
                <a:latin typeface="Garamond"/>
                <a:cs typeface="Garamond"/>
              </a:rPr>
              <a:t> ;</a:t>
            </a:r>
          </a:p>
        </p:txBody>
      </p:sp>
      <p:sp>
        <p:nvSpPr>
          <p:cNvPr id="10" name="TextBox 9"/>
          <p:cNvSpPr txBox="1"/>
          <p:nvPr/>
        </p:nvSpPr>
        <p:spPr>
          <a:xfrm>
            <a:off x="4495800" y="3505200"/>
            <a:ext cx="35052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dirty="0" smtClean="0">
                <a:latin typeface="Garamond"/>
                <a:cs typeface="Garamond"/>
              </a:rPr>
              <a:t>7) </a:t>
            </a:r>
            <a:r>
              <a:rPr lang="en-US" dirty="0" err="1" smtClean="0">
                <a:latin typeface="Garamond"/>
                <a:cs typeface="Garamond"/>
              </a:rPr>
              <a:t>dompter</a:t>
            </a:r>
            <a:r>
              <a:rPr lang="en-US" dirty="0" smtClean="0">
                <a:latin typeface="Garamond"/>
                <a:cs typeface="Garamond"/>
              </a:rPr>
              <a:t> le </a:t>
            </a:r>
            <a:r>
              <a:rPr lang="en-US" dirty="0" err="1" smtClean="0">
                <a:latin typeface="Garamond"/>
                <a:cs typeface="Garamond"/>
              </a:rPr>
              <a:t>taureau</a:t>
            </a:r>
            <a:r>
              <a:rPr lang="en-US" dirty="0" smtClean="0">
                <a:latin typeface="Garamond"/>
                <a:cs typeface="Garamond"/>
              </a:rPr>
              <a:t> de </a:t>
            </a:r>
            <a:r>
              <a:rPr lang="en-US" dirty="0" err="1" smtClean="0">
                <a:latin typeface="Garamond"/>
                <a:cs typeface="Garamond"/>
              </a:rPr>
              <a:t>Minos</a:t>
            </a:r>
            <a:r>
              <a:rPr lang="en-US" dirty="0" smtClean="0">
                <a:latin typeface="Garamond"/>
                <a:cs typeface="Garamond"/>
              </a:rPr>
              <a:t> ;</a:t>
            </a:r>
          </a:p>
        </p:txBody>
      </p:sp>
      <p:sp>
        <p:nvSpPr>
          <p:cNvPr id="11" name="TextBox 10"/>
          <p:cNvSpPr txBox="1"/>
          <p:nvPr/>
        </p:nvSpPr>
        <p:spPr>
          <a:xfrm>
            <a:off x="4495800" y="4114800"/>
            <a:ext cx="35052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r>
              <a:rPr lang="en-US" dirty="0" smtClean="0">
                <a:latin typeface="Garamond"/>
                <a:cs typeface="Garamond"/>
              </a:rPr>
              <a:t>8) capturer les </a:t>
            </a:r>
            <a:r>
              <a:rPr lang="en-US" dirty="0" err="1" smtClean="0">
                <a:latin typeface="Garamond"/>
                <a:cs typeface="Garamond"/>
              </a:rPr>
              <a:t>juments</a:t>
            </a:r>
            <a:r>
              <a:rPr lang="en-US" dirty="0" smtClean="0">
                <a:latin typeface="Garamond"/>
                <a:cs typeface="Garamond"/>
              </a:rPr>
              <a:t> </a:t>
            </a:r>
            <a:r>
              <a:rPr lang="en-US" dirty="0" err="1" smtClean="0">
                <a:latin typeface="Garamond"/>
                <a:cs typeface="Garamond"/>
              </a:rPr>
              <a:t>mangeuses</a:t>
            </a:r>
            <a:r>
              <a:rPr lang="en-US" dirty="0" smtClean="0">
                <a:latin typeface="Garamond"/>
                <a:cs typeface="Garamond"/>
              </a:rPr>
              <a:t> </a:t>
            </a:r>
            <a:r>
              <a:rPr lang="en-US" dirty="0" err="1" smtClean="0">
                <a:latin typeface="Garamond"/>
                <a:cs typeface="Garamond"/>
              </a:rPr>
              <a:t>d'hommes</a:t>
            </a:r>
            <a:r>
              <a:rPr lang="en-US" dirty="0" smtClean="0">
                <a:latin typeface="Garamond"/>
                <a:cs typeface="Garamond"/>
              </a:rPr>
              <a:t> de </a:t>
            </a:r>
            <a:r>
              <a:rPr lang="en-US" dirty="0" err="1" smtClean="0">
                <a:latin typeface="Garamond"/>
                <a:cs typeface="Garamond"/>
              </a:rPr>
              <a:t>Diomède</a:t>
            </a:r>
            <a:r>
              <a:rPr lang="en-US" dirty="0" smtClean="0">
                <a:latin typeface="Garamond"/>
                <a:cs typeface="Garamond"/>
              </a:rPr>
              <a:t> ;</a:t>
            </a:r>
          </a:p>
        </p:txBody>
      </p:sp>
      <p:sp>
        <p:nvSpPr>
          <p:cNvPr id="12" name="TextBox 11"/>
          <p:cNvSpPr txBox="1"/>
          <p:nvPr/>
        </p:nvSpPr>
        <p:spPr>
          <a:xfrm>
            <a:off x="4495800" y="5029200"/>
            <a:ext cx="35052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dirty="0" smtClean="0">
                <a:latin typeface="Garamond"/>
                <a:cs typeface="Garamond"/>
              </a:rPr>
              <a:t>9) </a:t>
            </a:r>
            <a:r>
              <a:rPr lang="en-US" dirty="0" err="1" smtClean="0">
                <a:latin typeface="Garamond"/>
                <a:cs typeface="Garamond"/>
              </a:rPr>
              <a:t>rapporter</a:t>
            </a:r>
            <a:r>
              <a:rPr lang="en-US" dirty="0" smtClean="0">
                <a:latin typeface="Garamond"/>
                <a:cs typeface="Garamond"/>
              </a:rPr>
              <a:t> la </a:t>
            </a:r>
            <a:r>
              <a:rPr lang="en-US" dirty="0" err="1" smtClean="0">
                <a:latin typeface="Garamond"/>
                <a:cs typeface="Garamond"/>
              </a:rPr>
              <a:t>ceinture</a:t>
            </a:r>
            <a:r>
              <a:rPr lang="en-US" dirty="0" smtClean="0">
                <a:latin typeface="Garamond"/>
                <a:cs typeface="Garamond"/>
              </a:rPr>
              <a:t> </a:t>
            </a:r>
            <a:r>
              <a:rPr lang="en-US" dirty="0" err="1" smtClean="0">
                <a:latin typeface="Garamond"/>
                <a:cs typeface="Garamond"/>
              </a:rPr>
              <a:t>d'Hippolyte</a:t>
            </a:r>
            <a:r>
              <a:rPr lang="en-US" dirty="0" smtClean="0">
                <a:latin typeface="Garamond"/>
                <a:cs typeface="Garamond"/>
              </a:rPr>
              <a:t>, la </a:t>
            </a:r>
            <a:r>
              <a:rPr lang="en-US" dirty="0" err="1" smtClean="0">
                <a:latin typeface="Garamond"/>
                <a:cs typeface="Garamond"/>
              </a:rPr>
              <a:t>reine</a:t>
            </a:r>
            <a:r>
              <a:rPr lang="en-US" dirty="0" smtClean="0">
                <a:latin typeface="Garamond"/>
                <a:cs typeface="Garamond"/>
              </a:rPr>
              <a:t> des </a:t>
            </a:r>
            <a:r>
              <a:rPr lang="en-US" dirty="0" err="1" smtClean="0">
                <a:latin typeface="Garamond"/>
                <a:cs typeface="Garamond"/>
              </a:rPr>
              <a:t>Amazones</a:t>
            </a:r>
            <a:r>
              <a:rPr lang="en-US" dirty="0" smtClean="0">
                <a:latin typeface="Garamond"/>
                <a:cs typeface="Garamond"/>
              </a:rPr>
              <a:t> ;</a:t>
            </a:r>
          </a:p>
        </p:txBody>
      </p:sp>
      <p:sp>
        <p:nvSpPr>
          <p:cNvPr id="13" name="TextBox 12"/>
          <p:cNvSpPr txBox="1"/>
          <p:nvPr/>
        </p:nvSpPr>
        <p:spPr>
          <a:xfrm>
            <a:off x="4495800" y="5943600"/>
            <a:ext cx="35052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n-US" dirty="0" smtClean="0">
                <a:latin typeface="Garamond"/>
                <a:cs typeface="Garamond"/>
              </a:rPr>
              <a:t>10) </a:t>
            </a:r>
            <a:r>
              <a:rPr lang="en-US" dirty="0" err="1" smtClean="0">
                <a:latin typeface="Garamond"/>
                <a:cs typeface="Garamond"/>
              </a:rPr>
              <a:t>vaincre</a:t>
            </a:r>
            <a:r>
              <a:rPr lang="en-US" dirty="0" smtClean="0">
                <a:latin typeface="Garamond"/>
                <a:cs typeface="Garamond"/>
              </a:rPr>
              <a:t> le </a:t>
            </a:r>
            <a:r>
              <a:rPr lang="en-US" dirty="0" err="1" smtClean="0">
                <a:latin typeface="Garamond"/>
                <a:cs typeface="Garamond"/>
              </a:rPr>
              <a:t>géant</a:t>
            </a:r>
            <a:r>
              <a:rPr lang="en-US" dirty="0" smtClean="0">
                <a:latin typeface="Garamond"/>
                <a:cs typeface="Garamond"/>
              </a:rPr>
              <a:t> </a:t>
            </a:r>
            <a:r>
              <a:rPr lang="en-US" dirty="0" err="1" smtClean="0">
                <a:latin typeface="Garamond"/>
                <a:cs typeface="Garamond"/>
              </a:rPr>
              <a:t>Géryon</a:t>
            </a:r>
            <a:r>
              <a:rPr lang="en-US" dirty="0" smtClean="0">
                <a:latin typeface="Garamond"/>
                <a:cs typeface="Garamond"/>
              </a:rPr>
              <a:t> et </a:t>
            </a:r>
            <a:r>
              <a:rPr lang="en-US" dirty="0" err="1" smtClean="0">
                <a:latin typeface="Garamond"/>
                <a:cs typeface="Garamond"/>
              </a:rPr>
              <a:t>lui</a:t>
            </a:r>
            <a:r>
              <a:rPr lang="en-US" dirty="0" smtClean="0">
                <a:latin typeface="Garamond"/>
                <a:cs typeface="Garamond"/>
              </a:rPr>
              <a:t> </a:t>
            </a:r>
            <a:r>
              <a:rPr lang="en-US" dirty="0" err="1" smtClean="0">
                <a:latin typeface="Garamond"/>
                <a:cs typeface="Garamond"/>
              </a:rPr>
              <a:t>voler</a:t>
            </a:r>
            <a:r>
              <a:rPr lang="en-US" dirty="0" smtClean="0">
                <a:latin typeface="Garamond"/>
                <a:cs typeface="Garamond"/>
              </a:rPr>
              <a:t> </a:t>
            </a:r>
            <a:r>
              <a:rPr lang="en-US" dirty="0" err="1" smtClean="0">
                <a:latin typeface="Garamond"/>
                <a:cs typeface="Garamond"/>
              </a:rPr>
              <a:t>ses</a:t>
            </a:r>
            <a:r>
              <a:rPr lang="en-US" dirty="0" smtClean="0">
                <a:latin typeface="Garamond"/>
                <a:cs typeface="Garamond"/>
              </a:rPr>
              <a:t> </a:t>
            </a:r>
            <a:r>
              <a:rPr lang="en-US" dirty="0" err="1" smtClean="0">
                <a:latin typeface="Garamond"/>
                <a:cs typeface="Garamond"/>
              </a:rPr>
              <a:t>bœufs</a:t>
            </a:r>
            <a:r>
              <a:rPr lang="en-US" dirty="0" smtClean="0">
                <a:latin typeface="Garamond"/>
                <a:cs typeface="Garamond"/>
              </a:rPr>
              <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a:bodyPr>
          <a:lstStyle/>
          <a:p>
            <a:r>
              <a:rPr lang="fr-FR" sz="3600" dirty="0" smtClean="0"/>
              <a:t>1°) Vaincre le lion de Némée</a:t>
            </a:r>
            <a:endParaRPr lang="fr-FR" sz="3600" dirty="0"/>
          </a:p>
        </p:txBody>
      </p:sp>
      <p:sp>
        <p:nvSpPr>
          <p:cNvPr id="3" name="Espace réservé du contenu 2"/>
          <p:cNvSpPr>
            <a:spLocks noGrp="1"/>
          </p:cNvSpPr>
          <p:nvPr>
            <p:ph idx="1"/>
          </p:nvPr>
        </p:nvSpPr>
        <p:spPr>
          <a:xfrm>
            <a:off x="4267200" y="1637471"/>
            <a:ext cx="4191000" cy="4392488"/>
          </a:xfrm>
        </p:spPr>
        <p:txBody>
          <a:bodyPr>
            <a:normAutofit/>
          </a:bodyPr>
          <a:lstStyle/>
          <a:p>
            <a:pPr algn="just">
              <a:buNone/>
            </a:pPr>
            <a:r>
              <a:rPr lang="fr-FR" sz="1600" dirty="0" smtClean="0">
                <a:latin typeface="Garamond"/>
                <a:cs typeface="Garamond"/>
              </a:rPr>
              <a:t>Le premier Travail qu’Eurysthée imposa à Héraclès </a:t>
            </a:r>
            <a:r>
              <a:rPr lang="fr-FR" sz="1600" dirty="0">
                <a:latin typeface="Garamond"/>
                <a:cs typeface="Garamond"/>
              </a:rPr>
              <a:t>fut de tuer le lion qui terrorisait </a:t>
            </a:r>
            <a:r>
              <a:rPr lang="fr-FR" sz="1600" dirty="0" smtClean="0">
                <a:latin typeface="Garamond"/>
                <a:cs typeface="Garamond"/>
              </a:rPr>
              <a:t>l’Argolide. Héraclès </a:t>
            </a:r>
            <a:r>
              <a:rPr lang="fr-FR" sz="1600" dirty="0">
                <a:latin typeface="Garamond"/>
                <a:cs typeface="Garamond"/>
              </a:rPr>
              <a:t>essaya d’abord d’abattre le lion </a:t>
            </a:r>
            <a:r>
              <a:rPr lang="fr-FR" sz="1600" dirty="0" smtClean="0">
                <a:latin typeface="Garamond"/>
                <a:cs typeface="Garamond"/>
              </a:rPr>
              <a:t>avec les redoutables flèches d’Apollon, </a:t>
            </a:r>
            <a:r>
              <a:rPr lang="fr-FR" sz="1600" dirty="0">
                <a:latin typeface="Garamond"/>
                <a:cs typeface="Garamond"/>
              </a:rPr>
              <a:t>mais l’animal était insensible aux flèches ainsi qu’à toutes </a:t>
            </a:r>
            <a:r>
              <a:rPr lang="fr-FR" sz="1600" dirty="0" smtClean="0">
                <a:latin typeface="Garamond"/>
                <a:cs typeface="Garamond"/>
              </a:rPr>
              <a:t>ses </a:t>
            </a:r>
            <a:r>
              <a:rPr lang="fr-FR" sz="1600" dirty="0">
                <a:latin typeface="Garamond"/>
                <a:cs typeface="Garamond"/>
              </a:rPr>
              <a:t>armes. Héraclès finit par </a:t>
            </a:r>
            <a:r>
              <a:rPr lang="fr-FR" sz="1600" dirty="0" smtClean="0">
                <a:latin typeface="Garamond"/>
                <a:cs typeface="Garamond"/>
              </a:rPr>
              <a:t>étouffer petit à petit </a:t>
            </a:r>
            <a:r>
              <a:rPr lang="fr-FR" sz="1600" dirty="0">
                <a:latin typeface="Garamond"/>
                <a:cs typeface="Garamond"/>
              </a:rPr>
              <a:t>le lion puis essaya d’en retirer la peau, à coup de couteaux et de pierre tranchante, en vain. Il réussit à découper la peau du lion en utilisant les propres griffes de l’animal et </a:t>
            </a:r>
            <a:r>
              <a:rPr lang="fr-FR" sz="1600" dirty="0" smtClean="0">
                <a:latin typeface="Garamond"/>
                <a:cs typeface="Garamond"/>
              </a:rPr>
              <a:t>se revêtit de sa toison comme d’une cuirasse.</a:t>
            </a:r>
            <a:endParaRPr lang="fr-FR" sz="1600" dirty="0">
              <a:latin typeface="Garamond"/>
              <a:cs typeface="Garamond"/>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29791" y="1700808"/>
            <a:ext cx="2581994" cy="210361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ZoneTexte 3"/>
          <p:cNvSpPr txBox="1"/>
          <p:nvPr/>
        </p:nvSpPr>
        <p:spPr>
          <a:xfrm>
            <a:off x="797077" y="3789960"/>
            <a:ext cx="3312368" cy="584775"/>
          </a:xfrm>
          <a:prstGeom prst="rect">
            <a:avLst/>
          </a:prstGeom>
          <a:noFill/>
        </p:spPr>
        <p:txBody>
          <a:bodyPr wrap="square" rtlCol="0">
            <a:spAutoFit/>
          </a:bodyPr>
          <a:lstStyle/>
          <a:p>
            <a:r>
              <a:rPr lang="fr-FR" sz="1600" i="1" dirty="0" smtClean="0">
                <a:latin typeface="Calibri" pitchFamily="34" charset="0"/>
              </a:rPr>
              <a:t>Hercule étranglant le lion de Némée,</a:t>
            </a:r>
          </a:p>
          <a:p>
            <a:r>
              <a:rPr lang="fr-FR" sz="1600" dirty="0" smtClean="0">
                <a:latin typeface="Calibri" pitchFamily="34" charset="0"/>
              </a:rPr>
              <a:t>par Francisco de Zurbarán en 1634</a:t>
            </a:r>
            <a:endParaRPr lang="fr-FR" sz="1600" dirty="0">
              <a:latin typeface="Calibri"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43922" y="4437112"/>
            <a:ext cx="1953733" cy="225900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9382169"/>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59532" y="188640"/>
            <a:ext cx="3240359" cy="570950"/>
          </a:xfrm>
        </p:spPr>
        <p:txBody>
          <a:bodyPr/>
          <a:lstStyle/>
          <a:p>
            <a:r>
              <a:rPr lang="fr-FR" sz="2400" dirty="0" smtClean="0"/>
              <a:t>2) Tuer l’Hydre de Lerne</a:t>
            </a: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7505" y="943925"/>
            <a:ext cx="3312368" cy="228553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Rectangle 3"/>
          <p:cNvSpPr/>
          <p:nvPr/>
        </p:nvSpPr>
        <p:spPr>
          <a:xfrm>
            <a:off x="104630" y="3337181"/>
            <a:ext cx="2955202" cy="523220"/>
          </a:xfrm>
          <a:prstGeom prst="rect">
            <a:avLst/>
          </a:prstGeom>
        </p:spPr>
        <p:txBody>
          <a:bodyPr wrap="square">
            <a:spAutoFit/>
          </a:bodyPr>
          <a:lstStyle/>
          <a:p>
            <a:r>
              <a:rPr lang="fr-FR" sz="1400" dirty="0" smtClean="0"/>
              <a:t>Héraclès assassinant l’hydre par Hans </a:t>
            </a:r>
          </a:p>
          <a:p>
            <a:r>
              <a:rPr lang="fr-FR" sz="1400" dirty="0" err="1" smtClean="0"/>
              <a:t>Sebald</a:t>
            </a:r>
            <a:r>
              <a:rPr lang="fr-FR" sz="1400" dirty="0" smtClean="0"/>
              <a:t> </a:t>
            </a:r>
            <a:r>
              <a:rPr lang="fr-FR" sz="1400" dirty="0" err="1" smtClean="0"/>
              <a:t>Beham</a:t>
            </a:r>
            <a:r>
              <a:rPr lang="fr-FR" sz="1400" dirty="0" smtClean="0"/>
              <a:t>, 1545</a:t>
            </a:r>
            <a:endParaRPr lang="fr-FR" sz="1400" dirty="0"/>
          </a:p>
        </p:txBody>
      </p:sp>
      <p:sp>
        <p:nvSpPr>
          <p:cNvPr id="5" name="Rectangle 4"/>
          <p:cNvSpPr/>
          <p:nvPr/>
        </p:nvSpPr>
        <p:spPr>
          <a:xfrm>
            <a:off x="245115" y="4077072"/>
            <a:ext cx="7488832" cy="1815882"/>
          </a:xfrm>
          <a:prstGeom prst="rect">
            <a:avLst/>
          </a:prstGeom>
        </p:spPr>
        <p:txBody>
          <a:bodyPr wrap="square">
            <a:spAutoFit/>
          </a:bodyPr>
          <a:lstStyle/>
          <a:p>
            <a:pPr algn="just"/>
            <a:r>
              <a:rPr lang="fr-FR" sz="1600" dirty="0" smtClean="0">
                <a:latin typeface="Garamond"/>
                <a:cs typeface="Garamond"/>
              </a:rPr>
              <a:t>L’hydre de Lerne était un serpent à neuf têtes hantant les marais de Lerne et ravageant les récoltes et les troupeaux. Pour vaincre l’hydre, Héraclès fit équipe avec son neveu </a:t>
            </a:r>
            <a:r>
              <a:rPr lang="fr-FR" sz="1600" dirty="0" err="1" smtClean="0">
                <a:latin typeface="Garamond"/>
                <a:cs typeface="Garamond"/>
              </a:rPr>
              <a:t>Iolaos</a:t>
            </a:r>
            <a:r>
              <a:rPr lang="fr-FR" sz="1600" dirty="0" smtClean="0">
                <a:latin typeface="Garamond"/>
                <a:cs typeface="Garamond"/>
              </a:rPr>
              <a:t>. Ils forcèrent l’Hydre à sortir en lançant des flèches enflammées. Chaque fois qu’ils coupaient une tête de </a:t>
            </a:r>
            <a:r>
              <a:rPr lang="fr-FR" sz="1600" dirty="0" smtClean="0">
                <a:latin typeface="Garamond"/>
                <a:cs typeface="Garamond"/>
              </a:rPr>
              <a:t>l’hydre, </a:t>
            </a:r>
            <a:r>
              <a:rPr lang="fr-FR" sz="1600" dirty="0" smtClean="0">
                <a:latin typeface="Garamond"/>
                <a:cs typeface="Garamond"/>
              </a:rPr>
              <a:t>il en repoussait deux. Arrivé à la dernière tête, celle du centre réputée immortelle et dont une partie était en or, </a:t>
            </a:r>
            <a:r>
              <a:rPr lang="fr-FR" sz="1600" dirty="0" smtClean="0">
                <a:latin typeface="Garamond"/>
                <a:cs typeface="Garamond"/>
              </a:rPr>
              <a:t>Héraclès </a:t>
            </a:r>
            <a:r>
              <a:rPr lang="fr-FR" sz="1600" dirty="0" smtClean="0">
                <a:latin typeface="Garamond"/>
                <a:cs typeface="Garamond"/>
              </a:rPr>
              <a:t>la trancha et</a:t>
            </a:r>
            <a:r>
              <a:rPr lang="fr-FR" sz="1600" dirty="0" smtClean="0">
                <a:latin typeface="Garamond"/>
                <a:cs typeface="Garamond"/>
              </a:rPr>
              <a:t> l’enterra encore vivante sous </a:t>
            </a:r>
            <a:r>
              <a:rPr lang="fr-FR" sz="1600" dirty="0" smtClean="0">
                <a:latin typeface="Garamond"/>
                <a:cs typeface="Garamond"/>
              </a:rPr>
              <a:t>un énorme rocher. Profitant du sang empoisonné répandu par l’hydre, Héraclès y trempa ses flèches et</a:t>
            </a:r>
            <a:r>
              <a:rPr lang="fr-FR" sz="1600" dirty="0" smtClean="0">
                <a:latin typeface="Garamond"/>
                <a:cs typeface="Garamond"/>
              </a:rPr>
              <a:t> dès lors la </a:t>
            </a:r>
            <a:r>
              <a:rPr lang="fr-FR" sz="1600" dirty="0" smtClean="0">
                <a:latin typeface="Garamond"/>
                <a:cs typeface="Garamond"/>
              </a:rPr>
              <a:t>moindre blessure de l’une des flèches</a:t>
            </a:r>
            <a:r>
              <a:rPr lang="fr-FR" sz="1600" dirty="0" smtClean="0">
                <a:latin typeface="Garamond"/>
                <a:cs typeface="Garamond"/>
              </a:rPr>
              <a:t> devint mortelle</a:t>
            </a:r>
            <a:r>
              <a:rPr lang="fr-FR" sz="1600" dirty="0" smtClean="0">
                <a:latin typeface="Garamond"/>
                <a:cs typeface="Garamond"/>
              </a:rPr>
              <a:t>.</a:t>
            </a:r>
            <a:endParaRPr lang="fr-FR" sz="1600" dirty="0">
              <a:latin typeface="Garamond"/>
              <a:cs typeface="Garamond"/>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69076" y="570159"/>
            <a:ext cx="1872208" cy="26593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6" name="ZoneTexte 5"/>
          <p:cNvSpPr txBox="1"/>
          <p:nvPr/>
        </p:nvSpPr>
        <p:spPr>
          <a:xfrm>
            <a:off x="3599892" y="3337181"/>
            <a:ext cx="2088231" cy="307777"/>
          </a:xfrm>
          <a:prstGeom prst="rect">
            <a:avLst/>
          </a:prstGeom>
          <a:noFill/>
        </p:spPr>
        <p:txBody>
          <a:bodyPr wrap="square" rtlCol="0">
            <a:spAutoFit/>
          </a:bodyPr>
          <a:lstStyle/>
          <a:p>
            <a:r>
              <a:rPr lang="fr-FR" sz="1400" dirty="0" smtClean="0"/>
              <a:t>Hercule terrassant l’Hydre</a:t>
            </a:r>
            <a:endParaRPr lang="fr-FR" sz="14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40152" y="731681"/>
            <a:ext cx="2160240" cy="249777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6105290"/>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Capturer la biche de </a:t>
            </a:r>
            <a:r>
              <a:rPr lang="fr-FR" dirty="0" err="1" smtClean="0"/>
              <a:t>Cérynie</a:t>
            </a:r>
            <a:r>
              <a:rPr lang="fr-FR" dirty="0" smtClean="0"/>
              <a:t>, 3</a:t>
            </a:r>
            <a:r>
              <a:rPr lang="fr-FR" baseline="30000" dirty="0" smtClean="0"/>
              <a:t>ème</a:t>
            </a:r>
            <a:r>
              <a:rPr lang="fr-FR" dirty="0" smtClean="0"/>
              <a:t> travail d’Héraclès</a:t>
            </a:r>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552" y="1484785"/>
            <a:ext cx="4339822" cy="201622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Rectangle 3"/>
          <p:cNvSpPr/>
          <p:nvPr/>
        </p:nvSpPr>
        <p:spPr>
          <a:xfrm>
            <a:off x="848625" y="3582771"/>
            <a:ext cx="3530390" cy="369332"/>
          </a:xfrm>
          <a:prstGeom prst="rect">
            <a:avLst/>
          </a:prstGeom>
        </p:spPr>
        <p:txBody>
          <a:bodyPr wrap="none">
            <a:spAutoFit/>
          </a:bodyPr>
          <a:lstStyle/>
          <a:p>
            <a:r>
              <a:rPr lang="fr-FR" dirty="0" smtClean="0"/>
              <a:t>La biche de </a:t>
            </a:r>
            <a:r>
              <a:rPr lang="fr-FR" dirty="0" err="1" smtClean="0"/>
              <a:t>Cérynie</a:t>
            </a:r>
            <a:r>
              <a:rPr lang="fr-FR" dirty="0" smtClean="0"/>
              <a:t> d’Adolf Schmidt</a:t>
            </a:r>
            <a:endParaRPr lang="fr-FR" dirty="0"/>
          </a:p>
        </p:txBody>
      </p:sp>
      <p:sp>
        <p:nvSpPr>
          <p:cNvPr id="5" name="Rectangle 4"/>
          <p:cNvSpPr/>
          <p:nvPr/>
        </p:nvSpPr>
        <p:spPr>
          <a:xfrm>
            <a:off x="5334000" y="1484785"/>
            <a:ext cx="3124200" cy="4154983"/>
          </a:xfrm>
          <a:prstGeom prst="rect">
            <a:avLst/>
          </a:prstGeom>
        </p:spPr>
        <p:txBody>
          <a:bodyPr wrap="square">
            <a:spAutoFit/>
          </a:bodyPr>
          <a:lstStyle/>
          <a:p>
            <a:pPr algn="just"/>
            <a:r>
              <a:rPr lang="fr-FR" sz="2200" dirty="0" smtClean="0">
                <a:latin typeface="Garamond"/>
                <a:cs typeface="Garamond"/>
              </a:rPr>
              <a:t>Eurysthée qui souhaite humilier Héraclès décide de lui confier un travail qui </a:t>
            </a:r>
            <a:r>
              <a:rPr lang="fr-FR" sz="2200" dirty="0" smtClean="0">
                <a:latin typeface="Garamond"/>
                <a:cs typeface="Garamond"/>
              </a:rPr>
              <a:t>demandera </a:t>
            </a:r>
            <a:r>
              <a:rPr lang="fr-FR" sz="2200" dirty="0" smtClean="0">
                <a:latin typeface="Garamond"/>
                <a:cs typeface="Garamond"/>
              </a:rPr>
              <a:t>rapidité et dextérité. Il doit capturer une biche de </a:t>
            </a:r>
            <a:r>
              <a:rPr lang="fr-FR" sz="2200" dirty="0" err="1" smtClean="0">
                <a:latin typeface="Garamond"/>
                <a:cs typeface="Garamond"/>
              </a:rPr>
              <a:t>Cérynie</a:t>
            </a:r>
            <a:r>
              <a:rPr lang="fr-FR" sz="2200" dirty="0" smtClean="0">
                <a:latin typeface="Garamond"/>
                <a:cs typeface="Garamond"/>
              </a:rPr>
              <a:t> aux cornes dorés et la ramener vivant à Eurysthée. Héraclès mit une année entière à poursuivre l’animal avant d’accomplir sa tâche.	</a:t>
            </a:r>
            <a:endParaRPr lang="fr-FR" sz="2200" dirty="0">
              <a:latin typeface="Garamond"/>
              <a:cs typeface="Garamond"/>
            </a:endParaRPr>
          </a:p>
        </p:txBody>
      </p:sp>
      <p:pic>
        <p:nvPicPr>
          <p:cNvPr id="1028" name="Picture 4" descr="Biche de Céryni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91880" y="4509118"/>
            <a:ext cx="1743075" cy="20669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552" y="4025098"/>
            <a:ext cx="2074268" cy="239794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1698478"/>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6200" y="260350"/>
            <a:ext cx="8380413" cy="10350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fr-FR" sz="4400" dirty="0" smtClean="0"/>
              <a:t>4) Capturer </a:t>
            </a:r>
            <a:r>
              <a:rPr lang="fr-FR" sz="4400" dirty="0"/>
              <a:t>le sanglier d’Erymanthe</a:t>
            </a:r>
          </a:p>
        </p:txBody>
      </p:sp>
      <p:sp>
        <p:nvSpPr>
          <p:cNvPr id="3074" name="Rectangle 2"/>
          <p:cNvSpPr>
            <a:spLocks noGrp="1" noChangeArrowheads="1"/>
          </p:cNvSpPr>
          <p:nvPr>
            <p:ph type="subTitle" idx="4294967295"/>
          </p:nvPr>
        </p:nvSpPr>
        <p:spPr bwMode="auto">
          <a:xfrm>
            <a:off x="539750" y="1412875"/>
            <a:ext cx="5040313" cy="2138363"/>
          </a:xfrm>
          <a:prstGeom prst="rect">
            <a:avLst/>
          </a:prstGeom>
          <a:noFill/>
          <a:ln/>
        </p:spPr>
        <p:txBody>
          <a:bodyPr lIns="90000" tIns="45000" rIns="90000" bIns="45000">
            <a:prstTxWarp prst="textNoShape">
              <a:avLst/>
            </a:prstTxWarp>
            <a:normAutofit lnSpcReduction="10000"/>
          </a:bodyPr>
          <a:lstStyle/>
          <a:p>
            <a:pPr marL="0" indent="0" algn="just">
              <a:lnSpc>
                <a:spcPct val="100000"/>
              </a:lnSpc>
              <a:spcAft>
                <a:spcPct val="0"/>
              </a:spcAft>
              <a:buNone/>
              <a:tabLst>
                <a:tab pos="723900" algn="l"/>
                <a:tab pos="1447800" algn="l"/>
                <a:tab pos="2171700" algn="l"/>
                <a:tab pos="2895600" algn="l"/>
                <a:tab pos="3619500" algn="l"/>
                <a:tab pos="4343400" algn="l"/>
              </a:tabLst>
            </a:pPr>
            <a:r>
              <a:rPr lang="fr-FR" sz="1800" dirty="0">
                <a:latin typeface="Garamond"/>
                <a:cs typeface="Garamond"/>
              </a:rPr>
              <a:t>La quatrième tâche qu’imposa Eurysthée à Héraclès consistait à capturer vivant l’énorme sanglier qui vivait sur le mont Erymanthe, au nord-ouest de l’Arcadie. Héraclès décida de faire tomber la bête dans un trou profond afin de la piéger. Le sanglier s’épuisa en tentant vainement de sortir du piège. Héraclès le captura avec un filet et des chaînes puis le ramena comme prévu à Mycènes.</a:t>
            </a:r>
          </a:p>
        </p:txBody>
      </p:sp>
      <p:pic>
        <p:nvPicPr>
          <p:cNvPr id="3075" name="Picture 3"/>
          <p:cNvPicPr>
            <a:picLocks noChangeAspect="1" noChangeArrowheads="1"/>
          </p:cNvPicPr>
          <p:nvPr/>
        </p:nvPicPr>
        <p:blipFill>
          <a:blip r:embed="rId3"/>
          <a:srcRect t="4063" b="4063"/>
          <a:stretch>
            <a:fillRect/>
          </a:stretch>
        </p:blipFill>
        <p:spPr bwMode="auto">
          <a:xfrm>
            <a:off x="5776913" y="3994150"/>
            <a:ext cx="3067050" cy="2519363"/>
          </a:xfrm>
          <a:prstGeom prst="rect">
            <a:avLst/>
          </a:prstGeom>
          <a:noFill/>
          <a:ln w="9525" cap="flat">
            <a:noFill/>
            <a:round/>
            <a:headEnd/>
            <a:tailEnd/>
          </a:ln>
          <a:effectLst/>
        </p:spPr>
      </p:pic>
      <p:pic>
        <p:nvPicPr>
          <p:cNvPr id="3076" name="Picture 4"/>
          <p:cNvPicPr>
            <a:picLocks noChangeAspect="1" noChangeArrowheads="1"/>
          </p:cNvPicPr>
          <p:nvPr/>
        </p:nvPicPr>
        <p:blipFill>
          <a:blip r:embed="rId4"/>
          <a:srcRect/>
          <a:stretch>
            <a:fillRect/>
          </a:stretch>
        </p:blipFill>
        <p:spPr bwMode="auto">
          <a:xfrm>
            <a:off x="2051050" y="3783013"/>
            <a:ext cx="2519363" cy="2519362"/>
          </a:xfrm>
          <a:prstGeom prst="rect">
            <a:avLst/>
          </a:prstGeom>
          <a:noFill/>
          <a:ln w="9525" cap="flat">
            <a:noFill/>
            <a:round/>
            <a:headEnd/>
            <a:tailEnd/>
          </a:ln>
          <a:effectLst/>
        </p:spPr>
      </p:pic>
      <p:pic>
        <p:nvPicPr>
          <p:cNvPr id="3077" name="Picture 5"/>
          <p:cNvPicPr>
            <a:picLocks noChangeAspect="1" noChangeArrowheads="1"/>
          </p:cNvPicPr>
          <p:nvPr/>
        </p:nvPicPr>
        <p:blipFill>
          <a:blip r:embed="rId5"/>
          <a:srcRect/>
          <a:stretch>
            <a:fillRect/>
          </a:stretch>
        </p:blipFill>
        <p:spPr bwMode="auto">
          <a:xfrm>
            <a:off x="6040438" y="1538288"/>
            <a:ext cx="2541587" cy="2159000"/>
          </a:xfrm>
          <a:prstGeom prst="rect">
            <a:avLst/>
          </a:prstGeom>
          <a:noFill/>
          <a:ln w="9525" cap="flat">
            <a:noFill/>
            <a:round/>
            <a:headEnd/>
            <a:tailEnd/>
          </a:ln>
          <a:effectLst/>
        </p:spPr>
      </p:pic>
      <p:sp>
        <p:nvSpPr>
          <p:cNvPr id="3078" name="Rectangle 6"/>
          <p:cNvSpPr>
            <a:spLocks noChangeArrowheads="1"/>
          </p:cNvSpPr>
          <p:nvPr/>
        </p:nvSpPr>
        <p:spPr bwMode="auto">
          <a:xfrm>
            <a:off x="6105525" y="2774950"/>
            <a:ext cx="576263" cy="227013"/>
          </a:xfrm>
          <a:prstGeom prst="rect">
            <a:avLst/>
          </a:prstGeom>
          <a:noFill/>
          <a:ln w="9525" cap="flat">
            <a:noFill/>
            <a:round/>
            <a:headEnd/>
            <a:tailEnd/>
          </a:ln>
          <a:effectLst/>
        </p:spPr>
        <p:txBody>
          <a:bodyPr lIns="90000" tIns="45000" rIns="90000" bIns="45000">
            <a:prstTxWarp prst="textNoShape">
              <a:avLst/>
            </a:prstTxWarp>
            <a:spAutoFit/>
          </a:bodyPr>
          <a:lstStyle/>
          <a:p>
            <a:pPr hangingPunct="1">
              <a:lnSpc>
                <a:spcPct val="100000"/>
              </a:lnSpc>
            </a:pPr>
            <a:r>
              <a:rPr lang="fr-FR" sz="900" b="1">
                <a:solidFill>
                  <a:srgbClr val="000000"/>
                </a:solidFill>
                <a:latin typeface="Calibri" charset="0"/>
                <a:ea typeface="Microsoft YaHei" charset="0"/>
                <a:cs typeface="Microsoft YaHei" charset="0"/>
              </a:rPr>
              <a:t>Arcadie</a:t>
            </a:r>
          </a:p>
        </p:txBody>
      </p:sp>
      <p:sp>
        <p:nvSpPr>
          <p:cNvPr id="3079" name="Rectangle 7"/>
          <p:cNvSpPr>
            <a:spLocks noChangeArrowheads="1"/>
          </p:cNvSpPr>
          <p:nvPr/>
        </p:nvSpPr>
        <p:spPr bwMode="auto">
          <a:xfrm>
            <a:off x="2312988" y="6302375"/>
            <a:ext cx="1995487" cy="515938"/>
          </a:xfrm>
          <a:prstGeom prst="rect">
            <a:avLst/>
          </a:prstGeom>
          <a:noFill/>
          <a:ln w="9525" cap="flat">
            <a:noFill/>
            <a:round/>
            <a:headEnd/>
            <a:tailEnd/>
          </a:ln>
          <a:effectLst/>
        </p:spPr>
        <p:txBody>
          <a:bodyPr wrap="none" lIns="90000" tIns="45000" rIns="90000" bIns="45000">
            <a:prstTxWarp prst="textNoShape">
              <a:avLst/>
            </a:prstTxWarp>
            <a:spAutoFit/>
          </a:bodyPr>
          <a:lstStyle/>
          <a:p>
            <a:pPr algn="ctr" hangingPunct="1">
              <a:lnSpc>
                <a:spcPct val="100000"/>
              </a:lnSpc>
              <a:tabLst>
                <a:tab pos="723900" algn="l"/>
                <a:tab pos="1447800" algn="l"/>
              </a:tabLst>
            </a:pPr>
            <a:r>
              <a:rPr lang="fr-FR" sz="1400">
                <a:solidFill>
                  <a:srgbClr val="000000"/>
                </a:solidFill>
                <a:latin typeface="Calibri" charset="0"/>
                <a:ea typeface="Microsoft YaHei" charset="0"/>
                <a:cs typeface="Microsoft YaHei" charset="0"/>
              </a:rPr>
              <a:t>Amphore à figures noires</a:t>
            </a:r>
          </a:p>
          <a:p>
            <a:pPr algn="ctr" hangingPunct="1">
              <a:lnSpc>
                <a:spcPct val="100000"/>
              </a:lnSpc>
              <a:tabLst>
                <a:tab pos="723900" algn="l"/>
                <a:tab pos="1447800" algn="l"/>
              </a:tabLst>
            </a:pPr>
            <a:r>
              <a:rPr lang="fr-FR" sz="1400">
                <a:solidFill>
                  <a:srgbClr val="000000"/>
                </a:solidFill>
                <a:latin typeface="Calibri" charset="0"/>
                <a:ea typeface="Microsoft YaHei" charset="0"/>
                <a:cs typeface="Microsoft YaHei" charset="0"/>
              </a:rPr>
              <a:t>520-510 av. J-C</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a:bodyPr>
          <a:lstStyle/>
          <a:p>
            <a:r>
              <a:rPr lang="fr-FR" sz="3600" dirty="0" smtClean="0"/>
              <a:t>5°) Nettoyer les écuries d’Augias</a:t>
            </a:r>
            <a:endParaRPr lang="fr-FR" sz="3600" dirty="0"/>
          </a:p>
        </p:txBody>
      </p:sp>
      <p:sp>
        <p:nvSpPr>
          <p:cNvPr id="3" name="Espace réservé du contenu 2"/>
          <p:cNvSpPr>
            <a:spLocks noGrp="1"/>
          </p:cNvSpPr>
          <p:nvPr>
            <p:ph idx="1"/>
          </p:nvPr>
        </p:nvSpPr>
        <p:spPr>
          <a:xfrm>
            <a:off x="4648200" y="1386121"/>
            <a:ext cx="3810000" cy="3795479"/>
          </a:xfrm>
        </p:spPr>
        <p:txBody>
          <a:bodyPr>
            <a:noAutofit/>
          </a:bodyPr>
          <a:lstStyle/>
          <a:p>
            <a:pPr algn="just">
              <a:buNone/>
            </a:pPr>
            <a:r>
              <a:rPr lang="fr-FR" sz="1600" dirty="0">
                <a:latin typeface="Garamond"/>
                <a:cs typeface="Garamond"/>
              </a:rPr>
              <a:t>Le cinquième Travail d'Héraclès </a:t>
            </a:r>
            <a:r>
              <a:rPr lang="fr-FR" sz="1600" dirty="0" smtClean="0">
                <a:latin typeface="Garamond"/>
                <a:cs typeface="Garamond"/>
              </a:rPr>
              <a:t>fut </a:t>
            </a:r>
            <a:r>
              <a:rPr lang="fr-FR" sz="1600" dirty="0">
                <a:latin typeface="Garamond"/>
                <a:cs typeface="Garamond"/>
              </a:rPr>
              <a:t>de nettoyer, en un seul jour, les </a:t>
            </a:r>
            <a:r>
              <a:rPr lang="fr-FR" sz="1600" dirty="0" smtClean="0">
                <a:latin typeface="Garamond"/>
                <a:cs typeface="Garamond"/>
              </a:rPr>
              <a:t>écuries d'Augias, qui </a:t>
            </a:r>
            <a:r>
              <a:rPr lang="fr-FR" sz="1600" dirty="0" smtClean="0">
                <a:latin typeface="Garamond"/>
                <a:cs typeface="Garamond"/>
              </a:rPr>
              <a:t>ne l’avaient </a:t>
            </a:r>
            <a:r>
              <a:rPr lang="fr-FR" sz="1600" dirty="0" smtClean="0">
                <a:latin typeface="Garamond"/>
                <a:cs typeface="Garamond"/>
              </a:rPr>
              <a:t>pas </a:t>
            </a:r>
            <a:r>
              <a:rPr lang="fr-FR" sz="1600" dirty="0" smtClean="0">
                <a:latin typeface="Garamond"/>
                <a:cs typeface="Garamond"/>
              </a:rPr>
              <a:t>été</a:t>
            </a:r>
            <a:r>
              <a:rPr lang="fr-FR" sz="1600" dirty="0" smtClean="0">
                <a:latin typeface="Garamond"/>
                <a:cs typeface="Garamond"/>
              </a:rPr>
              <a:t> </a:t>
            </a:r>
            <a:r>
              <a:rPr lang="fr-FR" sz="1600" dirty="0" smtClean="0">
                <a:latin typeface="Garamond"/>
                <a:cs typeface="Garamond"/>
              </a:rPr>
              <a:t>depuis </a:t>
            </a:r>
            <a:r>
              <a:rPr lang="fr-FR" sz="1600" dirty="0" smtClean="0">
                <a:latin typeface="Garamond"/>
                <a:cs typeface="Garamond"/>
              </a:rPr>
              <a:t>30 ans. Elles </a:t>
            </a:r>
            <a:r>
              <a:rPr lang="fr-FR" sz="1600" dirty="0">
                <a:latin typeface="Garamond"/>
                <a:cs typeface="Garamond"/>
              </a:rPr>
              <a:t>étaient encombrées d'un fumier si épais qu'on ne parvenait pas à supprimer l'odeur nauséabonde qui se </a:t>
            </a:r>
            <a:r>
              <a:rPr lang="fr-FR" sz="1600" dirty="0" smtClean="0">
                <a:latin typeface="Garamond"/>
                <a:cs typeface="Garamond"/>
              </a:rPr>
              <a:t>répandait à travers tout le Péloponnèse</a:t>
            </a:r>
            <a:r>
              <a:rPr lang="fr-FR" sz="1600" dirty="0">
                <a:latin typeface="Garamond"/>
                <a:cs typeface="Garamond"/>
              </a:rPr>
              <a:t>. Héraclès </a:t>
            </a:r>
            <a:r>
              <a:rPr lang="fr-FR" sz="1600" dirty="0" smtClean="0">
                <a:latin typeface="Garamond"/>
                <a:cs typeface="Garamond"/>
              </a:rPr>
              <a:t>proposa </a:t>
            </a:r>
            <a:r>
              <a:rPr lang="fr-FR" sz="1600" dirty="0">
                <a:latin typeface="Garamond"/>
                <a:cs typeface="Garamond"/>
              </a:rPr>
              <a:t>de curer </a:t>
            </a:r>
            <a:r>
              <a:rPr lang="fr-FR" sz="1600" dirty="0" smtClean="0">
                <a:latin typeface="Garamond"/>
                <a:cs typeface="Garamond"/>
              </a:rPr>
              <a:t>les écuries d’Augias avant </a:t>
            </a:r>
            <a:r>
              <a:rPr lang="fr-FR" sz="1600" dirty="0">
                <a:latin typeface="Garamond"/>
                <a:cs typeface="Garamond"/>
              </a:rPr>
              <a:t>la nuit en échange d'un dixième de son </a:t>
            </a:r>
            <a:r>
              <a:rPr lang="fr-FR" sz="1600" dirty="0" smtClean="0">
                <a:latin typeface="Garamond"/>
                <a:cs typeface="Garamond"/>
              </a:rPr>
              <a:t>troupeau. Le </a:t>
            </a:r>
            <a:r>
              <a:rPr lang="fr-FR" sz="1600" dirty="0">
                <a:latin typeface="Garamond"/>
                <a:cs typeface="Garamond"/>
              </a:rPr>
              <a:t>héros ouvrit </a:t>
            </a:r>
            <a:r>
              <a:rPr lang="fr-FR" sz="1600" dirty="0" smtClean="0">
                <a:latin typeface="Garamond"/>
                <a:cs typeface="Garamond"/>
              </a:rPr>
              <a:t>alors des </a:t>
            </a:r>
            <a:r>
              <a:rPr lang="fr-FR" sz="1600" dirty="0">
                <a:latin typeface="Garamond"/>
                <a:cs typeface="Garamond"/>
              </a:rPr>
              <a:t>brèches dans le mur d'enceinte des étables, puis il détourna le fleuve d'Alphée et fit passer ses eaux purifiantes </a:t>
            </a:r>
            <a:r>
              <a:rPr lang="fr-FR" sz="1600" dirty="0" smtClean="0">
                <a:latin typeface="Garamond"/>
                <a:cs typeface="Garamond"/>
              </a:rPr>
              <a:t>au </a:t>
            </a:r>
            <a:r>
              <a:rPr lang="fr-FR" sz="1600" dirty="0">
                <a:latin typeface="Garamond"/>
                <a:cs typeface="Garamond"/>
              </a:rPr>
              <a:t>travers des écuries.</a:t>
            </a:r>
            <a:r>
              <a:rPr lang="fr-FR" sz="1600" dirty="0" smtClean="0">
                <a:latin typeface="Garamond"/>
                <a:cs typeface="Garamond"/>
              </a:rPr>
              <a:t> </a:t>
            </a:r>
            <a:endParaRPr lang="fr-FR" sz="1600" dirty="0">
              <a:latin typeface="Garamond"/>
              <a:cs typeface="Garamond"/>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61993" y="4576628"/>
            <a:ext cx="1728192" cy="199822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9592" y="1484784"/>
            <a:ext cx="2652994" cy="23762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ZoneTexte 3"/>
          <p:cNvSpPr txBox="1"/>
          <p:nvPr/>
        </p:nvSpPr>
        <p:spPr>
          <a:xfrm>
            <a:off x="179512" y="3861047"/>
            <a:ext cx="4608512" cy="830997"/>
          </a:xfrm>
          <a:prstGeom prst="rect">
            <a:avLst/>
          </a:prstGeom>
          <a:noFill/>
        </p:spPr>
        <p:txBody>
          <a:bodyPr wrap="square" rtlCol="0">
            <a:spAutoFit/>
          </a:bodyPr>
          <a:lstStyle/>
          <a:p>
            <a:r>
              <a:rPr lang="fr-FR" sz="1600" i="1" dirty="0" smtClean="0"/>
              <a:t>Hercule détourne le cours de l'Alphée pour nettoyer les écuries d'Augias,</a:t>
            </a:r>
            <a:r>
              <a:rPr lang="fr-FR" sz="1600" dirty="0"/>
              <a:t> </a:t>
            </a:r>
            <a:r>
              <a:rPr lang="fr-FR" sz="1600" dirty="0" smtClean="0"/>
              <a:t>tableau de Zurbaran au 17</a:t>
            </a:r>
            <a:r>
              <a:rPr lang="fr-FR" sz="1600" baseline="30000" dirty="0" smtClean="0"/>
              <a:t>ème</a:t>
            </a:r>
            <a:r>
              <a:rPr lang="fr-FR" sz="1600" dirty="0" smtClean="0"/>
              <a:t>  siècle.</a:t>
            </a:r>
            <a:endParaRPr lang="fr-FR"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7789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660</TotalTime>
  <Words>2657</Words>
  <Application>Microsoft Office PowerPoint</Application>
  <PresentationFormat>On-screen Show (4:3)</PresentationFormat>
  <Paragraphs>104</Paragraphs>
  <Slides>20</Slides>
  <Notes>8</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Contiguïté</vt:lpstr>
      <vt:lpstr>Ἡρακλῆς καὶ οἱ δώδεκα ἆθλοι Héraclès &amp; les douze travaux </vt:lpstr>
      <vt:lpstr>Avant les douze travaux... </vt:lpstr>
      <vt:lpstr>Avant les douze travaux... </vt:lpstr>
      <vt:lpstr>Les douze travaux... </vt:lpstr>
      <vt:lpstr>1°) Vaincre le lion de Némée</vt:lpstr>
      <vt:lpstr>2) Tuer l’Hydre de Lerne</vt:lpstr>
      <vt:lpstr>Capturer la biche de Cérynie, 3ème travail d’Héraclès</vt:lpstr>
      <vt:lpstr>4) Capturer le sanglier d’Erymanthe</vt:lpstr>
      <vt:lpstr>5°) Nettoyer les écuries d’Augias</vt:lpstr>
      <vt:lpstr>Tuer les oiseaux du lac Stymphale, 6ème travail d’Héraclès</vt:lpstr>
      <vt:lpstr>7) Le taureau de Minos</vt:lpstr>
      <vt:lpstr>8) Capturer les juments mangeuses d’hommes de Diomède </vt:lpstr>
      <vt:lpstr>Rapporter la ceinture d’Hippolytè, la reine des Amazones, 9ème travail d’Héraclès</vt:lpstr>
      <vt:lpstr>10) Récupérer le troupeau de bœufs du géant Géryon</vt:lpstr>
      <vt:lpstr>Slide 15</vt:lpstr>
      <vt:lpstr>11) Rapporter les pommes d’or du jardin des Hespérides</vt:lpstr>
      <vt:lpstr>12) Capturer Cerbère, garde des Enfers</vt:lpstr>
      <vt:lpstr>Slide 18</vt:lpstr>
      <vt:lpstr>Sources</vt:lpstr>
      <vt:lpstr>Auteurs</vt:lpstr>
    </vt:vector>
  </TitlesOfParts>
  <Company>Région PACA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Héraclès</dc:title>
  <dc:creator>Lycée La Coudoulière</dc:creator>
  <cp:lastModifiedBy>e.</cp:lastModifiedBy>
  <cp:revision>82</cp:revision>
  <dcterms:created xsi:type="dcterms:W3CDTF">2015-04-06T06:44:40Z</dcterms:created>
  <dcterms:modified xsi:type="dcterms:W3CDTF">2015-04-06T16:29:06Z</dcterms:modified>
</cp:coreProperties>
</file>