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7" r:id="rId40"/>
    <p:sldId id="298" r:id="rId41"/>
    <p:sldId id="30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3/16/2016</a:t>
            </a:fld>
            <a:endParaRPr lang="en-US" sz="2000" dirty="0">
              <a:solidFill>
                <a:srgbClr val="FFFFFF"/>
              </a:solidFill>
            </a:endParaRP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A271A1-F6D6-438B-A432-4747EE7ECD40}" type="datetimeFigureOut">
              <a:rPr lang="en-US" smtClean="0"/>
              <a:pPr/>
              <a:t>3/16/2016</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23A271A1-F6D6-438B-A432-4747EE7ECD40}" type="datetimeFigureOut">
              <a:rPr lang="en-US" smtClean="0"/>
              <a:pPr/>
              <a:t>3/16/2016</a:t>
            </a:fld>
            <a:endParaRPr lang="en-US" dirty="0"/>
          </a:p>
        </p:txBody>
      </p:sp>
      <p:sp>
        <p:nvSpPr>
          <p:cNvPr id="5" name="4 - Θέση υποσέλιδου"/>
          <p:cNvSpPr>
            <a:spLocks noGrp="1"/>
          </p:cNvSpPr>
          <p:nvPr>
            <p:ph type="ftr" sz="quarter" idx="11"/>
          </p:nvPr>
        </p:nvSpPr>
        <p:spPr>
          <a:xfrm>
            <a:off x="457201" y="6248207"/>
            <a:ext cx="5573483" cy="365125"/>
          </a:xfrm>
        </p:spPr>
        <p:txBody>
          <a:bodyPr/>
          <a:lstStyle/>
          <a:p>
            <a:endParaRPr kumimoji="0" lang="en-US" dirty="0"/>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3A271A1-F6D6-438B-A432-4747EE7ECD40}" type="datetimeFigureOut">
              <a:rPr lang="en-US" smtClean="0"/>
              <a:pPr/>
              <a:t>3/16/2016</a:t>
            </a:fld>
            <a:endParaRPr lang="en-US" dirty="0"/>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3A271A1-F6D6-438B-A432-4747EE7ECD40}" type="datetimeFigureOut">
              <a:rPr lang="en-US" smtClean="0"/>
              <a:pPr/>
              <a:t>3/16/2016</a:t>
            </a:fld>
            <a:endParaRPr lang="en-US"/>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13 - Θέση υποσέλιδου"/>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23A271A1-F6D6-438B-A432-4747EE7ECD40}" type="datetimeFigureOut">
              <a:rPr lang="en-US" smtClean="0"/>
              <a:pPr/>
              <a:t>3/16/2016</a:t>
            </a:fld>
            <a:endParaRPr lang="en-US"/>
          </a:p>
        </p:txBody>
      </p:sp>
      <p:sp>
        <p:nvSpPr>
          <p:cNvPr id="10" name="9 - Θέση αριθμού διαφάνειας"/>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11 - Θέση υποσέλιδου"/>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23A271A1-F6D6-438B-A432-4747EE7ECD40}" type="datetimeFigureOut">
              <a:rPr lang="en-US" smtClean="0"/>
              <a:pPr/>
              <a:t>3/16/2016</a:t>
            </a:fld>
            <a:endParaRPr lang="en-US"/>
          </a:p>
        </p:txBody>
      </p:sp>
      <p:sp>
        <p:nvSpPr>
          <p:cNvPr id="12" name="11 - Θέση αριθμού διαφάνειας"/>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13 - Θέση υποσέλιδου"/>
          <p:cNvSpPr>
            <a:spLocks noGrp="1"/>
          </p:cNvSpPr>
          <p:nvPr>
            <p:ph type="ftr" sz="quarter" idx="17"/>
          </p:nvPr>
        </p:nvSpPr>
        <p:spPr/>
        <p:txBody>
          <a:bodyPr rtlCol="0"/>
          <a:lstStyle/>
          <a:p>
            <a:endParaRPr kumimoji="0" lang="en-US"/>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A271A1-F6D6-438B-A432-4747EE7ECD40}" type="datetimeFigureOut">
              <a:rPr lang="en-US" smtClean="0"/>
              <a:pPr/>
              <a:t>3/16/2016</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A271A1-F6D6-438B-A432-4747EE7ECD40}" type="datetimeFigureOut">
              <a:rPr lang="en-US" smtClean="0"/>
              <a:pPr/>
              <a:t>3/16/2016</a:t>
            </a:fld>
            <a:endParaRPr lang="en-US"/>
          </a:p>
        </p:txBody>
      </p:sp>
      <p:sp>
        <p:nvSpPr>
          <p:cNvPr id="3" name="2 - Θέση υποσέλιδου"/>
          <p:cNvSpPr>
            <a:spLocks noGrp="1"/>
          </p:cNvSpPr>
          <p:nvPr>
            <p:ph type="ftr" sz="quarter" idx="11"/>
          </p:nvPr>
        </p:nvSpPr>
        <p:spPr/>
        <p:txBody>
          <a:bodyPr/>
          <a:lstStyle/>
          <a:p>
            <a:endParaRPr kumimoji="0" lang="en-US" dirty="0"/>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3A271A1-F6D6-438B-A432-4747EE7ECD40}" type="datetimeFigureOut">
              <a:rPr lang="en-US" smtClean="0"/>
              <a:pPr/>
              <a:t>3/16/2016</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3/16/2016</a:t>
            </a:fld>
            <a:endParaRPr lang="en-US"/>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kumimoji="0" lang="en-US" dirty="0"/>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3/16/2016</a:t>
            </a:fld>
            <a:endParaRPr lang="en-US" sz="1400" dirty="0">
              <a:solidFill>
                <a:schemeClr val="tx2"/>
              </a:solidFill>
            </a:endParaRP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voria.gr/article/etsi-itan-to-kentro-tis-thessalonikis-ti-romaiki-epochi-foto" TargetMode="External"/><Relationship Id="rId13" Type="http://schemas.openxmlformats.org/officeDocument/2006/relationships/hyperlink" Target="http://artemnotes.blogspot.gr/2012/01/blog-post.html" TargetMode="External"/><Relationship Id="rId3" Type="http://schemas.openxmlformats.org/officeDocument/2006/relationships/hyperlink" Target="http://dp.iset.gr/artist/view.html?id=83" TargetMode="External"/><Relationship Id="rId7" Type="http://schemas.openxmlformats.org/officeDocument/2006/relationships/hyperlink" Target="http://www.filmfestival.gr/default.aspx?lang=el-GR&amp;page=448" TargetMode="External"/><Relationship Id="rId12" Type="http://schemas.openxmlformats.org/officeDocument/2006/relationships/hyperlink" Target="http://www.biblionet.gr/author/3725/%CE%9D%CE%AF%CE%BA%CE%BF%CF%82_%CE%93%CE%B1%CE%B2%CF%81%CE%B9%CE%AE%CE%BB_%CE%A0%CE%B5%CE%BD%CF%84%CE%B6%CE%AF%CE%BA%CE%B7%CF%82" TargetMode="External"/><Relationship Id="rId2" Type="http://schemas.openxmlformats.org/officeDocument/2006/relationships/hyperlink" Target="http://www.tovima.gr/books-ideas/article/?aid=459530" TargetMode="External"/><Relationship Id="rId1" Type="http://schemas.openxmlformats.org/officeDocument/2006/relationships/slideLayout" Target="../slideLayouts/slideLayout4.xml"/><Relationship Id="rId6" Type="http://schemas.openxmlformats.org/officeDocument/2006/relationships/hyperlink" Target="https://el.wikipedia.org/" TargetMode="External"/><Relationship Id="rId11" Type="http://schemas.openxmlformats.org/officeDocument/2006/relationships/hyperlink" Target="http://www.mmca.org.gr/mmst/el/collection.htm?m=1&amp;l=16;443:bio" TargetMode="External"/><Relationship Id="rId5" Type="http://schemas.openxmlformats.org/officeDocument/2006/relationships/hyperlink" Target="http://tiff.filmfestival.gr/" TargetMode="External"/><Relationship Id="rId10" Type="http://schemas.openxmlformats.org/officeDocument/2006/relationships/hyperlink" Target="http://aetoshal.blogspot.gr/2014/09/blog-post_31.html" TargetMode="External"/><Relationship Id="rId4" Type="http://schemas.openxmlformats.org/officeDocument/2006/relationships/hyperlink" Target="http://voria.gr/article/efige-echthes-apo-ti-zoi-o-zografos-fonis-zoglopitis" TargetMode="External"/><Relationship Id="rId9" Type="http://schemas.openxmlformats.org/officeDocument/2006/relationships/hyperlink" Target="http://www.tch.gr/default.aspx?lang=en-GB&amp;page=47" TargetMode="External"/><Relationship Id="rId14" Type="http://schemas.openxmlformats.org/officeDocument/2006/relationships/hyperlink" Target="https://en.wikipedia.org/wiki/National_Theatre_of_Northern_Greec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n-US" dirty="0" smtClean="0"/>
              <a:t>Intellectual and cultural aspects of </a:t>
            </a:r>
            <a:r>
              <a:rPr lang="en-US" dirty="0" err="1" smtClean="0"/>
              <a:t>thessaloniki</a:t>
            </a:r>
            <a:endParaRPr lang="el-GR" dirty="0"/>
          </a:p>
        </p:txBody>
      </p:sp>
      <p:sp>
        <p:nvSpPr>
          <p:cNvPr id="3" name="2 - Υπότιτλος"/>
          <p:cNvSpPr>
            <a:spLocks noGrp="1"/>
          </p:cNvSpPr>
          <p:nvPr>
            <p:ph type="subTitle" idx="1"/>
          </p:nvPr>
        </p:nvSpPr>
        <p:spPr/>
        <p:txBody>
          <a:bodyPr/>
          <a:lstStyle/>
          <a:p>
            <a:r>
              <a:rPr lang="en-US" dirty="0" smtClean="0"/>
              <a:t>Painting- Literature- Cinematography</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His paintings:</a:t>
            </a:r>
            <a:endParaRPr lang="el-GR" dirty="0"/>
          </a:p>
        </p:txBody>
      </p:sp>
      <p:pic>
        <p:nvPicPr>
          <p:cNvPr id="3" name="3 - Θέση περιεχομένου" descr="αρχείο λήψης (5).jpg"/>
          <p:cNvPicPr>
            <a:picLocks noChangeAspect="1"/>
          </p:cNvPicPr>
          <p:nvPr/>
        </p:nvPicPr>
        <p:blipFill>
          <a:blip r:embed="rId2" cstate="print"/>
          <a:stretch>
            <a:fillRect/>
          </a:stretch>
        </p:blipFill>
        <p:spPr>
          <a:xfrm>
            <a:off x="1285852" y="2004250"/>
            <a:ext cx="5929354" cy="42651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3 - Θέση περιεχομένου" descr="αρχείο λήψης (1).jpg"/>
          <p:cNvPicPr>
            <a:picLocks noGrp="1" noChangeAspect="1"/>
          </p:cNvPicPr>
          <p:nvPr>
            <p:ph type="pic" idx="1"/>
          </p:nvPr>
        </p:nvPicPr>
        <p:blipFill>
          <a:blip r:embed="rId2" cstate="print"/>
          <a:srcRect t="8894" b="8894"/>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4 - Θέση εικόνας" descr="αρχείο λήψης.jpg"/>
          <p:cNvPicPr>
            <a:picLocks noGrp="1" noChangeAspect="1"/>
          </p:cNvPicPr>
          <p:nvPr>
            <p:ph type="pic" idx="1"/>
          </p:nvPr>
        </p:nvPicPr>
        <p:blipFill>
          <a:blip r:embed="rId2" cstate="print"/>
          <a:srcRect t="4732" b="4732"/>
          <a:stretch>
            <a:fillRect/>
          </a:stretch>
        </p:blipFill>
        <p:spPr>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Fonis</a:t>
            </a:r>
            <a:r>
              <a:rPr lang="en-US" dirty="0" smtClean="0"/>
              <a:t> </a:t>
            </a:r>
            <a:r>
              <a:rPr lang="en-US" dirty="0" err="1" smtClean="0"/>
              <a:t>Zoglopitis</a:t>
            </a:r>
            <a:endParaRPr lang="el-GR" dirty="0"/>
          </a:p>
        </p:txBody>
      </p:sp>
      <p:pic>
        <p:nvPicPr>
          <p:cNvPr id="3" name="3 - Θέση περιεχομένου" descr="cMeqyJ1aQLmxlrMF2BZG.jpg"/>
          <p:cNvPicPr>
            <a:picLocks noChangeAspect="1"/>
          </p:cNvPicPr>
          <p:nvPr/>
        </p:nvPicPr>
        <p:blipFill>
          <a:blip r:embed="rId2" cstate="print"/>
          <a:stretch>
            <a:fillRect/>
          </a:stretch>
        </p:blipFill>
        <p:spPr>
          <a:xfrm>
            <a:off x="2357422" y="1857364"/>
            <a:ext cx="3944153" cy="46672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Fonis</a:t>
            </a:r>
            <a:r>
              <a:rPr lang="en-US" dirty="0" smtClean="0"/>
              <a:t> </a:t>
            </a:r>
            <a:r>
              <a:rPr lang="en-US" dirty="0" err="1" smtClean="0"/>
              <a:t>Zoglopitis</a:t>
            </a:r>
            <a:endParaRPr lang="el-GR" dirty="0"/>
          </a:p>
        </p:txBody>
      </p:sp>
      <p:sp>
        <p:nvSpPr>
          <p:cNvPr id="3" name="2 - Θέση περιεχομένου"/>
          <p:cNvSpPr>
            <a:spLocks noGrp="1"/>
          </p:cNvSpPr>
          <p:nvPr>
            <p:ph sz="quarter" idx="1"/>
          </p:nvPr>
        </p:nvSpPr>
        <p:spPr/>
        <p:txBody>
          <a:bodyPr/>
          <a:lstStyle/>
          <a:p>
            <a:r>
              <a:rPr lang="en-US" dirty="0" smtClean="0"/>
              <a:t>He was first appeared in 1974 with his personal exhibition.</a:t>
            </a:r>
          </a:p>
          <a:p>
            <a:r>
              <a:rPr lang="en-US" dirty="0" smtClean="0"/>
              <a:t>He founded his own atelier, where he </a:t>
            </a:r>
            <a:r>
              <a:rPr lang="en-US" dirty="0" err="1" smtClean="0"/>
              <a:t>organised</a:t>
            </a:r>
            <a:r>
              <a:rPr lang="en-US" dirty="0" smtClean="0"/>
              <a:t> pictorial exhibitions for young artists.</a:t>
            </a:r>
          </a:p>
          <a:p>
            <a:r>
              <a:rPr lang="en-US" dirty="0" smtClean="0"/>
              <a:t>He would mostly illustrate in his art landscapes and sceneries of the city of Thessaloniki.</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His Paintings:</a:t>
            </a:r>
            <a:endParaRPr lang="el-GR" dirty="0"/>
          </a:p>
        </p:txBody>
      </p:sp>
      <p:pic>
        <p:nvPicPr>
          <p:cNvPr id="4" name="3 - Θέση περιεχομένου" descr="ntinos-papaspyroy-54-638.jpg"/>
          <p:cNvPicPr>
            <a:picLocks noGrp="1" noChangeAspect="1"/>
          </p:cNvPicPr>
          <p:nvPr>
            <p:ph sz="quarter" idx="1"/>
          </p:nvPr>
        </p:nvPicPr>
        <p:blipFill>
          <a:blip r:embed="rId2" cstate="print"/>
          <a:stretch>
            <a:fillRect/>
          </a:stretch>
        </p:blipFill>
        <p:spPr>
          <a:xfrm>
            <a:off x="1500166" y="1785926"/>
            <a:ext cx="5988143"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4 - Θέση εικόνας" descr="ΠΙΝΑΚΑΣ-Σινέ Αλκαζάρ.jpg"/>
          <p:cNvPicPr>
            <a:picLocks noGrp="1" noChangeAspect="1"/>
          </p:cNvPicPr>
          <p:nvPr>
            <p:ph type="pic" idx="1"/>
          </p:nvPr>
        </p:nvPicPr>
        <p:blipFill>
          <a:blip r:embed="rId2" cstate="print"/>
          <a:srcRect t="8125" b="8125"/>
          <a:stretch>
            <a:fillRect/>
          </a:stretch>
        </p:blipFill>
        <p:spPr>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r>
              <a:rPr lang="en-US" dirty="0" smtClean="0"/>
              <a:t>Scenery of </a:t>
            </a:r>
            <a:r>
              <a:rPr lang="en-US" dirty="0" err="1" smtClean="0"/>
              <a:t>Halkidiki</a:t>
            </a:r>
            <a:r>
              <a:rPr lang="en-US" dirty="0" smtClean="0"/>
              <a:t> (1996)</a:t>
            </a:r>
            <a:endParaRPr lang="el-GR" dirty="0"/>
          </a:p>
        </p:txBody>
      </p:sp>
      <p:pic>
        <p:nvPicPr>
          <p:cNvPr id="9" name="8 - Θέση εικόνας" descr="2095_7.jpg"/>
          <p:cNvPicPr>
            <a:picLocks noGrp="1" noChangeAspect="1"/>
          </p:cNvPicPr>
          <p:nvPr>
            <p:ph type="pic" idx="1"/>
          </p:nvPr>
        </p:nvPicPr>
        <p:blipFill>
          <a:blip r:embed="rId2" cstate="print"/>
          <a:srcRect t="8861" b="8861"/>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Lukas </a:t>
            </a:r>
            <a:r>
              <a:rPr lang="en-US" dirty="0" err="1" smtClean="0"/>
              <a:t>Venetulias</a:t>
            </a:r>
            <a:r>
              <a:rPr lang="en-US" dirty="0" smtClean="0"/>
              <a:t> (1930-1984) </a:t>
            </a:r>
            <a:endParaRPr lang="el-GR" dirty="0"/>
          </a:p>
        </p:txBody>
      </p:sp>
      <p:pic>
        <p:nvPicPr>
          <p:cNvPr id="4" name="3 - Θέση περιεχομένου" descr="106215.jpg"/>
          <p:cNvPicPr>
            <a:picLocks noGrp="1" noChangeAspect="1"/>
          </p:cNvPicPr>
          <p:nvPr>
            <p:ph sz="quarter" idx="1"/>
          </p:nvPr>
        </p:nvPicPr>
        <p:blipFill>
          <a:blip r:embed="rId2" cstate="print"/>
          <a:stretch>
            <a:fillRect/>
          </a:stretch>
        </p:blipFill>
        <p:spPr>
          <a:xfrm>
            <a:off x="3071802" y="1785926"/>
            <a:ext cx="3160893" cy="4495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Lukas </a:t>
            </a:r>
            <a:r>
              <a:rPr lang="en-US" dirty="0" err="1" smtClean="0"/>
              <a:t>Venetulias</a:t>
            </a:r>
            <a:r>
              <a:rPr lang="en-US" dirty="0" smtClean="0"/>
              <a:t> (1930-1984) </a:t>
            </a:r>
            <a:endParaRPr lang="el-GR" dirty="0"/>
          </a:p>
        </p:txBody>
      </p:sp>
      <p:sp>
        <p:nvSpPr>
          <p:cNvPr id="3" name="2 - Θέση περιεχομένου"/>
          <p:cNvSpPr>
            <a:spLocks noGrp="1"/>
          </p:cNvSpPr>
          <p:nvPr>
            <p:ph sz="quarter" idx="1"/>
          </p:nvPr>
        </p:nvSpPr>
        <p:spPr/>
        <p:txBody>
          <a:bodyPr/>
          <a:lstStyle/>
          <a:p>
            <a:r>
              <a:rPr lang="en-US" dirty="0" smtClean="0"/>
              <a:t>He graduated from the School of Fine Arts of Athens.</a:t>
            </a:r>
            <a:endParaRPr lang="el-GR" dirty="0" smtClean="0"/>
          </a:p>
          <a:p>
            <a:r>
              <a:rPr lang="en-US" dirty="0" smtClean="0"/>
              <a:t>He was first taught painting by Nick Gabriel </a:t>
            </a:r>
            <a:r>
              <a:rPr lang="en-US" dirty="0" err="1" smtClean="0"/>
              <a:t>Pentzikis</a:t>
            </a:r>
            <a:r>
              <a:rPr lang="en-US" dirty="0" smtClean="0"/>
              <a:t>.</a:t>
            </a:r>
          </a:p>
          <a:p>
            <a:r>
              <a:rPr lang="en-US" dirty="0" smtClean="0"/>
              <a:t>In his art, he mainly depicts aspects of Thessaloniki.</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371600" y="1643050"/>
            <a:ext cx="7620000" cy="947750"/>
          </a:xfrm>
        </p:spPr>
        <p:txBody>
          <a:bodyPr>
            <a:noAutofit/>
          </a:bodyPr>
          <a:lstStyle/>
          <a:p>
            <a:r>
              <a:rPr lang="en-US" sz="3800" dirty="0" smtClean="0"/>
              <a:t>Thessaloniki through the artworks of five artists.</a:t>
            </a:r>
            <a:endParaRPr lang="el-GR" sz="3800" dirty="0"/>
          </a:p>
        </p:txBody>
      </p:sp>
      <p:pic>
        <p:nvPicPr>
          <p:cNvPr id="4" name="3 - Εικόνα" descr="0fd04a039f97bcc56c20aeb806ebd260.jpg"/>
          <p:cNvPicPr>
            <a:picLocks noChangeAspect="1"/>
          </p:cNvPicPr>
          <p:nvPr/>
        </p:nvPicPr>
        <p:blipFill>
          <a:blip r:embed="rId2" cstate="print"/>
          <a:stretch>
            <a:fillRect/>
          </a:stretch>
        </p:blipFill>
        <p:spPr>
          <a:xfrm>
            <a:off x="1428728" y="2928934"/>
            <a:ext cx="6150333" cy="361148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His paintings: </a:t>
            </a:r>
            <a:endParaRPr lang="el-GR" dirty="0"/>
          </a:p>
        </p:txBody>
      </p:sp>
      <p:pic>
        <p:nvPicPr>
          <p:cNvPr id="4" name="5 - Θέση περιεχομένου" descr="αρχείο λήψης (8).jpg"/>
          <p:cNvPicPr>
            <a:picLocks noGrp="1" noChangeAspect="1"/>
          </p:cNvPicPr>
          <p:nvPr>
            <p:ph sz="quarter" idx="1"/>
          </p:nvPr>
        </p:nvPicPr>
        <p:blipFill>
          <a:blip r:embed="rId2" cstate="print"/>
          <a:stretch>
            <a:fillRect/>
          </a:stretch>
        </p:blipFill>
        <p:spPr>
          <a:xfrm>
            <a:off x="1214414" y="2071678"/>
            <a:ext cx="6637391" cy="398243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4 - Θέση εικόνας" descr="αρχείο λήψης (10).jpg"/>
          <p:cNvPicPr>
            <a:picLocks noGrp="1" noChangeAspect="1"/>
          </p:cNvPicPr>
          <p:nvPr>
            <p:ph type="pic" idx="1"/>
          </p:nvPr>
        </p:nvPicPr>
        <p:blipFill>
          <a:blip r:embed="rId2" cstate="print"/>
          <a:srcRect t="7058" b="7058"/>
          <a:stretch>
            <a:fillRect/>
          </a:stretch>
        </p:blipFill>
        <p:spPr>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3 - Θέση περιεχομένου" descr="αρχείο λήψης (6).jpg"/>
          <p:cNvPicPr>
            <a:picLocks noGrp="1" noChangeAspect="1"/>
          </p:cNvPicPr>
          <p:nvPr>
            <p:ph type="pic" idx="1"/>
          </p:nvPr>
        </p:nvPicPr>
        <p:blipFill>
          <a:blip r:embed="rId2" cstate="print"/>
          <a:srcRect l="8504" r="8504"/>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Macedonian Museum of Contemporary Art</a:t>
            </a:r>
            <a:endParaRPr lang="el-GR" dirty="0"/>
          </a:p>
        </p:txBody>
      </p:sp>
      <p:pic>
        <p:nvPicPr>
          <p:cNvPr id="4" name="3 - Θέση περιεχομένου" descr="10177479_629170670504912_669924398_n.jpg"/>
          <p:cNvPicPr>
            <a:picLocks noGrp="1" noChangeAspect="1"/>
          </p:cNvPicPr>
          <p:nvPr>
            <p:ph sz="quarter" idx="1"/>
          </p:nvPr>
        </p:nvPicPr>
        <p:blipFill>
          <a:blip r:embed="rId2" cstate="print"/>
          <a:stretch>
            <a:fillRect/>
          </a:stretch>
        </p:blipFill>
        <p:spPr>
          <a:xfrm>
            <a:off x="1071538" y="1928802"/>
            <a:ext cx="7143799" cy="464347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Macedonian Museum of Contemporary Art</a:t>
            </a:r>
            <a:endParaRPr lang="el-GR" dirty="0"/>
          </a:p>
        </p:txBody>
      </p:sp>
      <p:sp>
        <p:nvSpPr>
          <p:cNvPr id="3" name="2 - Θέση περιεχομένου"/>
          <p:cNvSpPr>
            <a:spLocks noGrp="1"/>
          </p:cNvSpPr>
          <p:nvPr>
            <p:ph sz="quarter" idx="1"/>
          </p:nvPr>
        </p:nvSpPr>
        <p:spPr/>
        <p:txBody>
          <a:bodyPr>
            <a:normAutofit/>
          </a:bodyPr>
          <a:lstStyle/>
          <a:p>
            <a:r>
              <a:rPr lang="en-US" dirty="0" smtClean="0"/>
              <a:t>It is located at the centre of Thessaloniki.</a:t>
            </a:r>
          </a:p>
          <a:p>
            <a:r>
              <a:rPr lang="en-US" dirty="0" smtClean="0"/>
              <a:t>Founded in 1979, initially as a club with the name 'Macedonian Centre of Contemporary Art'. </a:t>
            </a:r>
          </a:p>
          <a:p>
            <a:r>
              <a:rPr lang="en-US" dirty="0" smtClean="0"/>
              <a:t>The museum now houses about 2000 works of art and after the latest building expansion, it now has large exhibition and storage areas, coffee shop, and a scientific library.</a:t>
            </a:r>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42918"/>
            <a:ext cx="5000660" cy="557194"/>
          </a:xfrm>
        </p:spPr>
        <p:txBody>
          <a:bodyPr>
            <a:normAutofit fontScale="90000"/>
          </a:bodyPr>
          <a:lstStyle/>
          <a:p>
            <a:pPr algn="ctr"/>
            <a:r>
              <a:rPr lang="en-US" sz="3100" dirty="0" smtClean="0"/>
              <a:t>Dennis Oppenheim, Explosions </a:t>
            </a:r>
            <a:r>
              <a:rPr lang="en-US" dirty="0" smtClean="0"/>
              <a:t/>
            </a:r>
            <a:br>
              <a:rPr lang="en-US" dirty="0" smtClean="0"/>
            </a:br>
            <a:endParaRPr lang="el-GR" dirty="0"/>
          </a:p>
        </p:txBody>
      </p:sp>
      <p:pic>
        <p:nvPicPr>
          <p:cNvPr id="5" name="Picture 2" descr="https://upload.wikimedia.org/wikipedia/commons/1/15/Macedonian_Museums-76-Maked_Sygxronhs_Texnhs_Thess-338.jpg"/>
          <p:cNvPicPr>
            <a:picLocks noGrp="1" noChangeAspect="1" noChangeArrowheads="1"/>
          </p:cNvPicPr>
          <p:nvPr>
            <p:ph sz="quarter" idx="1"/>
          </p:nvPr>
        </p:nvPicPr>
        <p:blipFill>
          <a:blip r:embed="rId2" cstate="print"/>
          <a:srcRect/>
          <a:stretch>
            <a:fillRect/>
          </a:stretch>
        </p:blipFill>
        <p:spPr bwMode="auto">
          <a:xfrm>
            <a:off x="571471" y="1742028"/>
            <a:ext cx="3955601" cy="4401616"/>
          </a:xfrm>
          <a:prstGeom prst="rect">
            <a:avLst/>
          </a:prstGeom>
          <a:noFill/>
        </p:spPr>
      </p:pic>
      <p:pic>
        <p:nvPicPr>
          <p:cNvPr id="6" name="Picture 4" descr="https://upload.wikimedia.org/wikipedia/commons/thumb/f/f2/Macedonian_Museums-76-Maked_Sygxronhs_Texnhs_Thess-337.jpg/250px-Macedonian_Museums-76-Maked_Sygxronhs_Texnhs_Thess-337.jpg"/>
          <p:cNvPicPr>
            <a:picLocks noGrp="1" noChangeAspect="1" noChangeArrowheads="1"/>
          </p:cNvPicPr>
          <p:nvPr>
            <p:ph sz="quarter" idx="2"/>
          </p:nvPr>
        </p:nvPicPr>
        <p:blipFill>
          <a:blip r:embed="rId3" cstate="print"/>
          <a:srcRect/>
          <a:stretch>
            <a:fillRect/>
          </a:stretch>
        </p:blipFill>
        <p:spPr bwMode="auto">
          <a:xfrm>
            <a:off x="5572132" y="1785926"/>
            <a:ext cx="2857520" cy="4385510"/>
          </a:xfrm>
          <a:prstGeom prst="rect">
            <a:avLst/>
          </a:prstGeom>
          <a:noFill/>
        </p:spPr>
      </p:pic>
      <p:sp>
        <p:nvSpPr>
          <p:cNvPr id="8" name="1 - Τίτλος"/>
          <p:cNvSpPr txBox="1">
            <a:spLocks/>
          </p:cNvSpPr>
          <p:nvPr/>
        </p:nvSpPr>
        <p:spPr>
          <a:xfrm>
            <a:off x="4786314" y="428604"/>
            <a:ext cx="4357686" cy="842946"/>
          </a:xfrm>
          <a:prstGeom prst="rect">
            <a:avLst/>
          </a:prstGeom>
        </p:spPr>
        <p:txBody>
          <a:bodyPr vert="horz" anchor="ctr">
            <a:normAutofit fontScale="97500"/>
          </a:bodyPr>
          <a:lstStyle/>
          <a:p>
            <a:pPr lvl="0" algn="ctr">
              <a:spcBef>
                <a:spcPct val="0"/>
              </a:spcBef>
            </a:pPr>
            <a:r>
              <a:rPr lang="en-US" sz="2800" dirty="0" err="1" smtClean="0">
                <a:solidFill>
                  <a:schemeClr val="tx2"/>
                </a:solidFill>
                <a:latin typeface="+mj-lt"/>
                <a:ea typeface="+mj-ea"/>
                <a:cs typeface="+mj-cs"/>
              </a:rPr>
              <a:t>Opi</a:t>
            </a:r>
            <a:r>
              <a:rPr lang="en-US" sz="2800" dirty="0" smtClean="0">
                <a:solidFill>
                  <a:schemeClr val="tx2"/>
                </a:solidFill>
                <a:latin typeface="+mj-lt"/>
                <a:ea typeface="+mj-ea"/>
                <a:cs typeface="+mj-cs"/>
              </a:rPr>
              <a:t> </a:t>
            </a:r>
            <a:r>
              <a:rPr lang="en-US" sz="2800" dirty="0" err="1" smtClean="0">
                <a:solidFill>
                  <a:schemeClr val="tx2"/>
                </a:solidFill>
                <a:latin typeface="+mj-lt"/>
                <a:ea typeface="+mj-ea"/>
                <a:cs typeface="+mj-cs"/>
              </a:rPr>
              <a:t>Zouni</a:t>
            </a:r>
            <a:r>
              <a:rPr lang="en-US" sz="2800" dirty="0" smtClean="0">
                <a:solidFill>
                  <a:schemeClr val="tx2"/>
                </a:solidFill>
                <a:latin typeface="+mj-lt"/>
                <a:ea typeface="+mj-ea"/>
                <a:cs typeface="+mj-cs"/>
              </a:rPr>
              <a:t>, Red column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endParaRPr lang="el-GR"/>
          </a:p>
        </p:txBody>
      </p:sp>
      <p:pic>
        <p:nvPicPr>
          <p:cNvPr id="5" name="Picture 2" descr="http://newpost.gr/storage/photos/master/201505/syllogi-mmst.jpg"/>
          <p:cNvPicPr>
            <a:picLocks noGrp="1" noChangeAspect="1" noChangeArrowheads="1"/>
          </p:cNvPicPr>
          <p:nvPr>
            <p:ph type="pic" idx="1"/>
          </p:nvPr>
        </p:nvPicPr>
        <p:blipFill>
          <a:blip r:embed="rId2" cstate="print"/>
          <a:srcRect t="9835" b="9835"/>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Literature of Thessaloniki</a:t>
            </a:r>
            <a:endParaRPr lang="el-GR" dirty="0"/>
          </a:p>
        </p:txBody>
      </p:sp>
      <p:pic>
        <p:nvPicPr>
          <p:cNvPr id="4" name="3 - Εικόνα" descr="4f530499b8c601455db5ebfcbe25df6b1.jpg"/>
          <p:cNvPicPr>
            <a:picLocks noChangeAspect="1"/>
          </p:cNvPicPr>
          <p:nvPr/>
        </p:nvPicPr>
        <p:blipFill>
          <a:blip r:embed="rId2" cstate="print"/>
          <a:stretch>
            <a:fillRect/>
          </a:stretch>
        </p:blipFill>
        <p:spPr>
          <a:xfrm>
            <a:off x="1714480" y="2857496"/>
            <a:ext cx="5929354" cy="37046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How did it all begin?</a:t>
            </a:r>
            <a:endParaRPr lang="el-GR" dirty="0"/>
          </a:p>
        </p:txBody>
      </p:sp>
      <p:sp>
        <p:nvSpPr>
          <p:cNvPr id="3" name="2 - Θέση περιεχομένου"/>
          <p:cNvSpPr>
            <a:spLocks noGrp="1"/>
          </p:cNvSpPr>
          <p:nvPr>
            <p:ph sz="quarter" idx="1"/>
          </p:nvPr>
        </p:nvSpPr>
        <p:spPr/>
        <p:txBody>
          <a:bodyPr>
            <a:normAutofit/>
          </a:bodyPr>
          <a:lstStyle/>
          <a:p>
            <a:r>
              <a:rPr lang="en-US" dirty="0" smtClean="0"/>
              <a:t>1850 is considered to be the starting point of the intellectual life of the modern Thessaloniki, due to the foundation of the first Greek printing shop in the city.</a:t>
            </a:r>
            <a:endParaRPr lang="el-GR" dirty="0" smtClean="0"/>
          </a:p>
          <a:p>
            <a:r>
              <a:rPr lang="en-US" dirty="0" smtClean="0"/>
              <a:t>Before the 1920s there wasn’t any remarkable prose tradition that was to be overturned.</a:t>
            </a:r>
          </a:p>
          <a:p>
            <a:r>
              <a:rPr lang="en-US" dirty="0" smtClean="0"/>
              <a:t>After 1920, </a:t>
            </a:r>
            <a:r>
              <a:rPr lang="el-GR" dirty="0" smtClean="0"/>
              <a:t> </a:t>
            </a:r>
            <a:r>
              <a:rPr lang="en-US" dirty="0" smtClean="0"/>
              <a:t>some notable writers began appearing who unfortunately remained to the one and only prose.</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Literature of Thessaloniki</a:t>
            </a:r>
            <a:endParaRPr lang="el-GR" dirty="0"/>
          </a:p>
        </p:txBody>
      </p:sp>
      <p:sp>
        <p:nvSpPr>
          <p:cNvPr id="3" name="2 - Θέση περιεχομένου"/>
          <p:cNvSpPr>
            <a:spLocks noGrp="1"/>
          </p:cNvSpPr>
          <p:nvPr>
            <p:ph sz="quarter" idx="1"/>
          </p:nvPr>
        </p:nvSpPr>
        <p:spPr/>
        <p:txBody>
          <a:bodyPr>
            <a:normAutofit/>
          </a:bodyPr>
          <a:lstStyle/>
          <a:p>
            <a:r>
              <a:rPr lang="en-US" dirty="0" smtClean="0"/>
              <a:t>The writers and poets of Thessaloniki have laid the foundation for a literary tradition. And this, exactly, is the stigma of the succeeding</a:t>
            </a:r>
            <a:r>
              <a:rPr lang="el-GR" dirty="0" smtClean="0"/>
              <a:t> </a:t>
            </a:r>
            <a:r>
              <a:rPr lang="en-US" dirty="0" smtClean="0"/>
              <a:t>literature of Thessaloniki.</a:t>
            </a:r>
            <a:r>
              <a:rPr lang="el-GR" dirty="0" smtClean="0"/>
              <a:t> </a:t>
            </a:r>
            <a:endParaRPr lang="en-US" dirty="0" smtClean="0"/>
          </a:p>
          <a:p>
            <a:r>
              <a:rPr lang="en-US" dirty="0" smtClean="0"/>
              <a:t>In 1960 the second postwar generation is revealed, but was already born in the silence of the cold war.</a:t>
            </a:r>
            <a:r>
              <a:rPr lang="el-GR" dirty="0" smtClean="0"/>
              <a:t/>
            </a:r>
            <a:br>
              <a:rPr lang="el-GR" dirty="0" smtClean="0"/>
            </a:br>
            <a:endParaRPr lang="en-US"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Nick Gabriel </a:t>
            </a:r>
            <a:r>
              <a:rPr lang="en-US" dirty="0" err="1" smtClean="0"/>
              <a:t>Pentzikis</a:t>
            </a:r>
            <a:r>
              <a:rPr lang="en-US" dirty="0" smtClean="0"/>
              <a:t> (1908- 1993)</a:t>
            </a:r>
            <a:endParaRPr lang="el-GR" dirty="0"/>
          </a:p>
        </p:txBody>
      </p:sp>
      <p:pic>
        <p:nvPicPr>
          <p:cNvPr id="4" name="3 - Θέση περιεχομένου" descr="images.jpg"/>
          <p:cNvPicPr>
            <a:picLocks noGrp="1" noChangeAspect="1"/>
          </p:cNvPicPr>
          <p:nvPr>
            <p:ph sz="quarter" idx="1"/>
          </p:nvPr>
        </p:nvPicPr>
        <p:blipFill>
          <a:blip r:embed="rId2" cstate="print"/>
          <a:stretch>
            <a:fillRect/>
          </a:stretch>
        </p:blipFill>
        <p:spPr>
          <a:xfrm>
            <a:off x="2643174" y="1928802"/>
            <a:ext cx="3429024" cy="4595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Yiorgos</a:t>
            </a:r>
            <a:r>
              <a:rPr lang="en-US" dirty="0" smtClean="0"/>
              <a:t> </a:t>
            </a:r>
            <a:r>
              <a:rPr lang="en-US" dirty="0" err="1" smtClean="0"/>
              <a:t>Ioannou</a:t>
            </a:r>
            <a:endParaRPr lang="el-GR" dirty="0"/>
          </a:p>
        </p:txBody>
      </p:sp>
      <p:sp>
        <p:nvSpPr>
          <p:cNvPr id="3" name="2 - Θέση περιεχομένου"/>
          <p:cNvSpPr>
            <a:spLocks noGrp="1"/>
          </p:cNvSpPr>
          <p:nvPr>
            <p:ph sz="quarter" idx="1"/>
          </p:nvPr>
        </p:nvSpPr>
        <p:spPr>
          <a:xfrm>
            <a:off x="609600" y="1589566"/>
            <a:ext cx="4391028" cy="4911267"/>
          </a:xfrm>
        </p:spPr>
        <p:txBody>
          <a:bodyPr>
            <a:normAutofit/>
          </a:bodyPr>
          <a:lstStyle/>
          <a:p>
            <a:r>
              <a:rPr lang="en-US" dirty="0" smtClean="0"/>
              <a:t>Born in Thessaloniki in 1927</a:t>
            </a:r>
            <a:r>
              <a:rPr lang="el-GR" dirty="0" smtClean="0"/>
              <a:t>.</a:t>
            </a:r>
            <a:endParaRPr lang="en-US" dirty="0" smtClean="0"/>
          </a:p>
          <a:p>
            <a:r>
              <a:rPr lang="en-US" dirty="0" smtClean="0"/>
              <a:t>He studied Philology</a:t>
            </a:r>
            <a:r>
              <a:rPr lang="el-GR" dirty="0" smtClean="0"/>
              <a:t>.</a:t>
            </a:r>
            <a:endParaRPr lang="en-US" dirty="0" smtClean="0"/>
          </a:p>
          <a:p>
            <a:r>
              <a:rPr lang="en-US" dirty="0" smtClean="0"/>
              <a:t>His main literary activity was prose writing, establishing his own personal style by which many post-date writers were influenced.</a:t>
            </a:r>
            <a:endParaRPr lang="el-GR" dirty="0"/>
          </a:p>
        </p:txBody>
      </p:sp>
      <p:pic>
        <p:nvPicPr>
          <p:cNvPr id="5" name="4 - Θέση περιεχομένου" descr="a_ioannoy_10384-300x336.jpg"/>
          <p:cNvPicPr>
            <a:picLocks noGrp="1" noChangeAspect="1"/>
          </p:cNvPicPr>
          <p:nvPr>
            <p:ph sz="quarter" idx="2"/>
          </p:nvPr>
        </p:nvPicPr>
        <p:blipFill>
          <a:blip r:embed="rId2" cstate="print"/>
          <a:stretch>
            <a:fillRect/>
          </a:stretch>
        </p:blipFill>
        <p:spPr>
          <a:xfrm>
            <a:off x="5359400" y="1643050"/>
            <a:ext cx="3355858" cy="450059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Dinos</a:t>
            </a:r>
            <a:r>
              <a:rPr lang="en-US" dirty="0" smtClean="0"/>
              <a:t> </a:t>
            </a:r>
            <a:r>
              <a:rPr lang="en-US" dirty="0" err="1" smtClean="0"/>
              <a:t>Christianopulos</a:t>
            </a:r>
            <a:endParaRPr lang="el-GR" dirty="0"/>
          </a:p>
        </p:txBody>
      </p:sp>
      <p:sp>
        <p:nvSpPr>
          <p:cNvPr id="3" name="2 - Θέση περιεχομένου"/>
          <p:cNvSpPr>
            <a:spLocks noGrp="1"/>
          </p:cNvSpPr>
          <p:nvPr>
            <p:ph sz="quarter" idx="1"/>
          </p:nvPr>
        </p:nvSpPr>
        <p:spPr>
          <a:xfrm>
            <a:off x="609600" y="1589566"/>
            <a:ext cx="3886200" cy="4839829"/>
          </a:xfrm>
        </p:spPr>
        <p:txBody>
          <a:bodyPr>
            <a:normAutofit lnSpcReduction="10000"/>
          </a:bodyPr>
          <a:lstStyle/>
          <a:p>
            <a:r>
              <a:rPr lang="en-US" dirty="0" smtClean="0"/>
              <a:t>Born in Thessaloniki in 1931</a:t>
            </a:r>
            <a:r>
              <a:rPr lang="el-GR" dirty="0" smtClean="0"/>
              <a:t>.</a:t>
            </a:r>
            <a:endParaRPr lang="en-US" dirty="0" smtClean="0"/>
          </a:p>
          <a:p>
            <a:r>
              <a:rPr lang="en-US" dirty="0" smtClean="0"/>
              <a:t>He studied Philology.</a:t>
            </a:r>
          </a:p>
          <a:p>
            <a:r>
              <a:rPr lang="en-US" dirty="0" smtClean="0"/>
              <a:t>He founded the literary magazine “</a:t>
            </a:r>
            <a:r>
              <a:rPr lang="en-US" dirty="0" err="1" smtClean="0"/>
              <a:t>Diagonios</a:t>
            </a:r>
            <a:r>
              <a:rPr lang="en-US" dirty="0" smtClean="0"/>
              <a:t>”.</a:t>
            </a:r>
          </a:p>
          <a:p>
            <a:r>
              <a:rPr lang="en-US" dirty="0" smtClean="0"/>
              <a:t>His work was </a:t>
            </a:r>
            <a:r>
              <a:rPr lang="en-US" dirty="0" err="1" smtClean="0"/>
              <a:t>characterised</a:t>
            </a:r>
            <a:r>
              <a:rPr lang="en-US" dirty="0" smtClean="0"/>
              <a:t> by an erotic</a:t>
            </a:r>
            <a:r>
              <a:rPr lang="el-GR" dirty="0" smtClean="0"/>
              <a:t> </a:t>
            </a:r>
            <a:r>
              <a:rPr lang="en-US" dirty="0" smtClean="0"/>
              <a:t>mood.</a:t>
            </a:r>
          </a:p>
          <a:p>
            <a:r>
              <a:rPr lang="en-US" dirty="0" smtClean="0"/>
              <a:t>He was influenced by </a:t>
            </a:r>
            <a:r>
              <a:rPr lang="en-US" dirty="0" err="1" smtClean="0"/>
              <a:t>Kavafis</a:t>
            </a:r>
            <a:r>
              <a:rPr lang="el-GR" dirty="0" smtClean="0"/>
              <a:t>.</a:t>
            </a:r>
            <a:endParaRPr lang="en-US" dirty="0" smtClean="0"/>
          </a:p>
          <a:p>
            <a:endParaRPr lang="el-GR" dirty="0"/>
          </a:p>
        </p:txBody>
      </p:sp>
      <p:pic>
        <p:nvPicPr>
          <p:cNvPr id="5" name="4 - Θέση περιεχομένου" descr="220px-Ntinos_Christianopoulos.JPG"/>
          <p:cNvPicPr>
            <a:picLocks noGrp="1" noChangeAspect="1"/>
          </p:cNvPicPr>
          <p:nvPr>
            <p:ph sz="quarter" idx="2"/>
          </p:nvPr>
        </p:nvPicPr>
        <p:blipFill>
          <a:blip r:embed="rId2" cstate="print"/>
          <a:stretch>
            <a:fillRect/>
          </a:stretch>
        </p:blipFill>
        <p:spPr>
          <a:xfrm>
            <a:off x="5782310" y="1643050"/>
            <a:ext cx="3075970" cy="457203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Nikos Gabriel </a:t>
            </a:r>
            <a:r>
              <a:rPr lang="en-US" dirty="0" err="1" smtClean="0"/>
              <a:t>Pentzikis</a:t>
            </a:r>
            <a:endParaRPr lang="el-GR" dirty="0"/>
          </a:p>
        </p:txBody>
      </p:sp>
      <p:sp>
        <p:nvSpPr>
          <p:cNvPr id="3" name="2 - Θέση περιεχομένου"/>
          <p:cNvSpPr>
            <a:spLocks noGrp="1"/>
          </p:cNvSpPr>
          <p:nvPr>
            <p:ph sz="quarter" idx="1"/>
          </p:nvPr>
        </p:nvSpPr>
        <p:spPr>
          <a:xfrm>
            <a:off x="609600" y="1589566"/>
            <a:ext cx="4605342" cy="4768391"/>
          </a:xfrm>
        </p:spPr>
        <p:txBody>
          <a:bodyPr>
            <a:normAutofit/>
          </a:bodyPr>
          <a:lstStyle/>
          <a:p>
            <a:r>
              <a:rPr lang="en-US" dirty="0" smtClean="0"/>
              <a:t>Born in Thessaloniki in 1908</a:t>
            </a:r>
          </a:p>
          <a:p>
            <a:r>
              <a:rPr lang="en-US" dirty="0" smtClean="0"/>
              <a:t>He studied Medicine. He was a writer and a painter.</a:t>
            </a:r>
          </a:p>
          <a:p>
            <a:r>
              <a:rPr lang="en-US" dirty="0" smtClean="0"/>
              <a:t>He was mainly influenced by the symbolic Scandinavian literature. The major characteristic </a:t>
            </a:r>
            <a:r>
              <a:rPr lang="el-GR" dirty="0" smtClean="0"/>
              <a:t>ο</a:t>
            </a:r>
            <a:r>
              <a:rPr lang="en-US" dirty="0" smtClean="0"/>
              <a:t>f his works is the frequent usage of interior monologues</a:t>
            </a:r>
            <a:r>
              <a:rPr lang="el-GR" dirty="0" smtClean="0"/>
              <a:t>.</a:t>
            </a:r>
            <a:endParaRPr lang="el-GR" dirty="0"/>
          </a:p>
        </p:txBody>
      </p:sp>
      <p:pic>
        <p:nvPicPr>
          <p:cNvPr id="5" name="4 - Θέση περιεχομένου" descr="images.jpg"/>
          <p:cNvPicPr>
            <a:picLocks noGrp="1" noChangeAspect="1"/>
          </p:cNvPicPr>
          <p:nvPr>
            <p:ph sz="quarter" idx="2"/>
          </p:nvPr>
        </p:nvPicPr>
        <p:blipFill>
          <a:blip r:embed="rId2" cstate="print"/>
          <a:stretch>
            <a:fillRect/>
          </a:stretch>
        </p:blipFill>
        <p:spPr>
          <a:xfrm flipH="1">
            <a:off x="5715007" y="1643050"/>
            <a:ext cx="3120979" cy="4357718"/>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Manolis</a:t>
            </a:r>
            <a:r>
              <a:rPr lang="en-US" dirty="0" smtClean="0"/>
              <a:t> </a:t>
            </a:r>
            <a:r>
              <a:rPr lang="en-US" dirty="0" err="1" smtClean="0"/>
              <a:t>Anagnostakis</a:t>
            </a:r>
            <a:endParaRPr lang="el-GR" dirty="0"/>
          </a:p>
        </p:txBody>
      </p:sp>
      <p:sp>
        <p:nvSpPr>
          <p:cNvPr id="3" name="2 - Θέση περιεχομένου"/>
          <p:cNvSpPr>
            <a:spLocks noGrp="1"/>
          </p:cNvSpPr>
          <p:nvPr>
            <p:ph sz="quarter" idx="1"/>
          </p:nvPr>
        </p:nvSpPr>
        <p:spPr/>
        <p:txBody>
          <a:bodyPr>
            <a:normAutofit fontScale="92500"/>
          </a:bodyPr>
          <a:lstStyle/>
          <a:p>
            <a:r>
              <a:rPr lang="en-US" dirty="0" smtClean="0"/>
              <a:t>Born in Thessaloniki in 1925</a:t>
            </a:r>
          </a:p>
          <a:p>
            <a:r>
              <a:rPr lang="en-US" dirty="0" smtClean="0"/>
              <a:t>He studied Medicine</a:t>
            </a:r>
          </a:p>
          <a:p>
            <a:r>
              <a:rPr lang="en-US" dirty="0" smtClean="0"/>
              <a:t>He is the most distinctive poet of the post war generation.</a:t>
            </a:r>
          </a:p>
          <a:p>
            <a:r>
              <a:rPr lang="en-US" dirty="0" smtClean="0"/>
              <a:t> In his poetry are reflected social and political conflicts that followed the occupation.</a:t>
            </a:r>
            <a:endParaRPr lang="el-GR" dirty="0"/>
          </a:p>
        </p:txBody>
      </p:sp>
      <p:pic>
        <p:nvPicPr>
          <p:cNvPr id="5" name="4 - Θέση περιεχομένου" descr="assets_LARGE_t_420_7011224.JPG"/>
          <p:cNvPicPr>
            <a:picLocks noGrp="1" noChangeAspect="1"/>
          </p:cNvPicPr>
          <p:nvPr>
            <p:ph sz="quarter" idx="2"/>
          </p:nvPr>
        </p:nvPicPr>
        <p:blipFill>
          <a:blip r:embed="rId2" cstate="print"/>
          <a:stretch>
            <a:fillRect/>
          </a:stretch>
        </p:blipFill>
        <p:spPr>
          <a:xfrm flipH="1">
            <a:off x="5219710" y="1589088"/>
            <a:ext cx="3136879" cy="457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a:bodyPr>
          <a:lstStyle/>
          <a:p>
            <a:r>
              <a:rPr lang="en-US" dirty="0" smtClean="0"/>
              <a:t>Cinematography of Thessaloniki</a:t>
            </a:r>
            <a:endParaRPr lang="el-GR" dirty="0"/>
          </a:p>
        </p:txBody>
      </p:sp>
      <p:pic>
        <p:nvPicPr>
          <p:cNvPr id="4" name="3 - Εικόνα" descr="f459866105ed03b437ba27f039e9e66f.jpg"/>
          <p:cNvPicPr>
            <a:picLocks noChangeAspect="1"/>
          </p:cNvPicPr>
          <p:nvPr/>
        </p:nvPicPr>
        <p:blipFill>
          <a:blip r:embed="rId2" cstate="print"/>
          <a:stretch>
            <a:fillRect/>
          </a:stretch>
        </p:blipFill>
        <p:spPr>
          <a:xfrm>
            <a:off x="1785918" y="2857496"/>
            <a:ext cx="5716894" cy="35719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Thessaloniki International Film Festival</a:t>
            </a:r>
            <a:endParaRPr lang="el-GR" dirty="0"/>
          </a:p>
        </p:txBody>
      </p:sp>
      <p:pic>
        <p:nvPicPr>
          <p:cNvPr id="5" name="4 - Εικόνα" descr="http://www.thessaloniki360.com/locations/thessaloniki/documentary-festival-thessaloniki/gr/cinema-festival-central.jpg"/>
          <p:cNvPicPr/>
          <p:nvPr/>
        </p:nvPicPr>
        <p:blipFill>
          <a:blip r:embed="rId2" cstate="print"/>
          <a:srcRect/>
          <a:stretch>
            <a:fillRect/>
          </a:stretch>
        </p:blipFill>
        <p:spPr bwMode="auto">
          <a:xfrm>
            <a:off x="3000364" y="3643314"/>
            <a:ext cx="5857884" cy="2928958"/>
          </a:xfrm>
          <a:prstGeom prst="rect">
            <a:avLst/>
          </a:prstGeom>
          <a:noFill/>
          <a:ln w="9525">
            <a:noFill/>
            <a:miter lim="800000"/>
            <a:headEnd/>
            <a:tailEnd/>
          </a:ln>
        </p:spPr>
      </p:pic>
      <p:pic>
        <p:nvPicPr>
          <p:cNvPr id="4" name="3 - Θέση περιεχομένου" descr="http://diavasinet.gr/wp-content/uploads/festival50.jpg"/>
          <p:cNvPicPr>
            <a:picLocks noGrp="1"/>
          </p:cNvPicPr>
          <p:nvPr>
            <p:ph sz="quarter" idx="1"/>
          </p:nvPr>
        </p:nvPicPr>
        <p:blipFill>
          <a:blip r:embed="rId3" cstate="print"/>
          <a:srcRect/>
          <a:stretch>
            <a:fillRect/>
          </a:stretch>
        </p:blipFill>
        <p:spPr bwMode="auto">
          <a:xfrm>
            <a:off x="571472" y="1785926"/>
            <a:ext cx="3786214"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Thessaloniki International Film Festival</a:t>
            </a:r>
            <a:endParaRPr lang="el-GR" dirty="0"/>
          </a:p>
        </p:txBody>
      </p:sp>
      <p:sp>
        <p:nvSpPr>
          <p:cNvPr id="3" name="2 - Θέση περιεχομένου"/>
          <p:cNvSpPr>
            <a:spLocks noGrp="1"/>
          </p:cNvSpPr>
          <p:nvPr>
            <p:ph sz="quarter" idx="1"/>
          </p:nvPr>
        </p:nvSpPr>
        <p:spPr/>
        <p:txBody>
          <a:bodyPr>
            <a:normAutofit lnSpcReduction="10000"/>
          </a:bodyPr>
          <a:lstStyle/>
          <a:p>
            <a:r>
              <a:rPr lang="en-US" sz="3200" dirty="0" smtClean="0"/>
              <a:t>Thessaloniki International Film Festival is held every November in Thessaloniki since 1960. In 1992 the Festival became International.</a:t>
            </a:r>
            <a:endParaRPr lang="el-GR" sz="3200" dirty="0" smtClean="0"/>
          </a:p>
          <a:p>
            <a:r>
              <a:rPr lang="en-US" sz="3200" dirty="0" smtClean="0"/>
              <a:t>The festival awards the Best Feature-Length Film with Golden, Silver and Bronze Alexander. There are also Special Committee awards for Originality and Innovation, as well as five other awards, Director, Screenplay, Actor, Actress and Artistic Achievement. </a:t>
            </a:r>
            <a:endParaRPr lang="el-GR" sz="3200" dirty="0" smtClean="0"/>
          </a:p>
          <a:p>
            <a:endParaRPr lang="el-GR" sz="3200" dirty="0" smtClean="0"/>
          </a:p>
          <a:p>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National Theatre of Northern Greece</a:t>
            </a:r>
            <a:endParaRPr lang="el-GR" dirty="0"/>
          </a:p>
        </p:txBody>
      </p:sp>
      <p:pic>
        <p:nvPicPr>
          <p:cNvPr id="4" name="3 - Θέση περιεχομένου" descr="&#10;&#10;Το Βασιλικό Θέατρο Θεσσαλονίκης."/>
          <p:cNvPicPr>
            <a:picLocks noGrp="1"/>
          </p:cNvPicPr>
          <p:nvPr>
            <p:ph sz="quarter" idx="1"/>
          </p:nvPr>
        </p:nvPicPr>
        <p:blipFill>
          <a:blip r:embed="rId2" cstate="print"/>
          <a:srcRect/>
          <a:stretch>
            <a:fillRect/>
          </a:stretch>
        </p:blipFill>
        <p:spPr bwMode="auto">
          <a:xfrm>
            <a:off x="1214414" y="1785926"/>
            <a:ext cx="7143800"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National Theatre of Northern Greece</a:t>
            </a:r>
            <a:endParaRPr lang="el-GR" dirty="0"/>
          </a:p>
        </p:txBody>
      </p:sp>
      <p:sp>
        <p:nvSpPr>
          <p:cNvPr id="3" name="2 - Θέση περιεχομένου"/>
          <p:cNvSpPr>
            <a:spLocks noGrp="1"/>
          </p:cNvSpPr>
          <p:nvPr>
            <p:ph sz="quarter" idx="1"/>
          </p:nvPr>
        </p:nvSpPr>
        <p:spPr/>
        <p:txBody>
          <a:bodyPr>
            <a:normAutofit fontScale="92500" lnSpcReduction="20000"/>
          </a:bodyPr>
          <a:lstStyle/>
          <a:p>
            <a:r>
              <a:rPr lang="en-US" sz="3200" dirty="0" smtClean="0"/>
              <a:t>It operates since 1961. The first play was performed in the summer of 1961 and was “Oedipus Rex” by Sophocles directed by  S. </a:t>
            </a:r>
            <a:r>
              <a:rPr lang="en-US" sz="3200" dirty="0" err="1" smtClean="0"/>
              <a:t>Karantinou</a:t>
            </a:r>
            <a:r>
              <a:rPr lang="en-US" sz="3200" dirty="0" smtClean="0"/>
              <a:t>.</a:t>
            </a:r>
          </a:p>
          <a:p>
            <a:r>
              <a:rPr lang="en-US" sz="3200" dirty="0" smtClean="0"/>
              <a:t>It is a private entity and is sponsored by the Ministry of Culture.</a:t>
            </a:r>
            <a:endParaRPr lang="el-GR" sz="3200" dirty="0" smtClean="0"/>
          </a:p>
          <a:p>
            <a:r>
              <a:rPr lang="en-US" sz="3200" dirty="0" smtClean="0"/>
              <a:t> Its activity extends to cultural sectors such as education, literature and the arts through the organization of exhibitions, conferences, festivals, theatre-educational </a:t>
            </a:r>
            <a:r>
              <a:rPr lang="en-US" sz="3200" dirty="0" err="1" smtClean="0"/>
              <a:t>programmes</a:t>
            </a:r>
            <a:r>
              <a:rPr lang="en-US" sz="3200" dirty="0" smtClean="0"/>
              <a:t> and so forth.</a:t>
            </a:r>
          </a:p>
          <a:p>
            <a:endParaRPr lang="el-GR" sz="3200"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Thessaloniki Concert Hall</a:t>
            </a:r>
            <a:endParaRPr lang="el-GR" dirty="0"/>
          </a:p>
        </p:txBody>
      </p:sp>
      <p:pic>
        <p:nvPicPr>
          <p:cNvPr id="4" name="3 - Θέση περιεχομένου" descr="Thessaloniki music Hall4.jpg"/>
          <p:cNvPicPr>
            <a:picLocks noGrp="1"/>
          </p:cNvPicPr>
          <p:nvPr>
            <p:ph sz="quarter" idx="1"/>
          </p:nvPr>
        </p:nvPicPr>
        <p:blipFill>
          <a:blip r:embed="rId2" cstate="print"/>
          <a:srcRect/>
          <a:stretch>
            <a:fillRect/>
          </a:stretch>
        </p:blipFill>
        <p:spPr bwMode="auto">
          <a:xfrm>
            <a:off x="1214414" y="1714488"/>
            <a:ext cx="7000924" cy="4757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Nick Gabriel </a:t>
            </a:r>
            <a:r>
              <a:rPr lang="en-US" dirty="0" err="1" smtClean="0"/>
              <a:t>Pentzikis</a:t>
            </a:r>
            <a:r>
              <a:rPr lang="en-US" dirty="0" smtClean="0"/>
              <a:t> (1908- 1993)</a:t>
            </a:r>
            <a:endParaRPr lang="el-GR" dirty="0"/>
          </a:p>
        </p:txBody>
      </p:sp>
      <p:sp>
        <p:nvSpPr>
          <p:cNvPr id="3" name="2 - Θέση περιεχομένου"/>
          <p:cNvSpPr>
            <a:spLocks noGrp="1"/>
          </p:cNvSpPr>
          <p:nvPr>
            <p:ph sz="quarter" idx="1"/>
          </p:nvPr>
        </p:nvSpPr>
        <p:spPr/>
        <p:txBody>
          <a:bodyPr>
            <a:normAutofit/>
          </a:bodyPr>
          <a:lstStyle/>
          <a:p>
            <a:r>
              <a:rPr lang="en-US" sz="3200" dirty="0" smtClean="0"/>
              <a:t>He was a writer and a self-taught painter  from Thessaloniki.</a:t>
            </a:r>
          </a:p>
          <a:p>
            <a:r>
              <a:rPr lang="en-US" sz="3200" dirty="0" smtClean="0"/>
              <a:t>He studied Medicine and later Botany and Pharmacy.</a:t>
            </a:r>
          </a:p>
          <a:p>
            <a:r>
              <a:rPr lang="en-US" sz="3200" dirty="0" smtClean="0"/>
              <a:t>In the 1930s he took on his father's pharmacy and was involved in painting. He began writing and later, he published novels and short stories</a:t>
            </a:r>
          </a:p>
          <a:p>
            <a:r>
              <a:rPr lang="en-US" sz="3200" dirty="0" smtClean="0"/>
              <a:t>He was also awarded with many prizes .</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Thessaloniki Concert Hall</a:t>
            </a:r>
            <a:endParaRPr lang="el-GR" dirty="0"/>
          </a:p>
        </p:txBody>
      </p:sp>
      <p:sp>
        <p:nvSpPr>
          <p:cNvPr id="3" name="2 - Θέση περιεχομένου"/>
          <p:cNvSpPr>
            <a:spLocks noGrp="1"/>
          </p:cNvSpPr>
          <p:nvPr>
            <p:ph sz="quarter" idx="1"/>
          </p:nvPr>
        </p:nvSpPr>
        <p:spPr/>
        <p:txBody>
          <a:bodyPr>
            <a:normAutofit/>
          </a:bodyPr>
          <a:lstStyle/>
          <a:p>
            <a:r>
              <a:rPr lang="en-US" dirty="0" smtClean="0"/>
              <a:t>Its purpose is to provide a contemporary cultural and conference center of international standards.</a:t>
            </a:r>
          </a:p>
          <a:p>
            <a:r>
              <a:rPr lang="en-US" dirty="0" smtClean="0"/>
              <a:t>It consists of two buildings. The first has a large hall, a public reception area, offices of various services and other </a:t>
            </a:r>
            <a:r>
              <a:rPr lang="en-US" smtClean="0"/>
              <a:t>ancillary facilities.</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dirty="0" smtClean="0"/>
              <a:t>Sources</a:t>
            </a:r>
            <a:endParaRPr lang="el-GR" dirty="0"/>
          </a:p>
        </p:txBody>
      </p:sp>
      <p:sp>
        <p:nvSpPr>
          <p:cNvPr id="3" name="2 - Θέση περιεχομένου"/>
          <p:cNvSpPr>
            <a:spLocks noGrp="1"/>
          </p:cNvSpPr>
          <p:nvPr>
            <p:ph sz="quarter" idx="1"/>
          </p:nvPr>
        </p:nvSpPr>
        <p:spPr/>
        <p:txBody>
          <a:bodyPr>
            <a:normAutofit fontScale="62500" lnSpcReduction="20000"/>
          </a:bodyPr>
          <a:lstStyle/>
          <a:p>
            <a:r>
              <a:rPr lang="en-US" dirty="0" smtClean="0">
                <a:hlinkClick r:id="rId2"/>
              </a:rPr>
              <a:t>http://www.tovima.gr/books-ideas/article/?aid=459530</a:t>
            </a:r>
            <a:endParaRPr lang="el-GR" dirty="0" smtClean="0"/>
          </a:p>
          <a:p>
            <a:r>
              <a:rPr lang="en-US" dirty="0" smtClean="0">
                <a:hlinkClick r:id="rId3"/>
              </a:rPr>
              <a:t>http://dp.iset.gr/artist/view.html?id=83</a:t>
            </a:r>
            <a:endParaRPr lang="el-GR" dirty="0" smtClean="0"/>
          </a:p>
          <a:p>
            <a:r>
              <a:rPr lang="en-US" dirty="0" smtClean="0">
                <a:hlinkClick r:id="rId4"/>
              </a:rPr>
              <a:t>http://voria.gr/article/efige-echthes-apo-ti-zoi-o-zografos-fonis-zoglopitis</a:t>
            </a:r>
            <a:endParaRPr lang="el-GR" dirty="0" smtClean="0"/>
          </a:p>
          <a:p>
            <a:r>
              <a:rPr lang="en-US" dirty="0" smtClean="0">
                <a:hlinkClick r:id="rId5"/>
              </a:rPr>
              <a:t>http://tiff.filmfestival.gr/</a:t>
            </a:r>
            <a:endParaRPr lang="el-GR" dirty="0" smtClean="0"/>
          </a:p>
          <a:p>
            <a:r>
              <a:rPr lang="en-US" dirty="0" smtClean="0">
                <a:hlinkClick r:id="rId6"/>
              </a:rPr>
              <a:t>https://el.wikipedia.org/</a:t>
            </a:r>
            <a:endParaRPr lang="en-US" dirty="0" smtClean="0"/>
          </a:p>
          <a:p>
            <a:r>
              <a:rPr lang="en-US" dirty="0" smtClean="0">
                <a:hlinkClick r:id="rId7"/>
              </a:rPr>
              <a:t>http://www.filmfestival.gr/default.aspx?lang=el-GR&amp;page=448</a:t>
            </a:r>
            <a:endParaRPr lang="en-US" dirty="0" smtClean="0"/>
          </a:p>
          <a:p>
            <a:r>
              <a:rPr lang="en-US" dirty="0" smtClean="0">
                <a:hlinkClick r:id="rId8"/>
              </a:rPr>
              <a:t>http://www.voria.gr/article/etsi-itan-to-kentro-tis-thessalonikis-ti-romaiki-epochi-foto</a:t>
            </a:r>
            <a:r>
              <a:rPr lang="en-US" dirty="0" smtClean="0"/>
              <a:t> </a:t>
            </a:r>
          </a:p>
          <a:p>
            <a:r>
              <a:rPr lang="en-US" dirty="0" smtClean="0">
                <a:hlinkClick r:id="rId9"/>
              </a:rPr>
              <a:t>http://www.tch.gr/default.aspx?lang=en-GB&amp;page=47</a:t>
            </a:r>
            <a:endParaRPr lang="en-US" dirty="0" smtClean="0"/>
          </a:p>
          <a:p>
            <a:endParaRPr lang="en-US" dirty="0" smtClean="0"/>
          </a:p>
          <a:p>
            <a:endParaRPr lang="en-US" dirty="0" smtClean="0"/>
          </a:p>
        </p:txBody>
      </p:sp>
      <p:sp>
        <p:nvSpPr>
          <p:cNvPr id="4" name="3 - Θέση περιεχομένου"/>
          <p:cNvSpPr>
            <a:spLocks noGrp="1"/>
          </p:cNvSpPr>
          <p:nvPr>
            <p:ph sz="quarter" idx="2"/>
          </p:nvPr>
        </p:nvSpPr>
        <p:spPr/>
        <p:txBody>
          <a:bodyPr>
            <a:normAutofit fontScale="62500" lnSpcReduction="20000"/>
          </a:bodyPr>
          <a:lstStyle/>
          <a:p>
            <a:r>
              <a:rPr lang="en-US" dirty="0" smtClean="0">
                <a:hlinkClick r:id="rId10"/>
              </a:rPr>
              <a:t>http://aetoshal.blogspot.gr/2014/09/blog-post_31.html</a:t>
            </a:r>
            <a:endParaRPr lang="en-US" dirty="0" smtClean="0"/>
          </a:p>
          <a:p>
            <a:r>
              <a:rPr lang="en-US" dirty="0" smtClean="0">
                <a:hlinkClick r:id="rId11"/>
              </a:rPr>
              <a:t>http://www.mmca.org.gr/mmst/el/collection.htm?m=1&amp;l=16;443:bio</a:t>
            </a:r>
            <a:endParaRPr lang="en-US" dirty="0" smtClean="0"/>
          </a:p>
          <a:p>
            <a:r>
              <a:rPr lang="en-US" dirty="0" smtClean="0">
                <a:hlinkClick r:id="rId12"/>
              </a:rPr>
              <a:t>http://www.biblionet.gr/author/3725/%CE%9D%CE%AF%CE%BA%CE%BF%CF%82_%CE%93%CE%B1%CE%B2%CF%81%CE%B9%CE%AE%CE%BB_%CE%A0%CE%B5%CE%BD%CF%84%CE%B6%CE%AF%CE%BA%CE%B7%CF%82</a:t>
            </a:r>
            <a:endParaRPr lang="en-US" dirty="0" smtClean="0"/>
          </a:p>
          <a:p>
            <a:r>
              <a:rPr lang="en-US" dirty="0" smtClean="0">
                <a:hlinkClick r:id="rId13"/>
              </a:rPr>
              <a:t>http://artemnotes.blogspot.gr/2012/01/blog-post.html</a:t>
            </a:r>
            <a:endParaRPr lang="el-GR" dirty="0" smtClean="0"/>
          </a:p>
          <a:p>
            <a:r>
              <a:rPr lang="en-US" dirty="0" smtClean="0">
                <a:hlinkClick r:id="rId14"/>
              </a:rPr>
              <a:t>https://en.wikipedia.org/wiki/National_Theatre_of_Northern_Greece</a:t>
            </a:r>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His paintings: </a:t>
            </a:r>
            <a:endParaRPr lang="el-GR" dirty="0"/>
          </a:p>
        </p:txBody>
      </p:sp>
      <p:pic>
        <p:nvPicPr>
          <p:cNvPr id="6" name="Picture 6" descr="https://encrypted-tbn2.gstatic.com/images?q=tbn:ANd9GcSEV-1p0FqIpKYimDz_Kvi_gJ_CUwTjoA-XpagZflz7QFDU-0_KHA"/>
          <p:cNvPicPr>
            <a:picLocks noGrp="1" noChangeAspect="1" noChangeArrowheads="1"/>
          </p:cNvPicPr>
          <p:nvPr>
            <p:ph sz="quarter" idx="1"/>
          </p:nvPr>
        </p:nvPicPr>
        <p:blipFill>
          <a:blip r:embed="rId2" cstate="print"/>
          <a:srcRect/>
          <a:stretch>
            <a:fillRect/>
          </a:stretch>
        </p:blipFill>
        <p:spPr bwMode="auto">
          <a:xfrm>
            <a:off x="2571736" y="1714488"/>
            <a:ext cx="4286280" cy="47254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r>
              <a:rPr lang="en-US" dirty="0" err="1" smtClean="0"/>
              <a:t>Uranupolis</a:t>
            </a:r>
            <a:r>
              <a:rPr lang="el-GR" dirty="0" smtClean="0"/>
              <a:t> (1962)</a:t>
            </a:r>
            <a:endParaRPr lang="el-GR" dirty="0"/>
          </a:p>
        </p:txBody>
      </p:sp>
      <p:pic>
        <p:nvPicPr>
          <p:cNvPr id="5" name="Picture 8" descr="http://www.artandlife.gr/imgs/standard/36084.jpg"/>
          <p:cNvPicPr>
            <a:picLocks noGrp="1" noChangeAspect="1" noChangeArrowheads="1"/>
          </p:cNvPicPr>
          <p:nvPr>
            <p:ph type="pic" idx="1"/>
          </p:nvPr>
        </p:nvPicPr>
        <p:blipFill>
          <a:blip r:embed="rId2" cstate="print"/>
          <a:srcRect t="6282" b="6282"/>
          <a:stretch>
            <a:fillRect/>
          </a:stretch>
        </p:blipFill>
        <p:spPr bwMode="auto">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sp>
        <p:nvSpPr>
          <p:cNvPr id="3" name="2 - Τίτλος"/>
          <p:cNvSpPr>
            <a:spLocks noGrp="1"/>
          </p:cNvSpPr>
          <p:nvPr>
            <p:ph type="title"/>
          </p:nvPr>
        </p:nvSpPr>
        <p:spPr/>
        <p:txBody>
          <a:bodyPr/>
          <a:lstStyle/>
          <a:p>
            <a:r>
              <a:rPr lang="en-US" dirty="0" smtClean="0"/>
              <a:t>Thessaloniki</a:t>
            </a:r>
            <a:r>
              <a:rPr lang="el-GR" dirty="0" smtClean="0"/>
              <a:t> (1979)</a:t>
            </a:r>
            <a:endParaRPr lang="el-GR" dirty="0"/>
          </a:p>
        </p:txBody>
      </p:sp>
      <p:pic>
        <p:nvPicPr>
          <p:cNvPr id="8" name="Picture 4" descr="http://www.rthess.gr/photos/Pentzikis_4.jpg"/>
          <p:cNvPicPr>
            <a:picLocks noGrp="1" noChangeAspect="1" noChangeArrowheads="1"/>
          </p:cNvPicPr>
          <p:nvPr>
            <p:ph type="pic" idx="1"/>
          </p:nvPr>
        </p:nvPicPr>
        <p:blipFill>
          <a:blip r:embed="rId2" cstate="print"/>
          <a:srcRect t="7341" b="7341"/>
          <a:stretch>
            <a:fillRect/>
          </a:stretch>
        </p:blipFill>
        <p:spPr bwMode="auto">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Panos</a:t>
            </a:r>
            <a:r>
              <a:rPr lang="en-US" dirty="0" smtClean="0"/>
              <a:t> </a:t>
            </a:r>
            <a:r>
              <a:rPr lang="en-US" dirty="0" err="1" smtClean="0"/>
              <a:t>Papanakos</a:t>
            </a:r>
            <a:r>
              <a:rPr lang="en-US" dirty="0" smtClean="0"/>
              <a:t> (1930-1999)</a:t>
            </a:r>
            <a:endParaRPr lang="el-GR" dirty="0"/>
          </a:p>
        </p:txBody>
      </p:sp>
      <p:pic>
        <p:nvPicPr>
          <p:cNvPr id="4" name="3 - Θέση περιεχομένου" descr="mougios_paints.jpg"/>
          <p:cNvPicPr>
            <a:picLocks noGrp="1" noChangeAspect="1"/>
          </p:cNvPicPr>
          <p:nvPr>
            <p:ph sz="quarter" idx="1"/>
          </p:nvPr>
        </p:nvPicPr>
        <p:blipFill>
          <a:blip r:embed="rId2" cstate="print"/>
          <a:stretch>
            <a:fillRect/>
          </a:stretch>
        </p:blipFill>
        <p:spPr>
          <a:xfrm>
            <a:off x="2643174" y="1785926"/>
            <a:ext cx="4021566" cy="44291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Panos</a:t>
            </a:r>
            <a:r>
              <a:rPr lang="en-US" dirty="0" smtClean="0"/>
              <a:t> </a:t>
            </a:r>
            <a:r>
              <a:rPr lang="en-US" dirty="0" err="1" smtClean="0"/>
              <a:t>Papanakos</a:t>
            </a:r>
            <a:r>
              <a:rPr lang="en-US" dirty="0" smtClean="0"/>
              <a:t> (1930-1999)</a:t>
            </a:r>
            <a:endParaRPr lang="el-GR" dirty="0"/>
          </a:p>
        </p:txBody>
      </p:sp>
      <p:sp>
        <p:nvSpPr>
          <p:cNvPr id="3" name="2 - Θέση περιεχομένου"/>
          <p:cNvSpPr>
            <a:spLocks noGrp="1"/>
          </p:cNvSpPr>
          <p:nvPr>
            <p:ph sz="quarter" idx="1"/>
          </p:nvPr>
        </p:nvSpPr>
        <p:spPr/>
        <p:txBody>
          <a:bodyPr>
            <a:normAutofit/>
          </a:bodyPr>
          <a:lstStyle/>
          <a:p>
            <a:r>
              <a:rPr lang="es-ES" dirty="0" smtClean="0"/>
              <a:t>He was </a:t>
            </a:r>
            <a:r>
              <a:rPr lang="en-US" dirty="0" smtClean="0"/>
              <a:t>a doctor and a self taught painter.</a:t>
            </a:r>
            <a:endParaRPr lang="el-GR" dirty="0" smtClean="0"/>
          </a:p>
          <a:p>
            <a:r>
              <a:rPr lang="en-US" dirty="0" smtClean="0"/>
              <a:t>His artworks are simple and spontaneous expression of his talent.</a:t>
            </a:r>
          </a:p>
          <a:p>
            <a:r>
              <a:rPr lang="en-US" dirty="0" smtClean="0"/>
              <a:t>His works were gradually enriched in </a:t>
            </a:r>
            <a:r>
              <a:rPr lang="en-US" dirty="0" err="1" smtClean="0"/>
              <a:t>colours</a:t>
            </a:r>
            <a:r>
              <a:rPr lang="en-US" dirty="0" smtClean="0"/>
              <a:t> as movements began appearing.</a:t>
            </a:r>
          </a:p>
          <a:p>
            <a:pPr>
              <a:buNone/>
            </a:pPr>
            <a:endParaRPr lang="en-US" dirty="0" smtClean="0"/>
          </a:p>
          <a:p>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348</TotalTime>
  <Words>745</Words>
  <Application>Microsoft Office PowerPoint</Application>
  <PresentationFormat>Προβολή στην οθόνη (4:3)</PresentationFormat>
  <Paragraphs>94</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Διάμεσος</vt:lpstr>
      <vt:lpstr>Intellectual and cultural aspects of thessaloniki</vt:lpstr>
      <vt:lpstr>Thessaloniki through the artworks of five artists.</vt:lpstr>
      <vt:lpstr>Nick Gabriel Pentzikis (1908- 1993)</vt:lpstr>
      <vt:lpstr>Nick Gabriel Pentzikis (1908- 1993)</vt:lpstr>
      <vt:lpstr>His paintings: </vt:lpstr>
      <vt:lpstr>Uranupolis (1962)</vt:lpstr>
      <vt:lpstr>Thessaloniki (1979)</vt:lpstr>
      <vt:lpstr>Panos Papanakos (1930-1999)</vt:lpstr>
      <vt:lpstr>Panos Papanakos (1930-1999)</vt:lpstr>
      <vt:lpstr>His paintings:</vt:lpstr>
      <vt:lpstr>Διαφάνεια 11</vt:lpstr>
      <vt:lpstr>Διαφάνεια 12</vt:lpstr>
      <vt:lpstr>Fonis Zoglopitis</vt:lpstr>
      <vt:lpstr>Fonis Zoglopitis</vt:lpstr>
      <vt:lpstr>His Paintings:</vt:lpstr>
      <vt:lpstr>Διαφάνεια 16</vt:lpstr>
      <vt:lpstr>Scenery of Halkidiki (1996)</vt:lpstr>
      <vt:lpstr>Lukas Venetulias (1930-1984) </vt:lpstr>
      <vt:lpstr>Lukas Venetulias (1930-1984) </vt:lpstr>
      <vt:lpstr>His paintings: </vt:lpstr>
      <vt:lpstr>Διαφάνεια 21</vt:lpstr>
      <vt:lpstr>Διαφάνεια 22</vt:lpstr>
      <vt:lpstr>Macedonian Museum of Contemporary Art</vt:lpstr>
      <vt:lpstr>Macedonian Museum of Contemporary Art</vt:lpstr>
      <vt:lpstr>Dennis Oppenheim, Explosions  </vt:lpstr>
      <vt:lpstr>Διαφάνεια 26</vt:lpstr>
      <vt:lpstr>Literature of Thessaloniki</vt:lpstr>
      <vt:lpstr>How did it all begin?</vt:lpstr>
      <vt:lpstr>Literature of Thessaloniki</vt:lpstr>
      <vt:lpstr>Yiorgos Ioannou</vt:lpstr>
      <vt:lpstr>Dinos Christianopulos</vt:lpstr>
      <vt:lpstr>Nikos Gabriel Pentzikis</vt:lpstr>
      <vt:lpstr>Manolis Anagnostakis</vt:lpstr>
      <vt:lpstr>Cinematography of Thessaloniki</vt:lpstr>
      <vt:lpstr>Thessaloniki International Film Festival</vt:lpstr>
      <vt:lpstr>Thessaloniki International Film Festival</vt:lpstr>
      <vt:lpstr>National Theatre of Northern Greece</vt:lpstr>
      <vt:lpstr>National Theatre of Northern Greece</vt:lpstr>
      <vt:lpstr>Thessaloniki Concert Hall</vt:lpstr>
      <vt:lpstr>Thessaloniki Concert Hall</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and cultural aspects of thessaloniki</dc:title>
  <dc:creator>o0lga</dc:creator>
  <cp:lastModifiedBy>user</cp:lastModifiedBy>
  <cp:revision>36</cp:revision>
  <dcterms:created xsi:type="dcterms:W3CDTF">2015-11-04T15:18:15Z</dcterms:created>
  <dcterms:modified xsi:type="dcterms:W3CDTF">2016-03-15T22:41:01Z</dcterms:modified>
</cp:coreProperties>
</file>