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303" r:id="rId4"/>
    <p:sldId id="304" r:id="rId5"/>
    <p:sldId id="267" r:id="rId6"/>
    <p:sldId id="305" r:id="rId7"/>
    <p:sldId id="268" r:id="rId8"/>
    <p:sldId id="306" r:id="rId9"/>
    <p:sldId id="270" r:id="rId10"/>
    <p:sldId id="307" r:id="rId11"/>
    <p:sldId id="271" r:id="rId12"/>
    <p:sldId id="308" r:id="rId13"/>
    <p:sldId id="274" r:id="rId14"/>
    <p:sldId id="309" r:id="rId15"/>
    <p:sldId id="276" r:id="rId16"/>
    <p:sldId id="310" r:id="rId17"/>
    <p:sldId id="277" r:id="rId18"/>
    <p:sldId id="311" r:id="rId19"/>
    <p:sldId id="278" r:id="rId20"/>
    <p:sldId id="312" r:id="rId21"/>
    <p:sldId id="280" r:id="rId22"/>
    <p:sldId id="31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7CD47"/>
    <a:srgbClr val="43CEFF"/>
    <a:srgbClr val="ECD170"/>
    <a:srgbClr val="FFFFCC"/>
    <a:srgbClr val="E3BD3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08" y="-60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5/27/2015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11%20COMENTARIO.wav" TargetMode="External"/><Relationship Id="rId1" Type="http://schemas.openxmlformats.org/officeDocument/2006/relationships/audio" Target="file:///C:\Documents%20and%20Settings\Usuario\Escritorio\Grabaci&#243;n_Rapto_Europa\DIAPOSITIVA%2011%20AUTOR.wav" TargetMode="External"/><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12%20COMENTARIO.wav" TargetMode="External"/><Relationship Id="rId1" Type="http://schemas.openxmlformats.org/officeDocument/2006/relationships/audio" Target="file:///C:\Documents%20and%20Settings\Usuario\Escritorio\Grabaci&#243;n_Rapto_Europa\DIAPOSITIVA%2012%20AUTOR.wav" TargetMode="External"/><Relationship Id="rId5" Type="http://schemas.openxmlformats.org/officeDocument/2006/relationships/image" Target="../media/image6.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13%20COMENTARIO.wav" TargetMode="External"/><Relationship Id="rId1" Type="http://schemas.openxmlformats.org/officeDocument/2006/relationships/audio" Target="file:///C:\Documents%20and%20Settings\Usuario\Escritorio\Grabaci&#243;n_Rapto_Europa\DIAPOSITIVA%2013%20AUTOR.wav" TargetMode="External"/><Relationship Id="rId5" Type="http://schemas.openxmlformats.org/officeDocument/2006/relationships/image" Target="../media/image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hyperlink" Target="http://trianarts.com/giovanni-lanfranco-la-transicion-del-clasicismo-al-barroco/"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14%20COMENTARIO.wav" TargetMode="External"/><Relationship Id="rId1" Type="http://schemas.openxmlformats.org/officeDocument/2006/relationships/audio" Target="file:///C:\Documents%20and%20Settings\Usuario\Escritorio\Grabaci&#243;n_Rapto_Europa\DIAPOSITIVA%2014%20AUTOR.wav"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15%20COMENTARIO.wav" TargetMode="External"/><Relationship Id="rId1" Type="http://schemas.openxmlformats.org/officeDocument/2006/relationships/audio" Target="file:///C:\Documents%20and%20Settings\Usuario\Escritorio\Grabaci&#243;n_Rapto_Europa\DIAPOSITIVA%2015%20AUTOR.wav" TargetMode="External"/><Relationship Id="rId5" Type="http://schemas.openxmlformats.org/officeDocument/2006/relationships/image" Target="../media/image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audio" Target="file:///C:\Documents%20and%20Settings\Usuario\Escritorio\Grabaci&#243;n_Rapto_Europa\DIAPOSITIVA%207%20COMENTARIO%202.wav" TargetMode="External"/><Relationship Id="rId7" Type="http://schemas.openxmlformats.org/officeDocument/2006/relationships/image" Target="../media/image6.png"/><Relationship Id="rId2" Type="http://schemas.openxmlformats.org/officeDocument/2006/relationships/audio" Target="file:///C:\Documents%20and%20Settings\Usuario\Escritorio\Grabaci&#243;n_Rapto_Europa\DIAPOSITIVA%207%20COMENTARIO%201.wav" TargetMode="External"/><Relationship Id="rId1" Type="http://schemas.openxmlformats.org/officeDocument/2006/relationships/audio" Target="file:///C:\Documents%20and%20Settings\Usuario\Escritorio\Grabaci&#243;n_Rapto_Europa\DIAPOSITIVA%207%20AUTOR.wav"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16%20COMENTARIO.wav" TargetMode="External"/><Relationship Id="rId1" Type="http://schemas.openxmlformats.org/officeDocument/2006/relationships/audio" Target="file:///C:\Documents%20and%20Settings\Usuario\Escritorio\Grabaci&#243;n_Rapto_Europa\DIAPOSITIVA%2016%20AUTOR.wav"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8%20COMENTARIO.wav" TargetMode="External"/><Relationship Id="rId1" Type="http://schemas.openxmlformats.org/officeDocument/2006/relationships/audio" Target="file:///C:\Documents%20and%20Settings\Usuario\Escritorio\Grabaci&#243;n_Rapto_Europa\DIAPOSITIVA%208%20AUTOR.wav" TargetMode="Externa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audio" Target="file:///C:\Documents%20and%20Settings\Usuario\Escritorio\Grabaci&#243;n_Rapto_Europa\DIAPOSITIVA%209.wav"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C:\Documents%20and%20Settings\Usuario\Escritorio\Grabaci&#243;n_Rapto_Europa\DIAPOSITIVA%2010%20COMENTARIO.wav" TargetMode="External"/><Relationship Id="rId1" Type="http://schemas.openxmlformats.org/officeDocument/2006/relationships/audio" Target="file:///C:\Documents%20and%20Settings\Usuario\Escritorio\Grabaci&#243;n_Rapto_Europa\DIAPOSITIVA%2010%20AUTOR.wav" TargetMode="External"/><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276045" y="1768415"/>
            <a:ext cx="10884080" cy="3579962"/>
          </a:xfrm>
        </p:spPr>
        <p:txBody>
          <a:bodyPr>
            <a:normAutofit fontScale="90000"/>
          </a:bodyPr>
          <a:lstStyle/>
          <a:p>
            <a:r>
              <a:rPr lang="es-ES" sz="10700" dirty="0" smtClean="0">
                <a:solidFill>
                  <a:schemeClr val="tx2">
                    <a:lumMod val="90000"/>
                    <a:lumOff val="10000"/>
                  </a:schemeClr>
                </a:solidFill>
              </a:rPr>
              <a:t>El rapto de </a:t>
            </a:r>
            <a:r>
              <a:rPr lang="es-ES" sz="10700" dirty="0" err="1" smtClean="0">
                <a:solidFill>
                  <a:schemeClr val="tx2">
                    <a:lumMod val="90000"/>
                    <a:lumOff val="10000"/>
                  </a:schemeClr>
                </a:solidFill>
              </a:rPr>
              <a:t>europa</a:t>
            </a:r>
            <a:r>
              <a:rPr lang="es-ES" dirty="0" smtClean="0"/>
              <a:t/>
            </a:r>
            <a:br>
              <a:rPr lang="es-ES" dirty="0" smtClean="0"/>
            </a:br>
            <a:r>
              <a:rPr lang="es-ES" dirty="0"/>
              <a:t/>
            </a:r>
            <a:br>
              <a:rPr lang="es-ES" dirty="0"/>
            </a:br>
            <a:r>
              <a:rPr lang="es-ES" sz="6000" b="1" dirty="0" smtClean="0">
                <a:solidFill>
                  <a:schemeClr val="accent1">
                    <a:lumMod val="75000"/>
                  </a:schemeClr>
                </a:solidFill>
              </a:rPr>
              <a:t>repercusiones artísticas</a:t>
            </a:r>
            <a:endParaRPr lang="es-ES" sz="6000" b="1" dirty="0">
              <a:solidFill>
                <a:schemeClr val="accent1">
                  <a:lumMod val="75000"/>
                </a:schemeClr>
              </a:solidFill>
            </a:endParaRPr>
          </a:p>
        </p:txBody>
      </p:sp>
    </p:spTree>
    <p:extLst>
      <p:ext uri="{BB962C8B-B14F-4D97-AF65-F5344CB8AC3E}">
        <p14:creationId xmlns="" xmlns:p14="http://schemas.microsoft.com/office/powerpoint/2010/main" val="4111673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ectángulo 4"/>
          <p:cNvSpPr/>
          <p:nvPr/>
        </p:nvSpPr>
        <p:spPr>
          <a:xfrm>
            <a:off x="1542755" y="389320"/>
            <a:ext cx="8456802" cy="369332"/>
          </a:xfrm>
          <a:prstGeom prst="rect">
            <a:avLst/>
          </a:prstGeom>
        </p:spPr>
        <p:txBody>
          <a:bodyPr wrap="none">
            <a:spAutoFit/>
          </a:bodyPr>
          <a:lstStyle/>
          <a:p>
            <a:r>
              <a:rPr lang="es-ES" dirty="0" smtClean="0"/>
              <a:t>10.</a:t>
            </a:r>
            <a:r>
              <a:rPr lang="es-ES" dirty="0"/>
              <a:t>	</a:t>
            </a:r>
            <a:r>
              <a:rPr lang="es-ES" b="1" dirty="0"/>
              <a:t>El rapto de Europa. Guido </a:t>
            </a:r>
            <a:r>
              <a:rPr lang="es-ES" b="1" dirty="0" err="1"/>
              <a:t>Reni</a:t>
            </a:r>
            <a:r>
              <a:rPr lang="es-ES" b="1" dirty="0"/>
              <a:t>. 1572-1642</a:t>
            </a:r>
            <a:r>
              <a:rPr lang="es-ES" dirty="0" smtClean="0"/>
              <a:t>. </a:t>
            </a:r>
            <a:r>
              <a:rPr lang="es-ES" b="1" dirty="0" smtClean="0"/>
              <a:t>Museo del </a:t>
            </a:r>
            <a:r>
              <a:rPr lang="es-ES" b="1" dirty="0" err="1" smtClean="0"/>
              <a:t>Hermitage</a:t>
            </a:r>
            <a:r>
              <a:rPr lang="es-ES" b="1" dirty="0" smtClean="0"/>
              <a:t>. San Petersburgo</a:t>
            </a:r>
            <a:endParaRPr lang="es-ES" b="1" dirty="0"/>
          </a:p>
        </p:txBody>
      </p:sp>
      <p:sp>
        <p:nvSpPr>
          <p:cNvPr id="6" name="5 CuadroTexto"/>
          <p:cNvSpPr txBox="1"/>
          <p:nvPr/>
        </p:nvSpPr>
        <p:spPr>
          <a:xfrm>
            <a:off x="659567" y="1124262"/>
            <a:ext cx="10148341" cy="1938992"/>
          </a:xfrm>
          <a:prstGeom prst="rect">
            <a:avLst/>
          </a:prstGeom>
          <a:noFill/>
        </p:spPr>
        <p:txBody>
          <a:bodyPr wrap="square" rtlCol="0">
            <a:spAutoFit/>
          </a:bodyPr>
          <a:lstStyle/>
          <a:p>
            <a:r>
              <a:rPr lang="es-ES" sz="2400" b="1" dirty="0" smtClean="0"/>
              <a:t>Autor:</a:t>
            </a:r>
          </a:p>
          <a:p>
            <a:endParaRPr lang="es-ES" sz="2400" b="1" dirty="0" smtClean="0"/>
          </a:p>
          <a:p>
            <a:pPr algn="just"/>
            <a:r>
              <a:rPr lang="es-ES" dirty="0" smtClean="0"/>
              <a:t>	Guido </a:t>
            </a:r>
            <a:r>
              <a:rPr lang="es-ES" dirty="0" err="1" smtClean="0"/>
              <a:t>Reni</a:t>
            </a:r>
            <a:r>
              <a:rPr lang="es-ES" dirty="0" smtClean="0"/>
              <a:t> nació en </a:t>
            </a:r>
            <a:r>
              <a:rPr lang="es-ES" dirty="0" err="1" smtClean="0"/>
              <a:t>Calvenzano</a:t>
            </a:r>
            <a:r>
              <a:rPr lang="es-ES" dirty="0" smtClean="0"/>
              <a:t> de </a:t>
            </a:r>
            <a:r>
              <a:rPr lang="es-ES" dirty="0" err="1" smtClean="0"/>
              <a:t>Vergato</a:t>
            </a:r>
            <a:r>
              <a:rPr lang="es-ES" dirty="0" smtClean="0"/>
              <a:t>, cerca de Bolonia el 4 de noviembre de 1575 y murió en Bolonia el 18 de agosto de 1642. Fue un pintor italiano perteneciente a la escuela Boloñesa. Trabajó como aprendiz en el taller boloñés de </a:t>
            </a:r>
            <a:r>
              <a:rPr lang="es-ES" dirty="0" err="1" smtClean="0"/>
              <a:t>Denys</a:t>
            </a:r>
            <a:r>
              <a:rPr lang="es-ES" dirty="0" smtClean="0"/>
              <a:t> </a:t>
            </a:r>
            <a:r>
              <a:rPr lang="es-ES" dirty="0" err="1" smtClean="0"/>
              <a:t>Calvaert</a:t>
            </a:r>
            <a:r>
              <a:rPr lang="es-ES" dirty="0" smtClean="0"/>
              <a:t> junto con </a:t>
            </a:r>
            <a:r>
              <a:rPr lang="es-ES" dirty="0" err="1" smtClean="0"/>
              <a:t>Alnani</a:t>
            </a:r>
            <a:r>
              <a:rPr lang="es-ES" dirty="0" smtClean="0"/>
              <a:t> y </a:t>
            </a:r>
            <a:r>
              <a:rPr lang="es-ES" dirty="0" err="1" smtClean="0"/>
              <a:t>Domenichino</a:t>
            </a:r>
            <a:r>
              <a:rPr lang="es-ES" dirty="0" smtClean="0"/>
              <a:t>. Sus temas son principalmente bíblicos y mitológicos.</a:t>
            </a:r>
            <a:endParaRPr lang="es-ES" dirty="0"/>
          </a:p>
        </p:txBody>
      </p:sp>
      <p:sp>
        <p:nvSpPr>
          <p:cNvPr id="7" name="6 CuadroTexto"/>
          <p:cNvSpPr txBox="1"/>
          <p:nvPr/>
        </p:nvSpPr>
        <p:spPr>
          <a:xfrm>
            <a:off x="734519" y="3312826"/>
            <a:ext cx="10073390" cy="3139321"/>
          </a:xfrm>
          <a:prstGeom prst="rect">
            <a:avLst/>
          </a:prstGeom>
          <a:noFill/>
        </p:spPr>
        <p:txBody>
          <a:bodyPr wrap="square" rtlCol="0">
            <a:spAutoFit/>
          </a:bodyPr>
          <a:lstStyle/>
          <a:p>
            <a:r>
              <a:rPr lang="es-ES" sz="2400" b="1" dirty="0" smtClean="0"/>
              <a:t>Comentario artístico:</a:t>
            </a:r>
          </a:p>
          <a:p>
            <a:endParaRPr lang="es-ES" sz="2400" b="1" dirty="0" smtClean="0"/>
          </a:p>
          <a:p>
            <a:pPr algn="just"/>
            <a:r>
              <a:rPr lang="es-ES" dirty="0" smtClean="0"/>
              <a:t>	Su pintura, profundamente influida por la Antigüedad clásica y por Rafael constituye una de las más vigorosas muestras de  la tendencia clasicista del arte Barroco. Después de una primera etapa, corta, de fuertes influencias </a:t>
            </a:r>
            <a:r>
              <a:rPr lang="es-ES" i="1" dirty="0" err="1" smtClean="0"/>
              <a:t>caravaggiescas</a:t>
            </a:r>
            <a:r>
              <a:rPr lang="es-ES" dirty="0" smtClean="0"/>
              <a:t> en los acentuados contrastes de luces y sombras, evolucionó hacia un barroco de raíz academicista, basado en la claridad del dibujo, la composición con movimiento y plana y la idealización de las figuras. En esta obra se refleja un color pálidamente hermoso, y da como resultado una sencilla pero auténtica poesía. Sus tonos de las pinceladas son correctamente equilibrados; no hay excesivas luces ni sombras, y en el cual el artista consiguió inspirar genialidad a la hora de pintar.</a:t>
            </a:r>
          </a:p>
          <a:p>
            <a:endParaRPr lang="es-ES" sz="2400" b="1" dirty="0"/>
          </a:p>
        </p:txBody>
      </p:sp>
    </p:spTree>
    <p:extLst>
      <p:ext uri="{BB962C8B-B14F-4D97-AF65-F5344CB8AC3E}">
        <p14:creationId xmlns="" xmlns:p14="http://schemas.microsoft.com/office/powerpoint/2010/main" val="2104345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372264" y="748766"/>
            <a:ext cx="6952892" cy="5255729"/>
          </a:xfrm>
          <a:prstGeom prst="rect">
            <a:avLst/>
          </a:prstGeom>
        </p:spPr>
      </p:pic>
      <p:sp>
        <p:nvSpPr>
          <p:cNvPr id="5" name="Rectángulo 4"/>
          <p:cNvSpPr/>
          <p:nvPr/>
        </p:nvSpPr>
        <p:spPr>
          <a:xfrm>
            <a:off x="1133754" y="6151076"/>
            <a:ext cx="9713493" cy="369332"/>
          </a:xfrm>
          <a:prstGeom prst="rect">
            <a:avLst/>
          </a:prstGeom>
        </p:spPr>
        <p:txBody>
          <a:bodyPr wrap="none">
            <a:spAutoFit/>
          </a:bodyPr>
          <a:lstStyle/>
          <a:p>
            <a:r>
              <a:rPr lang="es-ES" dirty="0" smtClean="0"/>
              <a:t>11.</a:t>
            </a:r>
            <a:r>
              <a:rPr lang="es-ES" dirty="0"/>
              <a:t>	</a:t>
            </a:r>
            <a:r>
              <a:rPr lang="es-ES" b="1" dirty="0"/>
              <a:t>El rapto de Europa. 1640. Francesco </a:t>
            </a:r>
            <a:r>
              <a:rPr lang="es-ES" b="1" dirty="0" err="1"/>
              <a:t>Albani</a:t>
            </a:r>
            <a:r>
              <a:rPr lang="es-ES" b="1" dirty="0"/>
              <a:t>. 1578-1660. </a:t>
            </a:r>
            <a:r>
              <a:rPr lang="es-ES" b="1" dirty="0" smtClean="0"/>
              <a:t>Museo del </a:t>
            </a:r>
            <a:r>
              <a:rPr lang="es-ES" b="1" dirty="0" err="1" smtClean="0"/>
              <a:t>Hermitage</a:t>
            </a:r>
            <a:r>
              <a:rPr lang="es-ES" b="1" dirty="0" smtClean="0"/>
              <a:t>.  San Petersburgo.</a:t>
            </a:r>
            <a:endParaRPr lang="es-ES" b="1" dirty="0"/>
          </a:p>
        </p:txBody>
      </p:sp>
      <p:pic>
        <p:nvPicPr>
          <p:cNvPr id="6" name="DIAPOSITIVA 11 AUTOR.wav">
            <a:hlinkClick r:id="" action="ppaction://media"/>
          </p:cNvPr>
          <p:cNvPicPr>
            <a:picLocks noRot="1" noChangeAspect="1"/>
          </p:cNvPicPr>
          <p:nvPr>
            <a:audioFile r:link="rId1"/>
          </p:nvPr>
        </p:nvPicPr>
        <p:blipFill>
          <a:blip r:embed="rId5"/>
          <a:stretch>
            <a:fillRect/>
          </a:stretch>
        </p:blipFill>
        <p:spPr>
          <a:xfrm>
            <a:off x="1476532" y="3336561"/>
            <a:ext cx="304800" cy="304800"/>
          </a:xfrm>
          <a:prstGeom prst="rect">
            <a:avLst/>
          </a:prstGeom>
        </p:spPr>
      </p:pic>
      <p:pic>
        <p:nvPicPr>
          <p:cNvPr id="7" name="DIAPOSITIVA 11 COMENTARIO.wav">
            <a:hlinkClick r:id="" action="ppaction://media"/>
          </p:cNvPr>
          <p:cNvPicPr>
            <a:picLocks noRot="1" noChangeAspect="1"/>
          </p:cNvPicPr>
          <p:nvPr>
            <a:audioFile r:link="rId2"/>
          </p:nvPr>
        </p:nvPicPr>
        <p:blipFill>
          <a:blip r:embed="rId5"/>
          <a:stretch>
            <a:fillRect/>
          </a:stretch>
        </p:blipFill>
        <p:spPr>
          <a:xfrm>
            <a:off x="10110866" y="3081727"/>
            <a:ext cx="304800" cy="304800"/>
          </a:xfrm>
          <a:prstGeom prst="rect">
            <a:avLst/>
          </a:prstGeom>
        </p:spPr>
      </p:pic>
    </p:spTree>
    <p:extLst>
      <p:ext uri="{BB962C8B-B14F-4D97-AF65-F5344CB8AC3E}">
        <p14:creationId xmlns="" xmlns:p14="http://schemas.microsoft.com/office/powerpoint/2010/main" val="35932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53" fill="hold"/>
                                        <p:tgtEl>
                                          <p:spTgt spid="6"/>
                                        </p:tgtEl>
                                      </p:cBhvr>
                                    </p:cmd>
                                  </p:childTnLst>
                                </p:cTn>
                              </p:par>
                            </p:childTnLst>
                          </p:cTn>
                        </p:par>
                        <p:par>
                          <p:cTn id="7" fill="hold">
                            <p:stCondLst>
                              <p:cond delay="41953"/>
                            </p:stCondLst>
                            <p:childTnLst>
                              <p:par>
                                <p:cTn id="8" presetID="1" presetClass="mediacall" presetSubtype="0" fill="hold" nodeType="afterEffect">
                                  <p:stCondLst>
                                    <p:cond delay="0"/>
                                  </p:stCondLst>
                                  <p:childTnLst>
                                    <p:cmd type="call" cmd="playFrom(0.0)">
                                      <p:cBhvr>
                                        <p:cTn id="9" dur="428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tángulo 4"/>
          <p:cNvSpPr/>
          <p:nvPr/>
        </p:nvSpPr>
        <p:spPr>
          <a:xfrm>
            <a:off x="1457604" y="455127"/>
            <a:ext cx="9660593" cy="369332"/>
          </a:xfrm>
          <a:prstGeom prst="rect">
            <a:avLst/>
          </a:prstGeom>
        </p:spPr>
        <p:txBody>
          <a:bodyPr wrap="none">
            <a:spAutoFit/>
          </a:bodyPr>
          <a:lstStyle/>
          <a:p>
            <a:r>
              <a:rPr lang="es-ES" dirty="0" smtClean="0"/>
              <a:t>11.</a:t>
            </a:r>
            <a:r>
              <a:rPr lang="es-ES" dirty="0"/>
              <a:t>	</a:t>
            </a:r>
            <a:r>
              <a:rPr lang="es-ES" b="1" dirty="0"/>
              <a:t>El rapto de Europa. 1640. Francesco </a:t>
            </a:r>
            <a:r>
              <a:rPr lang="es-ES" b="1" dirty="0" err="1"/>
              <a:t>Albani</a:t>
            </a:r>
            <a:r>
              <a:rPr lang="es-ES" b="1" dirty="0"/>
              <a:t>. 1578-1660. </a:t>
            </a:r>
            <a:r>
              <a:rPr lang="es-ES" b="1" dirty="0" smtClean="0"/>
              <a:t>Museo del </a:t>
            </a:r>
            <a:r>
              <a:rPr lang="es-ES" b="1" dirty="0" err="1" smtClean="0"/>
              <a:t>Hermitage</a:t>
            </a:r>
            <a:r>
              <a:rPr lang="es-ES" b="1" dirty="0" smtClean="0"/>
              <a:t>. San Petersburgo.</a:t>
            </a:r>
            <a:endParaRPr lang="es-ES" b="1" dirty="0"/>
          </a:p>
        </p:txBody>
      </p:sp>
      <p:sp>
        <p:nvSpPr>
          <p:cNvPr id="2" name="CuadroTexto 1"/>
          <p:cNvSpPr txBox="1"/>
          <p:nvPr/>
        </p:nvSpPr>
        <p:spPr>
          <a:xfrm>
            <a:off x="666750" y="1247333"/>
            <a:ext cx="10925175" cy="2215991"/>
          </a:xfrm>
          <a:prstGeom prst="rect">
            <a:avLst/>
          </a:prstGeom>
          <a:noFill/>
        </p:spPr>
        <p:txBody>
          <a:bodyPr wrap="square" rtlCol="0">
            <a:spAutoFit/>
          </a:bodyPr>
          <a:lstStyle/>
          <a:p>
            <a:r>
              <a:rPr lang="es-ES" sz="2400" b="1" dirty="0" smtClean="0"/>
              <a:t>Autor:</a:t>
            </a:r>
          </a:p>
          <a:p>
            <a:endParaRPr lang="es-ES" sz="2400" b="1" dirty="0" smtClean="0"/>
          </a:p>
          <a:p>
            <a:pPr algn="just"/>
            <a:r>
              <a:rPr lang="es-ES" dirty="0" smtClean="0"/>
              <a:t>	Francesco </a:t>
            </a:r>
            <a:r>
              <a:rPr lang="es-ES" dirty="0" err="1"/>
              <a:t>Albani</a:t>
            </a:r>
            <a:r>
              <a:rPr lang="es-ES" dirty="0"/>
              <a:t>, llamado El Albano, nació en Bolonia el 17 de agosto de 1578 y murió  el 4 de octubre de 1660. Fue un pintor italiano del clasicismo romano-boloñés. Cultivó la temática religiosa para altares en las ciudades de Roma y Bolonia y destacó por sus cuadros de escenas mitológicas y paisajes alegóricos. Discípulo de </a:t>
            </a:r>
            <a:r>
              <a:rPr lang="es-ES" dirty="0" err="1"/>
              <a:t>Agostino</a:t>
            </a:r>
            <a:r>
              <a:rPr lang="es-ES" dirty="0"/>
              <a:t> </a:t>
            </a:r>
            <a:r>
              <a:rPr lang="es-ES" dirty="0" err="1"/>
              <a:t>Carracci</a:t>
            </a:r>
            <a:r>
              <a:rPr lang="es-ES" dirty="0"/>
              <a:t>, instaló su taller en Bolonia, siendo difícil determinar con precisión qué cuadros de los que llevan su firma son suyos o de sus discípulos</a:t>
            </a:r>
            <a:r>
              <a:rPr lang="es-ES" dirty="0" smtClean="0"/>
              <a:t>.</a:t>
            </a:r>
            <a:endParaRPr lang="es-ES" sz="2400" b="1" dirty="0"/>
          </a:p>
        </p:txBody>
      </p:sp>
      <p:sp>
        <p:nvSpPr>
          <p:cNvPr id="3" name="CuadroTexto 2"/>
          <p:cNvSpPr txBox="1"/>
          <p:nvPr/>
        </p:nvSpPr>
        <p:spPr>
          <a:xfrm>
            <a:off x="790575" y="3653285"/>
            <a:ext cx="10801350" cy="2862322"/>
          </a:xfrm>
          <a:prstGeom prst="rect">
            <a:avLst/>
          </a:prstGeom>
          <a:noFill/>
        </p:spPr>
        <p:txBody>
          <a:bodyPr wrap="square" rtlCol="0">
            <a:spAutoFit/>
          </a:bodyPr>
          <a:lstStyle/>
          <a:p>
            <a:r>
              <a:rPr lang="es-ES" sz="2400" b="1" dirty="0" smtClean="0"/>
              <a:t>Comentario artístico:</a:t>
            </a:r>
          </a:p>
          <a:p>
            <a:endParaRPr lang="es-ES" sz="2400" b="1" dirty="0" smtClean="0"/>
          </a:p>
          <a:p>
            <a:pPr algn="just"/>
            <a:r>
              <a:rPr lang="es-ES" dirty="0" smtClean="0"/>
              <a:t>	Francesco </a:t>
            </a:r>
            <a:r>
              <a:rPr lang="es-ES" dirty="0" err="1"/>
              <a:t>Albani</a:t>
            </a:r>
            <a:r>
              <a:rPr lang="es-ES" dirty="0"/>
              <a:t> nunca persiguió la monumentalidad o el tinte tenebrista que revolucionaba la pintura de su época. Al contrario, su arte se caracteriza por su lirismo, su ligereza y su dulzura llena de querubines, que no están muy lejos de la sensibilidad manierista. Aunque por la temática podríamos relacionarlo con </a:t>
            </a:r>
            <a:r>
              <a:rPr lang="es-ES" dirty="0" err="1"/>
              <a:t>Nicolas</a:t>
            </a:r>
            <a:r>
              <a:rPr lang="es-ES" dirty="0"/>
              <a:t> </a:t>
            </a:r>
            <a:r>
              <a:rPr lang="es-ES" dirty="0" err="1"/>
              <a:t>Poussin</a:t>
            </a:r>
            <a:r>
              <a:rPr lang="es-ES" dirty="0"/>
              <a:t>, le faltó el dramatismo y la fuerza del francés. Su estilo parece anunciar el advenimiento futuro del Rococó.</a:t>
            </a:r>
          </a:p>
          <a:p>
            <a:pPr algn="just"/>
            <a:r>
              <a:rPr lang="es-ES" dirty="0"/>
              <a:t>En sus cuadros trató temas mitológicos, en los que destacan las figuras infantiles, </a:t>
            </a:r>
            <a:r>
              <a:rPr lang="es-ES" dirty="0" smtClean="0"/>
              <a:t>pintadas </a:t>
            </a:r>
            <a:r>
              <a:rPr lang="es-ES" dirty="0"/>
              <a:t>bajo influencia de Tiziano. La Mitología también le sirvió de pretexto para realizar cuadros atrevidos para su época.</a:t>
            </a:r>
          </a:p>
          <a:p>
            <a:endParaRPr lang="es-ES" sz="2400" b="1" dirty="0"/>
          </a:p>
        </p:txBody>
      </p:sp>
    </p:spTree>
    <p:extLst>
      <p:ext uri="{BB962C8B-B14F-4D97-AF65-F5344CB8AC3E}">
        <p14:creationId xmlns="" xmlns:p14="http://schemas.microsoft.com/office/powerpoint/2010/main" val="1904299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803586" y="231161"/>
            <a:ext cx="5917720" cy="5980508"/>
          </a:xfrm>
          <a:prstGeom prst="rect">
            <a:avLst/>
          </a:prstGeom>
        </p:spPr>
      </p:pic>
      <p:sp>
        <p:nvSpPr>
          <p:cNvPr id="4" name="Rectángulo 3"/>
          <p:cNvSpPr/>
          <p:nvPr/>
        </p:nvSpPr>
        <p:spPr>
          <a:xfrm>
            <a:off x="1573243" y="6332438"/>
            <a:ext cx="9014245" cy="369332"/>
          </a:xfrm>
          <a:prstGeom prst="rect">
            <a:avLst/>
          </a:prstGeom>
        </p:spPr>
        <p:txBody>
          <a:bodyPr wrap="square">
            <a:spAutoFit/>
          </a:bodyPr>
          <a:lstStyle/>
          <a:p>
            <a:r>
              <a:rPr lang="es-ES" dirty="0" smtClean="0"/>
              <a:t>12.</a:t>
            </a:r>
            <a:r>
              <a:rPr lang="es-ES" dirty="0"/>
              <a:t>	</a:t>
            </a:r>
            <a:r>
              <a:rPr lang="es-ES" b="1" dirty="0"/>
              <a:t>El rapto de Europa. Antonio </a:t>
            </a:r>
            <a:r>
              <a:rPr lang="es-ES" b="1" dirty="0" err="1"/>
              <a:t>Carracci</a:t>
            </a:r>
            <a:r>
              <a:rPr lang="es-ES" b="1" dirty="0"/>
              <a:t>. 1583-1618. Pinacoteca Nacional de Bolonia.</a:t>
            </a:r>
          </a:p>
        </p:txBody>
      </p:sp>
      <p:pic>
        <p:nvPicPr>
          <p:cNvPr id="5" name="DIAPOSITIVA 12 AUTOR.wav">
            <a:hlinkClick r:id="" action="ppaction://media"/>
          </p:cNvPr>
          <p:cNvPicPr>
            <a:picLocks noRot="1" noChangeAspect="1"/>
          </p:cNvPicPr>
          <p:nvPr>
            <a:audioFile r:link="rId1"/>
          </p:nvPr>
        </p:nvPicPr>
        <p:blipFill>
          <a:blip r:embed="rId5"/>
          <a:stretch>
            <a:fillRect/>
          </a:stretch>
        </p:blipFill>
        <p:spPr>
          <a:xfrm>
            <a:off x="1761344" y="3441491"/>
            <a:ext cx="304800" cy="304800"/>
          </a:xfrm>
          <a:prstGeom prst="rect">
            <a:avLst/>
          </a:prstGeom>
        </p:spPr>
      </p:pic>
      <p:pic>
        <p:nvPicPr>
          <p:cNvPr id="6" name="DIAPOSITIVA 12 COMENTARIO.wav">
            <a:hlinkClick r:id="" action="ppaction://media"/>
          </p:cNvPr>
          <p:cNvPicPr>
            <a:picLocks noRot="1" noChangeAspect="1"/>
          </p:cNvPicPr>
          <p:nvPr>
            <a:audioFile r:link="rId2"/>
          </p:nvPr>
        </p:nvPicPr>
        <p:blipFill>
          <a:blip r:embed="rId5"/>
          <a:stretch>
            <a:fillRect/>
          </a:stretch>
        </p:blipFill>
        <p:spPr>
          <a:xfrm>
            <a:off x="9646171" y="3261610"/>
            <a:ext cx="304800" cy="304800"/>
          </a:xfrm>
          <a:prstGeom prst="rect">
            <a:avLst/>
          </a:prstGeom>
        </p:spPr>
      </p:pic>
    </p:spTree>
    <p:extLst>
      <p:ext uri="{BB962C8B-B14F-4D97-AF65-F5344CB8AC3E}">
        <p14:creationId xmlns="" xmlns:p14="http://schemas.microsoft.com/office/powerpoint/2010/main" val="26322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3" fill="hold"/>
                                        <p:tgtEl>
                                          <p:spTgt spid="5"/>
                                        </p:tgtEl>
                                      </p:cBhvr>
                                    </p:cmd>
                                  </p:childTnLst>
                                </p:cTn>
                              </p:par>
                            </p:childTnLst>
                          </p:cTn>
                        </p:par>
                        <p:par>
                          <p:cTn id="7" fill="hold">
                            <p:stCondLst>
                              <p:cond delay="28143"/>
                            </p:stCondLst>
                            <p:childTnLst>
                              <p:par>
                                <p:cTn id="8" presetID="1" presetClass="mediacall" presetSubtype="0" fill="hold" nodeType="afterEffect">
                                  <p:stCondLst>
                                    <p:cond delay="0"/>
                                  </p:stCondLst>
                                  <p:childTnLst>
                                    <p:cmd type="call" cmd="playFrom(0.0)">
                                      <p:cBhvr>
                                        <p:cTn id="9" dur="443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4" name="Rectángulo 3"/>
          <p:cNvSpPr/>
          <p:nvPr/>
        </p:nvSpPr>
        <p:spPr>
          <a:xfrm>
            <a:off x="1638300" y="327555"/>
            <a:ext cx="9014245" cy="369332"/>
          </a:xfrm>
          <a:prstGeom prst="rect">
            <a:avLst/>
          </a:prstGeom>
        </p:spPr>
        <p:txBody>
          <a:bodyPr wrap="square">
            <a:spAutoFit/>
          </a:bodyPr>
          <a:lstStyle/>
          <a:p>
            <a:r>
              <a:rPr lang="es-ES" dirty="0" smtClean="0"/>
              <a:t>12.</a:t>
            </a:r>
            <a:r>
              <a:rPr lang="es-ES" dirty="0"/>
              <a:t>	</a:t>
            </a:r>
            <a:r>
              <a:rPr lang="es-ES" b="1" dirty="0"/>
              <a:t>El rapto de Europa. Antonio </a:t>
            </a:r>
            <a:r>
              <a:rPr lang="es-ES" b="1" dirty="0" err="1"/>
              <a:t>Carracci</a:t>
            </a:r>
            <a:r>
              <a:rPr lang="es-ES" b="1" dirty="0"/>
              <a:t>. 1583-1618. Pinacoteca Nacional de Bolonia.</a:t>
            </a:r>
          </a:p>
        </p:txBody>
      </p:sp>
      <p:sp>
        <p:nvSpPr>
          <p:cNvPr id="2" name="CuadroTexto 1"/>
          <p:cNvSpPr txBox="1"/>
          <p:nvPr/>
        </p:nvSpPr>
        <p:spPr>
          <a:xfrm>
            <a:off x="742949" y="1114425"/>
            <a:ext cx="10115551" cy="2215991"/>
          </a:xfrm>
          <a:prstGeom prst="rect">
            <a:avLst/>
          </a:prstGeom>
          <a:noFill/>
        </p:spPr>
        <p:txBody>
          <a:bodyPr wrap="square" rtlCol="0">
            <a:spAutoFit/>
          </a:bodyPr>
          <a:lstStyle/>
          <a:p>
            <a:r>
              <a:rPr lang="es-ES" sz="2400" b="1" dirty="0" smtClean="0"/>
              <a:t>Autor:</a:t>
            </a:r>
          </a:p>
          <a:p>
            <a:pPr algn="just"/>
            <a:r>
              <a:rPr lang="es-ES" dirty="0" smtClean="0"/>
              <a:t>	</a:t>
            </a:r>
          </a:p>
          <a:p>
            <a:pPr algn="just"/>
            <a:r>
              <a:rPr lang="es-ES" dirty="0"/>
              <a:t>	</a:t>
            </a:r>
            <a:r>
              <a:rPr lang="es-ES" dirty="0" smtClean="0"/>
              <a:t>Antonio </a:t>
            </a:r>
            <a:r>
              <a:rPr lang="es-ES" dirty="0" err="1"/>
              <a:t>Marziale</a:t>
            </a:r>
            <a:r>
              <a:rPr lang="es-ES" dirty="0"/>
              <a:t> </a:t>
            </a:r>
            <a:r>
              <a:rPr lang="es-ES" dirty="0" err="1"/>
              <a:t>Carracci</a:t>
            </a:r>
            <a:r>
              <a:rPr lang="es-ES" dirty="0"/>
              <a:t>, nació en Venecia el 8 de abril de 1583 y murió en Roma en el 1618. Fue un pintor italiano. Era el hijo natural de </a:t>
            </a:r>
            <a:r>
              <a:rPr lang="es-ES" dirty="0" err="1"/>
              <a:t>Agostino</a:t>
            </a:r>
            <a:r>
              <a:rPr lang="es-ES" dirty="0"/>
              <a:t> </a:t>
            </a:r>
            <a:r>
              <a:rPr lang="es-ES" dirty="0" err="1"/>
              <a:t>Carracci</a:t>
            </a:r>
            <a:r>
              <a:rPr lang="es-ES" dirty="0"/>
              <a:t>. Los principales artistas barrocos de la época, </a:t>
            </a:r>
            <a:r>
              <a:rPr lang="es-ES" dirty="0" err="1"/>
              <a:t>Baglione</a:t>
            </a:r>
            <a:r>
              <a:rPr lang="es-ES" dirty="0"/>
              <a:t>, </a:t>
            </a:r>
            <a:r>
              <a:rPr lang="es-ES" dirty="0" err="1"/>
              <a:t>Bellori</a:t>
            </a:r>
            <a:r>
              <a:rPr lang="es-ES" dirty="0"/>
              <a:t> y </a:t>
            </a:r>
            <a:r>
              <a:rPr lang="es-ES" dirty="0" err="1"/>
              <a:t>Malvasia</a:t>
            </a:r>
            <a:r>
              <a:rPr lang="es-ES" dirty="0"/>
              <a:t>, le influencian tanto a él como a su trabajo.</a:t>
            </a:r>
          </a:p>
          <a:p>
            <a:endParaRPr lang="es-ES" sz="2400" b="1" dirty="0" smtClean="0"/>
          </a:p>
          <a:p>
            <a:endParaRPr lang="es-ES" b="1" dirty="0"/>
          </a:p>
        </p:txBody>
      </p:sp>
      <p:sp>
        <p:nvSpPr>
          <p:cNvPr id="5" name="CuadroTexto 4"/>
          <p:cNvSpPr txBox="1"/>
          <p:nvPr/>
        </p:nvSpPr>
        <p:spPr>
          <a:xfrm>
            <a:off x="638175" y="3009900"/>
            <a:ext cx="10287000" cy="2769989"/>
          </a:xfrm>
          <a:prstGeom prst="rect">
            <a:avLst/>
          </a:prstGeom>
          <a:noFill/>
        </p:spPr>
        <p:txBody>
          <a:bodyPr wrap="square" rtlCol="0">
            <a:spAutoFit/>
          </a:bodyPr>
          <a:lstStyle/>
          <a:p>
            <a:r>
              <a:rPr lang="es-ES" sz="2400" b="1" dirty="0" smtClean="0"/>
              <a:t>Comentario artístico:</a:t>
            </a:r>
          </a:p>
          <a:p>
            <a:endParaRPr lang="es-ES" sz="2400" b="1" dirty="0" smtClean="0"/>
          </a:p>
          <a:p>
            <a:pPr algn="just"/>
            <a:r>
              <a:rPr lang="es-ES" dirty="0" smtClean="0"/>
              <a:t>	Aunque </a:t>
            </a:r>
            <a:r>
              <a:rPr lang="es-ES" dirty="0"/>
              <a:t>fue acusado de eclecticismo por la crítica decimonónica, es considerado en la actualidad como un verdadero creador que en sus obras romanas ha dejado modelos de soberana belleza. En esta obra la joven se aleja por el mar a lomos del toro y sus doncellas la miran desesperadas desde la orilla mientras dos cupidos navegan a su lado y otros dos revolotean uno con un arco y otro con el velo. Esta obra como otras de la serie mítica de Ovidio, fue considerada como el modelo ideal de belleza y armonía clásica donde aúna la más idílica interpretación del relato literario con una precisa observación de la naturaleza en donde bebieron no solo sus muchos discípulos sino también autores como el mismo Rubens. </a:t>
            </a:r>
            <a:endParaRPr lang="es-ES" b="1" dirty="0"/>
          </a:p>
        </p:txBody>
      </p:sp>
    </p:spTree>
    <p:extLst>
      <p:ext uri="{BB962C8B-B14F-4D97-AF65-F5344CB8AC3E}">
        <p14:creationId xmlns="" xmlns:p14="http://schemas.microsoft.com/office/powerpoint/2010/main" val="529915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487948" y="175204"/>
            <a:ext cx="4761780" cy="6042978"/>
          </a:xfrm>
          <a:prstGeom prst="rect">
            <a:avLst/>
          </a:prstGeom>
        </p:spPr>
      </p:pic>
      <p:sp>
        <p:nvSpPr>
          <p:cNvPr id="4" name="Rectángulo 3"/>
          <p:cNvSpPr/>
          <p:nvPr/>
        </p:nvSpPr>
        <p:spPr>
          <a:xfrm>
            <a:off x="1828800" y="6218182"/>
            <a:ext cx="8842075" cy="369332"/>
          </a:xfrm>
          <a:prstGeom prst="rect">
            <a:avLst/>
          </a:prstGeom>
        </p:spPr>
        <p:txBody>
          <a:bodyPr wrap="square">
            <a:spAutoFit/>
          </a:bodyPr>
          <a:lstStyle/>
          <a:p>
            <a:r>
              <a:rPr lang="es-ES" b="1" dirty="0" smtClean="0"/>
              <a:t>13.</a:t>
            </a:r>
            <a:r>
              <a:rPr lang="es-ES" b="1" dirty="0"/>
              <a:t>	El rapto de Europa. 1640. </a:t>
            </a:r>
            <a:r>
              <a:rPr lang="es-ES" b="1" dirty="0" err="1"/>
              <a:t>Simon</a:t>
            </a:r>
            <a:r>
              <a:rPr lang="es-ES" b="1" dirty="0"/>
              <a:t> </a:t>
            </a:r>
            <a:r>
              <a:rPr lang="es-ES" b="1" dirty="0" err="1" smtClean="0"/>
              <a:t>Vouet</a:t>
            </a:r>
            <a:r>
              <a:rPr lang="es-ES" b="1" dirty="0"/>
              <a:t>. </a:t>
            </a:r>
            <a:r>
              <a:rPr lang="es-ES" b="1" dirty="0" smtClean="0"/>
              <a:t>1590-1649</a:t>
            </a:r>
            <a:r>
              <a:rPr lang="es-ES" b="1" dirty="0"/>
              <a:t>. Museo </a:t>
            </a:r>
            <a:r>
              <a:rPr lang="es-ES" b="1" dirty="0" err="1" smtClean="0"/>
              <a:t>Tyssen-Bornemiza</a:t>
            </a:r>
            <a:r>
              <a:rPr lang="es-ES" b="1" dirty="0" smtClean="0"/>
              <a:t>. Madrid</a:t>
            </a:r>
            <a:r>
              <a:rPr lang="es-ES" b="1" dirty="0"/>
              <a:t>.</a:t>
            </a:r>
          </a:p>
        </p:txBody>
      </p:sp>
      <p:pic>
        <p:nvPicPr>
          <p:cNvPr id="5" name="DIAPOSITIVA 13 AUTOR.wav">
            <a:hlinkClick r:id="" action="ppaction://media"/>
          </p:cNvPr>
          <p:cNvPicPr>
            <a:picLocks noRot="1" noChangeAspect="1"/>
          </p:cNvPicPr>
          <p:nvPr>
            <a:audioFile r:link="rId1"/>
          </p:nvPr>
        </p:nvPicPr>
        <p:blipFill>
          <a:blip r:embed="rId5"/>
          <a:stretch>
            <a:fillRect/>
          </a:stretch>
        </p:blipFill>
        <p:spPr>
          <a:xfrm>
            <a:off x="2495862" y="3216639"/>
            <a:ext cx="304800" cy="304800"/>
          </a:xfrm>
          <a:prstGeom prst="rect">
            <a:avLst/>
          </a:prstGeom>
        </p:spPr>
      </p:pic>
      <p:pic>
        <p:nvPicPr>
          <p:cNvPr id="6" name="DIAPOSITIVA 13 COMENTARIO.wav">
            <a:hlinkClick r:id="" action="ppaction://media"/>
          </p:cNvPr>
          <p:cNvPicPr>
            <a:picLocks noRot="1" noChangeAspect="1"/>
          </p:cNvPicPr>
          <p:nvPr>
            <a:audioFile r:link="rId2"/>
          </p:nvPr>
        </p:nvPicPr>
        <p:blipFill>
          <a:blip r:embed="rId5"/>
          <a:stretch>
            <a:fillRect/>
          </a:stretch>
        </p:blipFill>
        <p:spPr>
          <a:xfrm>
            <a:off x="9001593" y="3231629"/>
            <a:ext cx="304800" cy="304800"/>
          </a:xfrm>
          <a:prstGeom prst="rect">
            <a:avLst/>
          </a:prstGeom>
        </p:spPr>
      </p:pic>
    </p:spTree>
    <p:extLst>
      <p:ext uri="{BB962C8B-B14F-4D97-AF65-F5344CB8AC3E}">
        <p14:creationId xmlns="" xmlns:p14="http://schemas.microsoft.com/office/powerpoint/2010/main" val="23447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75" fill="hold"/>
                                        <p:tgtEl>
                                          <p:spTgt spid="5"/>
                                        </p:tgtEl>
                                      </p:cBhvr>
                                    </p:cmd>
                                  </p:childTnLst>
                                </p:cTn>
                              </p:par>
                            </p:childTnLst>
                          </p:cTn>
                        </p:par>
                        <p:par>
                          <p:cTn id="7" fill="hold">
                            <p:stCondLst>
                              <p:cond delay="38775"/>
                            </p:stCondLst>
                            <p:childTnLst>
                              <p:par>
                                <p:cTn id="8" presetID="1" presetClass="mediacall" presetSubtype="0" fill="hold" nodeType="afterEffect">
                                  <p:stCondLst>
                                    <p:cond delay="0"/>
                                  </p:stCondLst>
                                  <p:childTnLst>
                                    <p:cmd type="call" cmd="playFrom(0.0)">
                                      <p:cBhvr>
                                        <p:cTn id="9" dur="481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43100" y="441984"/>
            <a:ext cx="8842075" cy="369332"/>
          </a:xfrm>
          <a:prstGeom prst="rect">
            <a:avLst/>
          </a:prstGeom>
        </p:spPr>
        <p:txBody>
          <a:bodyPr wrap="square">
            <a:spAutoFit/>
          </a:bodyPr>
          <a:lstStyle/>
          <a:p>
            <a:r>
              <a:rPr lang="es-ES" b="1" dirty="0" smtClean="0"/>
              <a:t>13.</a:t>
            </a:r>
            <a:r>
              <a:rPr lang="es-ES" b="1" dirty="0"/>
              <a:t>	El rapto de Europa. 1640. </a:t>
            </a:r>
            <a:r>
              <a:rPr lang="es-ES" b="1" dirty="0" err="1"/>
              <a:t>Simon</a:t>
            </a:r>
            <a:r>
              <a:rPr lang="es-ES" b="1" dirty="0"/>
              <a:t> </a:t>
            </a:r>
            <a:r>
              <a:rPr lang="es-ES" b="1" dirty="0" err="1"/>
              <a:t>V</a:t>
            </a:r>
            <a:r>
              <a:rPr lang="es-ES" b="1" dirty="0" err="1" smtClean="0"/>
              <a:t>ouet</a:t>
            </a:r>
            <a:r>
              <a:rPr lang="es-ES" b="1" dirty="0"/>
              <a:t>. </a:t>
            </a:r>
            <a:r>
              <a:rPr lang="es-ES" b="1" dirty="0" smtClean="0"/>
              <a:t>1590-1649</a:t>
            </a:r>
            <a:r>
              <a:rPr lang="es-ES" b="1" dirty="0"/>
              <a:t>. Museo </a:t>
            </a:r>
            <a:r>
              <a:rPr lang="es-ES" b="1" dirty="0" err="1" smtClean="0"/>
              <a:t>Tyssen-Bornemiza</a:t>
            </a:r>
            <a:r>
              <a:rPr lang="es-ES" b="1" dirty="0" smtClean="0"/>
              <a:t>. Madrid</a:t>
            </a:r>
            <a:r>
              <a:rPr lang="es-ES" b="1" dirty="0"/>
              <a:t>.</a:t>
            </a:r>
          </a:p>
        </p:txBody>
      </p:sp>
      <p:sp>
        <p:nvSpPr>
          <p:cNvPr id="2" name="CuadroTexto 1"/>
          <p:cNvSpPr txBox="1"/>
          <p:nvPr/>
        </p:nvSpPr>
        <p:spPr>
          <a:xfrm>
            <a:off x="781050" y="1034207"/>
            <a:ext cx="10515600" cy="2215991"/>
          </a:xfrm>
          <a:prstGeom prst="rect">
            <a:avLst/>
          </a:prstGeom>
          <a:noFill/>
        </p:spPr>
        <p:txBody>
          <a:bodyPr wrap="square" rtlCol="0">
            <a:spAutoFit/>
          </a:bodyPr>
          <a:lstStyle/>
          <a:p>
            <a:r>
              <a:rPr lang="es-ES" sz="2400" b="1" dirty="0" smtClean="0"/>
              <a:t>Autor:</a:t>
            </a:r>
          </a:p>
          <a:p>
            <a:endParaRPr lang="es-ES" sz="2400" b="1" dirty="0" smtClean="0"/>
          </a:p>
          <a:p>
            <a:pPr algn="just"/>
            <a:r>
              <a:rPr lang="es-ES" dirty="0" smtClean="0"/>
              <a:t>	Artista </a:t>
            </a:r>
            <a:r>
              <a:rPr lang="es-ES" dirty="0"/>
              <a:t>parisino de la época barroca, que trabajó durante la primera mitad del siglo XVII para la corte de Luis XIII. </a:t>
            </a:r>
            <a:r>
              <a:rPr lang="es-ES" dirty="0" err="1"/>
              <a:t>Vouet</a:t>
            </a:r>
            <a:r>
              <a:rPr lang="es-ES" dirty="0"/>
              <a:t> fue el pintor francés más famoso de su época. Desde muy joven estudió en Roma, donde se introdujo plenamente en la corriente </a:t>
            </a:r>
            <a:r>
              <a:rPr lang="es-ES" i="1" dirty="0" err="1"/>
              <a:t>caravaggista</a:t>
            </a:r>
            <a:r>
              <a:rPr lang="es-ES" dirty="0"/>
              <a:t>. Su estilo pronto asumió las de otros movimientos, como el manierismo del norte de Italia, el lirismo de Tiziano y de El Veronés, o las obras de</a:t>
            </a:r>
            <a:r>
              <a:rPr lang="es-ES" u="sng" dirty="0">
                <a:hlinkClick r:id="rId2"/>
              </a:rPr>
              <a:t> </a:t>
            </a:r>
            <a:r>
              <a:rPr lang="es-ES" dirty="0"/>
              <a:t>Giovanni </a:t>
            </a:r>
            <a:r>
              <a:rPr lang="es-ES" dirty="0" err="1"/>
              <a:t>Lanfranco</a:t>
            </a:r>
            <a:r>
              <a:rPr lang="es-ES" dirty="0"/>
              <a:t>, en ellas incorporó una paleta de colores más </a:t>
            </a:r>
            <a:r>
              <a:rPr lang="es-ES" dirty="0" smtClean="0"/>
              <a:t>claros </a:t>
            </a:r>
            <a:r>
              <a:rPr lang="es-ES" dirty="0"/>
              <a:t>y </a:t>
            </a:r>
            <a:r>
              <a:rPr lang="es-ES" dirty="0" smtClean="0"/>
              <a:t>armoniosos </a:t>
            </a:r>
            <a:r>
              <a:rPr lang="es-ES" dirty="0"/>
              <a:t>en sus composiciones</a:t>
            </a:r>
            <a:r>
              <a:rPr lang="es-ES" dirty="0" smtClean="0"/>
              <a:t>.</a:t>
            </a:r>
            <a:endParaRPr lang="es-ES" sz="2400" b="1" dirty="0"/>
          </a:p>
        </p:txBody>
      </p:sp>
      <p:sp>
        <p:nvSpPr>
          <p:cNvPr id="5" name="CuadroTexto 4"/>
          <p:cNvSpPr txBox="1"/>
          <p:nvPr/>
        </p:nvSpPr>
        <p:spPr>
          <a:xfrm>
            <a:off x="781050" y="3398532"/>
            <a:ext cx="10515600" cy="3139321"/>
          </a:xfrm>
          <a:prstGeom prst="rect">
            <a:avLst/>
          </a:prstGeom>
          <a:noFill/>
        </p:spPr>
        <p:txBody>
          <a:bodyPr wrap="square" rtlCol="0">
            <a:spAutoFit/>
          </a:bodyPr>
          <a:lstStyle/>
          <a:p>
            <a:r>
              <a:rPr lang="es-ES" sz="2400" b="1" dirty="0" smtClean="0"/>
              <a:t>Comentario artístico:</a:t>
            </a:r>
          </a:p>
          <a:p>
            <a:endParaRPr lang="es-ES" sz="2400" b="1" dirty="0" smtClean="0"/>
          </a:p>
          <a:p>
            <a:pPr algn="just"/>
            <a:r>
              <a:rPr lang="es-ES" dirty="0" smtClean="0"/>
              <a:t>	La </a:t>
            </a:r>
            <a:r>
              <a:rPr lang="es-ES" dirty="0"/>
              <a:t>escena tiene lugar en primer término, siendo el centro de la composición el pecho de Europa. </a:t>
            </a:r>
            <a:r>
              <a:rPr lang="es-ES" dirty="0" err="1"/>
              <a:t>Vouet</a:t>
            </a:r>
            <a:r>
              <a:rPr lang="es-ES" dirty="0"/>
              <a:t>, en esta pintura, juega magistralmente con el color que aplica con grandes manchas en las túnicas y en las capas de las figuras, empleando en ellas colores básicos como el azul, amarillo y rojo, que combina convenientemente diluidos. A ellos se suma la blanca piel del toro y las pálidas carnaciones de las dos figuras instaladas en los primeros planos. Esta gama, luminista y clara, contrasta con el telón de fondo que, en esta ocasión, es una densa masa arbórea bastante oscurecida que recorta el celaje. La nota lujuriosa de la pintura la protagoniza, como es lógico, el toro, que </a:t>
            </a:r>
            <a:r>
              <a:rPr lang="es-ES" dirty="0" err="1"/>
              <a:t>Vouet</a:t>
            </a:r>
            <a:r>
              <a:rPr lang="es-ES" dirty="0"/>
              <a:t> ha optado por representar en un estado babeante y con una mirada llena de lascivia</a:t>
            </a:r>
            <a:r>
              <a:rPr lang="es-ES" dirty="0" smtClean="0"/>
              <a:t>.</a:t>
            </a:r>
            <a:endParaRPr lang="es-ES" sz="2400" b="1" dirty="0"/>
          </a:p>
        </p:txBody>
      </p:sp>
    </p:spTree>
    <p:extLst>
      <p:ext uri="{BB962C8B-B14F-4D97-AF65-F5344CB8AC3E}">
        <p14:creationId xmlns="" xmlns:p14="http://schemas.microsoft.com/office/powerpoint/2010/main" val="1639587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60">
          <a:fgClr>
            <a:schemeClr val="tx2">
              <a:lumMod val="50000"/>
              <a:lumOff val="50000"/>
            </a:schemeClr>
          </a:fgClr>
          <a:bgClr>
            <a:schemeClr val="bg1"/>
          </a:bgClr>
        </a:patt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099962" y="339870"/>
            <a:ext cx="7439983" cy="5854698"/>
          </a:xfrm>
          <a:prstGeom prst="rect">
            <a:avLst/>
          </a:prstGeom>
        </p:spPr>
      </p:pic>
      <p:sp>
        <p:nvSpPr>
          <p:cNvPr id="5" name="Rectángulo 4"/>
          <p:cNvSpPr/>
          <p:nvPr/>
        </p:nvSpPr>
        <p:spPr>
          <a:xfrm>
            <a:off x="2186393" y="6270768"/>
            <a:ext cx="7353552" cy="369332"/>
          </a:xfrm>
          <a:prstGeom prst="rect">
            <a:avLst/>
          </a:prstGeom>
        </p:spPr>
        <p:txBody>
          <a:bodyPr wrap="none">
            <a:spAutoFit/>
          </a:bodyPr>
          <a:lstStyle/>
          <a:p>
            <a:r>
              <a:rPr lang="es-ES" b="1" dirty="0" smtClean="0"/>
              <a:t>14.</a:t>
            </a:r>
            <a:r>
              <a:rPr lang="es-ES" b="1" dirty="0"/>
              <a:t>	El rapto de Europa. Jacob </a:t>
            </a:r>
            <a:r>
              <a:rPr lang="es-ES" b="1" dirty="0" err="1"/>
              <a:t>Jordaens</a:t>
            </a:r>
            <a:r>
              <a:rPr lang="es-ES" b="1" dirty="0"/>
              <a:t>. 1593- 1678. </a:t>
            </a:r>
            <a:r>
              <a:rPr lang="es-ES" b="1" dirty="0" err="1"/>
              <a:t>Gemäldegalerie</a:t>
            </a:r>
            <a:r>
              <a:rPr lang="es-ES" b="1" dirty="0"/>
              <a:t> </a:t>
            </a:r>
            <a:r>
              <a:rPr lang="es-ES" b="1" dirty="0" err="1" smtClean="0"/>
              <a:t>Berlin</a:t>
            </a:r>
            <a:r>
              <a:rPr lang="es-ES" b="1" dirty="0" smtClean="0"/>
              <a:t>.</a:t>
            </a:r>
            <a:endParaRPr lang="es-ES" b="1" dirty="0"/>
          </a:p>
        </p:txBody>
      </p:sp>
      <p:pic>
        <p:nvPicPr>
          <p:cNvPr id="6" name="DIAPOSITIVA 14 AUTOR.wav">
            <a:hlinkClick r:id="" action="ppaction://media"/>
          </p:cNvPr>
          <p:cNvPicPr>
            <a:picLocks noRot="1" noChangeAspect="1"/>
          </p:cNvPicPr>
          <p:nvPr>
            <a:audioFile r:link="rId1"/>
          </p:nvPr>
        </p:nvPicPr>
        <p:blipFill>
          <a:blip r:embed="rId5"/>
          <a:stretch>
            <a:fillRect/>
          </a:stretch>
        </p:blipFill>
        <p:spPr>
          <a:xfrm>
            <a:off x="1356609" y="3396522"/>
            <a:ext cx="304800" cy="304800"/>
          </a:xfrm>
          <a:prstGeom prst="rect">
            <a:avLst/>
          </a:prstGeom>
        </p:spPr>
      </p:pic>
      <p:pic>
        <p:nvPicPr>
          <p:cNvPr id="7" name="DIAPOSITIVA 14 COMENTARIO.wav">
            <a:hlinkClick r:id="" action="ppaction://media"/>
          </p:cNvPr>
          <p:cNvPicPr>
            <a:picLocks noRot="1" noChangeAspect="1"/>
          </p:cNvPicPr>
          <p:nvPr>
            <a:audioFile r:link="rId2"/>
          </p:nvPr>
        </p:nvPicPr>
        <p:blipFill>
          <a:blip r:embed="rId6"/>
          <a:stretch>
            <a:fillRect/>
          </a:stretch>
        </p:blipFill>
        <p:spPr>
          <a:xfrm>
            <a:off x="9960964" y="3051747"/>
            <a:ext cx="304800" cy="304800"/>
          </a:xfrm>
          <a:prstGeom prst="rect">
            <a:avLst/>
          </a:prstGeom>
        </p:spPr>
      </p:pic>
    </p:spTree>
    <p:extLst>
      <p:ext uri="{BB962C8B-B14F-4D97-AF65-F5344CB8AC3E}">
        <p14:creationId xmlns="" xmlns:p14="http://schemas.microsoft.com/office/powerpoint/2010/main" val="38273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7" fill="hold"/>
                                        <p:tgtEl>
                                          <p:spTgt spid="6"/>
                                        </p:tgtEl>
                                      </p:cBhvr>
                                    </p:cmd>
                                  </p:childTnLst>
                                </p:cTn>
                              </p:par>
                            </p:childTnLst>
                          </p:cTn>
                        </p:par>
                        <p:par>
                          <p:cTn id="7" fill="hold">
                            <p:stCondLst>
                              <p:cond delay="44147"/>
                            </p:stCondLst>
                            <p:childTnLst>
                              <p:par>
                                <p:cTn id="8" presetID="1" presetClass="mediacall" presetSubtype="0" fill="hold" nodeType="afterEffect">
                                  <p:stCondLst>
                                    <p:cond delay="0"/>
                                  </p:stCondLst>
                                  <p:childTnLst>
                                    <p:cmd type="call" cmd="playFrom(0.0)">
                                      <p:cBhvr>
                                        <p:cTn id="9" dur="243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60">
          <a:fgClr>
            <a:schemeClr val="tx2">
              <a:lumMod val="50000"/>
              <a:lumOff val="50000"/>
            </a:schemeClr>
          </a:fgClr>
          <a:bgClr>
            <a:schemeClr val="bg1"/>
          </a:bgClr>
        </a:pattFill>
        <a:effectLst/>
      </p:bgPr>
    </p:bg>
    <p:spTree>
      <p:nvGrpSpPr>
        <p:cNvPr id="1" name=""/>
        <p:cNvGrpSpPr/>
        <p:nvPr/>
      </p:nvGrpSpPr>
      <p:grpSpPr>
        <a:xfrm>
          <a:off x="0" y="0"/>
          <a:ext cx="0" cy="0"/>
          <a:chOff x="0" y="0"/>
          <a:chExt cx="0" cy="0"/>
        </a:xfrm>
      </p:grpSpPr>
      <p:sp>
        <p:nvSpPr>
          <p:cNvPr id="5" name="Rectángulo 4"/>
          <p:cNvSpPr/>
          <p:nvPr/>
        </p:nvSpPr>
        <p:spPr>
          <a:xfrm>
            <a:off x="2067955" y="403368"/>
            <a:ext cx="7353552" cy="369332"/>
          </a:xfrm>
          <a:prstGeom prst="rect">
            <a:avLst/>
          </a:prstGeom>
        </p:spPr>
        <p:txBody>
          <a:bodyPr wrap="none">
            <a:spAutoFit/>
          </a:bodyPr>
          <a:lstStyle/>
          <a:p>
            <a:r>
              <a:rPr lang="es-ES" dirty="0" smtClean="0"/>
              <a:t>14.</a:t>
            </a:r>
            <a:r>
              <a:rPr lang="es-ES" dirty="0"/>
              <a:t>	</a:t>
            </a:r>
            <a:r>
              <a:rPr lang="es-ES" b="1" dirty="0"/>
              <a:t>El rapto de Europa. Jacob </a:t>
            </a:r>
            <a:r>
              <a:rPr lang="es-ES" b="1" dirty="0" err="1"/>
              <a:t>Jordaens</a:t>
            </a:r>
            <a:r>
              <a:rPr lang="es-ES" b="1" dirty="0"/>
              <a:t>. 1593- 1678. </a:t>
            </a:r>
            <a:r>
              <a:rPr lang="es-ES" b="1" dirty="0" err="1"/>
              <a:t>Gemäldegalerie</a:t>
            </a:r>
            <a:r>
              <a:rPr lang="es-ES" b="1" dirty="0"/>
              <a:t> </a:t>
            </a:r>
            <a:r>
              <a:rPr lang="es-ES" b="1" dirty="0" err="1" smtClean="0"/>
              <a:t>Berlin</a:t>
            </a:r>
            <a:r>
              <a:rPr lang="es-ES" b="1" dirty="0" smtClean="0"/>
              <a:t>.</a:t>
            </a:r>
            <a:endParaRPr lang="es-ES" b="1" dirty="0"/>
          </a:p>
        </p:txBody>
      </p:sp>
      <p:sp>
        <p:nvSpPr>
          <p:cNvPr id="2" name="CuadroTexto 1"/>
          <p:cNvSpPr txBox="1"/>
          <p:nvPr/>
        </p:nvSpPr>
        <p:spPr>
          <a:xfrm>
            <a:off x="695325" y="1247775"/>
            <a:ext cx="10248900" cy="2492990"/>
          </a:xfrm>
          <a:prstGeom prst="rect">
            <a:avLst/>
          </a:prstGeom>
          <a:noFill/>
        </p:spPr>
        <p:txBody>
          <a:bodyPr wrap="square" rtlCol="0">
            <a:spAutoFit/>
          </a:bodyPr>
          <a:lstStyle/>
          <a:p>
            <a:r>
              <a:rPr lang="es-ES" sz="2400" b="1" dirty="0" smtClean="0"/>
              <a:t>Autor:</a:t>
            </a:r>
          </a:p>
          <a:p>
            <a:pPr algn="just"/>
            <a:r>
              <a:rPr lang="es-ES" sz="2400" b="1" dirty="0"/>
              <a:t>	</a:t>
            </a:r>
            <a:r>
              <a:rPr lang="es-ES" dirty="0" smtClean="0"/>
              <a:t>Jacob </a:t>
            </a:r>
            <a:r>
              <a:rPr lang="es-ES" dirty="0" err="1"/>
              <a:t>Jordaens</a:t>
            </a:r>
            <a:r>
              <a:rPr lang="es-ES" dirty="0"/>
              <a:t> nació en Amberes el 19 de mayo de 1593. Es el último gran maestro de la época en los Países Bajos. Se le considera por sus contados viajes fuera de los Países Bajos, como un pintor de considerable genio pese a su carácter local. Al igual que Rubens, </a:t>
            </a:r>
            <a:r>
              <a:rPr lang="es-ES" dirty="0" err="1"/>
              <a:t>Jordaens</a:t>
            </a:r>
            <a:r>
              <a:rPr lang="es-ES" dirty="0"/>
              <a:t> fue un maestro de los tapices, las escenas mitológicas y las alegorías, y a partir de la muerte de Rubens fue el más notable pintor de Amberes. Hoy, sin embargo, es más conocido por su obra "de género", son pinturas basadas en escenas costumbristas</a:t>
            </a:r>
            <a:r>
              <a:rPr lang="es-ES" b="1" dirty="0" smtClean="0"/>
              <a:t>. </a:t>
            </a:r>
            <a:r>
              <a:rPr lang="es-ES" dirty="0" smtClean="0"/>
              <a:t>Falleció </a:t>
            </a:r>
            <a:r>
              <a:rPr lang="es-ES" dirty="0"/>
              <a:t>el 18 de octubre de 1678.</a:t>
            </a:r>
          </a:p>
          <a:p>
            <a:endParaRPr lang="es-ES" b="1" dirty="0"/>
          </a:p>
        </p:txBody>
      </p:sp>
      <p:sp>
        <p:nvSpPr>
          <p:cNvPr id="3" name="CuadroTexto 2"/>
          <p:cNvSpPr txBox="1"/>
          <p:nvPr/>
        </p:nvSpPr>
        <p:spPr>
          <a:xfrm>
            <a:off x="771525" y="3867150"/>
            <a:ext cx="10172700" cy="2123658"/>
          </a:xfrm>
          <a:prstGeom prst="rect">
            <a:avLst/>
          </a:prstGeom>
          <a:noFill/>
        </p:spPr>
        <p:txBody>
          <a:bodyPr wrap="square" rtlCol="0">
            <a:spAutoFit/>
          </a:bodyPr>
          <a:lstStyle/>
          <a:p>
            <a:r>
              <a:rPr lang="es-ES" sz="2400" b="1" dirty="0" smtClean="0"/>
              <a:t>Comentario Artístico:</a:t>
            </a:r>
          </a:p>
          <a:p>
            <a:endParaRPr lang="es-ES" dirty="0"/>
          </a:p>
          <a:p>
            <a:pPr algn="just"/>
            <a:r>
              <a:rPr lang="es-ES" dirty="0" smtClean="0"/>
              <a:t>	</a:t>
            </a:r>
            <a:r>
              <a:rPr lang="es-ES" dirty="0" err="1" smtClean="0"/>
              <a:t>Jordaens</a:t>
            </a:r>
            <a:r>
              <a:rPr lang="es-ES" dirty="0" smtClean="0"/>
              <a:t> </a:t>
            </a:r>
            <a:r>
              <a:rPr lang="es-ES" dirty="0"/>
              <a:t>fue un artista muy variado. Como Rubens, con quien colaboró estrechamente tuvo un taller muy activo, con numerosos discípulos y ayudantes. Su estilo, aunque influido por los de Van </a:t>
            </a:r>
            <a:r>
              <a:rPr lang="es-ES" dirty="0" err="1"/>
              <a:t>Noort</a:t>
            </a:r>
            <a:r>
              <a:rPr lang="es-ES" dirty="0"/>
              <a:t> y Rubens es muy original, pinta figuras grandes, frecuentemente desnudas con pincelada  suelta y colores intensos, a menudo realzados por una iluminación dramática.</a:t>
            </a:r>
          </a:p>
          <a:p>
            <a:endParaRPr lang="es-ES" dirty="0"/>
          </a:p>
        </p:txBody>
      </p:sp>
    </p:spTree>
    <p:extLst>
      <p:ext uri="{BB962C8B-B14F-4D97-AF65-F5344CB8AC3E}">
        <p14:creationId xmlns="" xmlns:p14="http://schemas.microsoft.com/office/powerpoint/2010/main" val="3556720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70">
          <a:fgClr>
            <a:schemeClr val="bg2">
              <a:lumMod val="60000"/>
              <a:lumOff val="40000"/>
            </a:schemeClr>
          </a:fgClr>
          <a:bgClr>
            <a:srgbClr val="FFC000"/>
          </a:bgClr>
        </a:patt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629026" y="238665"/>
            <a:ext cx="4724948" cy="5806490"/>
          </a:xfrm>
          <a:prstGeom prst="rect">
            <a:avLst/>
          </a:prstGeom>
        </p:spPr>
      </p:pic>
      <p:sp>
        <p:nvSpPr>
          <p:cNvPr id="5" name="Rectángulo 4"/>
          <p:cNvSpPr/>
          <p:nvPr/>
        </p:nvSpPr>
        <p:spPr>
          <a:xfrm>
            <a:off x="3059230" y="6185942"/>
            <a:ext cx="7676012" cy="369332"/>
          </a:xfrm>
          <a:prstGeom prst="rect">
            <a:avLst/>
          </a:prstGeom>
        </p:spPr>
        <p:txBody>
          <a:bodyPr wrap="none">
            <a:spAutoFit/>
          </a:bodyPr>
          <a:lstStyle/>
          <a:p>
            <a:r>
              <a:rPr lang="es-ES" b="1" dirty="0" smtClean="0"/>
              <a:t>15.</a:t>
            </a:r>
            <a:r>
              <a:rPr lang="es-ES" b="1" dirty="0"/>
              <a:t>	El rapto de Europa.1650. Guido </a:t>
            </a:r>
            <a:r>
              <a:rPr lang="es-ES" b="1" dirty="0" err="1"/>
              <a:t>Cagnacci</a:t>
            </a:r>
            <a:r>
              <a:rPr lang="es-ES" b="1" dirty="0"/>
              <a:t>. 1601-1681</a:t>
            </a:r>
            <a:r>
              <a:rPr lang="es-ES" b="1" dirty="0" smtClean="0"/>
              <a:t>. Colección Particular. </a:t>
            </a:r>
            <a:endParaRPr lang="es-ES" b="1" dirty="0"/>
          </a:p>
        </p:txBody>
      </p:sp>
      <p:pic>
        <p:nvPicPr>
          <p:cNvPr id="6" name="DIAPOSITIVA 15 AUTOR.wav">
            <a:hlinkClick r:id="" action="ppaction://media"/>
          </p:cNvPr>
          <p:cNvPicPr>
            <a:picLocks noRot="1" noChangeAspect="1"/>
          </p:cNvPicPr>
          <p:nvPr>
            <a:audioFile r:link="rId1"/>
          </p:nvPr>
        </p:nvPicPr>
        <p:blipFill>
          <a:blip r:embed="rId5"/>
          <a:stretch>
            <a:fillRect/>
          </a:stretch>
        </p:blipFill>
        <p:spPr>
          <a:xfrm>
            <a:off x="2256020" y="3246619"/>
            <a:ext cx="304800" cy="304800"/>
          </a:xfrm>
          <a:prstGeom prst="rect">
            <a:avLst/>
          </a:prstGeom>
        </p:spPr>
      </p:pic>
      <p:pic>
        <p:nvPicPr>
          <p:cNvPr id="7" name="DIAPOSITIVA 15 COMENTARIO.wav">
            <a:hlinkClick r:id="" action="ppaction://media"/>
          </p:cNvPr>
          <p:cNvPicPr>
            <a:picLocks noRot="1" noChangeAspect="1"/>
          </p:cNvPicPr>
          <p:nvPr>
            <a:audioFile r:link="rId2"/>
          </p:nvPr>
        </p:nvPicPr>
        <p:blipFill>
          <a:blip r:embed="rId5"/>
          <a:stretch>
            <a:fillRect/>
          </a:stretch>
        </p:blipFill>
        <p:spPr>
          <a:xfrm>
            <a:off x="8851691" y="3276600"/>
            <a:ext cx="304800" cy="304800"/>
          </a:xfrm>
          <a:prstGeom prst="rect">
            <a:avLst/>
          </a:prstGeom>
        </p:spPr>
      </p:pic>
    </p:spTree>
    <p:extLst>
      <p:ext uri="{BB962C8B-B14F-4D97-AF65-F5344CB8AC3E}">
        <p14:creationId xmlns="" xmlns:p14="http://schemas.microsoft.com/office/powerpoint/2010/main" val="422472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8" fill="hold"/>
                                        <p:tgtEl>
                                          <p:spTgt spid="6"/>
                                        </p:tgtEl>
                                      </p:cBhvr>
                                    </p:cmd>
                                  </p:childTnLst>
                                </p:cTn>
                              </p:par>
                            </p:childTnLst>
                          </p:cTn>
                        </p:par>
                        <p:par>
                          <p:cTn id="7" fill="hold">
                            <p:stCondLst>
                              <p:cond delay="29258"/>
                            </p:stCondLst>
                            <p:childTnLst>
                              <p:par>
                                <p:cTn id="8" presetID="1" presetClass="mediacall" presetSubtype="0" fill="hold" nodeType="afterEffect">
                                  <p:stCondLst>
                                    <p:cond delay="0"/>
                                  </p:stCondLst>
                                  <p:childTnLst>
                                    <p:cmd type="call" cmd="playFrom(0.0)">
                                      <p:cBhvr>
                                        <p:cTn id="9" dur="456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593627" y="319177"/>
            <a:ext cx="6546258" cy="5598543"/>
          </a:xfrm>
          <a:prstGeom prst="rect">
            <a:avLst/>
          </a:prstGeom>
        </p:spPr>
      </p:pic>
      <p:sp>
        <p:nvSpPr>
          <p:cNvPr id="4" name="Rectángulo 3"/>
          <p:cNvSpPr/>
          <p:nvPr/>
        </p:nvSpPr>
        <p:spPr>
          <a:xfrm>
            <a:off x="891372" y="6065020"/>
            <a:ext cx="9859991" cy="369332"/>
          </a:xfrm>
          <a:prstGeom prst="rect">
            <a:avLst/>
          </a:prstGeom>
        </p:spPr>
        <p:txBody>
          <a:bodyPr wrap="square">
            <a:spAutoFit/>
          </a:bodyPr>
          <a:lstStyle/>
          <a:p>
            <a:r>
              <a:rPr lang="es-ES" dirty="0"/>
              <a:t>7.	</a:t>
            </a:r>
            <a:r>
              <a:rPr lang="es-ES" b="1" dirty="0"/>
              <a:t>El rapto de Europa. 1562. </a:t>
            </a:r>
            <a:r>
              <a:rPr lang="es-ES" b="1" dirty="0" smtClean="0"/>
              <a:t>Tiziano.1477-1490/1576. Museo </a:t>
            </a:r>
            <a:r>
              <a:rPr lang="es-ES" b="1" dirty="0" err="1" smtClean="0"/>
              <a:t>Isabella</a:t>
            </a:r>
            <a:r>
              <a:rPr lang="es-ES" b="1" dirty="0" smtClean="0"/>
              <a:t> Stewart Gardner. Boston. </a:t>
            </a:r>
            <a:endParaRPr lang="es-ES" b="1" dirty="0"/>
          </a:p>
        </p:txBody>
      </p:sp>
      <p:pic>
        <p:nvPicPr>
          <p:cNvPr id="7" name="DIAPOSITIVA 7 AUTOR.wav">
            <a:hlinkClick r:id="" action="ppaction://media"/>
          </p:cNvPr>
          <p:cNvPicPr>
            <a:picLocks noRot="1" noChangeAspect="1"/>
          </p:cNvPicPr>
          <p:nvPr>
            <a:audioFile r:link="rId1"/>
          </p:nvPr>
        </p:nvPicPr>
        <p:blipFill>
          <a:blip r:embed="rId6"/>
          <a:stretch>
            <a:fillRect/>
          </a:stretch>
        </p:blipFill>
        <p:spPr>
          <a:xfrm>
            <a:off x="1716374" y="3156679"/>
            <a:ext cx="304800" cy="304800"/>
          </a:xfrm>
          <a:prstGeom prst="rect">
            <a:avLst/>
          </a:prstGeom>
        </p:spPr>
      </p:pic>
      <p:pic>
        <p:nvPicPr>
          <p:cNvPr id="8" name="DIAPOSITIVA 7 COMENTARIO 1.wav">
            <a:hlinkClick r:id="" action="ppaction://media"/>
          </p:cNvPr>
          <p:cNvPicPr>
            <a:picLocks noRot="1" noChangeAspect="1"/>
          </p:cNvPicPr>
          <p:nvPr>
            <a:audioFile r:link="rId2"/>
          </p:nvPr>
        </p:nvPicPr>
        <p:blipFill>
          <a:blip r:embed="rId7"/>
          <a:stretch>
            <a:fillRect/>
          </a:stretch>
        </p:blipFill>
        <p:spPr>
          <a:xfrm>
            <a:off x="9421318" y="1567721"/>
            <a:ext cx="304800" cy="304800"/>
          </a:xfrm>
          <a:prstGeom prst="rect">
            <a:avLst/>
          </a:prstGeom>
        </p:spPr>
      </p:pic>
      <p:pic>
        <p:nvPicPr>
          <p:cNvPr id="9" name="DIAPOSITIVA 7 COMENTARIO 2.wav">
            <a:hlinkClick r:id="" action="ppaction://media"/>
          </p:cNvPr>
          <p:cNvPicPr>
            <a:picLocks noRot="1" noChangeAspect="1"/>
          </p:cNvPicPr>
          <p:nvPr>
            <a:audioFile r:link="rId3"/>
          </p:nvPr>
        </p:nvPicPr>
        <p:blipFill>
          <a:blip r:embed="rId7"/>
          <a:stretch>
            <a:fillRect/>
          </a:stretch>
        </p:blipFill>
        <p:spPr>
          <a:xfrm>
            <a:off x="9556230" y="3651354"/>
            <a:ext cx="304800" cy="304800"/>
          </a:xfrm>
          <a:prstGeom prst="rect">
            <a:avLst/>
          </a:prstGeom>
        </p:spPr>
      </p:pic>
    </p:spTree>
    <p:extLst>
      <p:ext uri="{BB962C8B-B14F-4D97-AF65-F5344CB8AC3E}">
        <p14:creationId xmlns="" xmlns:p14="http://schemas.microsoft.com/office/powerpoint/2010/main" val="111803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82" fill="hold"/>
                                        <p:tgtEl>
                                          <p:spTgt spid="7"/>
                                        </p:tgtEl>
                                      </p:cBhvr>
                                    </p:cmd>
                                  </p:childTnLst>
                                </p:cTn>
                              </p:par>
                            </p:childTnLst>
                          </p:cTn>
                        </p:par>
                        <p:par>
                          <p:cTn id="7" fill="hold">
                            <p:stCondLst>
                              <p:cond delay="53682"/>
                            </p:stCondLst>
                            <p:childTnLst>
                              <p:par>
                                <p:cTn id="8" presetID="1" presetClass="mediacall" presetSubtype="0" fill="hold" nodeType="afterEffect">
                                  <p:stCondLst>
                                    <p:cond delay="0"/>
                                  </p:stCondLst>
                                  <p:childTnLst>
                                    <p:cmd type="call" cmd="playFrom(0.0)">
                                      <p:cBhvr>
                                        <p:cTn id="9" dur="51366" fill="hold"/>
                                        <p:tgtEl>
                                          <p:spTgt spid="8"/>
                                        </p:tgtEl>
                                      </p:cBhvr>
                                    </p:cmd>
                                  </p:childTnLst>
                                </p:cTn>
                              </p:par>
                            </p:childTnLst>
                          </p:cTn>
                        </p:par>
                        <p:par>
                          <p:cTn id="10" fill="hold">
                            <p:stCondLst>
                              <p:cond delay="105048"/>
                            </p:stCondLst>
                            <p:childTnLst>
                              <p:par>
                                <p:cTn id="11" presetID="1" presetClass="mediacall" presetSubtype="0" fill="hold" nodeType="afterEffect">
                                  <p:stCondLst>
                                    <p:cond delay="0"/>
                                  </p:stCondLst>
                                  <p:childTnLst>
                                    <p:cmd type="call" cmd="playFrom(0.0)">
                                      <p:cBhvr>
                                        <p:cTn id="12" dur="185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70">
          <a:fgClr>
            <a:schemeClr val="bg2">
              <a:lumMod val="60000"/>
              <a:lumOff val="40000"/>
            </a:schemeClr>
          </a:fgClr>
          <a:bgClr>
            <a:srgbClr val="FFC000"/>
          </a:bgClr>
        </a:pattFill>
        <a:effectLst/>
      </p:bgPr>
    </p:bg>
    <p:spTree>
      <p:nvGrpSpPr>
        <p:cNvPr id="1" name=""/>
        <p:cNvGrpSpPr/>
        <p:nvPr/>
      </p:nvGrpSpPr>
      <p:grpSpPr>
        <a:xfrm>
          <a:off x="0" y="0"/>
          <a:ext cx="0" cy="0"/>
          <a:chOff x="0" y="0"/>
          <a:chExt cx="0" cy="0"/>
        </a:xfrm>
      </p:grpSpPr>
      <p:sp>
        <p:nvSpPr>
          <p:cNvPr id="5" name="Rectángulo 4"/>
          <p:cNvSpPr/>
          <p:nvPr/>
        </p:nvSpPr>
        <p:spPr>
          <a:xfrm>
            <a:off x="2621080" y="461417"/>
            <a:ext cx="7676012" cy="369332"/>
          </a:xfrm>
          <a:prstGeom prst="rect">
            <a:avLst/>
          </a:prstGeom>
        </p:spPr>
        <p:txBody>
          <a:bodyPr wrap="none">
            <a:spAutoFit/>
          </a:bodyPr>
          <a:lstStyle/>
          <a:p>
            <a:r>
              <a:rPr lang="es-ES" b="1" dirty="0" smtClean="0"/>
              <a:t>15.</a:t>
            </a:r>
            <a:r>
              <a:rPr lang="es-ES" b="1" dirty="0"/>
              <a:t>	El rapto de Europa.1650. Guido </a:t>
            </a:r>
            <a:r>
              <a:rPr lang="es-ES" b="1" dirty="0" err="1"/>
              <a:t>Cagnacci</a:t>
            </a:r>
            <a:r>
              <a:rPr lang="es-ES" b="1" dirty="0"/>
              <a:t>. 1601-1681</a:t>
            </a:r>
            <a:r>
              <a:rPr lang="es-ES" b="1" dirty="0" smtClean="0"/>
              <a:t>. Colección Particular. </a:t>
            </a:r>
            <a:endParaRPr lang="es-ES" b="1" dirty="0"/>
          </a:p>
        </p:txBody>
      </p:sp>
      <p:sp>
        <p:nvSpPr>
          <p:cNvPr id="2" name="CuadroTexto 1"/>
          <p:cNvSpPr txBox="1"/>
          <p:nvPr/>
        </p:nvSpPr>
        <p:spPr>
          <a:xfrm>
            <a:off x="1003805" y="1009650"/>
            <a:ext cx="9086850" cy="1846659"/>
          </a:xfrm>
          <a:prstGeom prst="rect">
            <a:avLst/>
          </a:prstGeom>
          <a:noFill/>
        </p:spPr>
        <p:txBody>
          <a:bodyPr wrap="square" rtlCol="0">
            <a:spAutoFit/>
          </a:bodyPr>
          <a:lstStyle/>
          <a:p>
            <a:r>
              <a:rPr lang="es-ES" sz="2400" b="1" dirty="0" smtClean="0"/>
              <a:t>Autor:</a:t>
            </a:r>
          </a:p>
          <a:p>
            <a:pPr algn="just"/>
            <a:r>
              <a:rPr lang="es-ES" dirty="0"/>
              <a:t>	</a:t>
            </a:r>
            <a:r>
              <a:rPr lang="es-ES" dirty="0" smtClean="0"/>
              <a:t>Guido </a:t>
            </a:r>
            <a:r>
              <a:rPr lang="es-ES" dirty="0" err="1"/>
              <a:t>Cagnacci</a:t>
            </a:r>
            <a:r>
              <a:rPr lang="es-ES" dirty="0"/>
              <a:t> fue un pintor italiano del periodo final del barroco nacido en 1601 en la ciudad de </a:t>
            </a:r>
            <a:r>
              <a:rPr lang="es-ES" dirty="0" err="1"/>
              <a:t>Santarcangelo</a:t>
            </a:r>
            <a:r>
              <a:rPr lang="es-ES" dirty="0"/>
              <a:t> di </a:t>
            </a:r>
            <a:r>
              <a:rPr lang="es-ES" dirty="0" err="1"/>
              <a:t>Romagna</a:t>
            </a:r>
            <a:r>
              <a:rPr lang="es-ES" dirty="0"/>
              <a:t>, y muerto entre 1681/2 en Viena. Perteneció a la escuela de pintura de </a:t>
            </a:r>
            <a:r>
              <a:rPr lang="es-ES" dirty="0" err="1" smtClean="0"/>
              <a:t>Forlí</a:t>
            </a:r>
            <a:r>
              <a:rPr lang="es-ES" dirty="0" smtClean="0"/>
              <a:t> </a:t>
            </a:r>
            <a:r>
              <a:rPr lang="es-ES" dirty="0"/>
              <a:t>y a la Escuela boloñesa. También ocupa un lugar especial en la historia del arte, porque se trasladó a Viena y exportó el último estilo clásico para el mundo de habla alemana</a:t>
            </a:r>
            <a:r>
              <a:rPr lang="es-ES" dirty="0" smtClean="0"/>
              <a:t>.</a:t>
            </a:r>
            <a:endParaRPr lang="es-ES" b="1" dirty="0"/>
          </a:p>
        </p:txBody>
      </p:sp>
      <p:sp>
        <p:nvSpPr>
          <p:cNvPr id="3" name="CuadroTexto 2"/>
          <p:cNvSpPr txBox="1"/>
          <p:nvPr/>
        </p:nvSpPr>
        <p:spPr>
          <a:xfrm>
            <a:off x="927605" y="3035210"/>
            <a:ext cx="9067800" cy="3508653"/>
          </a:xfrm>
          <a:prstGeom prst="rect">
            <a:avLst/>
          </a:prstGeom>
          <a:noFill/>
        </p:spPr>
        <p:txBody>
          <a:bodyPr wrap="square" rtlCol="0">
            <a:spAutoFit/>
          </a:bodyPr>
          <a:lstStyle/>
          <a:p>
            <a:r>
              <a:rPr lang="es-ES" sz="2400" b="1" dirty="0" smtClean="0"/>
              <a:t>Comentario artístico:</a:t>
            </a:r>
          </a:p>
          <a:p>
            <a:pPr algn="just"/>
            <a:r>
              <a:rPr lang="es-ES" dirty="0" smtClean="0"/>
              <a:t>	En </a:t>
            </a:r>
            <a:r>
              <a:rPr lang="es-ES" dirty="0"/>
              <a:t>el autor se muestra el influjo del naturalismo </a:t>
            </a:r>
            <a:r>
              <a:rPr lang="es-ES" i="1" dirty="0" err="1"/>
              <a:t>poscaravaggiesco</a:t>
            </a:r>
            <a:r>
              <a:rPr lang="es-ES" dirty="0"/>
              <a:t>. En 1648 termina la actividad </a:t>
            </a:r>
            <a:r>
              <a:rPr lang="es-ES" i="1" dirty="0" err="1"/>
              <a:t>romagnolesa</a:t>
            </a:r>
            <a:r>
              <a:rPr lang="es-ES" dirty="0"/>
              <a:t> del pintor que se traslada a Venecia, bajo el nombre de </a:t>
            </a:r>
            <a:r>
              <a:rPr lang="es-ES" dirty="0" err="1"/>
              <a:t>Guico</a:t>
            </a:r>
            <a:r>
              <a:rPr lang="es-ES" dirty="0"/>
              <a:t> Baldo </a:t>
            </a:r>
            <a:r>
              <a:rPr lang="es-ES" dirty="0" err="1"/>
              <a:t>Canlassi</a:t>
            </a:r>
            <a:r>
              <a:rPr lang="es-ES" dirty="0"/>
              <a:t> de Bolonia, donde renovó su amistad con Nicolás </a:t>
            </a:r>
            <a:r>
              <a:rPr lang="es-ES" dirty="0" err="1"/>
              <a:t>Régnier</a:t>
            </a:r>
            <a:r>
              <a:rPr lang="es-ES" dirty="0"/>
              <a:t> (</a:t>
            </a:r>
            <a:r>
              <a:rPr lang="es-ES" dirty="0" smtClean="0"/>
              <a:t>1591–1667</a:t>
            </a:r>
            <a:r>
              <a:rPr lang="es-ES" dirty="0"/>
              <a:t>), y se dedicó a la pintura de su salón privado, describiendo varias mujeres sensuales desnudas de muslos para arriba, incluyendo a Lucrecia, Cleopatra y María Magdalena y el Rapto de Europa de 1650. Esto le alía con un capítulo de la pintura cortesana, resumida en Florencia por Francesco </a:t>
            </a:r>
            <a:r>
              <a:rPr lang="es-ES" dirty="0" err="1"/>
              <a:t>Furini</a:t>
            </a:r>
            <a:r>
              <a:rPr lang="es-ES" dirty="0"/>
              <a:t> y Simone </a:t>
            </a:r>
            <a:r>
              <a:rPr lang="es-ES" dirty="0" err="1"/>
              <a:t>Pignoni</a:t>
            </a:r>
            <a:r>
              <a:rPr lang="es-ES" dirty="0"/>
              <a:t> entre otros. Algunos contemporáneos le describen como excéntrico, poco fiable y de dudosa moralidad. De él se dice que disfrutó de la compañía de modelos travestidos. El trabajo de </a:t>
            </a:r>
            <a:r>
              <a:rPr lang="es-ES" dirty="0" err="1"/>
              <a:t>Cagnacci</a:t>
            </a:r>
            <a:r>
              <a:rPr lang="es-ES" dirty="0"/>
              <a:t> fue, por un lado, totalmente despreciado por sus contemporáneos, pero revaluado por la crítica moderna, que describe su pintura como cálida con el aumento de los tonos de luz alegres, rica en el juego de sombras y colores</a:t>
            </a:r>
            <a:r>
              <a:rPr lang="es-ES" dirty="0" smtClean="0"/>
              <a:t>.</a:t>
            </a:r>
            <a:endParaRPr lang="es-ES" sz="2400" b="1" dirty="0"/>
          </a:p>
        </p:txBody>
      </p:sp>
    </p:spTree>
    <p:extLst>
      <p:ext uri="{BB962C8B-B14F-4D97-AF65-F5344CB8AC3E}">
        <p14:creationId xmlns="" xmlns:p14="http://schemas.microsoft.com/office/powerpoint/2010/main" val="563054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60000">
              <a:schemeClr val="accent3">
                <a:lumMod val="0"/>
                <a:lumOff val="100000"/>
              </a:schemeClr>
            </a:gs>
            <a:gs pos="87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493214" y="429794"/>
            <a:ext cx="6875253" cy="5362698"/>
          </a:xfrm>
          <a:prstGeom prst="rect">
            <a:avLst/>
          </a:prstGeom>
        </p:spPr>
      </p:pic>
      <p:sp>
        <p:nvSpPr>
          <p:cNvPr id="4" name="Rectángulo 3"/>
          <p:cNvSpPr/>
          <p:nvPr/>
        </p:nvSpPr>
        <p:spPr>
          <a:xfrm>
            <a:off x="1716657" y="5918046"/>
            <a:ext cx="8773064" cy="369332"/>
          </a:xfrm>
          <a:prstGeom prst="rect">
            <a:avLst/>
          </a:prstGeom>
        </p:spPr>
        <p:txBody>
          <a:bodyPr wrap="square">
            <a:spAutoFit/>
          </a:bodyPr>
          <a:lstStyle/>
          <a:p>
            <a:r>
              <a:rPr lang="es-ES" dirty="0" smtClean="0"/>
              <a:t>16.</a:t>
            </a:r>
            <a:r>
              <a:rPr lang="es-ES" dirty="0"/>
              <a:t>	</a:t>
            </a:r>
            <a:r>
              <a:rPr lang="es-ES" b="1" dirty="0"/>
              <a:t>El rapto de Europa. 1632. Rembrandt. 1606-1669. Museo J. Paul </a:t>
            </a:r>
            <a:r>
              <a:rPr lang="es-ES" b="1" dirty="0" err="1"/>
              <a:t>Getty</a:t>
            </a:r>
            <a:r>
              <a:rPr lang="es-ES" b="1" dirty="0"/>
              <a:t>. Los Ángeles. </a:t>
            </a:r>
          </a:p>
        </p:txBody>
      </p:sp>
      <p:pic>
        <p:nvPicPr>
          <p:cNvPr id="7" name="DIAPOSITIVA 16 AUTOR.wav">
            <a:hlinkClick r:id="" action="ppaction://media"/>
          </p:cNvPr>
          <p:cNvPicPr>
            <a:picLocks noRot="1" noChangeAspect="1"/>
          </p:cNvPicPr>
          <p:nvPr>
            <a:audioFile r:link="rId1"/>
          </p:nvPr>
        </p:nvPicPr>
        <p:blipFill>
          <a:blip r:embed="rId5"/>
          <a:stretch>
            <a:fillRect/>
          </a:stretch>
        </p:blipFill>
        <p:spPr>
          <a:xfrm>
            <a:off x="891915" y="3291590"/>
            <a:ext cx="304800" cy="304800"/>
          </a:xfrm>
          <a:prstGeom prst="rect">
            <a:avLst/>
          </a:prstGeom>
        </p:spPr>
      </p:pic>
      <p:pic>
        <p:nvPicPr>
          <p:cNvPr id="8" name="DIAPOSITIVA 16 COMENTARIO.wav">
            <a:hlinkClick r:id="" action="ppaction://media"/>
          </p:cNvPr>
          <p:cNvPicPr>
            <a:picLocks noRot="1" noChangeAspect="1"/>
          </p:cNvPicPr>
          <p:nvPr>
            <a:audioFile r:link="rId2"/>
          </p:nvPr>
        </p:nvPicPr>
        <p:blipFill>
          <a:blip r:embed="rId6"/>
          <a:stretch>
            <a:fillRect/>
          </a:stretch>
        </p:blipFill>
        <p:spPr>
          <a:xfrm>
            <a:off x="10335718" y="3096718"/>
            <a:ext cx="304800" cy="304800"/>
          </a:xfrm>
          <a:prstGeom prst="rect">
            <a:avLst/>
          </a:prstGeom>
        </p:spPr>
      </p:pic>
    </p:spTree>
    <p:extLst>
      <p:ext uri="{BB962C8B-B14F-4D97-AF65-F5344CB8AC3E}">
        <p14:creationId xmlns="" xmlns:p14="http://schemas.microsoft.com/office/powerpoint/2010/main" val="9079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14" fill="hold"/>
                                        <p:tgtEl>
                                          <p:spTgt spid="7"/>
                                        </p:tgtEl>
                                      </p:cBhvr>
                                    </p:cmd>
                                  </p:childTnLst>
                                </p:cTn>
                              </p:par>
                            </p:childTnLst>
                          </p:cTn>
                        </p:par>
                        <p:par>
                          <p:cTn id="7" fill="hold">
                            <p:stCondLst>
                              <p:cond delay="54414"/>
                            </p:stCondLst>
                            <p:childTnLst>
                              <p:par>
                                <p:cTn id="8" presetID="1" presetClass="mediacall" presetSubtype="0" fill="hold" nodeType="afterEffect">
                                  <p:stCondLst>
                                    <p:cond delay="0"/>
                                  </p:stCondLst>
                                  <p:childTnLst>
                                    <p:cmd type="call" cmd="playFrom(0.0)">
                                      <p:cBhvr>
                                        <p:cTn id="9" dur="44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60000">
              <a:schemeClr val="accent3">
                <a:lumMod val="0"/>
                <a:lumOff val="100000"/>
              </a:schemeClr>
            </a:gs>
            <a:gs pos="87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Rectángulo 3"/>
          <p:cNvSpPr/>
          <p:nvPr/>
        </p:nvSpPr>
        <p:spPr>
          <a:xfrm>
            <a:off x="1754757" y="384021"/>
            <a:ext cx="8773064" cy="369332"/>
          </a:xfrm>
          <a:prstGeom prst="rect">
            <a:avLst/>
          </a:prstGeom>
        </p:spPr>
        <p:txBody>
          <a:bodyPr wrap="square">
            <a:spAutoFit/>
          </a:bodyPr>
          <a:lstStyle/>
          <a:p>
            <a:r>
              <a:rPr lang="es-ES" dirty="0" smtClean="0"/>
              <a:t>16.</a:t>
            </a:r>
            <a:r>
              <a:rPr lang="es-ES" dirty="0"/>
              <a:t>	</a:t>
            </a:r>
            <a:r>
              <a:rPr lang="es-ES" b="1" dirty="0"/>
              <a:t>El rapto de Europa. 1632. Rembrandt. 1606-1669. Museo J. Paul </a:t>
            </a:r>
            <a:r>
              <a:rPr lang="es-ES" b="1" dirty="0" err="1"/>
              <a:t>Getty</a:t>
            </a:r>
            <a:r>
              <a:rPr lang="es-ES" b="1" dirty="0"/>
              <a:t>. Los Ángeles. </a:t>
            </a:r>
          </a:p>
        </p:txBody>
      </p:sp>
      <p:sp>
        <p:nvSpPr>
          <p:cNvPr id="2" name="CuadroTexto 1"/>
          <p:cNvSpPr txBox="1"/>
          <p:nvPr/>
        </p:nvSpPr>
        <p:spPr>
          <a:xfrm>
            <a:off x="883013" y="942350"/>
            <a:ext cx="10359609" cy="2677656"/>
          </a:xfrm>
          <a:prstGeom prst="rect">
            <a:avLst/>
          </a:prstGeom>
          <a:noFill/>
        </p:spPr>
        <p:txBody>
          <a:bodyPr wrap="square" rtlCol="0">
            <a:spAutoFit/>
          </a:bodyPr>
          <a:lstStyle/>
          <a:p>
            <a:r>
              <a:rPr lang="es-ES" sz="2400" b="1" dirty="0" smtClean="0"/>
              <a:t>Autor:</a:t>
            </a:r>
          </a:p>
          <a:p>
            <a:pPr algn="just"/>
            <a:r>
              <a:rPr lang="es-ES" dirty="0" smtClean="0">
                <a:cs typeface="Arial" pitchFamily="34" charset="0"/>
              </a:rPr>
              <a:t>	Nació </a:t>
            </a:r>
            <a:r>
              <a:rPr lang="es-ES" dirty="0">
                <a:cs typeface="Arial" pitchFamily="34" charset="0"/>
              </a:rPr>
              <a:t>en Leiden, Países Bajos en 1606 y murió en </a:t>
            </a:r>
            <a:r>
              <a:rPr lang="es-ES" dirty="0" err="1">
                <a:cs typeface="Arial" pitchFamily="34" charset="0"/>
              </a:rPr>
              <a:t>Amsterdam</a:t>
            </a:r>
            <a:r>
              <a:rPr lang="es-ES" dirty="0">
                <a:cs typeface="Arial" pitchFamily="34" charset="0"/>
              </a:rPr>
              <a:t> en 1669. Fue un Pintor holandés. Nacido en el seno de una acomodada familia de molineros, recibió una esmerada educación y llegó a ingresar en la Universidad de Leiden. En 1625 abrió taller en Leiden junto con </a:t>
            </a:r>
            <a:r>
              <a:rPr lang="es-ES" dirty="0" err="1">
                <a:cs typeface="Arial" pitchFamily="34" charset="0"/>
              </a:rPr>
              <a:t>Jan</a:t>
            </a:r>
            <a:r>
              <a:rPr lang="es-ES" dirty="0">
                <a:cs typeface="Arial" pitchFamily="34" charset="0"/>
              </a:rPr>
              <a:t> </a:t>
            </a:r>
            <a:r>
              <a:rPr lang="es-ES" dirty="0" err="1">
                <a:cs typeface="Arial" pitchFamily="34" charset="0"/>
              </a:rPr>
              <a:t>Lievens</a:t>
            </a:r>
            <a:r>
              <a:rPr lang="es-ES" dirty="0">
                <a:cs typeface="Arial" pitchFamily="34" charset="0"/>
              </a:rPr>
              <a:t>. Durante los años de Leiden, el arte de Rembrandt evolucionó desde unos inicios de colores brillantes y gestos grandilocuentes hacia una creciente afirmación del claroscuro. </a:t>
            </a:r>
            <a:r>
              <a:rPr lang="es-ES" dirty="0"/>
              <a:t>Muchos de sus trabajos tenían temática religiosa. Entre las principales cualidades de sus obras podremos destacar la utilización </a:t>
            </a:r>
            <a:r>
              <a:rPr lang="es-ES" dirty="0" smtClean="0"/>
              <a:t>del claroscuro</a:t>
            </a:r>
            <a:r>
              <a:rPr lang="es-ES" dirty="0"/>
              <a:t>, plasmando en ocasiones contrastes muy llamativos, y el </a:t>
            </a:r>
            <a:r>
              <a:rPr lang="es-ES" dirty="0" smtClean="0"/>
              <a:t>de sus </a:t>
            </a:r>
            <a:r>
              <a:rPr lang="es-ES" dirty="0"/>
              <a:t>escenas dramáticas, relacionadas con la comprensión de la naturaleza del hombre. </a:t>
            </a:r>
            <a:endParaRPr lang="es-ES" b="1" dirty="0"/>
          </a:p>
        </p:txBody>
      </p:sp>
      <p:sp>
        <p:nvSpPr>
          <p:cNvPr id="5" name="CuadroTexto 4"/>
          <p:cNvSpPr txBox="1"/>
          <p:nvPr/>
        </p:nvSpPr>
        <p:spPr>
          <a:xfrm>
            <a:off x="965929" y="3577653"/>
            <a:ext cx="10291684" cy="2769989"/>
          </a:xfrm>
          <a:prstGeom prst="rect">
            <a:avLst/>
          </a:prstGeom>
          <a:noFill/>
        </p:spPr>
        <p:txBody>
          <a:bodyPr wrap="square" rtlCol="0">
            <a:spAutoFit/>
          </a:bodyPr>
          <a:lstStyle/>
          <a:p>
            <a:pPr algn="just"/>
            <a:r>
              <a:rPr lang="es-ES" sz="2400" b="1" dirty="0" smtClean="0"/>
              <a:t>Comentario artístico: </a:t>
            </a:r>
          </a:p>
          <a:p>
            <a:pPr algn="just"/>
            <a:r>
              <a:rPr lang="es-ES" sz="2400" b="1" dirty="0" smtClean="0"/>
              <a:t>	</a:t>
            </a:r>
            <a:r>
              <a:rPr lang="es-ES" dirty="0" smtClean="0"/>
              <a:t>Los artistas siempre suelen pintar el momento del rapto, que es el que más juego da. En el cuadro de Rembrandt, la pobre Europa se agarra aterrorizada al toro y mira hacia sus compañeras, que se han quedado boquiabiertas en la orilla. Detrás de ellas, vemos el carro de Europa, decorado con oro, como corresponde a una princesa. Y más al fondo, una ciudad costera con un puerto, que probablemente sea una alusión a </a:t>
            </a:r>
            <a:r>
              <a:rPr lang="es-ES" dirty="0" err="1" smtClean="0"/>
              <a:t>Amsterdam</a:t>
            </a:r>
            <a:r>
              <a:rPr lang="es-ES" dirty="0" smtClean="0"/>
              <a:t>, ya que los holandeses, al igual que los fenicios, eran grandes comerciantes marinos.</a:t>
            </a:r>
          </a:p>
          <a:p>
            <a:pPr algn="just"/>
            <a:r>
              <a:rPr lang="es-ES" dirty="0" smtClean="0"/>
              <a:t>	Lo que más llama la atención de la obra es la forma en que Rembrandt ha pintado la luz, con el cielo nuboso, una ligera bruma que envuelve la ciudad, y un pequeño claro por el que pasan los rayos de sol y que funciona como un foco que ilumina directamente al toro, a Europa y a sus amigas.</a:t>
            </a:r>
            <a:endParaRPr lang="es-ES" sz="2400" b="1" dirty="0"/>
          </a:p>
        </p:txBody>
      </p:sp>
    </p:spTree>
    <p:extLst>
      <p:ext uri="{BB962C8B-B14F-4D97-AF65-F5344CB8AC3E}">
        <p14:creationId xmlns="" xmlns:p14="http://schemas.microsoft.com/office/powerpoint/2010/main" val="1034693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ángulo 3"/>
          <p:cNvSpPr/>
          <p:nvPr/>
        </p:nvSpPr>
        <p:spPr>
          <a:xfrm>
            <a:off x="974360" y="485427"/>
            <a:ext cx="9549866" cy="646331"/>
          </a:xfrm>
          <a:prstGeom prst="rect">
            <a:avLst/>
          </a:prstGeom>
        </p:spPr>
        <p:txBody>
          <a:bodyPr wrap="square">
            <a:spAutoFit/>
          </a:bodyPr>
          <a:lstStyle/>
          <a:p>
            <a:r>
              <a:rPr lang="es-ES" dirty="0"/>
              <a:t>7.	</a:t>
            </a:r>
            <a:r>
              <a:rPr lang="es-ES" b="1" dirty="0"/>
              <a:t>El rapto de Europa. 1562. Tiziano.1477-1490/1576. Museo </a:t>
            </a:r>
            <a:r>
              <a:rPr lang="es-ES" b="1" dirty="0" err="1"/>
              <a:t>Isabella</a:t>
            </a:r>
            <a:r>
              <a:rPr lang="es-ES" b="1" dirty="0"/>
              <a:t> Stewart Gardner. Boston. </a:t>
            </a:r>
          </a:p>
          <a:p>
            <a:r>
              <a:rPr lang="es-ES" b="1" dirty="0" smtClean="0"/>
              <a:t> </a:t>
            </a:r>
            <a:endParaRPr lang="es-ES" b="1" dirty="0"/>
          </a:p>
        </p:txBody>
      </p:sp>
      <p:sp>
        <p:nvSpPr>
          <p:cNvPr id="5" name="4 CuadroTexto"/>
          <p:cNvSpPr txBox="1"/>
          <p:nvPr/>
        </p:nvSpPr>
        <p:spPr>
          <a:xfrm>
            <a:off x="974360" y="1319134"/>
            <a:ext cx="9893509" cy="3785652"/>
          </a:xfrm>
          <a:prstGeom prst="rect">
            <a:avLst/>
          </a:prstGeom>
          <a:noFill/>
        </p:spPr>
        <p:txBody>
          <a:bodyPr wrap="square" rtlCol="0">
            <a:spAutoFit/>
          </a:bodyPr>
          <a:lstStyle/>
          <a:p>
            <a:r>
              <a:rPr lang="es-ES" sz="2400" b="1" dirty="0" smtClean="0"/>
              <a:t>Autor:</a:t>
            </a:r>
          </a:p>
          <a:p>
            <a:pPr algn="just"/>
            <a:r>
              <a:rPr lang="es-ES" dirty="0" smtClean="0"/>
              <a:t>	</a:t>
            </a:r>
          </a:p>
          <a:p>
            <a:pPr algn="just"/>
            <a:r>
              <a:rPr lang="es-ES" dirty="0"/>
              <a:t>	</a:t>
            </a:r>
            <a:r>
              <a:rPr lang="es-ES" dirty="0" smtClean="0"/>
              <a:t>Tiziano (1477/1490-1576) fue un pintor italiano del Renacimiento, uno de los mayores exponentes de la Escuela veneciana. Reconocido por sus contemporáneos como "el sol entre las estrellas", Tiziano es uno de los más versátiles pintores italianos, igualmente capacitado para ejecutar retratos, paisajes (dos de los temas que le lanzaron a la fama), escenas mitológicas o cuadros de temática religiosa. Tuvo una larga y dilatada carrera, y su obra atravesó muchas y diferentes etapas, en las que su estilo cambió tan drásticamente que algunos críticos tienen problemas para creer que los cuadros de su primera etapa y los de las posteriores hayan salido de la misma mano.</a:t>
            </a:r>
          </a:p>
          <a:p>
            <a:pPr algn="just"/>
            <a:r>
              <a:rPr lang="es-ES" dirty="0" smtClean="0"/>
              <a:t>	En cualquier caso, el conjunto de su obra se caracteriza por el uso del color, vívido y luminoso, con una pincelada suelta y una delicadeza en las modulaciones cromáticas sin precedentes en la Historia del Arte occidental.</a:t>
            </a:r>
          </a:p>
          <a:p>
            <a:endParaRPr lang="es-ES" dirty="0"/>
          </a:p>
        </p:txBody>
      </p:sp>
    </p:spTree>
    <p:extLst>
      <p:ext uri="{BB962C8B-B14F-4D97-AF65-F5344CB8AC3E}">
        <p14:creationId xmlns="" xmlns:p14="http://schemas.microsoft.com/office/powerpoint/2010/main" val="1118035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ángulo 3"/>
          <p:cNvSpPr/>
          <p:nvPr/>
        </p:nvSpPr>
        <p:spPr>
          <a:xfrm>
            <a:off x="862642" y="485427"/>
            <a:ext cx="10067026" cy="646331"/>
          </a:xfrm>
          <a:prstGeom prst="rect">
            <a:avLst/>
          </a:prstGeom>
        </p:spPr>
        <p:txBody>
          <a:bodyPr wrap="square">
            <a:spAutoFit/>
          </a:bodyPr>
          <a:lstStyle/>
          <a:p>
            <a:r>
              <a:rPr lang="es-ES" dirty="0"/>
              <a:t>7.	</a:t>
            </a:r>
            <a:r>
              <a:rPr lang="es-ES" b="1" dirty="0"/>
              <a:t>El rapto de Europa. 1562. </a:t>
            </a:r>
            <a:r>
              <a:rPr lang="es-ES" b="1" dirty="0" smtClean="0"/>
              <a:t>Tiziano.1477-1490/1576</a:t>
            </a:r>
            <a:r>
              <a:rPr lang="es-ES" b="1" dirty="0"/>
              <a:t>. Museo </a:t>
            </a:r>
            <a:r>
              <a:rPr lang="es-ES" b="1" dirty="0" err="1"/>
              <a:t>Isabella</a:t>
            </a:r>
            <a:r>
              <a:rPr lang="es-ES" b="1" dirty="0"/>
              <a:t> Stewart Gardner. Boston. </a:t>
            </a:r>
          </a:p>
          <a:p>
            <a:endParaRPr lang="es-ES" b="1" dirty="0"/>
          </a:p>
        </p:txBody>
      </p:sp>
      <p:sp>
        <p:nvSpPr>
          <p:cNvPr id="5" name="4 CuadroTexto"/>
          <p:cNvSpPr txBox="1"/>
          <p:nvPr/>
        </p:nvSpPr>
        <p:spPr>
          <a:xfrm>
            <a:off x="974360" y="1319134"/>
            <a:ext cx="9893509" cy="4431983"/>
          </a:xfrm>
          <a:prstGeom prst="rect">
            <a:avLst/>
          </a:prstGeom>
          <a:noFill/>
        </p:spPr>
        <p:txBody>
          <a:bodyPr wrap="square" rtlCol="0">
            <a:spAutoFit/>
          </a:bodyPr>
          <a:lstStyle/>
          <a:p>
            <a:r>
              <a:rPr lang="es-ES" sz="2400" b="1" dirty="0" smtClean="0"/>
              <a:t>Comentario artístico:</a:t>
            </a:r>
          </a:p>
          <a:p>
            <a:endParaRPr lang="es-ES" sz="2400" b="1" dirty="0" smtClean="0"/>
          </a:p>
          <a:p>
            <a:pPr algn="just"/>
            <a:r>
              <a:rPr lang="es-ES" dirty="0" smtClean="0"/>
              <a:t>	La violencia del rapto ha sido remarcada por el maestro al situar al toro y a la joven en primer plano, en una postura forzada, creando una acentuada diagonal definida por la sensual y bella figura de Europa. Los amorcillos que acompañan a Zeus refuerzan el movimiento del conjunto al igual que las telas al viento que permiten contemplar parte del cuerpo de la muchacha. Al fondo podemos apreciar el paisaje de la costa donde las compañeras de Europa observan con inquietud el rapto, gritando y realizando gestos ostentosos. El momento de tensión y dramatismo que se está viviendo ha sido interpretado de manera espectacular por el maestro veneciano, verdadero especialista en este tipo de trabajos, intensificándolo con la tormenta que se prepara tras las montañas. La luz y el color se convierten en los verdaderos protagonistas de la composición. Una luz dorada baña la escena, acentuando contrastes entre zonas de luz y sombra, al tiempo que se crea una perfecta sensación atmosférica. Los colores son bastante limitados, aplicándolos con fluidez y rapidez, consiguiendo efectos de abocetamiento, especialmente en el fondo. </a:t>
            </a:r>
          </a:p>
          <a:p>
            <a:pPr algn="just"/>
            <a:endParaRPr lang="es-ES" dirty="0"/>
          </a:p>
        </p:txBody>
      </p:sp>
    </p:spTree>
    <p:extLst>
      <p:ext uri="{BB962C8B-B14F-4D97-AF65-F5344CB8AC3E}">
        <p14:creationId xmlns="" xmlns:p14="http://schemas.microsoft.com/office/powerpoint/2010/main" val="1118035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096220" y="319826"/>
            <a:ext cx="7108166" cy="5701738"/>
          </a:xfrm>
          <a:prstGeom prst="rect">
            <a:avLst/>
          </a:prstGeom>
        </p:spPr>
      </p:pic>
      <p:sp>
        <p:nvSpPr>
          <p:cNvPr id="5" name="Rectángulo 4"/>
          <p:cNvSpPr/>
          <p:nvPr/>
        </p:nvSpPr>
        <p:spPr>
          <a:xfrm>
            <a:off x="1319842" y="6219972"/>
            <a:ext cx="8514272" cy="369332"/>
          </a:xfrm>
          <a:prstGeom prst="rect">
            <a:avLst/>
          </a:prstGeom>
        </p:spPr>
        <p:txBody>
          <a:bodyPr wrap="square">
            <a:spAutoFit/>
          </a:bodyPr>
          <a:lstStyle/>
          <a:p>
            <a:r>
              <a:rPr lang="es-ES" dirty="0" smtClean="0"/>
              <a:t>8.</a:t>
            </a:r>
            <a:r>
              <a:rPr lang="es-ES" dirty="0"/>
              <a:t>	</a:t>
            </a:r>
            <a:r>
              <a:rPr lang="es-ES" b="1" dirty="0"/>
              <a:t>El rapto de Europa. 1580. Veronés. 1528-1588. Museo: Palacio Ducal de Venecia.</a:t>
            </a:r>
          </a:p>
        </p:txBody>
      </p:sp>
      <p:pic>
        <p:nvPicPr>
          <p:cNvPr id="6" name="DIAPOSITIVA 8 AUTOR.wav">
            <a:hlinkClick r:id="" action="ppaction://media"/>
          </p:cNvPr>
          <p:cNvPicPr>
            <a:picLocks noRot="1" noChangeAspect="1"/>
          </p:cNvPicPr>
          <p:nvPr>
            <a:audioFile r:link="rId1"/>
          </p:nvPr>
        </p:nvPicPr>
        <p:blipFill>
          <a:blip r:embed="rId5"/>
          <a:stretch>
            <a:fillRect/>
          </a:stretch>
        </p:blipFill>
        <p:spPr>
          <a:xfrm>
            <a:off x="1266668" y="3336561"/>
            <a:ext cx="304800" cy="304800"/>
          </a:xfrm>
          <a:prstGeom prst="rect">
            <a:avLst/>
          </a:prstGeom>
        </p:spPr>
      </p:pic>
      <p:pic>
        <p:nvPicPr>
          <p:cNvPr id="7" name="DIAPOSITIVA 8 COMENTARIO.wav">
            <a:hlinkClick r:id="" action="ppaction://media"/>
          </p:cNvPr>
          <p:cNvPicPr>
            <a:picLocks noRot="1" noChangeAspect="1"/>
          </p:cNvPicPr>
          <p:nvPr>
            <a:audioFile r:link="rId2"/>
          </p:nvPr>
        </p:nvPicPr>
        <p:blipFill>
          <a:blip r:embed="rId6"/>
          <a:stretch>
            <a:fillRect/>
          </a:stretch>
        </p:blipFill>
        <p:spPr>
          <a:xfrm>
            <a:off x="9586210" y="3186659"/>
            <a:ext cx="304800" cy="304800"/>
          </a:xfrm>
          <a:prstGeom prst="rect">
            <a:avLst/>
          </a:prstGeom>
        </p:spPr>
      </p:pic>
    </p:spTree>
    <p:extLst>
      <p:ext uri="{BB962C8B-B14F-4D97-AF65-F5344CB8AC3E}">
        <p14:creationId xmlns="" xmlns:p14="http://schemas.microsoft.com/office/powerpoint/2010/main" val="4406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99" fill="hold"/>
                                        <p:tgtEl>
                                          <p:spTgt spid="6"/>
                                        </p:tgtEl>
                                      </p:cBhvr>
                                    </p:cmd>
                                  </p:childTnLst>
                                </p:cTn>
                              </p:par>
                            </p:childTnLst>
                          </p:cTn>
                        </p:par>
                        <p:par>
                          <p:cTn id="7" fill="hold">
                            <p:stCondLst>
                              <p:cond delay="50199"/>
                            </p:stCondLst>
                            <p:childTnLst>
                              <p:par>
                                <p:cTn id="8" presetID="1" presetClass="mediacall" presetSubtype="0" fill="hold" nodeType="afterEffect">
                                  <p:stCondLst>
                                    <p:cond delay="0"/>
                                  </p:stCondLst>
                                  <p:childTnLst>
                                    <p:cmd type="call" cmd="playFrom(0.0)">
                                      <p:cBhvr>
                                        <p:cTn id="9" dur="545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26593" y="490193"/>
            <a:ext cx="8514272" cy="369332"/>
          </a:xfrm>
          <a:prstGeom prst="rect">
            <a:avLst/>
          </a:prstGeom>
        </p:spPr>
        <p:txBody>
          <a:bodyPr wrap="square">
            <a:spAutoFit/>
          </a:bodyPr>
          <a:lstStyle/>
          <a:p>
            <a:r>
              <a:rPr lang="es-ES" dirty="0" smtClean="0"/>
              <a:t>8.</a:t>
            </a:r>
            <a:r>
              <a:rPr lang="es-ES" dirty="0"/>
              <a:t>	</a:t>
            </a:r>
            <a:r>
              <a:rPr lang="es-ES" b="1" dirty="0"/>
              <a:t>El rapto de Europa. 1580. Veronés. 1528-1588. Museo: Palacio Ducal de Venecia.</a:t>
            </a:r>
          </a:p>
        </p:txBody>
      </p:sp>
      <p:sp>
        <p:nvSpPr>
          <p:cNvPr id="6" name="5 CuadroTexto"/>
          <p:cNvSpPr txBox="1"/>
          <p:nvPr/>
        </p:nvSpPr>
        <p:spPr>
          <a:xfrm>
            <a:off x="344774" y="974362"/>
            <a:ext cx="11467475" cy="2400657"/>
          </a:xfrm>
          <a:prstGeom prst="rect">
            <a:avLst/>
          </a:prstGeom>
          <a:noFill/>
        </p:spPr>
        <p:txBody>
          <a:bodyPr wrap="square" rtlCol="0">
            <a:spAutoFit/>
          </a:bodyPr>
          <a:lstStyle/>
          <a:p>
            <a:r>
              <a:rPr lang="es-ES" sz="2400" b="1" dirty="0" smtClean="0"/>
              <a:t>Autor: </a:t>
            </a:r>
          </a:p>
          <a:p>
            <a:pPr algn="just"/>
            <a:r>
              <a:rPr lang="es-ES" b="1" dirty="0" smtClean="0"/>
              <a:t>	</a:t>
            </a:r>
            <a:r>
              <a:rPr lang="es-ES" dirty="0" smtClean="0"/>
              <a:t>Pablo Veronés (Verona, 1528 - Venecia, 1588). Hijo de un picapedrero, nació en Verona, ciudad de la que tomó su apelativo y donde se formó como pintor. En 1555 o 1556 recibe en Venecia su primer encargo representativo: la decoración de la sacristía y los techos de la iglesia de San Sebastián. Su estilo se caracteriza por el lujo, la arquitectura clásica que enmarca sus escenas y el rico aunque suave colorido. Enmarca sus escenas en amplios escenarios arquitectónicos, rasgo que lo hace precursor de la pintura decorativa barroca. Su tratamiento del color se anticipa a la pintura francesa del siglo XIX, destacando en la reproducción y sugerencia del brillo y textura de las telas. Prefiere los tonos fríos y claros: gris, plata, azules y amarillos. </a:t>
            </a:r>
            <a:endParaRPr lang="es-ES" b="1" dirty="0"/>
          </a:p>
        </p:txBody>
      </p:sp>
      <p:sp>
        <p:nvSpPr>
          <p:cNvPr id="7" name="6 CuadroTexto"/>
          <p:cNvSpPr txBox="1"/>
          <p:nvPr/>
        </p:nvSpPr>
        <p:spPr>
          <a:xfrm>
            <a:off x="344774" y="3375019"/>
            <a:ext cx="11362544" cy="3231654"/>
          </a:xfrm>
          <a:prstGeom prst="rect">
            <a:avLst/>
          </a:prstGeom>
          <a:noFill/>
        </p:spPr>
        <p:txBody>
          <a:bodyPr wrap="square" rtlCol="0">
            <a:spAutoFit/>
          </a:bodyPr>
          <a:lstStyle/>
          <a:p>
            <a:r>
              <a:rPr lang="es-ES" sz="2400" b="1" dirty="0" smtClean="0"/>
              <a:t>Comentario artístico</a:t>
            </a:r>
            <a:r>
              <a:rPr lang="es-ES" b="1" dirty="0" smtClean="0"/>
              <a:t>:</a:t>
            </a:r>
          </a:p>
          <a:p>
            <a:pPr algn="just"/>
            <a:r>
              <a:rPr lang="es-ES" b="1" dirty="0" smtClean="0"/>
              <a:t>	</a:t>
            </a:r>
            <a:r>
              <a:rPr lang="es-ES" dirty="0" smtClean="0"/>
              <a:t>El maestro ha empleado un recurso medieval al mostrar en el mismo lienzo los diversos episodios de la historia: así, en primer plano Europa sube al toro rodeada de sus bellas compañeras mientras varios amorcillos arrojan flores; en segundo plano Europa, montada en Júpiter, se dirige al mar mientras, al fondo, la joven y el toro se disponen a recorrer el camino. Todo el episodio tiene lugar en un paisaje, destacando las ricas y coloristas telas de las jóvenes, que muestran indirectamente el lujo de la aristocracia veneciana. Las muchachas ocultan sus bellos cuerpos bajo elegantes vestidos, de pronunciados escotes que permiten contemplar uno de los pechos de Europa. Las figuras están escorzadas, en una sensación de movimiento que parece preludiar al Barroco. Pero lo más significativo del lienzo es el sensacional colorido y el estudio de la luz, en contrastes que acentúan la intensidad de la historia. La perspectiva está perfectamente creada a través de la sucesión de planos paralelos que se alejan en profundidad, utilizando como punto de fuga a los amorcillos y el momento de la partida.</a:t>
            </a:r>
            <a:endParaRPr lang="es-ES" sz="2400" b="1" dirty="0"/>
          </a:p>
        </p:txBody>
      </p:sp>
    </p:spTree>
    <p:extLst>
      <p:ext uri="{BB962C8B-B14F-4D97-AF65-F5344CB8AC3E}">
        <p14:creationId xmlns="" xmlns:p14="http://schemas.microsoft.com/office/powerpoint/2010/main" val="440664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191109" y="400233"/>
            <a:ext cx="7220310" cy="5554085"/>
          </a:xfrm>
          <a:prstGeom prst="rect">
            <a:avLst/>
          </a:prstGeom>
        </p:spPr>
      </p:pic>
      <p:sp>
        <p:nvSpPr>
          <p:cNvPr id="4" name="Rectángulo 3"/>
          <p:cNvSpPr/>
          <p:nvPr/>
        </p:nvSpPr>
        <p:spPr>
          <a:xfrm>
            <a:off x="1690459" y="6213111"/>
            <a:ext cx="8221610" cy="369332"/>
          </a:xfrm>
          <a:prstGeom prst="rect">
            <a:avLst/>
          </a:prstGeom>
        </p:spPr>
        <p:txBody>
          <a:bodyPr wrap="none">
            <a:spAutoFit/>
          </a:bodyPr>
          <a:lstStyle/>
          <a:p>
            <a:r>
              <a:rPr lang="es-ES" dirty="0" smtClean="0"/>
              <a:t>9.</a:t>
            </a:r>
            <a:r>
              <a:rPr lang="es-ES" dirty="0"/>
              <a:t>	</a:t>
            </a:r>
            <a:r>
              <a:rPr lang="es-ES" b="1" dirty="0"/>
              <a:t>El rapto de Europa. Martin de Vos. 1535-1603. </a:t>
            </a:r>
            <a:r>
              <a:rPr lang="es-ES" b="1" dirty="0" smtClean="0"/>
              <a:t>Museo de Bellas Artes de Bilbao</a:t>
            </a:r>
            <a:r>
              <a:rPr lang="es-ES" b="1" dirty="0"/>
              <a:t>.</a:t>
            </a:r>
          </a:p>
        </p:txBody>
      </p:sp>
      <p:pic>
        <p:nvPicPr>
          <p:cNvPr id="5" name="DIAPOSITIVA 9.wav">
            <a:hlinkClick r:id="" action="ppaction://media"/>
          </p:cNvPr>
          <p:cNvPicPr>
            <a:picLocks noRot="1" noChangeAspect="1"/>
          </p:cNvPicPr>
          <p:nvPr>
            <a:audioFile r:link="rId1"/>
          </p:nvPr>
        </p:nvPicPr>
        <p:blipFill>
          <a:blip r:embed="rId4"/>
          <a:stretch>
            <a:fillRect/>
          </a:stretch>
        </p:blipFill>
        <p:spPr>
          <a:xfrm>
            <a:off x="1281659" y="3216640"/>
            <a:ext cx="304800" cy="304800"/>
          </a:xfrm>
          <a:prstGeom prst="rect">
            <a:avLst/>
          </a:prstGeom>
        </p:spPr>
      </p:pic>
    </p:spTree>
    <p:extLst>
      <p:ext uri="{BB962C8B-B14F-4D97-AF65-F5344CB8AC3E}">
        <p14:creationId xmlns="" xmlns:p14="http://schemas.microsoft.com/office/powerpoint/2010/main" val="134492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4" name="Rectángulo 3"/>
          <p:cNvSpPr/>
          <p:nvPr/>
        </p:nvSpPr>
        <p:spPr>
          <a:xfrm>
            <a:off x="2383114" y="420544"/>
            <a:ext cx="8221610" cy="369332"/>
          </a:xfrm>
          <a:prstGeom prst="rect">
            <a:avLst/>
          </a:prstGeom>
        </p:spPr>
        <p:txBody>
          <a:bodyPr wrap="none">
            <a:spAutoFit/>
          </a:bodyPr>
          <a:lstStyle/>
          <a:p>
            <a:r>
              <a:rPr lang="es-ES" dirty="0" smtClean="0"/>
              <a:t>9.</a:t>
            </a:r>
            <a:r>
              <a:rPr lang="es-ES" dirty="0"/>
              <a:t>	</a:t>
            </a:r>
            <a:r>
              <a:rPr lang="es-ES" b="1" dirty="0"/>
              <a:t>El rapto de Europa. Martin de Vos. 1535-1603. </a:t>
            </a:r>
            <a:r>
              <a:rPr lang="es-ES" b="1" dirty="0" smtClean="0"/>
              <a:t>Museo de Bellas Artes de Bilbao</a:t>
            </a:r>
            <a:r>
              <a:rPr lang="es-ES" b="1" dirty="0"/>
              <a:t>.</a:t>
            </a:r>
          </a:p>
        </p:txBody>
      </p:sp>
      <p:sp>
        <p:nvSpPr>
          <p:cNvPr id="3" name="2 CuadroTexto"/>
          <p:cNvSpPr txBox="1"/>
          <p:nvPr/>
        </p:nvSpPr>
        <p:spPr>
          <a:xfrm>
            <a:off x="794479" y="1139253"/>
            <a:ext cx="10463134" cy="1938992"/>
          </a:xfrm>
          <a:prstGeom prst="rect">
            <a:avLst/>
          </a:prstGeom>
          <a:noFill/>
        </p:spPr>
        <p:txBody>
          <a:bodyPr wrap="square" rtlCol="0">
            <a:spAutoFit/>
          </a:bodyPr>
          <a:lstStyle/>
          <a:p>
            <a:r>
              <a:rPr lang="es-ES" sz="2400" b="1" dirty="0" smtClean="0"/>
              <a:t>Autor: </a:t>
            </a:r>
          </a:p>
          <a:p>
            <a:endParaRPr lang="es-ES" sz="2400" b="1" dirty="0" smtClean="0"/>
          </a:p>
          <a:p>
            <a:pPr algn="just"/>
            <a:r>
              <a:rPr lang="es-ES" dirty="0" smtClean="0"/>
              <a:t>	</a:t>
            </a:r>
            <a:r>
              <a:rPr lang="es-ES" dirty="0" err="1" smtClean="0"/>
              <a:t>Marten</a:t>
            </a:r>
            <a:r>
              <a:rPr lang="es-ES" dirty="0" smtClean="0"/>
              <a:t> de Vos nació Amberes en 1532 y murió en Amberes en 1603. Fue uno de los cuatro hijos del pintor </a:t>
            </a:r>
            <a:r>
              <a:rPr lang="es-ES" dirty="0" err="1" smtClean="0"/>
              <a:t>Pieter</a:t>
            </a:r>
            <a:r>
              <a:rPr lang="es-ES" dirty="0" smtClean="0"/>
              <a:t> de Vos, de quien debió recibir sus primeras lecciones en este arte. Se cree que en 1522 viajó a Italia junto con </a:t>
            </a:r>
            <a:r>
              <a:rPr lang="es-ES" dirty="0" err="1" smtClean="0"/>
              <a:t>Pieter</a:t>
            </a:r>
            <a:r>
              <a:rPr lang="es-ES" dirty="0" smtClean="0"/>
              <a:t> Brueghel el Viejo, pasando por Florencia, Roma, y Venecia donde fue alumno de </a:t>
            </a:r>
            <a:r>
              <a:rPr lang="es-ES" dirty="0" err="1" smtClean="0"/>
              <a:t>Tintoretto</a:t>
            </a:r>
            <a:r>
              <a:rPr lang="es-ES" dirty="0" smtClean="0"/>
              <a:t>, adoptando el estilo manierista de moda por entonces.</a:t>
            </a:r>
            <a:endParaRPr lang="es-ES" b="1" dirty="0"/>
          </a:p>
        </p:txBody>
      </p:sp>
      <p:sp>
        <p:nvSpPr>
          <p:cNvPr id="5" name="4 CuadroTexto"/>
          <p:cNvSpPr txBox="1"/>
          <p:nvPr/>
        </p:nvSpPr>
        <p:spPr>
          <a:xfrm>
            <a:off x="839449" y="3402767"/>
            <a:ext cx="10373194" cy="2677656"/>
          </a:xfrm>
          <a:prstGeom prst="rect">
            <a:avLst/>
          </a:prstGeom>
          <a:noFill/>
        </p:spPr>
        <p:txBody>
          <a:bodyPr wrap="square" rtlCol="0">
            <a:spAutoFit/>
          </a:bodyPr>
          <a:lstStyle/>
          <a:p>
            <a:r>
              <a:rPr lang="es-ES" sz="2400" b="1" dirty="0" smtClean="0"/>
              <a:t>Comentario artístico:</a:t>
            </a:r>
          </a:p>
          <a:p>
            <a:pPr algn="just"/>
            <a:r>
              <a:rPr lang="es-ES" dirty="0" smtClean="0"/>
              <a:t>	</a:t>
            </a:r>
          </a:p>
          <a:p>
            <a:pPr algn="just"/>
            <a:r>
              <a:rPr lang="es-ES" dirty="0" smtClean="0"/>
              <a:t>	El pintor demuestra su habilidad no solamente en la ejecución de los fondos y detalles anecdóticos, siguiendo la más pura tradición flamenca, sino también en la representación del desnudo femenino. Éste ha sido modelado con un </a:t>
            </a:r>
            <a:r>
              <a:rPr lang="es-ES" i="1" dirty="0" err="1" smtClean="0"/>
              <a:t>sfumato</a:t>
            </a:r>
            <a:r>
              <a:rPr lang="es-ES" dirty="0" smtClean="0"/>
              <a:t> impecable y la luz parece surgir de las carnaciones a través de suaves transparencias. La túnica amarilla y el paño rojo ondulante proporcionan color y movimiento a la composición. En definitiva, esta obra, una de las de mayor calidad e interés de la producción de </a:t>
            </a:r>
            <a:r>
              <a:rPr lang="es-ES" dirty="0" err="1" smtClean="0"/>
              <a:t>De</a:t>
            </a:r>
            <a:r>
              <a:rPr lang="es-ES" dirty="0" smtClean="0"/>
              <a:t> Vos, muestra una perfecta síntesis entre la estética italiana y su refinada formación flamenca. </a:t>
            </a:r>
          </a:p>
          <a:p>
            <a:pPr algn="just"/>
            <a:endParaRPr lang="es-ES" b="1" dirty="0"/>
          </a:p>
        </p:txBody>
      </p:sp>
    </p:spTree>
    <p:extLst>
      <p:ext uri="{BB962C8B-B14F-4D97-AF65-F5344CB8AC3E}">
        <p14:creationId xmlns="" xmlns:p14="http://schemas.microsoft.com/office/powerpoint/2010/main" val="1344921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767767" y="175720"/>
            <a:ext cx="4160829" cy="5946869"/>
          </a:xfrm>
          <a:prstGeom prst="rect">
            <a:avLst/>
          </a:prstGeom>
        </p:spPr>
      </p:pic>
      <p:sp>
        <p:nvSpPr>
          <p:cNvPr id="5" name="Rectángulo 4"/>
          <p:cNvSpPr/>
          <p:nvPr/>
        </p:nvSpPr>
        <p:spPr>
          <a:xfrm>
            <a:off x="2172342" y="6265464"/>
            <a:ext cx="8456802" cy="369332"/>
          </a:xfrm>
          <a:prstGeom prst="rect">
            <a:avLst/>
          </a:prstGeom>
        </p:spPr>
        <p:txBody>
          <a:bodyPr wrap="none">
            <a:spAutoFit/>
          </a:bodyPr>
          <a:lstStyle/>
          <a:p>
            <a:r>
              <a:rPr lang="es-ES" dirty="0" smtClean="0"/>
              <a:t>10.</a:t>
            </a:r>
            <a:r>
              <a:rPr lang="es-ES" dirty="0"/>
              <a:t>	</a:t>
            </a:r>
            <a:r>
              <a:rPr lang="es-ES" b="1" dirty="0"/>
              <a:t>El rapto de Europa. Guido </a:t>
            </a:r>
            <a:r>
              <a:rPr lang="es-ES" b="1" dirty="0" err="1"/>
              <a:t>Reni</a:t>
            </a:r>
            <a:r>
              <a:rPr lang="es-ES" b="1" dirty="0"/>
              <a:t>. 1572-1642</a:t>
            </a:r>
            <a:r>
              <a:rPr lang="es-ES" dirty="0" smtClean="0"/>
              <a:t>. </a:t>
            </a:r>
            <a:r>
              <a:rPr lang="es-ES" b="1" dirty="0" smtClean="0"/>
              <a:t>Museo del </a:t>
            </a:r>
            <a:r>
              <a:rPr lang="es-ES" b="1" dirty="0" err="1" smtClean="0"/>
              <a:t>Hermitage</a:t>
            </a:r>
            <a:r>
              <a:rPr lang="es-ES" b="1" dirty="0" smtClean="0"/>
              <a:t>. San Petersburgo</a:t>
            </a:r>
            <a:endParaRPr lang="es-ES" b="1" dirty="0"/>
          </a:p>
        </p:txBody>
      </p:sp>
      <p:pic>
        <p:nvPicPr>
          <p:cNvPr id="6" name="DIAPOSITIVA 10 AUTOR.wav">
            <a:hlinkClick r:id="" action="ppaction://media"/>
          </p:cNvPr>
          <p:cNvPicPr>
            <a:picLocks noRot="1" noChangeAspect="1"/>
          </p:cNvPicPr>
          <p:nvPr>
            <a:audioFile r:link="rId1"/>
          </p:nvPr>
        </p:nvPicPr>
        <p:blipFill>
          <a:blip r:embed="rId5"/>
          <a:stretch>
            <a:fillRect/>
          </a:stretch>
        </p:blipFill>
        <p:spPr>
          <a:xfrm>
            <a:off x="1806315" y="3141688"/>
            <a:ext cx="304800" cy="304800"/>
          </a:xfrm>
          <a:prstGeom prst="rect">
            <a:avLst/>
          </a:prstGeom>
        </p:spPr>
      </p:pic>
      <p:pic>
        <p:nvPicPr>
          <p:cNvPr id="7" name="DIAPOSITIVA 10 COMENTARIO.wav">
            <a:hlinkClick r:id="" action="ppaction://media"/>
          </p:cNvPr>
          <p:cNvPicPr>
            <a:picLocks noRot="1" noChangeAspect="1"/>
          </p:cNvPicPr>
          <p:nvPr>
            <a:audioFile r:link="rId2"/>
          </p:nvPr>
        </p:nvPicPr>
        <p:blipFill>
          <a:blip r:embed="rId5"/>
          <a:stretch>
            <a:fillRect/>
          </a:stretch>
        </p:blipFill>
        <p:spPr>
          <a:xfrm>
            <a:off x="9031574" y="3141689"/>
            <a:ext cx="304800" cy="304800"/>
          </a:xfrm>
          <a:prstGeom prst="rect">
            <a:avLst/>
          </a:prstGeom>
        </p:spPr>
      </p:pic>
    </p:spTree>
    <p:extLst>
      <p:ext uri="{BB962C8B-B14F-4D97-AF65-F5344CB8AC3E}">
        <p14:creationId xmlns="" xmlns:p14="http://schemas.microsoft.com/office/powerpoint/2010/main" val="21043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37" fill="hold"/>
                                        <p:tgtEl>
                                          <p:spTgt spid="6"/>
                                        </p:tgtEl>
                                      </p:cBhvr>
                                    </p:cmd>
                                  </p:childTnLst>
                                </p:cTn>
                              </p:par>
                            </p:childTnLst>
                          </p:cTn>
                        </p:par>
                        <p:par>
                          <p:cTn id="7" fill="hold">
                            <p:stCondLst>
                              <p:cond delay="36537"/>
                            </p:stCondLst>
                            <p:childTnLst>
                              <p:par>
                                <p:cTn id="8" presetID="1" presetClass="mediacall" presetSubtype="0" fill="hold" nodeType="afterEffect">
                                  <p:stCondLst>
                                    <p:cond delay="0"/>
                                  </p:stCondLst>
                                  <p:childTnLst>
                                    <p:cmd type="call" cmd="playFrom(0.0)">
                                      <p:cBhvr>
                                        <p:cTn id="9" dur="473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TC103457452[[fn=Celestial]]</Template>
  <TotalTime>1578</TotalTime>
  <Words>96</Words>
  <Application>Microsoft Office PowerPoint</Application>
  <PresentationFormat>Personalizado</PresentationFormat>
  <Paragraphs>79</Paragraphs>
  <Slides>22</Slides>
  <Notes>0</Notes>
  <HiddenSlides>0</HiddenSlides>
  <MMClips>20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Celestial</vt:lpstr>
      <vt:lpstr>El rapto de europa  repercusiones artísticas</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Orfeo y Eurídice.</dc:title>
  <dc:creator>Raquel</dc:creator>
  <cp:lastModifiedBy> </cp:lastModifiedBy>
  <cp:revision>100</cp:revision>
  <dcterms:created xsi:type="dcterms:W3CDTF">2014-11-16T20:10:05Z</dcterms:created>
  <dcterms:modified xsi:type="dcterms:W3CDTF">2015-05-27T09:59:58Z</dcterms:modified>
</cp:coreProperties>
</file>