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5"/>
  </p:notesMasterIdLst>
  <p:sldIdLst>
    <p:sldId id="256" r:id="rId2"/>
    <p:sldId id="284" r:id="rId3"/>
    <p:sldId id="285" r:id="rId4"/>
    <p:sldId id="286" r:id="rId5"/>
    <p:sldId id="299" r:id="rId6"/>
    <p:sldId id="297" r:id="rId7"/>
    <p:sldId id="298" r:id="rId8"/>
    <p:sldId id="294" r:id="rId9"/>
    <p:sldId id="293" r:id="rId10"/>
    <p:sldId id="295" r:id="rId11"/>
    <p:sldId id="296" r:id="rId12"/>
    <p:sldId id="264" r:id="rId13"/>
    <p:sldId id="265" r:id="rId14"/>
    <p:sldId id="266" r:id="rId15"/>
    <p:sldId id="267" r:id="rId16"/>
    <p:sldId id="268" r:id="rId17"/>
    <p:sldId id="269" r:id="rId18"/>
    <p:sldId id="270" r:id="rId19"/>
    <p:sldId id="271" r:id="rId20"/>
    <p:sldId id="272" r:id="rId21"/>
    <p:sldId id="274" r:id="rId22"/>
    <p:sldId id="275" r:id="rId23"/>
    <p:sldId id="257" r:id="rId24"/>
    <p:sldId id="261" r:id="rId25"/>
    <p:sldId id="259" r:id="rId26"/>
    <p:sldId id="258" r:id="rId27"/>
    <p:sldId id="263" r:id="rId28"/>
    <p:sldId id="290" r:id="rId29"/>
    <p:sldId id="287" r:id="rId30"/>
    <p:sldId id="288" r:id="rId31"/>
    <p:sldId id="289" r:id="rId32"/>
    <p:sldId id="281" r:id="rId33"/>
    <p:sldId id="282" r:id="rId34"/>
    <p:sldId id="283" r:id="rId35"/>
    <p:sldId id="278" r:id="rId36"/>
    <p:sldId id="279" r:id="rId37"/>
    <p:sldId id="291" r:id="rId38"/>
    <p:sldId id="280" r:id="rId39"/>
    <p:sldId id="262" r:id="rId40"/>
    <p:sldId id="260" r:id="rId41"/>
    <p:sldId id="276" r:id="rId42"/>
    <p:sldId id="277" r:id="rId43"/>
    <p:sldId id="292" r:id="rId4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223C7DB5-D8A8-4D73-B7BD-EC6A2259C845}">
          <p14:sldIdLst>
            <p14:sldId id="256"/>
            <p14:sldId id="284"/>
            <p14:sldId id="285"/>
            <p14:sldId id="286"/>
            <p14:sldId id="299"/>
            <p14:sldId id="297"/>
            <p14:sldId id="298"/>
            <p14:sldId id="294"/>
            <p14:sldId id="293"/>
            <p14:sldId id="295"/>
            <p14:sldId id="296"/>
            <p14:sldId id="264"/>
            <p14:sldId id="265"/>
            <p14:sldId id="266"/>
            <p14:sldId id="267"/>
            <p14:sldId id="268"/>
            <p14:sldId id="269"/>
            <p14:sldId id="270"/>
            <p14:sldId id="271"/>
            <p14:sldId id="272"/>
            <p14:sldId id="274"/>
            <p14:sldId id="275"/>
            <p14:sldId id="257"/>
            <p14:sldId id="261"/>
            <p14:sldId id="259"/>
            <p14:sldId id="258"/>
            <p14:sldId id="263"/>
            <p14:sldId id="290"/>
            <p14:sldId id="287"/>
            <p14:sldId id="288"/>
            <p14:sldId id="289"/>
            <p14:sldId id="281"/>
            <p14:sldId id="282"/>
            <p14:sldId id="283"/>
            <p14:sldId id="278"/>
            <p14:sldId id="279"/>
            <p14:sldId id="291"/>
            <p14:sldId id="280"/>
            <p14:sldId id="262"/>
            <p14:sldId id="260"/>
            <p14:sldId id="276"/>
            <p14:sldId id="277"/>
            <p14:sldId id="292"/>
          </p14:sldIdLst>
        </p14:section>
        <p14:section name="Sezione senza titolo" id="{781CE39F-6418-40CB-B2D1-CFE451E9E6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29" autoAdjust="0"/>
    <p:restoredTop sz="90786" autoAdjust="0"/>
  </p:normalViewPr>
  <p:slideViewPr>
    <p:cSldViewPr>
      <p:cViewPr varScale="1">
        <p:scale>
          <a:sx n="68" d="100"/>
          <a:sy n="68" d="100"/>
        </p:scale>
        <p:origin x="1422"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B7570C-1AF5-4F4F-BC2E-3097D3A9CBF5}" type="datetimeFigureOut">
              <a:rPr lang="it-IT" smtClean="0"/>
              <a:t>20/04/2015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ECE398-FA33-43CD-8A88-0DD97DFA4F7E}" type="slidenum">
              <a:rPr lang="it-IT" smtClean="0"/>
              <a:t>‹N›</a:t>
            </a:fld>
            <a:endParaRPr lang="it-IT"/>
          </a:p>
        </p:txBody>
      </p:sp>
    </p:spTree>
    <p:extLst>
      <p:ext uri="{BB962C8B-B14F-4D97-AF65-F5344CB8AC3E}">
        <p14:creationId xmlns:p14="http://schemas.microsoft.com/office/powerpoint/2010/main" val="4003000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DECE398-FA33-43CD-8A88-0DD97DFA4F7E}" type="slidenum">
              <a:rPr lang="it-IT" smtClean="0"/>
              <a:t>8</a:t>
            </a:fld>
            <a:endParaRPr lang="it-IT"/>
          </a:p>
        </p:txBody>
      </p:sp>
    </p:spTree>
    <p:extLst>
      <p:ext uri="{BB962C8B-B14F-4D97-AF65-F5344CB8AC3E}">
        <p14:creationId xmlns:p14="http://schemas.microsoft.com/office/powerpoint/2010/main" val="701008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DECE398-FA33-43CD-8A88-0DD97DFA4F7E}" type="slidenum">
              <a:rPr lang="it-IT" smtClean="0"/>
              <a:t>10</a:t>
            </a:fld>
            <a:endParaRPr lang="it-IT"/>
          </a:p>
        </p:txBody>
      </p:sp>
    </p:spTree>
    <p:extLst>
      <p:ext uri="{BB962C8B-B14F-4D97-AF65-F5344CB8AC3E}">
        <p14:creationId xmlns:p14="http://schemas.microsoft.com/office/powerpoint/2010/main" val="794540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DECE398-FA33-43CD-8A88-0DD97DFA4F7E}" type="slidenum">
              <a:rPr lang="it-IT" smtClean="0"/>
              <a:t>39</a:t>
            </a:fld>
            <a:endParaRPr lang="it-IT"/>
          </a:p>
        </p:txBody>
      </p:sp>
    </p:spTree>
    <p:extLst>
      <p:ext uri="{BB962C8B-B14F-4D97-AF65-F5344CB8AC3E}">
        <p14:creationId xmlns:p14="http://schemas.microsoft.com/office/powerpoint/2010/main" val="3568821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975AEEA-51E2-4A9F-B5AF-DC93069F4C5B}" type="datetimeFigureOut">
              <a:rPr lang="it-IT" smtClean="0"/>
              <a:pPr/>
              <a:t>20/04/2015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1C87C82-952F-44B6-94AC-0B22263C8697}"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975AEEA-51E2-4A9F-B5AF-DC93069F4C5B}" type="datetimeFigureOut">
              <a:rPr lang="it-IT" smtClean="0"/>
              <a:pPr/>
              <a:t>20/04/2015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1C87C82-952F-44B6-94AC-0B22263C8697}"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975AEEA-51E2-4A9F-B5AF-DC93069F4C5B}" type="datetimeFigureOut">
              <a:rPr lang="it-IT" smtClean="0"/>
              <a:pPr/>
              <a:t>20/04/2015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1C87C82-952F-44B6-94AC-0B22263C8697}"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975AEEA-51E2-4A9F-B5AF-DC93069F4C5B}" type="datetimeFigureOut">
              <a:rPr lang="it-IT" smtClean="0"/>
              <a:pPr/>
              <a:t>20/04/2015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1C87C82-952F-44B6-94AC-0B22263C8697}"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975AEEA-51E2-4A9F-B5AF-DC93069F4C5B}" type="datetimeFigureOut">
              <a:rPr lang="it-IT" smtClean="0"/>
              <a:pPr/>
              <a:t>20/04/2015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1C87C82-952F-44B6-94AC-0B22263C8697}"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975AEEA-51E2-4A9F-B5AF-DC93069F4C5B}" type="datetimeFigureOut">
              <a:rPr lang="it-IT" smtClean="0"/>
              <a:pPr/>
              <a:t>20/04/2015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1C87C82-952F-44B6-94AC-0B22263C8697}"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975AEEA-51E2-4A9F-B5AF-DC93069F4C5B}" type="datetimeFigureOut">
              <a:rPr lang="it-IT" smtClean="0"/>
              <a:pPr/>
              <a:t>20/04/2015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1C87C82-952F-44B6-94AC-0B22263C8697}"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975AEEA-51E2-4A9F-B5AF-DC93069F4C5B}" type="datetimeFigureOut">
              <a:rPr lang="it-IT" smtClean="0"/>
              <a:pPr/>
              <a:t>20/04/2015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1C87C82-952F-44B6-94AC-0B22263C8697}"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975AEEA-51E2-4A9F-B5AF-DC93069F4C5B}" type="datetimeFigureOut">
              <a:rPr lang="it-IT" smtClean="0"/>
              <a:pPr/>
              <a:t>20/04/2015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1C87C82-952F-44B6-94AC-0B22263C8697}"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975AEEA-51E2-4A9F-B5AF-DC93069F4C5B}" type="datetimeFigureOut">
              <a:rPr lang="it-IT" smtClean="0"/>
              <a:pPr/>
              <a:t>20/04/2015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1C87C82-952F-44B6-94AC-0B22263C8697}"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975AEEA-51E2-4A9F-B5AF-DC93069F4C5B}" type="datetimeFigureOut">
              <a:rPr lang="it-IT" smtClean="0"/>
              <a:pPr/>
              <a:t>20/04/2015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1C87C82-952F-44B6-94AC-0B22263C8697}"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75AEEA-51E2-4A9F-B5AF-DC93069F4C5B}" type="datetimeFigureOut">
              <a:rPr lang="it-IT" smtClean="0"/>
              <a:pPr/>
              <a:t>20/04/2015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C87C82-952F-44B6-94AC-0B22263C8697}"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it.wikipedia.org/wiki/IV_secolo_a.C."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CasellaDiTesto 4"/>
          <p:cNvSpPr txBox="1"/>
          <p:nvPr/>
        </p:nvSpPr>
        <p:spPr>
          <a:xfrm rot="5400000">
            <a:off x="7614751" y="6387042"/>
            <a:ext cx="2071702" cy="584775"/>
          </a:xfrm>
          <a:prstGeom prst="rect">
            <a:avLst/>
          </a:prstGeom>
          <a:noFill/>
        </p:spPr>
        <p:txBody>
          <a:bodyPr wrap="square" rtlCol="0">
            <a:spAutoFit/>
          </a:bodyPr>
          <a:lstStyle/>
          <a:p>
            <a:r>
              <a:rPr lang="it-IT" sz="3200" dirty="0" smtClean="0">
                <a:solidFill>
                  <a:schemeClr val="accent1"/>
                </a:solidFill>
              </a:rPr>
              <a:t>2015</a:t>
            </a:r>
            <a:endParaRPr lang="it-IT" sz="3200" dirty="0">
              <a:solidFill>
                <a:schemeClr val="accent1"/>
              </a:solidFill>
            </a:endParaRPr>
          </a:p>
        </p:txBody>
      </p:sp>
      <p:sp>
        <p:nvSpPr>
          <p:cNvPr id="2" name="CasellaDiTesto 1"/>
          <p:cNvSpPr txBox="1"/>
          <p:nvPr/>
        </p:nvSpPr>
        <p:spPr>
          <a:xfrm>
            <a:off x="4211960" y="1988840"/>
            <a:ext cx="3744416"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dirty="0" smtClean="0">
                <a:ln w="0"/>
                <a:solidFill>
                  <a:schemeClr val="accent1"/>
                </a:solidFill>
                <a:effectLst>
                  <a:outerShdw blurRad="38100" dist="25400" dir="5400000" algn="ctr" rotWithShape="0">
                    <a:srgbClr val="6E747A">
                      <a:alpha val="43000"/>
                    </a:srgbClr>
                  </a:outerShdw>
                </a:effectLst>
              </a:rPr>
              <a:t>Activity 1- The Rape of Helen</a:t>
            </a:r>
          </a:p>
          <a:p>
            <a:r>
              <a:rPr lang="it-IT" dirty="0" smtClean="0">
                <a:ln w="0"/>
                <a:solidFill>
                  <a:schemeClr val="accent1"/>
                </a:solidFill>
                <a:effectLst>
                  <a:outerShdw blurRad="38100" dist="25400" dir="5400000" algn="ctr" rotWithShape="0">
                    <a:srgbClr val="6E747A">
                      <a:alpha val="43000"/>
                    </a:srgbClr>
                  </a:outerShdw>
                </a:effectLst>
              </a:rPr>
              <a:t>«IISS  C.M. </a:t>
            </a:r>
            <a:r>
              <a:rPr lang="it-IT" dirty="0" err="1" smtClean="0">
                <a:ln w="0"/>
                <a:solidFill>
                  <a:schemeClr val="accent1"/>
                </a:solidFill>
                <a:effectLst>
                  <a:outerShdw blurRad="38100" dist="25400" dir="5400000" algn="ctr" rotWithShape="0">
                    <a:srgbClr val="6E747A">
                      <a:alpha val="43000"/>
                    </a:srgbClr>
                  </a:outerShdw>
                </a:effectLst>
              </a:rPr>
              <a:t>Carafa</a:t>
            </a:r>
            <a:r>
              <a:rPr lang="it-IT" dirty="0" smtClean="0">
                <a:ln w="0"/>
                <a:solidFill>
                  <a:schemeClr val="accent1"/>
                </a:solidFill>
                <a:effectLst>
                  <a:outerShdw blurRad="38100" dist="25400" dir="5400000" algn="ctr" rotWithShape="0">
                    <a:srgbClr val="6E747A">
                      <a:alpha val="43000"/>
                    </a:srgbClr>
                  </a:outerShdw>
                </a:effectLst>
              </a:rPr>
              <a:t>», Mazzarino-</a:t>
            </a:r>
            <a:r>
              <a:rPr lang="it-IT" dirty="0" err="1" smtClean="0">
                <a:ln w="0"/>
                <a:solidFill>
                  <a:schemeClr val="accent1"/>
                </a:solidFill>
                <a:effectLst>
                  <a:outerShdw blurRad="38100" dist="25400" dir="5400000" algn="ctr" rotWithShape="0">
                    <a:srgbClr val="6E747A">
                      <a:alpha val="43000"/>
                    </a:srgbClr>
                  </a:outerShdw>
                </a:effectLst>
              </a:rPr>
              <a:t>Italy</a:t>
            </a:r>
            <a:r>
              <a:rPr lang="it-IT" dirty="0" smtClean="0">
                <a:ln w="0"/>
                <a:solidFill>
                  <a:schemeClr val="accent1"/>
                </a:solidFill>
                <a:effectLst>
                  <a:outerShdw blurRad="38100" dist="25400" dir="5400000" algn="ctr" rotWithShape="0">
                    <a:srgbClr val="6E747A">
                      <a:alpha val="43000"/>
                    </a:srgbClr>
                  </a:outerShdw>
                </a:effectLst>
              </a:rPr>
              <a:t>.</a:t>
            </a:r>
            <a:endParaRPr lang="it-IT" dirty="0">
              <a:ln w="0"/>
              <a:solidFill>
                <a:schemeClr val="accent1"/>
              </a:solidFill>
              <a:effectLst>
                <a:outerShdw blurRad="38100" dist="25400" dir="5400000" algn="ctr" rotWithShape="0">
                  <a:srgbClr val="6E747A">
                    <a:alpha val="43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3" name="Immagine 2" descr="MapoftheVoyageoftheArgonauts.jpg"/>
          <p:cNvPicPr>
            <a:picLocks noChangeAspect="1"/>
          </p:cNvPicPr>
          <p:nvPr/>
        </p:nvPicPr>
        <p:blipFill>
          <a:blip r:embed="rId3" cstate="print"/>
          <a:stretch>
            <a:fillRect/>
          </a:stretch>
        </p:blipFill>
        <p:spPr>
          <a:xfrm>
            <a:off x="285752" y="3143248"/>
            <a:ext cx="8501090" cy="3714752"/>
          </a:xfrm>
          <a:prstGeom prst="rect">
            <a:avLst/>
          </a:prstGeom>
          <a:effectLst>
            <a:softEdge rad="317500"/>
          </a:effectLst>
        </p:spPr>
      </p:pic>
      <p:sp>
        <p:nvSpPr>
          <p:cNvPr id="4" name="CasellaDiTesto 3"/>
          <p:cNvSpPr txBox="1"/>
          <p:nvPr/>
        </p:nvSpPr>
        <p:spPr>
          <a:xfrm>
            <a:off x="500034" y="142852"/>
            <a:ext cx="7992888" cy="4247317"/>
          </a:xfrm>
          <a:prstGeom prst="rect">
            <a:avLst/>
          </a:prstGeom>
          <a:noFill/>
        </p:spPr>
        <p:txBody>
          <a:bodyPr wrap="square" rtlCol="0">
            <a:spAutoFit/>
          </a:bodyPr>
          <a:lstStyle/>
          <a:p>
            <a:pPr algn="just"/>
            <a:r>
              <a:rPr lang="en-US" dirty="0">
                <a:effectLst/>
              </a:rPr>
              <a:t>The “</a:t>
            </a:r>
            <a:r>
              <a:rPr lang="en-US" dirty="0" err="1">
                <a:effectLst/>
              </a:rPr>
              <a:t>nostos</a:t>
            </a:r>
            <a:r>
              <a:rPr lang="en-US" dirty="0">
                <a:effectLst/>
              </a:rPr>
              <a:t>” of the Argonauts follows a route that leads the heroes to travel a route similar to that of Odysseus, but while in the Odyssey the return has a positive meaning, in the </a:t>
            </a:r>
            <a:r>
              <a:rPr lang="en-US" dirty="0" err="1">
                <a:effectLst/>
              </a:rPr>
              <a:t>Argonautica</a:t>
            </a:r>
            <a:r>
              <a:rPr lang="en-US" dirty="0">
                <a:effectLst/>
              </a:rPr>
              <a:t> the journey is circular: the final goal coincides with the situation of departure; the Homeric itinerary, linear and progressive has become a circle, in which the value of the heroic journey is weakened.</a:t>
            </a:r>
            <a:endParaRPr lang="it-IT" dirty="0">
              <a:effectLst/>
            </a:endParaRPr>
          </a:p>
          <a:p>
            <a:pPr algn="just"/>
            <a:r>
              <a:rPr lang="en-US" dirty="0">
                <a:effectLst/>
              </a:rPr>
              <a:t>the </a:t>
            </a:r>
            <a:r>
              <a:rPr lang="en-US" dirty="0" err="1">
                <a:effectLst/>
              </a:rPr>
              <a:t>Argonautica</a:t>
            </a:r>
            <a:r>
              <a:rPr lang="en-US" dirty="0">
                <a:effectLst/>
              </a:rPr>
              <a:t> merge into a single design the basic themes of the two Homeric poems: the heroic and adventurous wanderings. To the two mentioned  "epic" issues there is another one that covered a great importance in the tragedy, as well as in the opera. It is the '</a:t>
            </a:r>
            <a:r>
              <a:rPr lang="en-US" dirty="0" err="1">
                <a:effectLst/>
              </a:rPr>
              <a:t>love,that</a:t>
            </a:r>
            <a:r>
              <a:rPr lang="en-US" dirty="0">
                <a:effectLst/>
              </a:rPr>
              <a:t> with </a:t>
            </a:r>
            <a:r>
              <a:rPr lang="en-US" dirty="0" err="1">
                <a:effectLst/>
              </a:rPr>
              <a:t>Argonautica</a:t>
            </a:r>
            <a:r>
              <a:rPr lang="en-US" dirty="0">
                <a:effectLst/>
              </a:rPr>
              <a:t> acquires a centrality totally unknown  to the traditional epic. The love between Medea and Jason  dominates </a:t>
            </a:r>
            <a:r>
              <a:rPr lang="en-US" dirty="0" err="1">
                <a:effectLst/>
              </a:rPr>
              <a:t>infact</a:t>
            </a:r>
            <a:r>
              <a:rPr lang="en-US" dirty="0">
                <a:effectLst/>
              </a:rPr>
              <a:t> all the second part of the work, and constitutes the solution to the story.</a:t>
            </a:r>
            <a:r>
              <a:rPr lang="en-US" dirty="0">
                <a:ln>
                  <a:solidFill>
                    <a:schemeClr val="tx1"/>
                  </a:solidFill>
                </a:ln>
                <a:effectLst/>
              </a:rPr>
              <a:t/>
            </a:r>
            <a:br>
              <a:rPr lang="en-US" dirty="0">
                <a:ln>
                  <a:solidFill>
                    <a:schemeClr val="tx1"/>
                  </a:solidFill>
                </a:ln>
                <a:effectLst/>
              </a:rPr>
            </a:br>
            <a:r>
              <a:rPr lang="en-US" dirty="0">
                <a:ln>
                  <a:solidFill>
                    <a:schemeClr val="tx1"/>
                  </a:solidFill>
                </a:ln>
                <a:effectLst/>
              </a:rPr>
              <a:t/>
            </a:r>
            <a:br>
              <a:rPr lang="en-US" dirty="0">
                <a:ln>
                  <a:solidFill>
                    <a:schemeClr val="tx1"/>
                  </a:solidFill>
                </a:ln>
                <a:effectLst/>
              </a:rPr>
            </a:br>
            <a:endParaRPr lang="it-IT" dirty="0">
              <a:ln>
                <a:solidFill>
                  <a:schemeClr val="tx1"/>
                </a:solidFill>
              </a:ln>
              <a:effectLst/>
            </a:endParaRPr>
          </a:p>
          <a:p>
            <a:pPr algn="just"/>
            <a:r>
              <a:rPr lang="en-US" dirty="0">
                <a:ln>
                  <a:solidFill>
                    <a:schemeClr val="tx1"/>
                  </a:solidFill>
                </a:ln>
                <a:effectLst/>
              </a:rPr>
              <a:t> </a:t>
            </a:r>
            <a:endParaRPr lang="it-IT" dirty="0">
              <a:ln>
                <a:solidFill>
                  <a:schemeClr val="tx1"/>
                </a:solidFill>
              </a:ln>
              <a:effectLst/>
            </a:endParaRPr>
          </a:p>
          <a:p>
            <a:endParaRPr lang="it-IT" dirty="0">
              <a:ln>
                <a:solidFill>
                  <a:schemeClr val="tx1"/>
                </a:solidFill>
              </a:ln>
              <a:effectLst/>
            </a:endParaRPr>
          </a:p>
        </p:txBody>
      </p:sp>
    </p:spTree>
    <p:extLst>
      <p:ext uri="{BB962C8B-B14F-4D97-AF65-F5344CB8AC3E}">
        <p14:creationId xmlns:p14="http://schemas.microsoft.com/office/powerpoint/2010/main" val="2153306420"/>
      </p:ext>
    </p:extLst>
  </p:cSld>
  <p:clrMapOvr>
    <a:masterClrMapping/>
  </p:clrMapOvr>
  <p:transition>
    <p:cut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1028" name="Rectangle 4"/>
          <p:cNvSpPr>
            <a:spLocks noChangeArrowheads="1"/>
          </p:cNvSpPr>
          <p:nvPr/>
        </p:nvSpPr>
        <p:spPr bwMode="auto">
          <a:xfrm>
            <a:off x="357158" y="571480"/>
            <a:ext cx="857252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dirty="0" smtClean="0">
                <a:ln>
                  <a:noFill/>
                </a:ln>
                <a:solidFill>
                  <a:schemeClr val="tx1"/>
                </a:solidFill>
                <a:effectLst/>
                <a:ea typeface="SimSun" pitchFamily="2" charset="-122"/>
                <a:cs typeface="Times New Roman" pitchFamily="18" charset="0"/>
              </a:rPr>
              <a:t>You can measure another innovation in the epic: the important  of the female figure, which assumes unprecedented importance in the epic genre (there is no doubt that </a:t>
            </a:r>
            <a:r>
              <a:rPr kumimoji="0" lang="en-US" altLang="zh-CN" b="0" i="0" u="none" strike="noStrike" cap="none" normalizeH="0" baseline="0" dirty="0" err="1" smtClean="0">
                <a:ln>
                  <a:noFill/>
                </a:ln>
                <a:solidFill>
                  <a:schemeClr val="tx1"/>
                </a:solidFill>
                <a:effectLst/>
                <a:ea typeface="SimSun" pitchFamily="2" charset="-122"/>
                <a:cs typeface="Times New Roman" pitchFamily="18" charset="0"/>
              </a:rPr>
              <a:t>Medea</a:t>
            </a:r>
            <a:r>
              <a:rPr kumimoji="0" lang="en-US" altLang="zh-CN" b="0" i="0" u="none" strike="noStrike" cap="none" normalizeH="0" baseline="0" dirty="0" smtClean="0">
                <a:ln>
                  <a:noFill/>
                </a:ln>
                <a:solidFill>
                  <a:schemeClr val="tx1"/>
                </a:solidFill>
                <a:effectLst/>
                <a:ea typeface="SimSun" pitchFamily="2" charset="-122"/>
                <a:cs typeface="Times New Roman" pitchFamily="18" charset="0"/>
              </a:rPr>
              <a:t> is the most complex and artistically successful character in the work, in the deeper, the more dynamic, which also fulfills a decisive role for the achievement of the heroic enterprise); the attention paid to the interiority of the characters, their emotional dimension and their psychological motions . For this, the distance from Homer is enormous, while the model is rather the Greek tragedy and particularly Euripides.</a:t>
            </a:r>
            <a:endParaRPr kumimoji="0" lang="it-IT" altLang="zh-CN"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smtClean="0">
                <a:ln>
                  <a:noFill/>
                </a:ln>
                <a:solidFill>
                  <a:schemeClr val="tx1"/>
                </a:solidFill>
                <a:effectLst/>
                <a:ea typeface="SimSun" pitchFamily="2" charset="-122"/>
                <a:cs typeface="Times New Roman" pitchFamily="18" charset="0"/>
              </a:rPr>
              <a:t>Jason is a less structured character  than </a:t>
            </a:r>
            <a:r>
              <a:rPr kumimoji="0" lang="en-US" altLang="zh-CN" b="0" i="0" u="none" strike="noStrike" cap="none" normalizeH="0" baseline="0" dirty="0" err="1" smtClean="0">
                <a:ln>
                  <a:noFill/>
                </a:ln>
                <a:solidFill>
                  <a:schemeClr val="tx1"/>
                </a:solidFill>
                <a:effectLst/>
                <a:ea typeface="SimSun" pitchFamily="2" charset="-122"/>
                <a:cs typeface="Times New Roman" pitchFamily="18" charset="0"/>
              </a:rPr>
              <a:t>Medea</a:t>
            </a:r>
            <a:r>
              <a:rPr kumimoji="0" lang="en-US" altLang="zh-CN" b="0" i="0" u="none" strike="noStrike" cap="none" normalizeH="0" baseline="0" dirty="0" smtClean="0">
                <a:ln>
                  <a:noFill/>
                </a:ln>
                <a:solidFill>
                  <a:schemeClr val="tx1"/>
                </a:solidFill>
                <a:effectLst/>
                <a:ea typeface="SimSun" pitchFamily="2" charset="-122"/>
                <a:cs typeface="Times New Roman" pitchFamily="18" charset="0"/>
              </a:rPr>
              <a:t>. For Apollonius he represents the prototype of the antihero. For his passivity and weakness he is placed on the opposite side of the Homeric </a:t>
            </a:r>
            <a:r>
              <a:rPr kumimoji="0" lang="en-US" altLang="zh-CN" b="0" i="0" u="none" strike="noStrike" cap="none" normalizeH="0" baseline="0" dirty="0" err="1" smtClean="0">
                <a:ln>
                  <a:noFill/>
                </a:ln>
                <a:solidFill>
                  <a:schemeClr val="tx1"/>
                </a:solidFill>
                <a:effectLst/>
                <a:ea typeface="SimSun" pitchFamily="2" charset="-122"/>
                <a:cs typeface="Times New Roman" pitchFamily="18" charset="0"/>
              </a:rPr>
              <a:t>hero,safe</a:t>
            </a:r>
            <a:r>
              <a:rPr kumimoji="0" lang="en-US" altLang="zh-CN" b="0" i="0" u="none" strike="noStrike" cap="none" normalizeH="0" baseline="0" dirty="0" smtClean="0">
                <a:ln>
                  <a:noFill/>
                </a:ln>
                <a:solidFill>
                  <a:schemeClr val="tx1"/>
                </a:solidFill>
                <a:effectLst/>
                <a:ea typeface="SimSun" pitchFamily="2" charset="-122"/>
                <a:cs typeface="Times New Roman" pitchFamily="18" charset="0"/>
              </a:rPr>
              <a:t> in his  certainties that derived from the strength of a system of  war values ​​, now gone; in some ways  Jason anticipates </a:t>
            </a:r>
            <a:r>
              <a:rPr kumimoji="0" lang="en-US" altLang="zh-CN" b="0" i="0" u="none" strike="noStrike" cap="none" normalizeH="0" baseline="0" dirty="0" err="1" smtClean="0">
                <a:ln>
                  <a:noFill/>
                </a:ln>
                <a:solidFill>
                  <a:schemeClr val="tx1"/>
                </a:solidFill>
                <a:effectLst/>
                <a:ea typeface="SimSun" pitchFamily="2" charset="-122"/>
                <a:cs typeface="Times New Roman" pitchFamily="18" charset="0"/>
              </a:rPr>
              <a:t>Enea</a:t>
            </a:r>
            <a:r>
              <a:rPr kumimoji="0" lang="en-US" altLang="zh-CN" b="0" i="0" u="none" strike="noStrike" cap="none" normalizeH="0" baseline="0" dirty="0" smtClean="0">
                <a:ln>
                  <a:noFill/>
                </a:ln>
                <a:solidFill>
                  <a:schemeClr val="tx1"/>
                </a:solidFill>
                <a:effectLst/>
                <a:ea typeface="SimSun" pitchFamily="2" charset="-122"/>
                <a:cs typeface="Times New Roman" pitchFamily="18" charset="0"/>
              </a:rPr>
              <a:t> from Virgil. Jason reflects the image of the new man, lost in a world of which he has no control, exposed to the action of forces above him. The gods of the </a:t>
            </a:r>
            <a:r>
              <a:rPr kumimoji="0" lang="en-US" altLang="zh-CN" b="0" i="0" u="none" strike="noStrike" cap="none" normalizeH="0" baseline="0" dirty="0" err="1" smtClean="0">
                <a:ln>
                  <a:noFill/>
                </a:ln>
                <a:solidFill>
                  <a:schemeClr val="tx1"/>
                </a:solidFill>
                <a:effectLst/>
                <a:ea typeface="SimSun" pitchFamily="2" charset="-122"/>
                <a:cs typeface="Times New Roman" pitchFamily="18" charset="0"/>
              </a:rPr>
              <a:t>Argonautica</a:t>
            </a:r>
            <a:r>
              <a:rPr kumimoji="0" lang="en-US" altLang="zh-CN" b="0" i="0" u="none" strike="noStrike" cap="none" normalizeH="0" baseline="0" dirty="0" smtClean="0">
                <a:ln>
                  <a:noFill/>
                </a:ln>
                <a:solidFill>
                  <a:schemeClr val="tx1"/>
                </a:solidFill>
                <a:effectLst/>
                <a:ea typeface="SimSun" pitchFamily="2" charset="-122"/>
                <a:cs typeface="Times New Roman" pitchFamily="18" charset="0"/>
              </a:rPr>
              <a:t> do not intervene to solve  human affairs, instead they accompany the action when this has already been determined. Their presence is basically a tribute to tradition. Actually, their role is secondary. </a:t>
            </a:r>
            <a:endParaRPr kumimoji="0" lang="it-IT" altLang="zh-CN"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smtClean="0">
                <a:ln>
                  <a:noFill/>
                </a:ln>
                <a:solidFill>
                  <a:schemeClr val="tx1"/>
                </a:solidFill>
                <a:effectLst/>
                <a:ea typeface="SimSun" pitchFamily="2" charset="-122"/>
                <a:cs typeface="Times New Roman" pitchFamily="18" charset="0"/>
              </a:rPr>
              <a:t>Even the language expresses a clear desire for experimentation, from sophisticated reinterpretation of the expressive code used by Homer: though wanting to imitate the language and style of the Homeric poems, through lexical variations, Apollonius highlights the distance and the deviation from the Homeric model, as evidenced by the new value got by similarities.</a:t>
            </a:r>
            <a:endParaRPr kumimoji="0" lang="en-US" altLang="zh-CN" b="0" i="0" u="none" strike="noStrike" cap="none" normalizeH="0" baseline="0" dirty="0" smtClean="0">
              <a:ln>
                <a:noFill/>
              </a:ln>
              <a:solidFill>
                <a:schemeClr val="tx1"/>
              </a:solidFill>
              <a:effectLst/>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5143504" y="1500174"/>
            <a:ext cx="4000496" cy="301122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it-IT" b="1" spc="50" dirty="0" smtClean="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it-IT" b="1" spc="50" dirty="0" smtClean="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it-IT" b="1" spc="50" dirty="0">
                <a:ln w="11430">
                  <a:solidFill>
                    <a:schemeClr val="tx1"/>
                  </a:solidFill>
                </a:ln>
                <a:solidFill>
                  <a:schemeClr val="bg1">
                    <a:lumMod val="65000"/>
                  </a:schemeClr>
                </a:solidFill>
              </a:rPr>
              <a:t/>
            </a:r>
            <a:br>
              <a:rPr lang="it-IT" b="1" spc="50" dirty="0">
                <a:ln w="11430">
                  <a:solidFill>
                    <a:schemeClr val="tx1"/>
                  </a:solidFill>
                </a:ln>
                <a:solidFill>
                  <a:schemeClr val="bg1">
                    <a:lumMod val="65000"/>
                  </a:schemeClr>
                </a:solidFill>
              </a:rPr>
            </a:br>
            <a:r>
              <a:rPr lang="it-IT" sz="6700" b="1" spc="50" dirty="0" smtClean="0">
                <a:ln w="11430">
                  <a:solidFill>
                    <a:schemeClr val="tx1"/>
                  </a:solid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atin typeface="+mn-lt"/>
              </a:rPr>
              <a:t>The ethical and moral value of beauty</a:t>
            </a:r>
            <a:endParaRPr lang="it-IT" sz="6700" b="1" spc="50" dirty="0">
              <a:ln w="11430">
                <a:solidFill>
                  <a:schemeClr val="tx1"/>
                </a:solid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atin typeface="+mn-lt"/>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16632"/>
            <a:ext cx="5112567" cy="6614864"/>
          </a:xfrm>
          <a:prstGeom prst="rect">
            <a:avLst/>
          </a:prstGeom>
          <a:ln>
            <a:noFill/>
          </a:ln>
          <a:effectLst>
            <a:softEdge rad="317500"/>
          </a:effectLst>
        </p:spPr>
      </p:pic>
    </p:spTree>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7" presetClass="entr" presetSubtype="1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 name="Titolo 1"/>
          <p:cNvSpPr>
            <a:spLocks noGrp="1"/>
          </p:cNvSpPr>
          <p:nvPr>
            <p:ph type="title"/>
          </p:nvPr>
        </p:nvSpPr>
        <p:spPr>
          <a:xfrm>
            <a:off x="457200" y="274638"/>
            <a:ext cx="8229600" cy="1143000"/>
          </a:xfrm>
        </p:spPr>
        <p:txBody>
          <a:bodyPr>
            <a:normAutofit/>
          </a:bodyPr>
          <a:lstStyle/>
          <a:p>
            <a:r>
              <a:rPr lang="it-IT" sz="4800" b="1" dirty="0"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Καλοκαγαθία</a:t>
            </a:r>
            <a:endParaRPr lang="it-IT" sz="4800" b="1" dirty="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ndParaRPr>
          </a:p>
        </p:txBody>
      </p:sp>
      <p:sp>
        <p:nvSpPr>
          <p:cNvPr id="5" name="Segnaposto contenuto 2"/>
          <p:cNvSpPr>
            <a:spLocks noGrp="1"/>
          </p:cNvSpPr>
          <p:nvPr>
            <p:ph idx="1"/>
          </p:nvPr>
        </p:nvSpPr>
        <p:spPr>
          <a:xfrm>
            <a:off x="500034" y="1214422"/>
            <a:ext cx="8229600" cy="4525963"/>
          </a:xfrm>
        </p:spPr>
        <p:txBody>
          <a:bodyPr>
            <a:noAutofit/>
          </a:bodyPr>
          <a:lstStyle/>
          <a:p>
            <a:pPr marL="0" indent="0">
              <a:buNone/>
            </a:pPr>
            <a:r>
              <a:rPr lang="en-US" sz="2300" dirty="0">
                <a:effectLst>
                  <a:glow rad="101600">
                    <a:schemeClr val="accent6">
                      <a:lumMod val="60000"/>
                      <a:lumOff val="40000"/>
                      <a:alpha val="60000"/>
                    </a:schemeClr>
                  </a:glow>
                </a:effectLst>
              </a:rPr>
              <a:t>The expression κα</a:t>
            </a:r>
            <a:r>
              <a:rPr lang="en-US" sz="2300" dirty="0" err="1">
                <a:effectLst>
                  <a:glow rad="101600">
                    <a:schemeClr val="accent6">
                      <a:lumMod val="60000"/>
                      <a:lumOff val="40000"/>
                      <a:alpha val="60000"/>
                    </a:schemeClr>
                  </a:glow>
                </a:effectLst>
              </a:rPr>
              <a:t>λοκ</a:t>
            </a:r>
            <a:r>
              <a:rPr lang="en-US" sz="2300" dirty="0">
                <a:effectLst>
                  <a:glow rad="101600">
                    <a:schemeClr val="accent6">
                      <a:lumMod val="60000"/>
                      <a:lumOff val="40000"/>
                      <a:alpha val="60000"/>
                    </a:schemeClr>
                  </a:glow>
                </a:effectLst>
              </a:rPr>
              <a:t>αγαθία indicates the ideal of human perfection according to the ancient Greeks. The term represents the fusion of a couple of adjectives indicating the harmonious development of the person, that is "beautiful and good", considering the latter  not only as a " powerful  in war," but also as "possessing all the virtues ". It is the unity  in the same person of beauty and moral value, a principle that involves therefore aesthetics and ethics.</a:t>
            </a:r>
            <a:endParaRPr lang="it-IT" sz="2300" dirty="0">
              <a:effectLst>
                <a:glow rad="101600">
                  <a:schemeClr val="accent6">
                    <a:lumMod val="60000"/>
                    <a:lumOff val="40000"/>
                    <a:alpha val="60000"/>
                  </a:schemeClr>
                </a:glow>
              </a:effectLst>
            </a:endParaRPr>
          </a:p>
          <a:p>
            <a:pPr marL="0" indent="0">
              <a:buNone/>
            </a:pPr>
            <a:r>
              <a:rPr lang="en-US" sz="2300" dirty="0">
                <a:effectLst>
                  <a:glow rad="101600">
                    <a:schemeClr val="accent6">
                      <a:lumMod val="60000"/>
                      <a:lumOff val="40000"/>
                      <a:alpha val="60000"/>
                    </a:schemeClr>
                  </a:glow>
                </a:effectLst>
              </a:rPr>
              <a:t>In the myth, Achilles and </a:t>
            </a:r>
            <a:r>
              <a:rPr lang="en-US" sz="2300" dirty="0" err="1">
                <a:effectLst>
                  <a:glow rad="101600">
                    <a:schemeClr val="accent6">
                      <a:lumMod val="60000"/>
                      <a:lumOff val="40000"/>
                      <a:alpha val="60000"/>
                    </a:schemeClr>
                  </a:glow>
                </a:effectLst>
              </a:rPr>
              <a:t>Memnon</a:t>
            </a:r>
            <a:r>
              <a:rPr lang="en-US" sz="2300" dirty="0">
                <a:effectLst>
                  <a:glow rad="101600">
                    <a:schemeClr val="accent6">
                      <a:lumMod val="60000"/>
                      <a:lumOff val="40000"/>
                      <a:alpha val="60000"/>
                    </a:schemeClr>
                  </a:glow>
                </a:effectLst>
              </a:rPr>
              <a:t> - destined to clash - fully embody the </a:t>
            </a:r>
            <a:r>
              <a:rPr lang="en-US" sz="2300" dirty="0" err="1">
                <a:effectLst>
                  <a:glow rad="101600">
                    <a:schemeClr val="accent6">
                      <a:lumMod val="60000"/>
                      <a:lumOff val="40000"/>
                      <a:alpha val="60000"/>
                    </a:schemeClr>
                  </a:glow>
                </a:effectLst>
              </a:rPr>
              <a:t>greek</a:t>
            </a:r>
            <a:r>
              <a:rPr lang="en-US" sz="2300" dirty="0">
                <a:effectLst>
                  <a:glow rad="101600">
                    <a:schemeClr val="accent6">
                      <a:lumMod val="60000"/>
                      <a:lumOff val="40000"/>
                      <a:alpha val="60000"/>
                    </a:schemeClr>
                  </a:glow>
                </a:effectLst>
              </a:rPr>
              <a:t>  concept ; the opposite, however, is represented by </a:t>
            </a:r>
            <a:r>
              <a:rPr lang="en-US" sz="2300" dirty="0" err="1">
                <a:effectLst>
                  <a:glow rad="101600">
                    <a:schemeClr val="accent6">
                      <a:lumMod val="60000"/>
                      <a:lumOff val="40000"/>
                      <a:alpha val="60000"/>
                    </a:schemeClr>
                  </a:glow>
                </a:effectLst>
              </a:rPr>
              <a:t>Thersites</a:t>
            </a:r>
            <a:r>
              <a:rPr lang="en-US" sz="2300" dirty="0">
                <a:effectLst>
                  <a:glow rad="101600">
                    <a:schemeClr val="accent6">
                      <a:lumMod val="60000"/>
                      <a:lumOff val="40000"/>
                      <a:alpha val="60000"/>
                    </a:schemeClr>
                  </a:glow>
                </a:effectLst>
              </a:rPr>
              <a:t>, a common soldier who appears in an episode of the Iliad, when he exhorts his fellow soldiers to abandon the Trojan War, but is interrupted by Ulysses who forced  by Gods, convinces the soldiers to stay, in disagreement with </a:t>
            </a:r>
            <a:r>
              <a:rPr lang="en-US" sz="2300" dirty="0" err="1">
                <a:effectLst>
                  <a:glow rad="101600">
                    <a:schemeClr val="accent6">
                      <a:lumMod val="60000"/>
                      <a:lumOff val="40000"/>
                      <a:alpha val="60000"/>
                    </a:schemeClr>
                  </a:glow>
                </a:effectLst>
              </a:rPr>
              <a:t>Thersites</a:t>
            </a:r>
            <a:r>
              <a:rPr lang="en-US" sz="2300" dirty="0">
                <a:effectLst>
                  <a:glow rad="101600">
                    <a:schemeClr val="accent6">
                      <a:lumMod val="60000"/>
                      <a:lumOff val="40000"/>
                      <a:alpha val="60000"/>
                    </a:schemeClr>
                  </a:glow>
                </a:effectLst>
              </a:rPr>
              <a:t>, who will be brutally beaten by the hero of Ithaca for the attempted mutiny</a:t>
            </a:r>
            <a:r>
              <a:rPr lang="en-US" sz="2400" dirty="0">
                <a:effectLst>
                  <a:glow rad="101600">
                    <a:schemeClr val="accent6">
                      <a:lumMod val="60000"/>
                      <a:lumOff val="40000"/>
                      <a:alpha val="60000"/>
                    </a:schemeClr>
                  </a:glow>
                </a:effectLst>
              </a:rPr>
              <a:t>.</a:t>
            </a:r>
            <a:endParaRPr lang="it-IT" sz="2400" dirty="0">
              <a:effectLst>
                <a:glow rad="101600">
                  <a:schemeClr val="accent6">
                    <a:lumMod val="60000"/>
                    <a:lumOff val="40000"/>
                    <a:alpha val="60000"/>
                  </a:schemeClr>
                </a:glow>
              </a:effectLst>
            </a:endParaRP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4" name="Segnaposto contenuto 3" descr="C:\Users\Utente 17\Desktop\statua-pelide-achille.jpg"/>
          <p:cNvPicPr>
            <a:picLocks noGrp="1"/>
          </p:cNvPicPr>
          <p:nvPr>
            <p:ph idx="1"/>
          </p:nvPr>
        </p:nvPicPr>
        <p:blipFill>
          <a:blip r:embed="rId2" cstate="print"/>
          <a:stretch>
            <a:fillRect/>
          </a:stretch>
        </p:blipFill>
        <p:spPr bwMode="auto">
          <a:xfrm>
            <a:off x="2928926" y="285728"/>
            <a:ext cx="3358520" cy="52149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perspectiveFront"/>
            <a:lightRig rig="contrasting" dir="t">
              <a:rot lat="0" lon="0" rev="3000000"/>
            </a:lightRig>
          </a:scene3d>
          <a:sp3d contourW="7620">
            <a:bevelT w="95250" h="31750"/>
            <a:contourClr>
              <a:srgbClr val="333333"/>
            </a:contourClr>
          </a:sp3d>
        </p:spPr>
      </p:pic>
      <p:sp>
        <p:nvSpPr>
          <p:cNvPr id="5" name="CasellaDiTesto 4"/>
          <p:cNvSpPr txBox="1"/>
          <p:nvPr/>
        </p:nvSpPr>
        <p:spPr>
          <a:xfrm>
            <a:off x="1714480" y="5786454"/>
            <a:ext cx="5929354" cy="646331"/>
          </a:xfrm>
          <a:prstGeom prst="rect">
            <a:avLst/>
          </a:prstGeom>
          <a:noFill/>
        </p:spPr>
        <p:txBody>
          <a:bodyPr wrap="square" rtlCol="0">
            <a:spAutoFit/>
          </a:bodyPr>
          <a:lstStyle/>
          <a:p>
            <a:pPr algn="ctr"/>
            <a:r>
              <a:rPr lang="en-US" i="1" dirty="0" err="1" smtClean="0">
                <a:effectLst>
                  <a:glow rad="101600">
                    <a:schemeClr val="bg1">
                      <a:alpha val="60000"/>
                    </a:schemeClr>
                  </a:glow>
                </a:effectLst>
                <a:cs typeface="Times New Roman" pitchFamily="18" charset="0"/>
              </a:rPr>
              <a:t>Achille</a:t>
            </a:r>
            <a:r>
              <a:rPr lang="en-US" i="1" dirty="0" smtClean="0">
                <a:effectLst>
                  <a:glow rad="101600">
                    <a:schemeClr val="bg1">
                      <a:alpha val="60000"/>
                    </a:schemeClr>
                  </a:glow>
                </a:effectLst>
                <a:cs typeface="Times New Roman" pitchFamily="18" charset="0"/>
              </a:rPr>
              <a:t> </a:t>
            </a:r>
            <a:r>
              <a:rPr lang="en-US" i="1" dirty="0" err="1" smtClean="0">
                <a:effectLst>
                  <a:glow rad="101600">
                    <a:schemeClr val="bg1">
                      <a:alpha val="60000"/>
                    </a:schemeClr>
                  </a:glow>
                </a:effectLst>
                <a:cs typeface="Times New Roman" pitchFamily="18" charset="0"/>
              </a:rPr>
              <a:t>ferito</a:t>
            </a:r>
            <a:r>
              <a:rPr lang="en-US" i="1" dirty="0" smtClean="0">
                <a:effectLst>
                  <a:glow rad="101600">
                    <a:schemeClr val="bg1">
                      <a:alpha val="60000"/>
                    </a:schemeClr>
                  </a:glow>
                </a:effectLst>
                <a:cs typeface="Times New Roman" pitchFamily="18" charset="0"/>
              </a:rPr>
              <a:t> al </a:t>
            </a:r>
            <a:r>
              <a:rPr lang="en-US" i="1" dirty="0" err="1" smtClean="0">
                <a:effectLst>
                  <a:glow rad="101600">
                    <a:schemeClr val="bg1">
                      <a:alpha val="60000"/>
                    </a:schemeClr>
                  </a:glow>
                </a:effectLst>
                <a:cs typeface="Times New Roman" pitchFamily="18" charset="0"/>
              </a:rPr>
              <a:t>tallone</a:t>
            </a:r>
            <a:r>
              <a:rPr lang="en-US" i="1" dirty="0" smtClean="0">
                <a:effectLst>
                  <a:glow rad="101600">
                    <a:schemeClr val="bg1">
                      <a:alpha val="60000"/>
                    </a:schemeClr>
                  </a:glow>
                </a:effectLst>
                <a:cs typeface="Times New Roman" pitchFamily="18" charset="0"/>
              </a:rPr>
              <a:t> </a:t>
            </a:r>
            <a:r>
              <a:rPr lang="en-US" i="1" dirty="0" err="1" smtClean="0">
                <a:effectLst>
                  <a:glow rad="101600">
                    <a:schemeClr val="bg1">
                      <a:alpha val="60000"/>
                    </a:schemeClr>
                  </a:glow>
                </a:effectLst>
                <a:cs typeface="Times New Roman" pitchFamily="18" charset="0"/>
              </a:rPr>
              <a:t>da</a:t>
            </a:r>
            <a:r>
              <a:rPr lang="en-US" i="1" dirty="0" smtClean="0">
                <a:effectLst>
                  <a:glow rad="101600">
                    <a:schemeClr val="bg1">
                      <a:alpha val="60000"/>
                    </a:schemeClr>
                  </a:glow>
                </a:effectLst>
                <a:cs typeface="Times New Roman" pitchFamily="18" charset="0"/>
              </a:rPr>
              <a:t> </a:t>
            </a:r>
            <a:r>
              <a:rPr lang="en-US" i="1" dirty="0" err="1" smtClean="0">
                <a:effectLst>
                  <a:glow rad="101600">
                    <a:schemeClr val="bg1">
                      <a:alpha val="60000"/>
                    </a:schemeClr>
                  </a:glow>
                </a:effectLst>
                <a:cs typeface="Times New Roman" pitchFamily="18" charset="0"/>
              </a:rPr>
              <a:t>Paride</a:t>
            </a:r>
            <a:r>
              <a:rPr lang="en-US" i="1" dirty="0" smtClean="0">
                <a:effectLst>
                  <a:glow rad="101600">
                    <a:schemeClr val="bg1">
                      <a:alpha val="60000"/>
                    </a:schemeClr>
                  </a:glow>
                </a:effectLst>
                <a:cs typeface="Times New Roman" pitchFamily="18" charset="0"/>
              </a:rPr>
              <a:t>, di </a:t>
            </a:r>
            <a:r>
              <a:rPr lang="en-US" i="1" dirty="0">
                <a:effectLst>
                  <a:glow rad="101600">
                    <a:schemeClr val="bg1">
                      <a:alpha val="60000"/>
                    </a:schemeClr>
                  </a:glow>
                </a:effectLst>
                <a:cs typeface="Times New Roman" pitchFamily="18" charset="0"/>
              </a:rPr>
              <a:t>Charles-Alphonse-</a:t>
            </a:r>
            <a:r>
              <a:rPr lang="en-US" i="1" dirty="0" err="1">
                <a:effectLst>
                  <a:glow rad="101600">
                    <a:schemeClr val="bg1">
                      <a:alpha val="60000"/>
                    </a:schemeClr>
                  </a:glow>
                </a:effectLst>
                <a:cs typeface="Times New Roman" pitchFamily="18" charset="0"/>
              </a:rPr>
              <a:t>Achille</a:t>
            </a:r>
            <a:r>
              <a:rPr lang="en-US" i="1" dirty="0">
                <a:effectLst>
                  <a:glow rad="101600">
                    <a:schemeClr val="bg1">
                      <a:alpha val="60000"/>
                    </a:schemeClr>
                  </a:glow>
                </a:effectLst>
                <a:cs typeface="Times New Roman" pitchFamily="18" charset="0"/>
              </a:rPr>
              <a:t> </a:t>
            </a:r>
            <a:r>
              <a:rPr lang="en-US" i="1" dirty="0" err="1">
                <a:effectLst>
                  <a:glow rad="101600">
                    <a:schemeClr val="bg1">
                      <a:alpha val="60000"/>
                    </a:schemeClr>
                  </a:glow>
                </a:effectLst>
                <a:cs typeface="Times New Roman" pitchFamily="18" charset="0"/>
              </a:rPr>
              <a:t>Gumery</a:t>
            </a:r>
            <a:r>
              <a:rPr lang="en-US" i="1" dirty="0">
                <a:effectLst>
                  <a:glow rad="101600">
                    <a:schemeClr val="bg1">
                      <a:alpha val="60000"/>
                    </a:schemeClr>
                  </a:glow>
                </a:effectLst>
                <a:cs typeface="Times New Roman" pitchFamily="18" charset="0"/>
              </a:rPr>
              <a:t>, </a:t>
            </a:r>
            <a:r>
              <a:rPr lang="en-US" i="1" dirty="0" smtClean="0">
                <a:effectLst>
                  <a:glow rad="101600">
                    <a:schemeClr val="bg1">
                      <a:alpha val="60000"/>
                    </a:schemeClr>
                  </a:glow>
                </a:effectLst>
                <a:cs typeface="Times New Roman" pitchFamily="18" charset="0"/>
              </a:rPr>
              <a:t>Princeton</a:t>
            </a:r>
            <a:endParaRPr lang="it-IT" i="1" dirty="0">
              <a:effectLst>
                <a:glow rad="101600">
                  <a:schemeClr val="bg1">
                    <a:alpha val="60000"/>
                  </a:schemeClr>
                </a:glow>
              </a:effectLst>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5"/>
                                        </p:tgtEl>
                                        <p:attrNameLst>
                                          <p:attrName>style.visibility</p:attrName>
                                        </p:attrNameLst>
                                      </p:cBhvr>
                                      <p:to>
                                        <p:strVal val="visible"/>
                                      </p:to>
                                    </p:set>
                                    <p:anim calcmode="discrete" valueType="clr">
                                      <p:cBhvr override="childStyle">
                                        <p:cTn id="13"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
                                        </p:tgtEl>
                                        <p:attrNameLst>
                                          <p:attrName>fillcolor</p:attrName>
                                        </p:attrNameLst>
                                      </p:cBhvr>
                                      <p:tavLst>
                                        <p:tav tm="0">
                                          <p:val>
                                            <p:clrVal>
                                              <a:schemeClr val="accent2"/>
                                            </p:clrVal>
                                          </p:val>
                                        </p:tav>
                                        <p:tav tm="50000">
                                          <p:val>
                                            <p:clrVal>
                                              <a:schemeClr val="hlink"/>
                                            </p:clrVal>
                                          </p:val>
                                        </p:tav>
                                      </p:tavLst>
                                    </p:anim>
                                    <p:set>
                                      <p:cBhvr>
                                        <p:cTn id="15"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3" name="Immagine 2" descr="219axra.jpg"/>
          <p:cNvPicPr>
            <a:picLocks noChangeAspect="1"/>
          </p:cNvPicPr>
          <p:nvPr/>
        </p:nvPicPr>
        <p:blipFill>
          <a:blip r:embed="rId2"/>
          <a:stretch>
            <a:fillRect/>
          </a:stretch>
        </p:blipFill>
        <p:spPr>
          <a:xfrm>
            <a:off x="683568" y="2736485"/>
            <a:ext cx="7704856" cy="4286250"/>
          </a:xfrm>
          <a:prstGeom prst="rect">
            <a:avLst/>
          </a:prstGeom>
          <a:effectLst>
            <a:softEdge rad="635000"/>
          </a:effectLst>
        </p:spPr>
      </p:pic>
      <p:sp>
        <p:nvSpPr>
          <p:cNvPr id="4" name="Segnaposto contenuto 2"/>
          <p:cNvSpPr>
            <a:spLocks noGrp="1"/>
          </p:cNvSpPr>
          <p:nvPr>
            <p:ph idx="1"/>
          </p:nvPr>
        </p:nvSpPr>
        <p:spPr>
          <a:xfrm>
            <a:off x="421196" y="188640"/>
            <a:ext cx="8229600" cy="4525963"/>
          </a:xfrm>
          <a:noFill/>
        </p:spPr>
        <p:txBody>
          <a:bodyPr>
            <a:normAutofit/>
          </a:bodyPr>
          <a:lstStyle/>
          <a:p>
            <a:pPr indent="15875">
              <a:buNone/>
            </a:pPr>
            <a:r>
              <a:rPr lang="en-US" sz="2800" dirty="0">
                <a:effectLst>
                  <a:glow rad="101600">
                    <a:schemeClr val="bg1">
                      <a:alpha val="60000"/>
                    </a:schemeClr>
                  </a:glow>
                </a:effectLst>
              </a:rPr>
              <a:t>There are however two mythological characters for which one cannot speak of </a:t>
            </a:r>
            <a:r>
              <a:rPr lang="it-IT" sz="2800" dirty="0" smtClean="0"/>
              <a:t>Καλοκαγαθία</a:t>
            </a:r>
            <a:r>
              <a:rPr lang="en-US" sz="2800" dirty="0" smtClean="0">
                <a:effectLst>
                  <a:glow rad="101600">
                    <a:schemeClr val="bg1">
                      <a:alpha val="60000"/>
                    </a:schemeClr>
                  </a:glow>
                </a:effectLst>
              </a:rPr>
              <a:t>, </a:t>
            </a:r>
            <a:r>
              <a:rPr lang="en-US" sz="2800" dirty="0">
                <a:effectLst>
                  <a:glow rad="101600">
                    <a:schemeClr val="bg1">
                      <a:alpha val="60000"/>
                    </a:schemeClr>
                  </a:glow>
                </a:effectLst>
              </a:rPr>
              <a:t>despite their great beauty, because they do not  prove to be brave. This is Paris, Hector’s brother, who besides missing the typical virtues of the heroes is also the one who causes the Trojan War, and </a:t>
            </a:r>
            <a:r>
              <a:rPr lang="en-US" sz="2800" dirty="0" err="1">
                <a:effectLst>
                  <a:glow rad="101600">
                    <a:schemeClr val="bg1">
                      <a:alpha val="60000"/>
                    </a:schemeClr>
                  </a:glow>
                </a:effectLst>
              </a:rPr>
              <a:t>Narciso</a:t>
            </a:r>
            <a:r>
              <a:rPr lang="en-US" sz="2800" dirty="0">
                <a:effectLst>
                  <a:glow rad="101600">
                    <a:schemeClr val="bg1">
                      <a:alpha val="60000"/>
                    </a:schemeClr>
                  </a:glow>
                </a:effectLst>
              </a:rPr>
              <a:t>, a boy indifferent to arms and love, except for himself.</a:t>
            </a:r>
            <a:br>
              <a:rPr lang="en-US" sz="2800" dirty="0">
                <a:effectLst>
                  <a:glow rad="101600">
                    <a:schemeClr val="bg1">
                      <a:alpha val="60000"/>
                    </a:schemeClr>
                  </a:glow>
                </a:effectLst>
              </a:rPr>
            </a:br>
            <a:endParaRPr lang="it-IT" sz="2800" dirty="0">
              <a:effectLst>
                <a:glow rad="101600">
                  <a:schemeClr val="bg1">
                    <a:alpha val="60000"/>
                  </a:schemeClr>
                </a:glow>
              </a:effectLst>
            </a:endParaRPr>
          </a:p>
        </p:txBody>
      </p:sp>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4" name="Picture 3" descr="C:\Users\alunni\Desktop\caravaggio_121_narciso_1598.jpg"/>
          <p:cNvPicPr>
            <a:picLocks noGrp="1" noChangeAspect="1" noChangeArrowheads="1"/>
          </p:cNvPicPr>
          <p:nvPr>
            <p:ph idx="1"/>
          </p:nvPr>
        </p:nvPicPr>
        <p:blipFill>
          <a:blip r:embed="rId2" cstate="print"/>
          <a:srcRect/>
          <a:stretch>
            <a:fillRect/>
          </a:stretch>
        </p:blipFill>
        <p:spPr bwMode="auto">
          <a:xfrm>
            <a:off x="1428728" y="714356"/>
            <a:ext cx="6237666" cy="4525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CasellaDiTesto 4"/>
          <p:cNvSpPr txBox="1"/>
          <p:nvPr/>
        </p:nvSpPr>
        <p:spPr>
          <a:xfrm>
            <a:off x="1142976" y="5786454"/>
            <a:ext cx="6858048" cy="400110"/>
          </a:xfrm>
          <a:prstGeom prst="rect">
            <a:avLst/>
          </a:prstGeom>
          <a:noFill/>
        </p:spPr>
        <p:txBody>
          <a:bodyPr wrap="square" rtlCol="0">
            <a:spAutoFit/>
          </a:bodyPr>
          <a:lstStyle/>
          <a:p>
            <a:pPr algn="ctr"/>
            <a:r>
              <a:rPr lang="it-IT" sz="2000" i="1" dirty="0" smtClean="0">
                <a:effectLst>
                  <a:glow rad="101600">
                    <a:schemeClr val="bg1">
                      <a:alpha val="60000"/>
                    </a:schemeClr>
                  </a:glow>
                </a:effectLst>
                <a:latin typeface="Times New Roman" pitchFamily="18" charset="0"/>
                <a:cs typeface="Times New Roman" pitchFamily="18" charset="0"/>
              </a:rPr>
              <a:t>Narciso, di Caravaggio, Galleria nazionale di Arte Antica, Roma</a:t>
            </a:r>
            <a:endParaRPr lang="it-IT" sz="2000" i="1" dirty="0">
              <a:effectLst>
                <a:glow rad="101600">
                  <a:schemeClr val="bg1">
                    <a:alpha val="60000"/>
                  </a:schemeClr>
                </a:glow>
              </a:effectLst>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1000"/>
                                        <p:tgtEl>
                                          <p:spTgt spid="4"/>
                                        </p:tgtEl>
                                      </p:cBhvr>
                                    </p:animEffect>
                                  </p:childTnLst>
                                </p:cTn>
                              </p:par>
                            </p:childTnLst>
                          </p:cTn>
                        </p:par>
                        <p:par>
                          <p:cTn id="8" fill="hold">
                            <p:stCondLst>
                              <p:cond delay="1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5"/>
                                        </p:tgtEl>
                                        <p:attrNameLst>
                                          <p:attrName>style.visibility</p:attrName>
                                        </p:attrNameLst>
                                      </p:cBhvr>
                                      <p:to>
                                        <p:strVal val="visible"/>
                                      </p:to>
                                    </p:set>
                                    <p:anim calcmode="discrete" valueType="clr">
                                      <p:cBhvr override="childStyle">
                                        <p:cTn id="11"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5"/>
                                        </p:tgtEl>
                                        <p:attrNameLst>
                                          <p:attrName>fillcolor</p:attrName>
                                        </p:attrNameLst>
                                      </p:cBhvr>
                                      <p:tavLst>
                                        <p:tav tm="0">
                                          <p:val>
                                            <p:clrVal>
                                              <a:schemeClr val="accent2"/>
                                            </p:clrVal>
                                          </p:val>
                                        </p:tav>
                                        <p:tav tm="50000">
                                          <p:val>
                                            <p:clrVal>
                                              <a:schemeClr val="hlink"/>
                                            </p:clrVal>
                                          </p:val>
                                        </p:tav>
                                      </p:tavLst>
                                    </p:anim>
                                    <p:set>
                                      <p:cBhvr>
                                        <p:cTn id="13"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 name="Titolo 1"/>
          <p:cNvSpPr>
            <a:spLocks noGrp="1"/>
          </p:cNvSpPr>
          <p:nvPr>
            <p:ph type="title"/>
          </p:nvPr>
        </p:nvSpPr>
        <p:spPr/>
        <p:txBody>
          <a:bodyPr>
            <a:normAutofit/>
          </a:bodyPr>
          <a:lstStyle/>
          <a:p>
            <a:r>
              <a:rPr lang="it-IT" sz="6000" b="1" dirty="0" err="1"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Κόσμος</a:t>
            </a:r>
            <a:endParaRPr lang="it-IT" sz="6000" b="1" dirty="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ndParaRPr>
          </a:p>
        </p:txBody>
      </p:sp>
      <p:sp>
        <p:nvSpPr>
          <p:cNvPr id="5" name="Segnaposto contenuto 2"/>
          <p:cNvSpPr>
            <a:spLocks noGrp="1"/>
          </p:cNvSpPr>
          <p:nvPr>
            <p:ph idx="1"/>
          </p:nvPr>
        </p:nvSpPr>
        <p:spPr>
          <a:xfrm>
            <a:off x="214282" y="1285860"/>
            <a:ext cx="8686800" cy="4525963"/>
          </a:xfrm>
        </p:spPr>
        <p:txBody>
          <a:bodyPr>
            <a:noAutofit/>
          </a:bodyPr>
          <a:lstStyle/>
          <a:p>
            <a:pPr marL="0" indent="0">
              <a:buNone/>
            </a:pPr>
            <a:r>
              <a:rPr lang="en-US" sz="2000" dirty="0">
                <a:effectLst>
                  <a:glow rad="101600">
                    <a:schemeClr val="accent6">
                      <a:lumMod val="40000"/>
                      <a:lumOff val="60000"/>
                      <a:alpha val="60000"/>
                    </a:schemeClr>
                  </a:glow>
                </a:effectLst>
              </a:rPr>
              <a:t>The concept of "beautiful" had a  complex and rich meaning, which the Greeks   schematically connected to:</a:t>
            </a:r>
            <a:endParaRPr lang="it-IT" sz="2000" dirty="0">
              <a:effectLst>
                <a:glow rad="101600">
                  <a:schemeClr val="accent6">
                    <a:lumMod val="40000"/>
                    <a:lumOff val="60000"/>
                    <a:alpha val="60000"/>
                  </a:schemeClr>
                </a:glow>
              </a:effectLst>
            </a:endParaRPr>
          </a:p>
          <a:p>
            <a:pPr marL="0" indent="0">
              <a:buNone/>
            </a:pPr>
            <a:r>
              <a:rPr lang="en-US" sz="2000" dirty="0">
                <a:effectLst>
                  <a:glow rad="101600">
                    <a:schemeClr val="accent6">
                      <a:lumMod val="40000"/>
                      <a:lumOff val="60000"/>
                      <a:alpha val="60000"/>
                    </a:schemeClr>
                  </a:glow>
                </a:effectLst>
              </a:rPr>
              <a:t> </a:t>
            </a:r>
            <a:endParaRPr lang="it-IT" sz="2000" dirty="0">
              <a:effectLst>
                <a:glow rad="101600">
                  <a:schemeClr val="accent6">
                    <a:lumMod val="40000"/>
                    <a:lumOff val="60000"/>
                    <a:alpha val="60000"/>
                  </a:schemeClr>
                </a:glow>
              </a:effectLst>
            </a:endParaRPr>
          </a:p>
          <a:p>
            <a:r>
              <a:rPr lang="en-US" sz="2000" dirty="0" smtClean="0">
                <a:effectLst>
                  <a:glow rad="101600">
                    <a:schemeClr val="accent6">
                      <a:lumMod val="40000"/>
                      <a:lumOff val="60000"/>
                      <a:alpha val="60000"/>
                    </a:schemeClr>
                  </a:glow>
                </a:effectLst>
              </a:rPr>
              <a:t>l </a:t>
            </a:r>
            <a:r>
              <a:rPr lang="en-US" sz="2000" dirty="0">
                <a:effectLst>
                  <a:glow rad="101600">
                    <a:schemeClr val="accent6">
                      <a:lumMod val="40000"/>
                      <a:lumOff val="60000"/>
                      <a:alpha val="60000"/>
                    </a:schemeClr>
                  </a:glow>
                </a:effectLst>
              </a:rPr>
              <a:t>'</a:t>
            </a:r>
            <a:r>
              <a:rPr lang="en-US" sz="2000" dirty="0" err="1">
                <a:effectLst>
                  <a:glow rad="101600">
                    <a:schemeClr val="accent6">
                      <a:lumMod val="40000"/>
                      <a:lumOff val="60000"/>
                      <a:alpha val="60000"/>
                    </a:schemeClr>
                  </a:glow>
                </a:effectLst>
              </a:rPr>
              <a:t>ἁρμονί</a:t>
            </a:r>
            <a:r>
              <a:rPr lang="en-US" sz="2000" dirty="0">
                <a:effectLst>
                  <a:glow rad="101600">
                    <a:schemeClr val="accent6">
                      <a:lumMod val="40000"/>
                      <a:lumOff val="60000"/>
                      <a:alpha val="60000"/>
                    </a:schemeClr>
                  </a:glow>
                </a:effectLst>
              </a:rPr>
              <a:t>α, found in the cosmic balance;</a:t>
            </a:r>
            <a:endParaRPr lang="it-IT" sz="2000" dirty="0">
              <a:effectLst>
                <a:glow rad="101600">
                  <a:schemeClr val="accent6">
                    <a:lumMod val="40000"/>
                    <a:lumOff val="60000"/>
                    <a:alpha val="60000"/>
                  </a:schemeClr>
                </a:glow>
              </a:effectLst>
            </a:endParaRPr>
          </a:p>
          <a:p>
            <a:r>
              <a:rPr lang="en-US" sz="2000" dirty="0" smtClean="0">
                <a:effectLst>
                  <a:glow rad="101600">
                    <a:schemeClr val="accent6">
                      <a:lumMod val="40000"/>
                      <a:lumOff val="60000"/>
                      <a:alpha val="60000"/>
                    </a:schemeClr>
                  </a:glow>
                </a:effectLst>
              </a:rPr>
              <a:t>the </a:t>
            </a:r>
            <a:r>
              <a:rPr lang="en-US" sz="2000" dirty="0" err="1">
                <a:effectLst>
                  <a:glow rad="101600">
                    <a:schemeClr val="accent6">
                      <a:lumMod val="40000"/>
                      <a:lumOff val="60000"/>
                      <a:alpha val="60000"/>
                    </a:schemeClr>
                  </a:glow>
                </a:effectLst>
              </a:rPr>
              <a:t>συμμετρί</a:t>
            </a:r>
            <a:r>
              <a:rPr lang="en-US" sz="2000" dirty="0">
                <a:effectLst>
                  <a:glow rad="101600">
                    <a:schemeClr val="accent6">
                      <a:lumMod val="40000"/>
                      <a:lumOff val="60000"/>
                      <a:alpha val="60000"/>
                    </a:schemeClr>
                  </a:glow>
                </a:effectLst>
              </a:rPr>
              <a:t>α, that is the appropriate size;</a:t>
            </a:r>
            <a:endParaRPr lang="it-IT" sz="2000" dirty="0">
              <a:effectLst>
                <a:glow rad="101600">
                  <a:schemeClr val="accent6">
                    <a:lumMod val="40000"/>
                    <a:lumOff val="60000"/>
                    <a:alpha val="60000"/>
                  </a:schemeClr>
                </a:glow>
              </a:effectLst>
            </a:endParaRPr>
          </a:p>
          <a:p>
            <a:r>
              <a:rPr lang="en-US" sz="2000" dirty="0" smtClean="0">
                <a:effectLst>
                  <a:glow rad="101600">
                    <a:schemeClr val="accent6">
                      <a:lumMod val="40000"/>
                      <a:lumOff val="60000"/>
                      <a:alpha val="60000"/>
                    </a:schemeClr>
                  </a:glow>
                </a:effectLst>
              </a:rPr>
              <a:t>l </a:t>
            </a:r>
            <a:r>
              <a:rPr lang="en-US" sz="2000" dirty="0">
                <a:effectLst>
                  <a:glow rad="101600">
                    <a:schemeClr val="accent6">
                      <a:lumMod val="40000"/>
                      <a:lumOff val="60000"/>
                      <a:alpha val="60000"/>
                    </a:schemeClr>
                  </a:glow>
                </a:effectLst>
              </a:rPr>
              <a:t>'</a:t>
            </a:r>
            <a:r>
              <a:rPr lang="en-US" sz="2000" dirty="0" err="1">
                <a:effectLst>
                  <a:glow rad="101600">
                    <a:schemeClr val="accent6">
                      <a:lumMod val="40000"/>
                      <a:lumOff val="60000"/>
                      <a:alpha val="60000"/>
                    </a:schemeClr>
                  </a:glow>
                </a:effectLst>
              </a:rPr>
              <a:t>εὐριθμί</a:t>
            </a:r>
            <a:r>
              <a:rPr lang="en-US" sz="2000" dirty="0">
                <a:effectLst>
                  <a:glow rad="101600">
                    <a:schemeClr val="accent6">
                      <a:lumMod val="40000"/>
                      <a:lumOff val="60000"/>
                      <a:alpha val="60000"/>
                    </a:schemeClr>
                  </a:glow>
                </a:effectLst>
              </a:rPr>
              <a:t>α, ie the exact rhythm and the correct proportions.</a:t>
            </a:r>
            <a:endParaRPr lang="it-IT" sz="2000" dirty="0">
              <a:effectLst>
                <a:glow rad="101600">
                  <a:schemeClr val="accent6">
                    <a:lumMod val="40000"/>
                    <a:lumOff val="60000"/>
                    <a:alpha val="60000"/>
                  </a:schemeClr>
                </a:glow>
              </a:effectLst>
            </a:endParaRPr>
          </a:p>
          <a:p>
            <a:pPr marL="0" indent="0">
              <a:buNone/>
            </a:pPr>
            <a:endParaRPr lang="en-US" sz="2000" dirty="0">
              <a:effectLst>
                <a:glow rad="101600">
                  <a:schemeClr val="accent6">
                    <a:lumMod val="40000"/>
                    <a:lumOff val="60000"/>
                    <a:alpha val="60000"/>
                  </a:schemeClr>
                </a:glow>
              </a:effectLst>
            </a:endParaRPr>
          </a:p>
          <a:p>
            <a:pPr marL="0" indent="0">
              <a:buNone/>
            </a:pPr>
            <a:r>
              <a:rPr lang="en-US" sz="2000" dirty="0" smtClean="0">
                <a:effectLst>
                  <a:glow rad="101600">
                    <a:schemeClr val="accent6">
                      <a:lumMod val="40000"/>
                      <a:lumOff val="60000"/>
                      <a:alpha val="60000"/>
                    </a:schemeClr>
                  </a:glow>
                </a:effectLst>
              </a:rPr>
              <a:t>All </a:t>
            </a:r>
            <a:r>
              <a:rPr lang="en-US" sz="2000" dirty="0">
                <a:effectLst>
                  <a:glow rad="101600">
                    <a:schemeClr val="accent6">
                      <a:lumMod val="40000"/>
                      <a:lumOff val="60000"/>
                      <a:alpha val="60000"/>
                    </a:schemeClr>
                  </a:glow>
                </a:effectLst>
              </a:rPr>
              <a:t>this is summarized in the concept of </a:t>
            </a:r>
            <a:r>
              <a:rPr lang="en-US" sz="2000" dirty="0" err="1">
                <a:effectLst>
                  <a:glow rad="101600">
                    <a:schemeClr val="accent6">
                      <a:lumMod val="40000"/>
                      <a:lumOff val="60000"/>
                      <a:alpha val="60000"/>
                    </a:schemeClr>
                  </a:glow>
                </a:effectLst>
              </a:rPr>
              <a:t>kósmos</a:t>
            </a:r>
            <a:r>
              <a:rPr lang="en-US" sz="2000" dirty="0">
                <a:effectLst>
                  <a:glow rad="101600">
                    <a:schemeClr val="accent6">
                      <a:lumMod val="40000"/>
                      <a:lumOff val="60000"/>
                      <a:alpha val="60000"/>
                    </a:schemeClr>
                  </a:glow>
                </a:effectLst>
              </a:rPr>
              <a:t>, which refers to the beauty of an object due to the perfection of its structure on the basis of the proportion of its parts. Since  the archaic age a work of art is conceived as a combined set of items that represent the copy  of an order  external to the work itself that  provokes  pleasure and admiration. In the field of verbal arts, as reported by Homer himself, the concept of </a:t>
            </a:r>
            <a:r>
              <a:rPr lang="en-US" sz="2000" dirty="0" err="1">
                <a:effectLst>
                  <a:glow rad="101600">
                    <a:schemeClr val="accent6">
                      <a:lumMod val="40000"/>
                      <a:lumOff val="60000"/>
                      <a:alpha val="60000"/>
                    </a:schemeClr>
                  </a:glow>
                </a:effectLst>
              </a:rPr>
              <a:t>kósmos</a:t>
            </a:r>
            <a:r>
              <a:rPr lang="en-US" sz="2000" dirty="0">
                <a:effectLst>
                  <a:glow rad="101600">
                    <a:schemeClr val="accent6">
                      <a:lumMod val="40000"/>
                      <a:lumOff val="60000"/>
                      <a:alpha val="60000"/>
                    </a:schemeClr>
                  </a:glow>
                </a:effectLst>
              </a:rPr>
              <a:t> is connected  to harmony and coherence: a singer can be said to perform a song according to the canons of beauty if he goes </a:t>
            </a:r>
            <a:r>
              <a:rPr lang="en-US" sz="2000" dirty="0" err="1">
                <a:effectLst>
                  <a:glow rad="101600">
                    <a:schemeClr val="accent6">
                      <a:lumMod val="40000"/>
                      <a:lumOff val="60000"/>
                      <a:alpha val="60000"/>
                    </a:schemeClr>
                  </a:glow>
                </a:effectLst>
              </a:rPr>
              <a:t>katá</a:t>
            </a:r>
            <a:r>
              <a:rPr lang="en-US" sz="2000" dirty="0">
                <a:effectLst>
                  <a:glow rad="101600">
                    <a:schemeClr val="accent6">
                      <a:lumMod val="40000"/>
                      <a:lumOff val="60000"/>
                      <a:alpha val="60000"/>
                    </a:schemeClr>
                  </a:glow>
                </a:effectLst>
              </a:rPr>
              <a:t> </a:t>
            </a:r>
            <a:r>
              <a:rPr lang="en-US" sz="2000" dirty="0" err="1">
                <a:effectLst>
                  <a:glow rad="101600">
                    <a:schemeClr val="accent6">
                      <a:lumMod val="40000"/>
                      <a:lumOff val="60000"/>
                      <a:alpha val="60000"/>
                    </a:schemeClr>
                  </a:glow>
                </a:effectLst>
              </a:rPr>
              <a:t>Kosmon</a:t>
            </a:r>
            <a:r>
              <a:rPr lang="en-US" sz="2000" dirty="0">
                <a:effectLst>
                  <a:glow rad="101600">
                    <a:schemeClr val="accent6">
                      <a:lumMod val="40000"/>
                      <a:lumOff val="60000"/>
                      <a:alpha val="60000"/>
                    </a:schemeClr>
                  </a:glow>
                </a:effectLst>
              </a:rPr>
              <a:t> , according to a fine order .</a:t>
            </a:r>
            <a:endParaRPr lang="it-IT" sz="2000" dirty="0">
              <a:effectLst>
                <a:glow rad="101600">
                  <a:schemeClr val="accent6">
                    <a:lumMod val="40000"/>
                    <a:lumOff val="60000"/>
                    <a:alpha val="60000"/>
                  </a:schemeClr>
                </a:glow>
              </a:effectLst>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4" name="Segnaposto contenuto 3" descr="C:\Users\Utente 17\Desktop\3-Antonio-Canova_Le-Grazie-venividivici.jpg"/>
          <p:cNvPicPr>
            <a:picLocks noGrp="1"/>
          </p:cNvPicPr>
          <p:nvPr>
            <p:ph idx="1"/>
          </p:nvPr>
        </p:nvPicPr>
        <p:blipFill>
          <a:blip r:embed="rId2" cstate="print"/>
          <a:srcRect/>
          <a:stretch>
            <a:fillRect/>
          </a:stretch>
        </p:blipFill>
        <p:spPr bwMode="auto">
          <a:xfrm>
            <a:off x="3000364" y="500042"/>
            <a:ext cx="3087287" cy="452596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Titolo 1"/>
          <p:cNvSpPr>
            <a:spLocks noGrp="1"/>
          </p:cNvSpPr>
          <p:nvPr>
            <p:ph type="title"/>
          </p:nvPr>
        </p:nvSpPr>
        <p:spPr>
          <a:xfrm>
            <a:off x="428596" y="5429264"/>
            <a:ext cx="8229600" cy="1143000"/>
          </a:xfrm>
        </p:spPr>
        <p:txBody>
          <a:bodyPr>
            <a:normAutofit/>
          </a:bodyPr>
          <a:lstStyle/>
          <a:p>
            <a:r>
              <a:rPr lang="it-IT" sz="2400" i="1" dirty="0" smtClean="0">
                <a:effectLst>
                  <a:glow rad="101600">
                    <a:schemeClr val="bg1">
                      <a:alpha val="60000"/>
                    </a:schemeClr>
                  </a:glow>
                </a:effectLst>
                <a:latin typeface="Times New Roman" pitchFamily="18" charset="0"/>
                <a:cs typeface="Times New Roman" pitchFamily="18" charset="0"/>
              </a:rPr>
              <a:t>Le Grazie, di </a:t>
            </a:r>
            <a:r>
              <a:rPr lang="it-IT" sz="2400" i="1" dirty="0" err="1" smtClean="0">
                <a:effectLst>
                  <a:glow rad="101600">
                    <a:schemeClr val="bg1">
                      <a:alpha val="60000"/>
                    </a:schemeClr>
                  </a:glow>
                </a:effectLst>
                <a:latin typeface="Times New Roman" pitchFamily="18" charset="0"/>
                <a:cs typeface="Times New Roman" pitchFamily="18" charset="0"/>
              </a:rPr>
              <a:t>A.Canova</a:t>
            </a:r>
            <a:r>
              <a:rPr lang="it-IT" sz="2400" i="1" dirty="0" smtClean="0">
                <a:effectLst>
                  <a:glow rad="101600">
                    <a:schemeClr val="bg1">
                      <a:alpha val="60000"/>
                    </a:schemeClr>
                  </a:glow>
                </a:effectLst>
                <a:latin typeface="Times New Roman" pitchFamily="18" charset="0"/>
                <a:cs typeface="Times New Roman" pitchFamily="18" charset="0"/>
              </a:rPr>
              <a:t>, Museo dell’</a:t>
            </a:r>
            <a:r>
              <a:rPr lang="it-IT" sz="2400" i="1" dirty="0" err="1" smtClean="0">
                <a:effectLst>
                  <a:glow rad="101600">
                    <a:schemeClr val="bg1">
                      <a:alpha val="60000"/>
                    </a:schemeClr>
                  </a:glow>
                </a:effectLst>
                <a:latin typeface="Times New Roman" pitchFamily="18" charset="0"/>
                <a:cs typeface="Times New Roman" pitchFamily="18" charset="0"/>
              </a:rPr>
              <a:t>Ermitage</a:t>
            </a:r>
            <a:r>
              <a:rPr lang="it-IT" sz="2400" i="1" dirty="0" smtClean="0">
                <a:effectLst>
                  <a:glow rad="101600">
                    <a:schemeClr val="bg1">
                      <a:alpha val="60000"/>
                    </a:schemeClr>
                  </a:glow>
                </a:effectLst>
                <a:latin typeface="Times New Roman" pitchFamily="18" charset="0"/>
                <a:cs typeface="Times New Roman" pitchFamily="18" charset="0"/>
              </a:rPr>
              <a:t>, San Pietroburgo</a:t>
            </a:r>
            <a:endParaRPr lang="it-IT" sz="2400" i="1" dirty="0">
              <a:effectLst>
                <a:glow rad="101600">
                  <a:schemeClr val="bg1">
                    <a:alpha val="60000"/>
                  </a:schemeClr>
                </a:glow>
              </a:effectLst>
              <a:latin typeface="Times New Roman" pitchFamily="18" charset="0"/>
              <a:cs typeface="Times New Roman" pitchFamily="18" charset="0"/>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5"/>
                                        </p:tgtEl>
                                        <p:attrNameLst>
                                          <p:attrName>style.visibility</p:attrName>
                                        </p:attrNameLst>
                                      </p:cBhvr>
                                      <p:to>
                                        <p:strVal val="visible"/>
                                      </p:to>
                                    </p:set>
                                    <p:anim calcmode="discrete" valueType="clr">
                                      <p:cBhvr override="childStyle">
                                        <p:cTn id="13"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
                                        </p:tgtEl>
                                        <p:attrNameLst>
                                          <p:attrName>fillcolor</p:attrName>
                                        </p:attrNameLst>
                                      </p:cBhvr>
                                      <p:tavLst>
                                        <p:tav tm="0">
                                          <p:val>
                                            <p:clrVal>
                                              <a:schemeClr val="accent2"/>
                                            </p:clrVal>
                                          </p:val>
                                        </p:tav>
                                        <p:tav tm="50000">
                                          <p:val>
                                            <p:clrVal>
                                              <a:schemeClr val="hlink"/>
                                            </p:clrVal>
                                          </p:val>
                                        </p:tav>
                                      </p:tavLst>
                                    </p:anim>
                                    <p:set>
                                      <p:cBhvr>
                                        <p:cTn id="15"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 name="Segnaposto contenuto 2"/>
          <p:cNvSpPr>
            <a:spLocks noGrp="1"/>
          </p:cNvSpPr>
          <p:nvPr>
            <p:ph idx="1"/>
          </p:nvPr>
        </p:nvSpPr>
        <p:spPr>
          <a:xfrm>
            <a:off x="395536" y="404664"/>
            <a:ext cx="8229600" cy="4525963"/>
          </a:xfrm>
        </p:spPr>
        <p:txBody>
          <a:bodyPr>
            <a:noAutofit/>
          </a:bodyPr>
          <a:lstStyle/>
          <a:p>
            <a:pPr indent="15875" algn="just">
              <a:buNone/>
            </a:pPr>
            <a:r>
              <a:rPr lang="en-US" sz="2000" dirty="0">
                <a:effectLst>
                  <a:glow rad="101600">
                    <a:schemeClr val="bg1">
                      <a:alpha val="60000"/>
                    </a:schemeClr>
                  </a:glow>
                </a:effectLst>
              </a:rPr>
              <a:t>The compositional process of </a:t>
            </a:r>
            <a:r>
              <a:rPr lang="en-US" sz="2000" dirty="0" err="1">
                <a:effectLst>
                  <a:glow rad="101600">
                    <a:schemeClr val="bg1">
                      <a:alpha val="60000"/>
                    </a:schemeClr>
                  </a:glow>
                </a:effectLst>
              </a:rPr>
              <a:t>kósmos</a:t>
            </a:r>
            <a:r>
              <a:rPr lang="en-US" sz="2000" dirty="0">
                <a:effectLst>
                  <a:glow rad="101600">
                    <a:schemeClr val="bg1">
                      <a:alpha val="60000"/>
                    </a:schemeClr>
                  </a:glow>
                </a:effectLst>
              </a:rPr>
              <a:t> is activated, in turn, by the impulse to reproduce  that, according to Aristotle, characterizes man as a being devoted  and oriented towards knowledge. This impulse is defined  mimesis, the imitation process that can refer not only to the process  of poetry, visual arts and music, but also of voice and acting, until you get to more philosophical meanings</a:t>
            </a:r>
            <a:r>
              <a:rPr lang="en-US" sz="2000" dirty="0" smtClean="0">
                <a:effectLst>
                  <a:glow rad="101600">
                    <a:schemeClr val="bg1">
                      <a:alpha val="60000"/>
                    </a:schemeClr>
                  </a:glow>
                </a:effectLst>
              </a:rPr>
              <a:t>.</a:t>
            </a:r>
          </a:p>
          <a:p>
            <a:pPr indent="15875" algn="just">
              <a:buNone/>
            </a:pPr>
            <a:r>
              <a:rPr lang="it-IT" sz="2000" dirty="0" smtClean="0">
                <a:effectLst>
                  <a:glow rad="101600">
                    <a:schemeClr val="bg1">
                      <a:alpha val="60000"/>
                    </a:schemeClr>
                  </a:glow>
                </a:effectLst>
                <a:latin typeface="Times New Roman" pitchFamily="18" charset="0"/>
                <a:cs typeface="Times New Roman" pitchFamily="18" charset="0"/>
              </a:rPr>
              <a:t> </a:t>
            </a:r>
            <a:endParaRPr lang="it-IT" sz="2000" dirty="0">
              <a:effectLst>
                <a:glow rad="101600">
                  <a:schemeClr val="bg1">
                    <a:alpha val="60000"/>
                  </a:schemeClr>
                </a:glow>
              </a:effectLst>
              <a:latin typeface="Times New Roman" pitchFamily="18" charset="0"/>
              <a:cs typeface="Times New Roman" pitchFamily="18" charset="0"/>
            </a:endParaRPr>
          </a:p>
          <a:p>
            <a:pPr indent="15875" algn="just">
              <a:buNone/>
            </a:pPr>
            <a:r>
              <a:rPr lang="en-US" sz="2000" i="1" dirty="0">
                <a:effectLst>
                  <a:glow rad="101600">
                    <a:schemeClr val="bg1">
                      <a:alpha val="60000"/>
                    </a:schemeClr>
                  </a:glow>
                </a:effectLst>
              </a:rPr>
              <a:t>That's where the whole speech is to touch the fourth kind of delirium: one for which one when, at the sight of earthly beauty, remembering  the true beauty, takes wing, and again feathery and yearning to fly, but powerless to do it, like a bird gazes the height [and] and neglects earthly things, provides reason to be considered out of his mind. That delirium, for me, is the noblest form of all divine deliriums and proceeds from what is nobler, so much for those who are taken as for those who participate; and who knows this divine rapture, love and beauty, is called  amateur. Because, as it has been said, every human soul by its nature has contemplated the true being, otherwise it would not have got in this [250] creature which is called man.</a:t>
            </a:r>
            <a:r>
              <a:rPr lang="en-US" sz="2000" dirty="0">
                <a:effectLst>
                  <a:glow rad="101600">
                    <a:schemeClr val="bg1">
                      <a:alpha val="60000"/>
                    </a:schemeClr>
                  </a:glow>
                </a:effectLst>
              </a:rPr>
              <a:t> </a:t>
            </a:r>
            <a:endParaRPr lang="it-IT" sz="2000" dirty="0">
              <a:effectLst>
                <a:glow rad="101600">
                  <a:schemeClr val="bg1">
                    <a:alpha val="60000"/>
                  </a:schemeClr>
                </a:glow>
              </a:effectLst>
              <a:latin typeface="Times New Roman" pitchFamily="18" charset="0"/>
              <a:cs typeface="Times New Roman" pitchFamily="18" charset="0"/>
            </a:endParaRPr>
          </a:p>
          <a:p>
            <a:pPr indent="15875" algn="r">
              <a:buNone/>
            </a:pPr>
            <a:r>
              <a:rPr lang="it-IT" sz="2000" dirty="0" smtClean="0">
                <a:effectLst>
                  <a:glow rad="101600">
                    <a:schemeClr val="bg1">
                      <a:alpha val="60000"/>
                    </a:schemeClr>
                  </a:glow>
                </a:effectLst>
                <a:latin typeface="Times New Roman" pitchFamily="18" charset="0"/>
                <a:cs typeface="Times New Roman" pitchFamily="18" charset="0"/>
              </a:rPr>
              <a:t>Plato. </a:t>
            </a:r>
            <a:r>
              <a:rPr lang="it-IT" sz="2000" dirty="0" err="1" smtClean="0">
                <a:effectLst>
                  <a:glow rad="101600">
                    <a:schemeClr val="bg1">
                      <a:alpha val="60000"/>
                    </a:schemeClr>
                  </a:glow>
                </a:effectLst>
                <a:latin typeface="Times New Roman" pitchFamily="18" charset="0"/>
                <a:cs typeface="Times New Roman" pitchFamily="18" charset="0"/>
              </a:rPr>
              <a:t>Phaedrus</a:t>
            </a:r>
            <a:r>
              <a:rPr lang="it-IT" sz="2000" dirty="0" smtClean="0">
                <a:effectLst>
                  <a:glow rad="101600">
                    <a:schemeClr val="bg1">
                      <a:alpha val="60000"/>
                    </a:schemeClr>
                  </a:glow>
                </a:effectLst>
                <a:latin typeface="Times New Roman" pitchFamily="18" charset="0"/>
                <a:cs typeface="Times New Roman" pitchFamily="18" charset="0"/>
              </a:rPr>
              <a:t> 249d</a:t>
            </a:r>
            <a:endParaRPr lang="it-IT" sz="2000" dirty="0">
              <a:effectLst>
                <a:glow rad="101600">
                  <a:schemeClr val="bg1">
                    <a:alpha val="60000"/>
                  </a:schemeClr>
                </a:glow>
              </a:effectLst>
              <a:latin typeface="Times New Roman" pitchFamily="18" charset="0"/>
              <a:cs typeface="Times New Roman" pitchFamily="18" charset="0"/>
            </a:endParaRPr>
          </a:p>
          <a:p>
            <a:pPr>
              <a:buNone/>
            </a:pPr>
            <a:endParaRPr lang="it-IT" sz="2000" dirty="0"/>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CasellaDiTesto 4"/>
          <p:cNvSpPr txBox="1"/>
          <p:nvPr/>
        </p:nvSpPr>
        <p:spPr>
          <a:xfrm>
            <a:off x="4461551" y="3659212"/>
            <a:ext cx="4248472" cy="286232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6000" b="1" spc="50" dirty="0" smtClean="0">
                <a:ln w="11430"/>
                <a:solidFill>
                  <a:schemeClr val="accent6">
                    <a:lumMod val="50000"/>
                  </a:schemeClr>
                </a:solidFill>
                <a:effectLst>
                  <a:outerShdw blurRad="76200" dist="50800" dir="5400000" algn="tl" rotWithShape="0">
                    <a:srgbClr val="000000">
                      <a:alpha val="65000"/>
                    </a:srgbClr>
                  </a:outerShdw>
                </a:effectLst>
              </a:rPr>
              <a:t>The </a:t>
            </a:r>
            <a:r>
              <a:rPr lang="it-IT" sz="6000" b="1" spc="50" dirty="0" err="1" smtClean="0">
                <a:ln w="11430"/>
                <a:solidFill>
                  <a:schemeClr val="accent6">
                    <a:lumMod val="50000"/>
                  </a:schemeClr>
                </a:solidFill>
                <a:effectLst>
                  <a:outerShdw blurRad="76200" dist="50800" dir="5400000" algn="tl" rotWithShape="0">
                    <a:srgbClr val="000000">
                      <a:alpha val="65000"/>
                    </a:srgbClr>
                  </a:outerShdw>
                </a:effectLst>
              </a:rPr>
              <a:t>myth</a:t>
            </a:r>
            <a:r>
              <a:rPr lang="it-IT" sz="6000" b="1" spc="50" dirty="0" smtClean="0">
                <a:ln w="11430"/>
                <a:solidFill>
                  <a:schemeClr val="accent6">
                    <a:lumMod val="50000"/>
                  </a:schemeClr>
                </a:solidFill>
                <a:effectLst>
                  <a:outerShdw blurRad="76200" dist="50800" dir="5400000" algn="tl" rotWithShape="0">
                    <a:srgbClr val="000000">
                      <a:alpha val="65000"/>
                    </a:srgbClr>
                  </a:outerShdw>
                </a:effectLst>
              </a:rPr>
              <a:t> in </a:t>
            </a:r>
            <a:r>
              <a:rPr lang="it-IT" sz="6000" b="1" spc="50" dirty="0" err="1" smtClean="0">
                <a:ln w="11430"/>
                <a:solidFill>
                  <a:schemeClr val="accent6">
                    <a:lumMod val="50000"/>
                  </a:schemeClr>
                </a:solidFill>
                <a:effectLst>
                  <a:outerShdw blurRad="76200" dist="50800" dir="5400000" algn="tl" rotWithShape="0">
                    <a:srgbClr val="000000">
                      <a:alpha val="65000"/>
                    </a:srgbClr>
                  </a:outerShdw>
                </a:effectLst>
              </a:rPr>
              <a:t>ancient</a:t>
            </a:r>
            <a:r>
              <a:rPr lang="it-IT" sz="6000" b="1" spc="50" dirty="0" smtClean="0">
                <a:ln w="11430"/>
                <a:solidFill>
                  <a:schemeClr val="accent6">
                    <a:lumMod val="50000"/>
                  </a:schemeClr>
                </a:solidFill>
                <a:effectLst>
                  <a:outerShdw blurRad="76200" dist="50800" dir="5400000" algn="tl" rotWithShape="0">
                    <a:srgbClr val="000000">
                      <a:alpha val="65000"/>
                    </a:srgbClr>
                  </a:outerShdw>
                </a:effectLst>
              </a:rPr>
              <a:t> </a:t>
            </a:r>
            <a:r>
              <a:rPr lang="it-IT" sz="6000" b="1" spc="50" dirty="0" err="1" smtClean="0">
                <a:ln w="11430"/>
                <a:solidFill>
                  <a:schemeClr val="accent6">
                    <a:lumMod val="50000"/>
                  </a:schemeClr>
                </a:solidFill>
                <a:effectLst>
                  <a:outerShdw blurRad="76200" dist="50800" dir="5400000" algn="tl" rotWithShape="0">
                    <a:srgbClr val="000000">
                      <a:alpha val="65000"/>
                    </a:srgbClr>
                  </a:outerShdw>
                </a:effectLst>
              </a:rPr>
              <a:t>Greece</a:t>
            </a:r>
            <a:endParaRPr lang="it-IT" sz="6000" b="1" spc="50" dirty="0">
              <a:ln w="11430"/>
              <a:solidFill>
                <a:schemeClr val="accent6">
                  <a:lumMod val="50000"/>
                </a:schemeClr>
              </a:solidFill>
              <a:effectLst>
                <a:outerShdw blurRad="76200" dist="50800" dir="5400000" algn="tl" rotWithShape="0">
                  <a:srgbClr val="000000">
                    <a:alpha val="65000"/>
                  </a:srgbClr>
                </a:outerShdw>
              </a:effectLst>
            </a:endParaRPr>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657" y="-33594"/>
            <a:ext cx="9524868" cy="3600400"/>
          </a:xfrm>
          <a:prstGeom prst="rect">
            <a:avLst/>
          </a:prstGeom>
          <a:effectLst>
            <a:softEdge rad="635000"/>
          </a:effectLst>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935" y="3284984"/>
            <a:ext cx="3333428" cy="3227940"/>
          </a:xfrm>
          <a:prstGeom prst="ellipse">
            <a:avLst/>
          </a:prstGeom>
          <a:ln>
            <a:noFill/>
          </a:ln>
          <a:effectLst>
            <a:softEdge rad="127000"/>
          </a:effectLst>
        </p:spPr>
      </p:pic>
    </p:spTree>
    <p:extLst>
      <p:ext uri="{BB962C8B-B14F-4D97-AF65-F5344CB8AC3E}">
        <p14:creationId xmlns:p14="http://schemas.microsoft.com/office/powerpoint/2010/main" val="3730905581"/>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 name="Titolo 1"/>
          <p:cNvSpPr>
            <a:spLocks noGrp="1"/>
          </p:cNvSpPr>
          <p:nvPr>
            <p:ph type="title"/>
          </p:nvPr>
        </p:nvSpPr>
        <p:spPr>
          <a:xfrm>
            <a:off x="457200" y="116632"/>
            <a:ext cx="8229600" cy="1143000"/>
          </a:xfrm>
        </p:spPr>
        <p:txBody>
          <a:bodyPr>
            <a:normAutofit/>
          </a:bodyPr>
          <a:lstStyle/>
          <a:p>
            <a:r>
              <a:rPr lang="el-GR" sz="5400" b="1" dirty="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῾Ελένη</a:t>
            </a:r>
            <a:endParaRPr lang="it-IT" sz="5400" b="1" dirty="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Segnaposto contenuto 2"/>
          <p:cNvSpPr>
            <a:spLocks noGrp="1"/>
          </p:cNvSpPr>
          <p:nvPr>
            <p:ph idx="1"/>
          </p:nvPr>
        </p:nvSpPr>
        <p:spPr>
          <a:xfrm>
            <a:off x="282352" y="1124744"/>
            <a:ext cx="8579296" cy="4569372"/>
          </a:xfrm>
        </p:spPr>
        <p:txBody>
          <a:bodyPr>
            <a:noAutofit/>
          </a:bodyPr>
          <a:lstStyle/>
          <a:p>
            <a:pPr indent="15875">
              <a:buNone/>
            </a:pPr>
            <a:r>
              <a:rPr lang="en-US" sz="2000" dirty="0"/>
              <a:t>It is not a  coincidence, perhaps, that to physically embody the Dionysian need of  beauty is just  the charm of a woman, </a:t>
            </a:r>
            <a:r>
              <a:rPr lang="en-US" sz="2000" dirty="0" smtClean="0"/>
              <a:t>Helen, </a:t>
            </a:r>
            <a:r>
              <a:rPr lang="en-US" sz="2000" dirty="0"/>
              <a:t>a word between  war and seduction.  It’s a kind of beauty, symbol of divine </a:t>
            </a:r>
            <a:r>
              <a:rPr lang="en-US" sz="2000" dirty="0" err="1"/>
              <a:t>Eumorphia</a:t>
            </a:r>
            <a:r>
              <a:rPr lang="en-US" sz="2000" dirty="0"/>
              <a:t> and, at the same time, bringing destruction, death and revenge, as  the fragment of </a:t>
            </a:r>
            <a:r>
              <a:rPr lang="en-US" sz="2000" dirty="0" err="1"/>
              <a:t>Canti</a:t>
            </a:r>
            <a:r>
              <a:rPr lang="en-US" sz="2000" dirty="0"/>
              <a:t> </a:t>
            </a:r>
            <a:r>
              <a:rPr lang="en-US" sz="2000" dirty="0" err="1"/>
              <a:t>Ciprii</a:t>
            </a:r>
            <a:r>
              <a:rPr lang="en-US" sz="2000" dirty="0"/>
              <a:t> (fr.7 </a:t>
            </a:r>
            <a:r>
              <a:rPr lang="en-US" sz="2000" dirty="0" err="1"/>
              <a:t>Bernabé</a:t>
            </a:r>
            <a:r>
              <a:rPr lang="en-US" sz="2000" dirty="0"/>
              <a:t>) shows, considering </a:t>
            </a:r>
            <a:r>
              <a:rPr lang="en-US" sz="2000" dirty="0" smtClean="0"/>
              <a:t>Helen not </a:t>
            </a:r>
            <a:r>
              <a:rPr lang="en-US" sz="2000" dirty="0"/>
              <a:t>Leda’s daughter, but  </a:t>
            </a:r>
            <a:r>
              <a:rPr lang="en-US" sz="2000" dirty="0" err="1"/>
              <a:t>Nemesi’s</a:t>
            </a:r>
            <a:r>
              <a:rPr lang="en-US" sz="2000" dirty="0"/>
              <a:t>, the "righteous indignation", through which  the </a:t>
            </a:r>
            <a:r>
              <a:rPr lang="en-US" sz="2000" dirty="0" err="1"/>
              <a:t>gods’father</a:t>
            </a:r>
            <a:r>
              <a:rPr lang="en-US" sz="2000" dirty="0"/>
              <a:t> offers humanity a frightening demonstration of his power</a:t>
            </a:r>
            <a:r>
              <a:rPr lang="en-US" sz="2000" dirty="0" smtClean="0"/>
              <a:t>.</a:t>
            </a:r>
          </a:p>
          <a:p>
            <a:pPr indent="15875">
              <a:buNone/>
            </a:pPr>
            <a:r>
              <a:rPr lang="en-US" sz="2000" dirty="0" smtClean="0">
                <a:latin typeface="Times New Roman" pitchFamily="18" charset="0"/>
                <a:cs typeface="Times New Roman" pitchFamily="18" charset="0"/>
              </a:rPr>
              <a:t>`</a:t>
            </a:r>
            <a:r>
              <a:rPr lang="en-US" sz="2000" i="1" dirty="0">
                <a:latin typeface="Times New Roman" pitchFamily="18" charset="0"/>
                <a:cs typeface="Times New Roman" pitchFamily="18" charset="0"/>
              </a:rPr>
              <a:t>And after them she bare a third child, Helen, a marvel to men. Rich-</a:t>
            </a:r>
            <a:r>
              <a:rPr lang="en-US" sz="2000" i="1" dirty="0" err="1">
                <a:latin typeface="Times New Roman" pitchFamily="18" charset="0"/>
                <a:cs typeface="Times New Roman" pitchFamily="18" charset="0"/>
              </a:rPr>
              <a:t>tressed</a:t>
            </a:r>
            <a:r>
              <a:rPr lang="en-US" sz="2000" i="1" dirty="0">
                <a:latin typeface="Times New Roman" pitchFamily="18" charset="0"/>
                <a:cs typeface="Times New Roman" pitchFamily="18" charset="0"/>
              </a:rPr>
              <a:t> Nemesis once gave her birth when she had been joined in love with Zeus the king of the gods by harsh violence. For Nemesis tried to escape him and liked not to lie in love with her father Zeus the Son of </a:t>
            </a:r>
            <a:r>
              <a:rPr lang="en-US" sz="2000" i="1" dirty="0" err="1">
                <a:latin typeface="Times New Roman" pitchFamily="18" charset="0"/>
                <a:cs typeface="Times New Roman" pitchFamily="18" charset="0"/>
              </a:rPr>
              <a:t>Cronos</a:t>
            </a:r>
            <a:r>
              <a:rPr lang="en-US" sz="2000" i="1" dirty="0">
                <a:latin typeface="Times New Roman" pitchFamily="18" charset="0"/>
                <a:cs typeface="Times New Roman" pitchFamily="18" charset="0"/>
              </a:rPr>
              <a:t>; for shame and indignation vexed her heart: therefore she fled him over the land and fruitless dark water. But Zeus ever pursued and longed in his heart to catch her. Now she took the form of a fish and sped over the waves of the loud-roaring sea, and now over Ocean's stream and the furthest bounds of Earth, and now she sped over the furrowed land, always turning into such dread creatures as the dry land nurtures, that she might escape him.'</a:t>
            </a:r>
            <a:endParaRPr lang="it-IT" sz="2000" dirty="0">
              <a:latin typeface="Times New Roman" pitchFamily="18" charset="0"/>
              <a:cs typeface="Times New Roman" pitchFamily="18" charset="0"/>
            </a:endParaRPr>
          </a:p>
          <a:p>
            <a:pPr indent="15875" algn="r">
              <a:buNone/>
            </a:pPr>
            <a:r>
              <a:rPr lang="it-IT" sz="2000" dirty="0" err="1">
                <a:latin typeface="Times New Roman" pitchFamily="18" charset="0"/>
                <a:cs typeface="Times New Roman" pitchFamily="18" charset="0"/>
              </a:rPr>
              <a:t>Cypria</a:t>
            </a:r>
            <a:r>
              <a:rPr lang="it-IT" sz="2000" dirty="0">
                <a:latin typeface="Times New Roman" pitchFamily="18" charset="0"/>
                <a:cs typeface="Times New Roman" pitchFamily="18" charset="0"/>
              </a:rPr>
              <a:t>, </a:t>
            </a:r>
            <a:r>
              <a:rPr lang="it-IT" sz="2000" dirty="0" err="1">
                <a:latin typeface="Times New Roman" pitchFamily="18" charset="0"/>
                <a:cs typeface="Times New Roman" pitchFamily="18" charset="0"/>
              </a:rPr>
              <a:t>fr</a:t>
            </a:r>
            <a:r>
              <a:rPr lang="it-IT" sz="2000" dirty="0">
                <a:latin typeface="Times New Roman" pitchFamily="18" charset="0"/>
                <a:cs typeface="Times New Roman" pitchFamily="18" charset="0"/>
              </a:rPr>
              <a:t>. 8</a:t>
            </a:r>
          </a:p>
          <a:p>
            <a:pPr indent="15875">
              <a:buNone/>
            </a:pPr>
            <a:endParaRPr lang="it-IT" sz="2000" dirty="0">
              <a:latin typeface="Times New Roman" pitchFamily="18" charset="0"/>
              <a:cs typeface="Times New Roman" pitchFamily="18" charset="0"/>
            </a:endParaRPr>
          </a:p>
        </p:txBody>
      </p:sp>
    </p:spTree>
  </p:cSld>
  <p:clrMapOvr>
    <a:masterClrMapping/>
  </p:clrMapOvr>
  <p:transition>
    <p:pull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00042"/>
            <a:ext cx="8229600" cy="5929354"/>
          </a:xfrm>
        </p:spPr>
        <p:txBody>
          <a:bodyPr>
            <a:noAutofit/>
          </a:bodyPr>
          <a:lstStyle/>
          <a:p>
            <a:pPr marL="0" indent="0">
              <a:buNone/>
            </a:pPr>
            <a:r>
              <a:rPr lang="en-US" sz="2000" dirty="0" smtClean="0">
                <a:effectLst>
                  <a:glow rad="101600">
                    <a:schemeClr val="bg1">
                      <a:alpha val="60000"/>
                    </a:schemeClr>
                  </a:glow>
                </a:effectLst>
              </a:rPr>
              <a:t>Helen, </a:t>
            </a:r>
            <a:r>
              <a:rPr lang="en-US" sz="2000" dirty="0">
                <a:effectLst>
                  <a:glow rad="101600">
                    <a:schemeClr val="bg1">
                      <a:alpha val="60000"/>
                    </a:schemeClr>
                  </a:glow>
                </a:effectLst>
              </a:rPr>
              <a:t>superhuman beauty, embodies the '</a:t>
            </a:r>
            <a:r>
              <a:rPr lang="en-US" sz="2000" dirty="0" err="1">
                <a:effectLst>
                  <a:glow rad="101600">
                    <a:schemeClr val="bg1">
                      <a:alpha val="60000"/>
                    </a:schemeClr>
                  </a:glow>
                </a:effectLst>
              </a:rPr>
              <a:t>ἀνάγκη</a:t>
            </a:r>
            <a:r>
              <a:rPr lang="en-US" sz="2000" dirty="0">
                <a:effectLst>
                  <a:glow rad="101600">
                    <a:schemeClr val="bg1">
                      <a:alpha val="60000"/>
                    </a:schemeClr>
                  </a:glow>
                </a:effectLst>
              </a:rPr>
              <a:t> divine: "Certainly  you are not guilty before me, the gods are guilty, / they urged me against the sad war of </a:t>
            </a:r>
            <a:r>
              <a:rPr lang="en-US" sz="2000" dirty="0" err="1">
                <a:effectLst>
                  <a:glow rad="101600">
                    <a:schemeClr val="bg1">
                      <a:alpha val="60000"/>
                    </a:schemeClr>
                  </a:glow>
                </a:effectLst>
              </a:rPr>
              <a:t>Danai</a:t>
            </a:r>
            <a:r>
              <a:rPr lang="en-US" sz="2000" dirty="0">
                <a:effectLst>
                  <a:glow rad="101600">
                    <a:schemeClr val="bg1">
                      <a:alpha val="60000"/>
                    </a:schemeClr>
                  </a:glow>
                </a:effectLst>
              </a:rPr>
              <a:t>" (Il., III 164-165), tells </a:t>
            </a:r>
            <a:r>
              <a:rPr lang="en-US" sz="2000" dirty="0" err="1">
                <a:effectLst>
                  <a:glow rad="101600">
                    <a:schemeClr val="bg1">
                      <a:alpha val="60000"/>
                    </a:schemeClr>
                  </a:glow>
                </a:effectLst>
              </a:rPr>
              <a:t>Priam</a:t>
            </a:r>
            <a:r>
              <a:rPr lang="en-US" sz="2000" dirty="0">
                <a:effectLst>
                  <a:glow rad="101600">
                    <a:schemeClr val="bg1">
                      <a:alpha val="60000"/>
                    </a:schemeClr>
                  </a:glow>
                </a:effectLst>
              </a:rPr>
              <a:t> to mitigate if not to justify, with good-natured and hieratic smile , his daughter’s in law guilty. </a:t>
            </a:r>
            <a:r>
              <a:rPr lang="en-US" sz="2000" dirty="0" smtClean="0">
                <a:effectLst>
                  <a:glow rad="101600">
                    <a:schemeClr val="bg1">
                      <a:alpha val="60000"/>
                    </a:schemeClr>
                  </a:glow>
                </a:effectLst>
              </a:rPr>
              <a:t>Helen, </a:t>
            </a:r>
            <a:r>
              <a:rPr lang="en-US" sz="2000" dirty="0">
                <a:effectLst>
                  <a:glow rad="101600">
                    <a:schemeClr val="bg1">
                      <a:alpha val="60000"/>
                    </a:schemeClr>
                  </a:glow>
                </a:effectLst>
              </a:rPr>
              <a:t>after all, is the embodiment of seduction, of 'love </a:t>
            </a:r>
            <a:r>
              <a:rPr lang="en-US" sz="2000" dirty="0" err="1">
                <a:effectLst>
                  <a:glow rad="101600">
                    <a:schemeClr val="bg1">
                      <a:alpha val="60000"/>
                    </a:schemeClr>
                  </a:glow>
                </a:effectLst>
              </a:rPr>
              <a:t>δολοπλόκος</a:t>
            </a:r>
            <a:r>
              <a:rPr lang="en-US" sz="2000" dirty="0">
                <a:effectLst>
                  <a:glow rad="101600">
                    <a:schemeClr val="bg1">
                      <a:alpha val="60000"/>
                    </a:schemeClr>
                  </a:glow>
                </a:effectLst>
              </a:rPr>
              <a:t>, Aphrodite’s son, who with his magic band wins the eternal and mortal men. Her prohibited charm can have disastrous  and harmful results, yet her  beauty is a magnet that attracts and can raise to ecstasy or drag into the abyss.</a:t>
            </a:r>
            <a:br>
              <a:rPr lang="en-US" sz="2000" dirty="0">
                <a:effectLst>
                  <a:glow rad="101600">
                    <a:schemeClr val="bg1">
                      <a:alpha val="60000"/>
                    </a:schemeClr>
                  </a:glow>
                </a:effectLst>
              </a:rPr>
            </a:br>
            <a:r>
              <a:rPr lang="en-US" sz="2000" dirty="0">
                <a:effectLst>
                  <a:glow rad="101600">
                    <a:schemeClr val="bg1">
                      <a:alpha val="60000"/>
                    </a:schemeClr>
                  </a:glow>
                </a:effectLst>
              </a:rPr>
              <a:t>In an interview with </a:t>
            </a:r>
            <a:r>
              <a:rPr lang="en-US" sz="2000" dirty="0" err="1">
                <a:effectLst>
                  <a:glow rad="101600">
                    <a:schemeClr val="bg1">
                      <a:alpha val="60000"/>
                    </a:schemeClr>
                  </a:glow>
                </a:effectLst>
              </a:rPr>
              <a:t>Priam</a:t>
            </a:r>
            <a:r>
              <a:rPr lang="en-US" sz="2000" dirty="0">
                <a:effectLst>
                  <a:glow rad="101600">
                    <a:schemeClr val="bg1">
                      <a:alpha val="60000"/>
                    </a:schemeClr>
                  </a:glow>
                </a:effectLst>
              </a:rPr>
              <a:t> she  calls herself "shameless." Yet the elders  people of the Trojans are motionless, like cicadas, sitting at the gates of the city: they are wise, good speakers, indifferent  to the female  charm. But when she  appears, accompanied by her two daughters-and the tears in her  eyes could not be distinguished, because she  was wrapped in a bright white veil -seniors exclaim to one another: "It is not a nemesis, that for such a woman Trojans and Greeks have been suffering  for so long and  are still suffering. She is, in fact, as one of the immortal goddesses. "Simple ,natural words  in that particular situation-and yet through them something unspeakably great happens: the  redemption  of beauty  from sin.</a:t>
            </a:r>
            <a:endParaRPr lang="it-IT" sz="2000" dirty="0">
              <a:effectLst>
                <a:glow rad="101600">
                  <a:schemeClr val="bg1">
                    <a:alpha val="60000"/>
                  </a:schemeClr>
                </a:glow>
              </a:effectLst>
            </a:endParaRPr>
          </a:p>
        </p:txBody>
      </p:sp>
    </p:spTree>
  </p:cSld>
  <p:clrMapOvr>
    <a:masterClrMapping/>
  </p:clrMapOvr>
  <p:transition spd="slow">
    <p:wheel spokes="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714348" y="5286388"/>
            <a:ext cx="8229600" cy="928694"/>
          </a:xfrm>
        </p:spPr>
        <p:txBody>
          <a:bodyPr>
            <a:noAutofit/>
          </a:bodyPr>
          <a:lstStyle/>
          <a:p>
            <a:r>
              <a:rPr lang="it-IT" sz="1800" i="1" dirty="0" smtClean="0">
                <a:latin typeface="Times New Roman" pitchFamily="18" charset="0"/>
                <a:cs typeface="Times New Roman" pitchFamily="18" charset="0"/>
              </a:rPr>
              <a:t/>
            </a:r>
            <a:br>
              <a:rPr lang="it-IT" sz="1800" i="1" dirty="0" smtClean="0">
                <a:latin typeface="Times New Roman" pitchFamily="18" charset="0"/>
                <a:cs typeface="Times New Roman" pitchFamily="18" charset="0"/>
              </a:rPr>
            </a:br>
            <a:r>
              <a:rPr lang="it-IT" sz="1800" i="1" dirty="0" smtClean="0">
                <a:effectLst>
                  <a:glow rad="101600">
                    <a:schemeClr val="bg1">
                      <a:alpha val="60000"/>
                    </a:schemeClr>
                  </a:glow>
                </a:effectLst>
                <a:latin typeface="Times New Roman" pitchFamily="18" charset="0"/>
                <a:cs typeface="Times New Roman" pitchFamily="18" charset="0"/>
              </a:rPr>
              <a:t>Elena </a:t>
            </a:r>
            <a:r>
              <a:rPr lang="it-IT" sz="1800" i="1" dirty="0">
                <a:effectLst>
                  <a:glow rad="101600">
                    <a:schemeClr val="bg1">
                      <a:alpha val="60000"/>
                    </a:schemeClr>
                  </a:glow>
                </a:effectLst>
                <a:latin typeface="Times New Roman" pitchFamily="18" charset="0"/>
                <a:cs typeface="Times New Roman" pitchFamily="18" charset="0"/>
              </a:rPr>
              <a:t>e Paride. Particolare di un cratere a campana apulo a figure rosse (IV secolo a.C</a:t>
            </a:r>
            <a:r>
              <a:rPr lang="it-IT" sz="1800" i="1" dirty="0">
                <a:effectLst>
                  <a:glow rad="101600">
                    <a:schemeClr val="bg1">
                      <a:alpha val="60000"/>
                    </a:schemeClr>
                  </a:glow>
                </a:effectLst>
                <a:latin typeface="Times New Roman" pitchFamily="18" charset="0"/>
                <a:cs typeface="Times New Roman" pitchFamily="18" charset="0"/>
                <a:hlinkClick r:id="rId2" tooltip="IV secolo a.C."/>
              </a:rPr>
              <a:t>.</a:t>
            </a:r>
            <a:r>
              <a:rPr lang="it-IT" sz="1800" i="1" dirty="0">
                <a:effectLst>
                  <a:glow rad="101600">
                    <a:schemeClr val="bg1">
                      <a:alpha val="60000"/>
                    </a:schemeClr>
                  </a:glow>
                </a:effectLst>
                <a:latin typeface="Times New Roman" pitchFamily="18" charset="0"/>
                <a:cs typeface="Times New Roman" pitchFamily="18" charset="0"/>
              </a:rPr>
              <a:t>), museo </a:t>
            </a:r>
            <a:r>
              <a:rPr lang="it-IT" sz="1800" i="1" dirty="0" smtClean="0">
                <a:effectLst>
                  <a:glow rad="101600">
                    <a:schemeClr val="bg1">
                      <a:alpha val="60000"/>
                    </a:schemeClr>
                  </a:glow>
                </a:effectLst>
                <a:latin typeface="Times New Roman" pitchFamily="18" charset="0"/>
                <a:cs typeface="Times New Roman" pitchFamily="18" charset="0"/>
              </a:rPr>
              <a:t>del </a:t>
            </a:r>
            <a:r>
              <a:rPr lang="it-IT" sz="1800" i="1" dirty="0" err="1" smtClean="0">
                <a:effectLst>
                  <a:glow rad="101600">
                    <a:schemeClr val="bg1">
                      <a:alpha val="60000"/>
                    </a:schemeClr>
                  </a:glow>
                </a:effectLst>
                <a:latin typeface="Times New Roman" pitchFamily="18" charset="0"/>
                <a:cs typeface="Times New Roman" pitchFamily="18" charset="0"/>
              </a:rPr>
              <a:t>Louvres</a:t>
            </a:r>
            <a:r>
              <a:rPr lang="it-IT" sz="1800" i="1" dirty="0" smtClean="0">
                <a:effectLst>
                  <a:glow rad="101600">
                    <a:schemeClr val="bg1">
                      <a:alpha val="60000"/>
                    </a:schemeClr>
                  </a:glow>
                </a:effectLst>
                <a:latin typeface="Times New Roman" pitchFamily="18" charset="0"/>
                <a:cs typeface="Times New Roman" pitchFamily="18" charset="0"/>
              </a:rPr>
              <a:t>, Parigi</a:t>
            </a:r>
            <a:r>
              <a:rPr lang="it-IT" dirty="0"/>
              <a:t/>
            </a:r>
            <a:br>
              <a:rPr lang="it-IT" dirty="0"/>
            </a:br>
            <a:endParaRPr lang="it-IT" dirty="0"/>
          </a:p>
        </p:txBody>
      </p:sp>
      <p:pic>
        <p:nvPicPr>
          <p:cNvPr id="4" name="Segnaposto contenuto 3" descr="C:\Users\Utente 17\Desktop\758px-Helene_Paris_Louvre_K6.jpg"/>
          <p:cNvPicPr>
            <a:picLocks noGrp="1"/>
          </p:cNvPicPr>
          <p:nvPr>
            <p:ph idx="1"/>
          </p:nvPr>
        </p:nvPicPr>
        <p:blipFill>
          <a:blip r:embed="rId3" cstate="print"/>
          <a:srcRect/>
          <a:stretch>
            <a:fillRect/>
          </a:stretch>
        </p:blipFill>
        <p:spPr bwMode="auto">
          <a:xfrm>
            <a:off x="1928794" y="428604"/>
            <a:ext cx="5717800" cy="45259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2"/>
                                        </p:tgtEl>
                                        <p:attrNameLst>
                                          <p:attrName>style.visibility</p:attrName>
                                        </p:attrNameLst>
                                      </p:cBhvr>
                                      <p:to>
                                        <p:strVal val="visible"/>
                                      </p:to>
                                    </p:set>
                                    <p:anim calcmode="discrete" valueType="clr">
                                      <p:cBhvr override="childStyle">
                                        <p:cTn id="11"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2"/>
                                        </p:tgtEl>
                                        <p:attrNameLst>
                                          <p:attrName>fillcolor</p:attrName>
                                        </p:attrNameLst>
                                      </p:cBhvr>
                                      <p:tavLst>
                                        <p:tav tm="0">
                                          <p:val>
                                            <p:clrVal>
                                              <a:schemeClr val="accent2"/>
                                            </p:clrVal>
                                          </p:val>
                                        </p:tav>
                                        <p:tav tm="50000">
                                          <p:val>
                                            <p:clrVal>
                                              <a:schemeClr val="hlink"/>
                                            </p:clrVal>
                                          </p:val>
                                        </p:tav>
                                      </p:tavLst>
                                    </p:anim>
                                    <p:set>
                                      <p:cBhvr>
                                        <p:cTn id="13"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3000"/>
            <a:lum/>
          </a:blip>
          <a:srcRect/>
          <a:stretch>
            <a:fillRect/>
          </a:stretch>
        </a:blipFill>
        <a:effectLst/>
      </p:bgPr>
    </p:bg>
    <p:spTree>
      <p:nvGrpSpPr>
        <p:cNvPr id="1" name=""/>
        <p:cNvGrpSpPr/>
        <p:nvPr/>
      </p:nvGrpSpPr>
      <p:grpSpPr>
        <a:xfrm>
          <a:off x="0" y="0"/>
          <a:ext cx="0" cy="0"/>
          <a:chOff x="0" y="0"/>
          <a:chExt cx="0" cy="0"/>
        </a:xfrm>
      </p:grpSpPr>
      <p:sp>
        <p:nvSpPr>
          <p:cNvPr id="4" name="CasellaDiTesto 3"/>
          <p:cNvSpPr txBox="1"/>
          <p:nvPr/>
        </p:nvSpPr>
        <p:spPr>
          <a:xfrm>
            <a:off x="323528" y="2935629"/>
            <a:ext cx="7215238" cy="3416320"/>
          </a:xfrm>
          <a:prstGeom prst="rect">
            <a:avLst/>
          </a:prstGeom>
          <a:noFill/>
          <a:ln>
            <a:noFill/>
          </a:ln>
          <a:scene3d>
            <a:camera prst="orthographicFront"/>
            <a:lightRig rig="threePt" dir="t"/>
          </a:scene3d>
          <a:sp3d extrusionH="114300">
            <a:bevelT prst="angle"/>
            <a:bevelB prst="angle"/>
            <a:extrusionClr>
              <a:schemeClr val="tx1"/>
            </a:extrusionClr>
          </a:sp3d>
        </p:spPr>
        <p:txBody>
          <a:bodyPr wrap="square" rtlCol="0">
            <a:spAutoFit/>
          </a:bodyPr>
          <a:lstStyle/>
          <a:p>
            <a:r>
              <a:rPr lang="en-US" sz="2400" dirty="0">
                <a:ln>
                  <a:solidFill>
                    <a:sysClr val="windowText" lastClr="000000"/>
                  </a:solidFill>
                </a:ln>
                <a:effectLst>
                  <a:glow rad="101600">
                    <a:schemeClr val="bg1">
                      <a:alpha val="60000"/>
                    </a:schemeClr>
                  </a:glow>
                </a:effectLst>
              </a:rPr>
              <a:t>Since ancient times, the figure of Helena has been the stereotype of the femme fatale, let’s just think  about  the etymological origin of the name. </a:t>
            </a:r>
            <a:r>
              <a:rPr lang="it-IT" sz="2400" dirty="0">
                <a:ln>
                  <a:solidFill>
                    <a:sysClr val="windowText" lastClr="000000"/>
                  </a:solidFill>
                </a:ln>
                <a:effectLst>
                  <a:glow rad="101600">
                    <a:schemeClr val="bg1">
                      <a:alpha val="60000"/>
                    </a:schemeClr>
                  </a:glow>
                </a:effectLst>
              </a:rPr>
              <a:t>Ἑ</a:t>
            </a:r>
            <a:r>
              <a:rPr lang="en-US" sz="2400" dirty="0">
                <a:ln>
                  <a:solidFill>
                    <a:sysClr val="windowText" lastClr="000000"/>
                  </a:solidFill>
                </a:ln>
                <a:effectLst>
                  <a:glow rad="101600">
                    <a:schemeClr val="bg1">
                      <a:alpha val="60000"/>
                    </a:schemeClr>
                  </a:glow>
                </a:effectLst>
              </a:rPr>
              <a:t>le</a:t>
            </a:r>
            <a:r>
              <a:rPr lang="it-IT" sz="2400" dirty="0">
                <a:ln>
                  <a:solidFill>
                    <a:sysClr val="windowText" lastClr="000000"/>
                  </a:solidFill>
                </a:ln>
                <a:effectLst>
                  <a:glow rad="101600">
                    <a:schemeClr val="bg1">
                      <a:alpha val="60000"/>
                    </a:schemeClr>
                  </a:glow>
                </a:effectLst>
              </a:rPr>
              <a:t>ῖ</a:t>
            </a:r>
            <a:r>
              <a:rPr lang="en-US" sz="2400" dirty="0">
                <a:ln>
                  <a:solidFill>
                    <a:sysClr val="windowText" lastClr="000000"/>
                  </a:solidFill>
                </a:ln>
                <a:effectLst>
                  <a:glow rad="101600">
                    <a:schemeClr val="bg1">
                      <a:alpha val="60000"/>
                    </a:schemeClr>
                  </a:glow>
                </a:effectLst>
              </a:rPr>
              <a:t>n means in fact destroy. It represents the destructive woman, almost a demonic creature,  because of which the Trojan War broke out. Although she is acknowledged as a temptress, evil deity, of extraordinary  beauty but dangerous,  which  is worth dying for, there are many exceptions to the  interpretation of her figure.</a:t>
            </a:r>
            <a:endParaRPr lang="it-IT" sz="2000" dirty="0" smtClean="0">
              <a:ln>
                <a:solidFill>
                  <a:sysClr val="windowText" lastClr="000000"/>
                </a:solidFill>
              </a:ln>
              <a:effectLst>
                <a:glow rad="101600">
                  <a:schemeClr val="bg1">
                    <a:alpha val="60000"/>
                  </a:schemeClr>
                </a:glow>
              </a:effectLst>
            </a:endParaRPr>
          </a:p>
        </p:txBody>
      </p:sp>
      <p:sp>
        <p:nvSpPr>
          <p:cNvPr id="3" name="Rettangolo 2"/>
          <p:cNvSpPr/>
          <p:nvPr/>
        </p:nvSpPr>
        <p:spPr>
          <a:xfrm>
            <a:off x="285720" y="357166"/>
            <a:ext cx="5437268" cy="1754326"/>
          </a:xfrm>
          <a:prstGeom prst="rect">
            <a:avLst/>
          </a:prstGeom>
          <a:noFill/>
        </p:spPr>
        <p:txBody>
          <a:bodyPr wrap="square" lIns="91440" tIns="45720" rIns="91440" bIns="45720">
            <a:spAutoFit/>
          </a:bodyPr>
          <a:lstStyle/>
          <a:p>
            <a:r>
              <a:rPr lang="it-IT" sz="5400" b="1" cap="none" spc="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bg2">
                      <a:lumMod val="75000"/>
                      <a:alpha val="60000"/>
                    </a:schemeClr>
                  </a:glow>
                  <a:innerShdw blurRad="69850" dist="43180" dir="5400000">
                    <a:srgbClr val="000000">
                      <a:alpha val="65000"/>
                    </a:srgbClr>
                  </a:innerShdw>
                </a:effectLst>
              </a:rPr>
              <a:t>Helen in the </a:t>
            </a:r>
            <a:r>
              <a:rPr lang="it-IT" sz="5400" b="1" cap="none" spc="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bg2">
                      <a:lumMod val="75000"/>
                      <a:alpha val="60000"/>
                    </a:schemeClr>
                  </a:glow>
                  <a:innerShdw blurRad="69850" dist="43180" dir="5400000">
                    <a:srgbClr val="000000">
                      <a:alpha val="65000"/>
                    </a:srgbClr>
                  </a:innerShdw>
                </a:effectLst>
              </a:rPr>
              <a:t>classical</a:t>
            </a:r>
            <a:r>
              <a:rPr lang="it-IT" sz="5400" b="1" cap="none" spc="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bg2">
                      <a:lumMod val="75000"/>
                      <a:alpha val="60000"/>
                    </a:schemeClr>
                  </a:glow>
                  <a:innerShdw blurRad="69850" dist="43180" dir="5400000">
                    <a:srgbClr val="000000">
                      <a:alpha val="65000"/>
                    </a:srgbClr>
                  </a:innerShdw>
                </a:effectLst>
              </a:rPr>
              <a:t> world</a:t>
            </a:r>
            <a:endParaRPr lang="it-IT" sz="5400" b="1" cap="none" spc="0"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bg2">
                    <a:lumMod val="75000"/>
                    <a:alpha val="60000"/>
                  </a:schemeClr>
                </a:glow>
                <a:innerShdw blurRad="69850" dist="43180" dir="5400000">
                  <a:srgbClr val="000000">
                    <a:alpha val="65000"/>
                  </a:srgbClr>
                </a:innerShdw>
              </a:effectLs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3000"/>
            <a:lum/>
          </a:blip>
          <a:srcRect/>
          <a:stretch>
            <a:fillRect t="-6000" b="-6000"/>
          </a:stretch>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1571604" y="357166"/>
            <a:ext cx="5786478" cy="4525963"/>
          </a:xfrm>
        </p:spPr>
        <p:txBody>
          <a:bodyPr>
            <a:noAutofit/>
          </a:bodyPr>
          <a:lstStyle/>
          <a:p>
            <a:pPr algn="ctr">
              <a:buNone/>
            </a:pPr>
            <a:r>
              <a:rPr lang="en-US" sz="2200" dirty="0" smtClean="0">
                <a:ln>
                  <a:solidFill>
                    <a:sysClr val="windowText" lastClr="000000"/>
                  </a:solidFill>
                </a:ln>
                <a:effectLst>
                  <a:glow rad="101600">
                    <a:schemeClr val="bg1">
                      <a:alpha val="60000"/>
                    </a:schemeClr>
                  </a:glow>
                </a:effectLst>
              </a:rPr>
              <a:t>     The </a:t>
            </a:r>
            <a:r>
              <a:rPr lang="en-US" sz="2200" dirty="0">
                <a:ln>
                  <a:solidFill>
                    <a:sysClr val="windowText" lastClr="000000"/>
                  </a:solidFill>
                </a:ln>
                <a:effectLst>
                  <a:glow rad="101600">
                    <a:schemeClr val="bg1">
                      <a:alpha val="60000"/>
                    </a:schemeClr>
                  </a:glow>
                </a:effectLst>
              </a:rPr>
              <a:t>first is the one  of Homer himself, who presented her ,for the first time,  in his Iliad making her already aware of the evil she brought, in fact </a:t>
            </a:r>
            <a:r>
              <a:rPr lang="en-US" sz="2200" dirty="0" smtClean="0">
                <a:ln>
                  <a:solidFill>
                    <a:sysClr val="windowText" lastClr="000000"/>
                  </a:solidFill>
                </a:ln>
                <a:effectLst>
                  <a:glow rad="101600">
                    <a:schemeClr val="bg1">
                      <a:alpha val="60000"/>
                    </a:schemeClr>
                  </a:glow>
                </a:effectLst>
              </a:rPr>
              <a:t>Elena calls </a:t>
            </a:r>
            <a:r>
              <a:rPr lang="en-US" sz="2200" dirty="0">
                <a:ln>
                  <a:solidFill>
                    <a:sysClr val="windowText" lastClr="000000"/>
                  </a:solidFill>
                </a:ln>
                <a:effectLst>
                  <a:glow rad="101600">
                    <a:schemeClr val="bg1">
                      <a:alpha val="60000"/>
                    </a:schemeClr>
                  </a:glow>
                </a:effectLst>
              </a:rPr>
              <a:t>herself "evil bitch</a:t>
            </a:r>
            <a:r>
              <a:rPr lang="en-US" sz="2200" dirty="0" smtClean="0">
                <a:ln>
                  <a:solidFill>
                    <a:sysClr val="windowText" lastClr="000000"/>
                  </a:solidFill>
                </a:ln>
                <a:effectLst>
                  <a:glow rad="101600">
                    <a:schemeClr val="bg1">
                      <a:alpha val="60000"/>
                    </a:schemeClr>
                  </a:glow>
                </a:effectLst>
              </a:rPr>
              <a:t>".</a:t>
            </a:r>
          </a:p>
          <a:p>
            <a:pPr algn="ctr">
              <a:buNone/>
            </a:pPr>
            <a:endParaRPr lang="en-US" sz="2200" dirty="0" smtClean="0">
              <a:ln>
                <a:solidFill>
                  <a:sysClr val="windowText" lastClr="000000"/>
                </a:solidFill>
              </a:ln>
              <a:effectLst>
                <a:glow rad="101600">
                  <a:schemeClr val="bg1">
                    <a:alpha val="60000"/>
                  </a:schemeClr>
                </a:glow>
              </a:effectLst>
            </a:endParaRPr>
          </a:p>
          <a:p>
            <a:pPr algn="ctr">
              <a:buNone/>
            </a:pPr>
            <a:endParaRPr lang="en-US" sz="2200" dirty="0" smtClean="0">
              <a:ln>
                <a:solidFill>
                  <a:sysClr val="windowText" lastClr="000000"/>
                </a:solidFill>
              </a:ln>
              <a:effectLst>
                <a:glow rad="101600">
                  <a:schemeClr val="bg1">
                    <a:alpha val="60000"/>
                  </a:schemeClr>
                </a:glow>
              </a:effectLst>
            </a:endParaRPr>
          </a:p>
          <a:p>
            <a:pPr algn="ctr">
              <a:buNone/>
            </a:pPr>
            <a:endParaRPr lang="en-US" sz="2200" dirty="0" smtClean="0">
              <a:ln>
                <a:solidFill>
                  <a:sysClr val="windowText" lastClr="000000"/>
                </a:solidFill>
              </a:ln>
              <a:effectLst>
                <a:glow rad="101600">
                  <a:schemeClr val="bg1">
                    <a:alpha val="60000"/>
                  </a:schemeClr>
                </a:glow>
              </a:effectLst>
            </a:endParaRPr>
          </a:p>
          <a:p>
            <a:pPr algn="ctr">
              <a:buNone/>
            </a:pPr>
            <a:r>
              <a:rPr lang="en-US" sz="2200" dirty="0" smtClean="0">
                <a:ln>
                  <a:solidFill>
                    <a:sysClr val="windowText" lastClr="000000"/>
                  </a:solidFill>
                </a:ln>
                <a:effectLst>
                  <a:glow rad="101600">
                    <a:schemeClr val="bg1">
                      <a:alpha val="60000"/>
                    </a:schemeClr>
                  </a:glow>
                </a:effectLst>
              </a:rPr>
              <a:t> </a:t>
            </a:r>
          </a:p>
          <a:p>
            <a:pPr algn="ctr">
              <a:buNone/>
            </a:pPr>
            <a:endParaRPr lang="en-US" sz="2200" dirty="0" smtClean="0">
              <a:ln>
                <a:solidFill>
                  <a:sysClr val="windowText" lastClr="000000"/>
                </a:solidFill>
              </a:ln>
              <a:effectLst>
                <a:glow rad="101600">
                  <a:schemeClr val="bg1">
                    <a:alpha val="60000"/>
                  </a:schemeClr>
                </a:glow>
              </a:effectLst>
            </a:endParaRPr>
          </a:p>
          <a:p>
            <a:pPr algn="ctr">
              <a:buNone/>
            </a:pPr>
            <a:endParaRPr lang="en-US" sz="2200" dirty="0" smtClean="0">
              <a:ln>
                <a:solidFill>
                  <a:sysClr val="windowText" lastClr="000000"/>
                </a:solidFill>
              </a:ln>
              <a:effectLst>
                <a:glow rad="101600">
                  <a:schemeClr val="bg1">
                    <a:alpha val="60000"/>
                  </a:schemeClr>
                </a:glow>
              </a:effectLst>
            </a:endParaRPr>
          </a:p>
          <a:p>
            <a:pPr algn="ctr">
              <a:buNone/>
            </a:pPr>
            <a:endParaRPr lang="en-US" sz="2200" dirty="0" smtClean="0">
              <a:ln>
                <a:solidFill>
                  <a:sysClr val="windowText" lastClr="000000"/>
                </a:solidFill>
              </a:ln>
              <a:effectLst>
                <a:glow rad="101600">
                  <a:schemeClr val="bg1">
                    <a:alpha val="60000"/>
                  </a:schemeClr>
                </a:glow>
              </a:effectLst>
            </a:endParaRPr>
          </a:p>
          <a:p>
            <a:pPr algn="ctr">
              <a:buNone/>
            </a:pPr>
            <a:endParaRPr lang="en-US" sz="2200" dirty="0" smtClean="0">
              <a:ln>
                <a:solidFill>
                  <a:sysClr val="windowText" lastClr="000000"/>
                </a:solidFill>
              </a:ln>
              <a:effectLst>
                <a:glow rad="101600">
                  <a:schemeClr val="bg1">
                    <a:alpha val="60000"/>
                  </a:schemeClr>
                </a:glow>
              </a:effectLst>
            </a:endParaRPr>
          </a:p>
          <a:p>
            <a:pPr algn="ctr">
              <a:buNone/>
            </a:pPr>
            <a:r>
              <a:rPr lang="en-US" sz="2200" dirty="0" smtClean="0">
                <a:ln>
                  <a:solidFill>
                    <a:sysClr val="windowText" lastClr="000000"/>
                  </a:solidFill>
                </a:ln>
                <a:effectLst>
                  <a:glow rad="101600">
                    <a:schemeClr val="bg1">
                      <a:alpha val="60000"/>
                    </a:schemeClr>
                  </a:glow>
                </a:effectLst>
              </a:rPr>
              <a:t>In </a:t>
            </a:r>
            <a:r>
              <a:rPr lang="en-US" sz="2200" dirty="0">
                <a:ln>
                  <a:solidFill>
                    <a:sysClr val="windowText" lastClr="000000"/>
                  </a:solidFill>
                </a:ln>
                <a:effectLst>
                  <a:glow rad="101600">
                    <a:schemeClr val="bg1">
                      <a:alpha val="60000"/>
                    </a:schemeClr>
                  </a:glow>
                </a:effectLst>
              </a:rPr>
              <a:t>the Odyssey, however, she is even defended as a victim of a perverse fate that forces her to submit to the will of the gods, that make her  a paradigm of a destructive </a:t>
            </a:r>
            <a:r>
              <a:rPr lang="en-US" sz="2200" dirty="0" err="1">
                <a:ln>
                  <a:solidFill>
                    <a:sysClr val="windowText" lastClr="000000"/>
                  </a:solidFill>
                </a:ln>
                <a:effectLst>
                  <a:glow rad="101600">
                    <a:schemeClr val="bg1">
                      <a:alpha val="60000"/>
                    </a:schemeClr>
                  </a:glow>
                </a:effectLst>
              </a:rPr>
              <a:t>eros</a:t>
            </a:r>
            <a:r>
              <a:rPr lang="en-US" sz="2200" dirty="0">
                <a:ln>
                  <a:solidFill>
                    <a:sysClr val="windowText" lastClr="000000"/>
                  </a:solidFill>
                </a:ln>
                <a:effectLst>
                  <a:glow rad="101600">
                    <a:schemeClr val="bg1">
                      <a:alpha val="60000"/>
                    </a:schemeClr>
                  </a:glow>
                </a:effectLst>
              </a:rPr>
              <a:t>  and perverse seduction </a:t>
            </a:r>
            <a:r>
              <a:rPr lang="en-US" sz="2200" dirty="0" smtClean="0">
                <a:ln>
                  <a:solidFill>
                    <a:sysClr val="windowText" lastClr="000000"/>
                  </a:solidFill>
                </a:ln>
                <a:effectLst>
                  <a:glow rad="101600">
                    <a:schemeClr val="bg1">
                      <a:alpha val="60000"/>
                    </a:schemeClr>
                  </a:glow>
                </a:effectLst>
              </a:rPr>
              <a:t>of adultery</a:t>
            </a:r>
            <a:r>
              <a:rPr lang="en-US" sz="2200" dirty="0">
                <a:ln>
                  <a:solidFill>
                    <a:sysClr val="windowText" lastClr="000000"/>
                  </a:solidFill>
                </a:ln>
                <a:effectLst>
                  <a:glow rad="101600">
                    <a:schemeClr val="bg1">
                      <a:alpha val="60000"/>
                    </a:schemeClr>
                  </a:glow>
                </a:effectLst>
              </a:rPr>
              <a:t>.</a:t>
            </a:r>
            <a:r>
              <a:rPr lang="en-US" sz="2000" dirty="0">
                <a:latin typeface="Berylium"/>
              </a:rPr>
              <a:t/>
            </a:r>
            <a:br>
              <a:rPr lang="en-US" sz="2000" dirty="0">
                <a:latin typeface="Berylium"/>
              </a:rPr>
            </a:br>
            <a:endParaRPr lang="it-IT" sz="2000" dirty="0" smtClean="0">
              <a:ln>
                <a:solidFill>
                  <a:schemeClr val="tx1"/>
                </a:solidFill>
              </a:ln>
              <a:effectLst>
                <a:glow rad="228600">
                  <a:schemeClr val="bg2">
                    <a:alpha val="40000"/>
                  </a:schemeClr>
                </a:glow>
              </a:effectLst>
              <a:latin typeface="Berylium"/>
            </a:endParaRPr>
          </a:p>
        </p:txBody>
      </p:sp>
    </p:spTree>
  </p:cSld>
  <p:clrMapOvr>
    <a:masterClrMapping/>
  </p:clrMapOvr>
  <p:transition>
    <p:wheel spokes="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8" name="Immagine 7" descr="antica-grecia-spose-sacerdotesse.jp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3059832" y="3357667"/>
            <a:ext cx="6568503" cy="3861346"/>
          </a:xfrm>
          <a:prstGeom prst="rect">
            <a:avLst/>
          </a:prstGeom>
          <a:effectLst>
            <a:softEdge rad="1181100"/>
          </a:effectLst>
        </p:spPr>
      </p:pic>
      <p:sp>
        <p:nvSpPr>
          <p:cNvPr id="4" name="CasellaDiTesto 3"/>
          <p:cNvSpPr txBox="1"/>
          <p:nvPr/>
        </p:nvSpPr>
        <p:spPr>
          <a:xfrm>
            <a:off x="214282" y="142852"/>
            <a:ext cx="8929718" cy="5909310"/>
          </a:xfrm>
          <a:prstGeom prst="rect">
            <a:avLst/>
          </a:prstGeom>
          <a:noFill/>
        </p:spPr>
        <p:txBody>
          <a:bodyPr wrap="square" rtlCol="0">
            <a:spAutoFit/>
          </a:bodyPr>
          <a:lstStyle/>
          <a:p>
            <a:r>
              <a:rPr lang="en-US" sz="1900" dirty="0" smtClean="0">
                <a:effectLst>
                  <a:glow rad="101600">
                    <a:schemeClr val="bg1">
                      <a:alpha val="60000"/>
                    </a:schemeClr>
                  </a:glow>
                </a:effectLst>
              </a:rPr>
              <a:t>The </a:t>
            </a:r>
            <a:r>
              <a:rPr lang="en-US" sz="1900" dirty="0">
                <a:effectLst>
                  <a:glow rad="101600">
                    <a:schemeClr val="bg1">
                      <a:alpha val="60000"/>
                    </a:schemeClr>
                  </a:glow>
                </a:effectLst>
              </a:rPr>
              <a:t>first historical document that describes in detail the living conditions of the Greek woman is given just in  the Homeric poems, which, regardless of the truth of the events narrated and their protagonists, offer to 'today's reader and offered to' old listener of bards and rhapsodists a look at the history, values ​​and rules of Greek society in the centuries between the end of the Mycenaean civilization and 'eighth century. The situations that the singers  described were then, if not true, certainly plausible, and the characters, even  fruit of their imagination, surely adherents to the rules and real social conventions . It is therefore possible, starting from the Homeric texts, to make some observations about the conditions of the Greek woman in that period.  The virtue of women is  to devote herself to  the </a:t>
            </a:r>
            <a:r>
              <a:rPr lang="en-US" sz="1900" dirty="0" err="1">
                <a:effectLst>
                  <a:glow rad="101600">
                    <a:schemeClr val="bg1">
                      <a:alpha val="60000"/>
                    </a:schemeClr>
                  </a:glow>
                </a:effectLst>
              </a:rPr>
              <a:t>oikos</a:t>
            </a:r>
            <a:r>
              <a:rPr lang="en-US" sz="1900" dirty="0">
                <a:effectLst>
                  <a:glow rad="101600">
                    <a:schemeClr val="bg1">
                      <a:alpha val="60000"/>
                    </a:schemeClr>
                  </a:glow>
                </a:effectLst>
              </a:rPr>
              <a:t> and is particularly focused on activities such as spinning , praying  and  protecting  the property of the landlord, including children generated with him.  The main quality for a woman was beauty, and she used to attract the male attention and  adorning herself  with jewels, brooches, buckles and using combs for her hair. The body of women, opposed to that of the hero, is little exalted: beyond generic references to beautiful cheeks or shining eyes  - or to the  beautiful arms - there is no precise description of a female body in 'epos, so that we barely distinguish heroines from each other  for their own individual characteristics.  Women wear the veil as  men the </a:t>
            </a:r>
            <a:r>
              <a:rPr lang="en-US" sz="1900" dirty="0" err="1">
                <a:effectLst>
                  <a:glow rad="101600">
                    <a:schemeClr val="bg1">
                      <a:alpha val="60000"/>
                    </a:schemeClr>
                  </a:glow>
                </a:effectLst>
              </a:rPr>
              <a:t>armour</a:t>
            </a:r>
            <a:r>
              <a:rPr lang="en-US" sz="1900" dirty="0">
                <a:effectLst>
                  <a:glow rad="101600">
                    <a:schemeClr val="bg1">
                      <a:alpha val="60000"/>
                    </a:schemeClr>
                  </a:glow>
                </a:effectLst>
              </a:rPr>
              <a:t>,  to go outside. The colors of beauty are clear, bright, </a:t>
            </a:r>
            <a:r>
              <a:rPr lang="en-US" sz="1900" dirty="0" smtClean="0">
                <a:effectLst>
                  <a:glow rad="101600">
                    <a:schemeClr val="bg1">
                      <a:alpha val="60000"/>
                    </a:schemeClr>
                  </a:glow>
                </a:effectLst>
              </a:rPr>
              <a:t>iridescent.</a:t>
            </a:r>
            <a:r>
              <a:rPr lang="en-US" dirty="0">
                <a:effectLst>
                  <a:glow rad="101600">
                    <a:schemeClr val="bg1">
                      <a:alpha val="60000"/>
                    </a:schemeClr>
                  </a:glow>
                </a:effectLst>
                <a:latin typeface="Berylium"/>
              </a:rPr>
              <a:t/>
            </a:r>
            <a:br>
              <a:rPr lang="en-US" dirty="0">
                <a:effectLst>
                  <a:glow rad="101600">
                    <a:schemeClr val="bg1">
                      <a:alpha val="60000"/>
                    </a:schemeClr>
                  </a:glow>
                </a:effectLst>
                <a:latin typeface="Berylium"/>
              </a:rPr>
            </a:br>
            <a:r>
              <a:rPr lang="en-US" b="1" dirty="0">
                <a:latin typeface="Berylium"/>
              </a:rPr>
              <a:t/>
            </a:r>
            <a:br>
              <a:rPr lang="en-US" b="1" dirty="0">
                <a:latin typeface="Berylium"/>
              </a:rPr>
            </a:br>
            <a:endParaRPr lang="it-IT" dirty="0">
              <a:effectLst>
                <a:glow rad="101600">
                  <a:schemeClr val="accent6">
                    <a:lumMod val="60000"/>
                    <a:lumOff val="40000"/>
                    <a:alpha val="60000"/>
                  </a:schemeClr>
                </a:glow>
              </a:effectLst>
              <a:latin typeface="Berylium"/>
            </a:endParaRPr>
          </a:p>
        </p:txBody>
      </p:sp>
      <p:sp>
        <p:nvSpPr>
          <p:cNvPr id="7" name="Rettangolo 6"/>
          <p:cNvSpPr/>
          <p:nvPr/>
        </p:nvSpPr>
        <p:spPr>
          <a:xfrm>
            <a:off x="142844" y="5359802"/>
            <a:ext cx="8429684" cy="1569660"/>
          </a:xfrm>
          <a:prstGeom prst="rect">
            <a:avLst/>
          </a:prstGeom>
        </p:spPr>
        <p:txBody>
          <a:bodyPr wrap="square">
            <a:spAutoFit/>
          </a:bodyPr>
          <a:lstStyle/>
          <a:p>
            <a:r>
              <a:rPr lang="it-IT" sz="3200" b="1" dirty="0" smtClean="0">
                <a:ln>
                  <a:solidFill>
                    <a:schemeClr val="tx1"/>
                  </a:solidFill>
                </a:ln>
                <a:solidFill>
                  <a:schemeClr val="accent6">
                    <a:lumMod val="75000"/>
                  </a:schemeClr>
                </a:solidFill>
                <a:effectLst>
                  <a:glow rad="101600">
                    <a:schemeClr val="bg1">
                      <a:alpha val="60000"/>
                    </a:schemeClr>
                  </a:glow>
                </a:effectLst>
                <a:latin typeface="French Script MT" pitchFamily="66" charset="0"/>
              </a:rPr>
              <a:t>“Pudicizia, fedeltà, rispetto della divisione dei ruoli e obbedienza, virtù proprie di una figura subalterna, sono le virtù richieste alla donna, vittima in età omerica di un' ideologia misogina.”</a:t>
            </a:r>
            <a:endParaRPr lang="it-IT" sz="3200" b="1" dirty="0">
              <a:ln>
                <a:solidFill>
                  <a:schemeClr val="tx1"/>
                </a:solidFill>
              </a:ln>
              <a:solidFill>
                <a:schemeClr val="accent6">
                  <a:lumMod val="75000"/>
                </a:schemeClr>
              </a:solidFill>
              <a:effectLst>
                <a:glow rad="101600">
                  <a:schemeClr val="bg1">
                    <a:alpha val="60000"/>
                  </a:schemeClr>
                </a:glow>
              </a:effectLst>
              <a:latin typeface="French Script MT" pitchFamily="66" charset="0"/>
            </a:endParaRPr>
          </a:p>
        </p:txBody>
      </p:sp>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cxnSp>
        <p:nvCxnSpPr>
          <p:cNvPr id="6" name="Connettore 1 5"/>
          <p:cNvCxnSpPr/>
          <p:nvPr/>
        </p:nvCxnSpPr>
        <p:spPr>
          <a:xfrm rot="5400000">
            <a:off x="929480" y="3429000"/>
            <a:ext cx="6858000" cy="1588"/>
          </a:xfrm>
          <a:prstGeom prst="line">
            <a:avLst/>
          </a:prstGeom>
          <a:ln>
            <a:solidFill>
              <a:schemeClr val="tx1"/>
            </a:solidFill>
          </a:ln>
          <a:effectLst>
            <a:glow rad="101600">
              <a:schemeClr val="accent6">
                <a:lumMod val="60000"/>
                <a:lumOff val="40000"/>
                <a:alpha val="60000"/>
              </a:schemeClr>
            </a:glow>
            <a:innerShdw blurRad="63500" dist="50800" dir="162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714348" y="0"/>
            <a:ext cx="2643206" cy="523220"/>
          </a:xfrm>
          <a:prstGeom prst="rect">
            <a:avLst/>
          </a:prstGeom>
          <a:noFill/>
        </p:spPr>
        <p:txBody>
          <a:bodyPr wrap="square" rtlCol="0">
            <a:spAutoFit/>
          </a:bodyPr>
          <a:lstStyle/>
          <a:p>
            <a:pPr algn="ctr"/>
            <a:r>
              <a:rPr lang="it-IT" sz="2800" b="1" dirty="0" err="1" smtClean="0">
                <a:effectLst>
                  <a:glow rad="101600">
                    <a:schemeClr val="accent6">
                      <a:satMod val="175000"/>
                      <a:alpha val="40000"/>
                    </a:schemeClr>
                  </a:glow>
                </a:effectLst>
              </a:rPr>
              <a:t>Iliad</a:t>
            </a:r>
            <a:endParaRPr lang="it-IT" sz="2800" b="1" dirty="0">
              <a:effectLst>
                <a:glow rad="101600">
                  <a:schemeClr val="accent6">
                    <a:satMod val="175000"/>
                    <a:alpha val="40000"/>
                  </a:schemeClr>
                </a:glow>
              </a:effectLst>
            </a:endParaRPr>
          </a:p>
        </p:txBody>
      </p:sp>
      <p:sp>
        <p:nvSpPr>
          <p:cNvPr id="9" name="CasellaDiTesto 8"/>
          <p:cNvSpPr txBox="1"/>
          <p:nvPr/>
        </p:nvSpPr>
        <p:spPr>
          <a:xfrm>
            <a:off x="4857752" y="-24"/>
            <a:ext cx="3929090" cy="461665"/>
          </a:xfrm>
          <a:prstGeom prst="rect">
            <a:avLst/>
          </a:prstGeom>
          <a:noFill/>
        </p:spPr>
        <p:txBody>
          <a:bodyPr wrap="square" rtlCol="0">
            <a:spAutoFit/>
          </a:bodyPr>
          <a:lstStyle/>
          <a:p>
            <a:pPr algn="ctr"/>
            <a:r>
              <a:rPr lang="it-IT" sz="2400" b="1" dirty="0" err="1" smtClean="0">
                <a:effectLst>
                  <a:glow rad="139700">
                    <a:schemeClr val="accent6">
                      <a:satMod val="175000"/>
                      <a:alpha val="40000"/>
                    </a:schemeClr>
                  </a:glow>
                </a:effectLst>
              </a:rPr>
              <a:t>Odyssey</a:t>
            </a:r>
            <a:endParaRPr lang="it-IT" sz="2400" b="1" dirty="0">
              <a:effectLst>
                <a:glow rad="139700">
                  <a:schemeClr val="accent6">
                    <a:satMod val="175000"/>
                    <a:alpha val="40000"/>
                  </a:schemeClr>
                </a:glow>
              </a:effectLst>
            </a:endParaRPr>
          </a:p>
        </p:txBody>
      </p:sp>
      <p:sp>
        <p:nvSpPr>
          <p:cNvPr id="10" name="CasellaDiTesto 9"/>
          <p:cNvSpPr txBox="1"/>
          <p:nvPr/>
        </p:nvSpPr>
        <p:spPr>
          <a:xfrm>
            <a:off x="380319" y="600645"/>
            <a:ext cx="3571900" cy="5924699"/>
          </a:xfrm>
          <a:prstGeom prst="rect">
            <a:avLst/>
          </a:prstGeom>
          <a:noFill/>
        </p:spPr>
        <p:txBody>
          <a:bodyPr wrap="square" rtlCol="0">
            <a:spAutoFit/>
          </a:bodyPr>
          <a:lstStyle/>
          <a:p>
            <a:r>
              <a:rPr lang="en-US" sz="1900" dirty="0" smtClean="0">
                <a:effectLst>
                  <a:glow rad="101600">
                    <a:schemeClr val="accent6">
                      <a:lumMod val="20000"/>
                      <a:lumOff val="80000"/>
                      <a:alpha val="60000"/>
                    </a:schemeClr>
                  </a:glow>
                </a:effectLst>
              </a:rPr>
              <a:t>In the Iliad, Helen is a tragic character, forced to be  Paris’s wife by the goddess Aphrodite. No blame can he be reproached, for her  innocent beauty, although she is blamed for  the war of Troy. She is not a happy woman, she despises Paris and is hated by many Trojans: only Hector is nice to her, and at the death of the hero, Helen feels  in a great sorrow.</a:t>
            </a:r>
            <a:endParaRPr lang="it-IT" sz="1900" dirty="0" smtClean="0">
              <a:effectLst>
                <a:glow rad="101600">
                  <a:schemeClr val="accent6">
                    <a:lumMod val="20000"/>
                    <a:lumOff val="80000"/>
                    <a:alpha val="60000"/>
                  </a:schemeClr>
                </a:glow>
              </a:effectLst>
            </a:endParaRPr>
          </a:p>
          <a:p>
            <a:r>
              <a:rPr lang="en-US" sz="1900" dirty="0" smtClean="0">
                <a:effectLst>
                  <a:glow rad="101600">
                    <a:schemeClr val="accent6">
                      <a:lumMod val="20000"/>
                      <a:lumOff val="80000"/>
                      <a:alpha val="60000"/>
                    </a:schemeClr>
                  </a:glow>
                </a:effectLst>
              </a:rPr>
              <a:t>At Paris’s death, Elena is  forced to marry his brother </a:t>
            </a:r>
            <a:r>
              <a:rPr lang="en-US" sz="1900" dirty="0" err="1" smtClean="0">
                <a:effectLst>
                  <a:glow rad="101600">
                    <a:schemeClr val="accent6">
                      <a:lumMod val="20000"/>
                      <a:lumOff val="80000"/>
                      <a:alpha val="60000"/>
                    </a:schemeClr>
                  </a:glow>
                </a:effectLst>
              </a:rPr>
              <a:t>Deiphobus</a:t>
            </a:r>
            <a:r>
              <a:rPr lang="en-US" sz="1900" dirty="0" smtClean="0">
                <a:effectLst>
                  <a:glow rad="101600">
                    <a:schemeClr val="accent6">
                      <a:lumMod val="20000"/>
                      <a:lumOff val="80000"/>
                      <a:alpha val="60000"/>
                    </a:schemeClr>
                  </a:glow>
                </a:effectLst>
              </a:rPr>
              <a:t>. During the night of the fall of Troy she hides her husband’s weapons and lets Menelaus and Ulysses in. Together in  the bedroom  they find </a:t>
            </a:r>
            <a:r>
              <a:rPr lang="en-US" sz="1900" dirty="0" err="1" smtClean="0">
                <a:effectLst>
                  <a:glow rad="101600">
                    <a:schemeClr val="accent6">
                      <a:lumMod val="20000"/>
                      <a:lumOff val="80000"/>
                      <a:alpha val="60000"/>
                    </a:schemeClr>
                  </a:glow>
                </a:effectLst>
              </a:rPr>
              <a:t>Deiphobus</a:t>
            </a:r>
            <a:r>
              <a:rPr lang="en-US" sz="1900" dirty="0" smtClean="0">
                <a:effectLst>
                  <a:glow rad="101600">
                    <a:schemeClr val="accent6">
                      <a:lumMod val="20000"/>
                      <a:lumOff val="80000"/>
                      <a:alpha val="60000"/>
                    </a:schemeClr>
                  </a:glow>
                </a:effectLst>
              </a:rPr>
              <a:t> asleep and drunk.</a:t>
            </a:r>
            <a:r>
              <a:rPr lang="en-US" dirty="0" smtClean="0"/>
              <a:t/>
            </a:r>
            <a:br>
              <a:rPr lang="en-US" dirty="0" smtClean="0"/>
            </a:br>
            <a:endParaRPr lang="it-IT" dirty="0"/>
          </a:p>
        </p:txBody>
      </p:sp>
      <p:sp>
        <p:nvSpPr>
          <p:cNvPr id="11" name="CasellaDiTesto 10"/>
          <p:cNvSpPr txBox="1"/>
          <p:nvPr/>
        </p:nvSpPr>
        <p:spPr>
          <a:xfrm>
            <a:off x="4857752" y="539818"/>
            <a:ext cx="4000528" cy="6524863"/>
          </a:xfrm>
          <a:prstGeom prst="rect">
            <a:avLst/>
          </a:prstGeom>
          <a:noFill/>
        </p:spPr>
        <p:txBody>
          <a:bodyPr wrap="square" rtlCol="0">
            <a:spAutoFit/>
          </a:bodyPr>
          <a:lstStyle/>
          <a:p>
            <a:r>
              <a:rPr lang="en-US" sz="1900" dirty="0" smtClean="0">
                <a:effectLst>
                  <a:glow rad="101600">
                    <a:schemeClr val="accent6">
                      <a:lumMod val="20000"/>
                      <a:lumOff val="80000"/>
                      <a:alpha val="60000"/>
                    </a:schemeClr>
                  </a:glow>
                </a:effectLst>
              </a:rPr>
              <a:t>In the Odyssey Helen reaches a greater decision-making autonomy.  In the ILIAD feeling seems to be absolutely  referred to a  woman and the passion it inspires is stronger than any rational objection. And one of the most valuable example is  love between Elena,  Menelaus' wife, Agamemnon’s brother, and Paris </a:t>
            </a:r>
            <a:r>
              <a:rPr lang="en-US" sz="1900" dirty="0" err="1" smtClean="0">
                <a:effectLst>
                  <a:glow rad="101600">
                    <a:schemeClr val="accent6">
                      <a:lumMod val="20000"/>
                      <a:lumOff val="80000"/>
                      <a:alpha val="60000"/>
                    </a:schemeClr>
                  </a:glow>
                </a:effectLst>
              </a:rPr>
              <a:t>Priam’s</a:t>
            </a:r>
            <a:r>
              <a:rPr lang="en-US" sz="1900" dirty="0" smtClean="0">
                <a:effectLst>
                  <a:glow rad="101600">
                    <a:schemeClr val="accent6">
                      <a:lumMod val="20000"/>
                      <a:lumOff val="80000"/>
                      <a:alpha val="60000"/>
                    </a:schemeClr>
                  </a:glow>
                </a:effectLst>
              </a:rPr>
              <a:t> son , king of Troy. Elena is absolutely the cause of the war:  fate, represented for her by Aphrodite  involved her in this event by driving her to a  passion for Paris. In the Odyssey (IV 563) it is said that Menelaus and Helen were not destined to die and to be received in the Elysian Fields; in the Odyssey she will call her </a:t>
            </a:r>
            <a:r>
              <a:rPr lang="en-US" sz="1900" dirty="0" err="1" smtClean="0">
                <a:effectLst>
                  <a:glow rad="101600">
                    <a:schemeClr val="accent6">
                      <a:lumMod val="20000"/>
                      <a:lumOff val="80000"/>
                      <a:alpha val="60000"/>
                    </a:schemeClr>
                  </a:glow>
                </a:effectLst>
              </a:rPr>
              <a:t>kynòpis</a:t>
            </a:r>
            <a:r>
              <a:rPr lang="en-US" sz="1900" dirty="0" smtClean="0">
                <a:effectLst>
                  <a:glow rad="101600">
                    <a:schemeClr val="accent6">
                      <a:lumMod val="20000"/>
                      <a:lumOff val="80000"/>
                      <a:alpha val="60000"/>
                    </a:schemeClr>
                  </a:glow>
                </a:effectLst>
              </a:rPr>
              <a:t> (</a:t>
            </a:r>
            <a:r>
              <a:rPr lang="en-US" sz="1900" dirty="0" err="1" smtClean="0">
                <a:effectLst>
                  <a:glow rad="101600">
                    <a:schemeClr val="accent6">
                      <a:lumMod val="20000"/>
                      <a:lumOff val="80000"/>
                      <a:alpha val="60000"/>
                    </a:schemeClr>
                  </a:glow>
                </a:effectLst>
              </a:rPr>
              <a:t>κυνῶ</a:t>
            </a:r>
            <a:r>
              <a:rPr lang="en-US" sz="1900" dirty="0" smtClean="0">
                <a:effectLst>
                  <a:glow rad="101600">
                    <a:schemeClr val="accent6">
                      <a:lumMod val="20000"/>
                      <a:lumOff val="80000"/>
                      <a:alpha val="60000"/>
                    </a:schemeClr>
                  </a:glow>
                </a:effectLst>
              </a:rPr>
              <a:t>πις), “face of a bitch” like Pandora and Clytemnestra, symbol of a lascivious woman.</a:t>
            </a:r>
            <a:r>
              <a:rPr lang="en-US" sz="1900" dirty="0" smtClean="0"/>
              <a:t/>
            </a:r>
            <a:br>
              <a:rPr lang="en-US" sz="1900" dirty="0" smtClean="0"/>
            </a:br>
            <a:endParaRPr lang="it-IT" sz="1900" dirty="0" smtClean="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6" name="Immagine 5" descr="1024px-Helene_Paris_Louvre_K6.jpg"/>
          <p:cNvPicPr>
            <a:picLocks noChangeAspect="1"/>
          </p:cNvPicPr>
          <p:nvPr/>
        </p:nvPicPr>
        <p:blipFill>
          <a:blip r:embed="rId3" cstate="print"/>
          <a:stretch>
            <a:fillRect/>
          </a:stretch>
        </p:blipFill>
        <p:spPr>
          <a:xfrm>
            <a:off x="301102" y="1766358"/>
            <a:ext cx="8072494" cy="3829862"/>
          </a:xfrm>
          <a:prstGeom prst="rect">
            <a:avLst/>
          </a:prstGeom>
          <a:effectLst>
            <a:softEdge rad="635000"/>
          </a:effectLst>
        </p:spPr>
      </p:pic>
      <p:sp>
        <p:nvSpPr>
          <p:cNvPr id="5" name="CasellaDiTesto 4"/>
          <p:cNvSpPr txBox="1"/>
          <p:nvPr/>
        </p:nvSpPr>
        <p:spPr>
          <a:xfrm>
            <a:off x="357158" y="126470"/>
            <a:ext cx="8535322" cy="7478970"/>
          </a:xfrm>
          <a:prstGeom prst="rect">
            <a:avLst/>
          </a:prstGeom>
          <a:noFill/>
        </p:spPr>
        <p:txBody>
          <a:bodyPr wrap="square" rtlCol="0">
            <a:spAutoFit/>
          </a:bodyPr>
          <a:lstStyle/>
          <a:p>
            <a:r>
              <a:rPr lang="en-US" dirty="0">
                <a:effectLst>
                  <a:glow rad="101600">
                    <a:schemeClr val="accent6">
                      <a:lumMod val="20000"/>
                      <a:lumOff val="80000"/>
                      <a:alpha val="60000"/>
                    </a:schemeClr>
                  </a:glow>
                </a:effectLst>
              </a:rPr>
              <a:t>The transition from literature to theatre takes place with the Agamemnon by Aeschylus. Elena is indicated in the tragedy, along with Paris, as the cause of the Trojan War and therefore defined by the choir "destroyer of ships", "of men", "of the city". With Euripides  the character becomes central, appears in six dramas, plays a decisive role in the Trojan 415. In the third picture she  defends herself from  the accuses trying to give the fault to  the Trojans, especially on Paris that has seduced her and </a:t>
            </a:r>
            <a:r>
              <a:rPr lang="en-US" dirty="0" err="1">
                <a:effectLst>
                  <a:glow rad="101600">
                    <a:schemeClr val="accent6">
                      <a:lumMod val="20000"/>
                      <a:lumOff val="80000"/>
                      <a:alpha val="60000"/>
                    </a:schemeClr>
                  </a:glow>
                </a:effectLst>
              </a:rPr>
              <a:t>Priam</a:t>
            </a:r>
            <a:r>
              <a:rPr lang="en-US" dirty="0">
                <a:effectLst>
                  <a:glow rad="101600">
                    <a:schemeClr val="accent6">
                      <a:lumMod val="20000"/>
                      <a:lumOff val="80000"/>
                      <a:alpha val="60000"/>
                    </a:schemeClr>
                  </a:glow>
                </a:effectLst>
              </a:rPr>
              <a:t> for not having killed  Paris himself, despite the grim premonitory dream. The angry response of Hecuba contributes  to present  a different personality and the acting of  </a:t>
            </a:r>
            <a:r>
              <a:rPr lang="en-US" dirty="0" smtClean="0">
                <a:effectLst>
                  <a:glow rad="101600">
                    <a:schemeClr val="accent6">
                      <a:lumMod val="20000"/>
                      <a:lumOff val="80000"/>
                      <a:alpha val="60000"/>
                    </a:schemeClr>
                  </a:glow>
                </a:effectLst>
              </a:rPr>
              <a:t>Helen: </a:t>
            </a:r>
            <a:r>
              <a:rPr lang="en-US" dirty="0">
                <a:effectLst>
                  <a:glow rad="101600">
                    <a:schemeClr val="accent6">
                      <a:lumMod val="20000"/>
                      <a:lumOff val="80000"/>
                      <a:alpha val="60000"/>
                    </a:schemeClr>
                  </a:glow>
                </a:effectLst>
              </a:rPr>
              <a:t>the deadly events do not come by divine intervention, but by  human will. Therefore, is the heroine  innocent as she herself says, or guilty as Hecuba wants?</a:t>
            </a:r>
            <a:endParaRPr lang="it-IT" dirty="0" smtClean="0">
              <a:effectLst>
                <a:glow rad="101600">
                  <a:schemeClr val="accent6">
                    <a:lumMod val="20000"/>
                    <a:lumOff val="80000"/>
                    <a:alpha val="60000"/>
                  </a:schemeClr>
                </a:glow>
              </a:effectLst>
            </a:endParaRPr>
          </a:p>
          <a:p>
            <a:endParaRPr lang="it-IT" sz="1400" dirty="0" smtClean="0">
              <a:effectLst>
                <a:glow rad="101600">
                  <a:schemeClr val="bg1">
                    <a:alpha val="60000"/>
                  </a:schemeClr>
                </a:glow>
              </a:effectLst>
            </a:endParaRPr>
          </a:p>
          <a:p>
            <a:endParaRPr lang="it-IT" sz="1400" dirty="0" smtClean="0">
              <a:effectLst>
                <a:glow rad="101600">
                  <a:schemeClr val="bg1">
                    <a:alpha val="60000"/>
                  </a:schemeClr>
                </a:glow>
              </a:effectLst>
            </a:endParaRPr>
          </a:p>
          <a:p>
            <a:endParaRPr lang="it-IT" sz="1400" dirty="0" smtClean="0">
              <a:effectLst>
                <a:glow rad="101600">
                  <a:schemeClr val="bg1">
                    <a:alpha val="60000"/>
                  </a:schemeClr>
                </a:glow>
              </a:effectLst>
            </a:endParaRPr>
          </a:p>
          <a:p>
            <a:endParaRPr lang="it-IT" sz="1400" dirty="0" smtClean="0">
              <a:effectLst>
                <a:glow rad="101600">
                  <a:schemeClr val="bg1">
                    <a:alpha val="60000"/>
                  </a:schemeClr>
                </a:glow>
              </a:effectLst>
            </a:endParaRPr>
          </a:p>
          <a:p>
            <a:endParaRPr lang="it-IT" sz="1400" dirty="0" smtClean="0">
              <a:effectLst>
                <a:glow rad="101600">
                  <a:schemeClr val="bg1">
                    <a:alpha val="60000"/>
                  </a:schemeClr>
                </a:glow>
              </a:effectLst>
            </a:endParaRPr>
          </a:p>
          <a:p>
            <a:endParaRPr lang="it-IT" sz="1600" dirty="0" smtClean="0">
              <a:effectLst>
                <a:glow rad="101600">
                  <a:schemeClr val="bg1">
                    <a:alpha val="60000"/>
                  </a:schemeClr>
                </a:glow>
              </a:effectLst>
            </a:endParaRPr>
          </a:p>
          <a:p>
            <a:endParaRPr lang="it-IT" sz="1600" dirty="0" smtClean="0">
              <a:effectLst>
                <a:glow rad="101600">
                  <a:schemeClr val="bg1">
                    <a:alpha val="60000"/>
                  </a:schemeClr>
                </a:glow>
              </a:effectLst>
            </a:endParaRPr>
          </a:p>
          <a:p>
            <a:endParaRPr lang="en-US" dirty="0" smtClean="0">
              <a:effectLst>
                <a:glow rad="101600">
                  <a:schemeClr val="bg1">
                    <a:alpha val="60000"/>
                  </a:schemeClr>
                </a:glow>
              </a:effectLst>
            </a:endParaRPr>
          </a:p>
          <a:p>
            <a:r>
              <a:rPr lang="en-US" dirty="0" smtClean="0">
                <a:effectLst>
                  <a:glow rad="101600">
                    <a:schemeClr val="bg1">
                      <a:alpha val="60000"/>
                    </a:schemeClr>
                  </a:glow>
                </a:effectLst>
              </a:rPr>
              <a:t>Euripides sides with  the former possibility. He presents a resigned and humble woman, without the old living force, at the tomb of King Proteus in Egypt, obsessed with the unrestrained  courtship of </a:t>
            </a:r>
            <a:r>
              <a:rPr lang="en-US" dirty="0" err="1" smtClean="0">
                <a:effectLst>
                  <a:glow rad="101600">
                    <a:schemeClr val="bg1">
                      <a:alpha val="60000"/>
                    </a:schemeClr>
                  </a:glow>
                </a:effectLst>
              </a:rPr>
              <a:t>Theoclymenus</a:t>
            </a:r>
            <a:r>
              <a:rPr lang="en-US" dirty="0" smtClean="0">
                <a:effectLst>
                  <a:glow rad="101600">
                    <a:schemeClr val="bg1">
                      <a:alpha val="60000"/>
                    </a:schemeClr>
                  </a:glow>
                </a:effectLst>
              </a:rPr>
              <a:t>, waiting for  Menelaus who, as in  the best adventure novels,  suddenly </a:t>
            </a:r>
            <a:r>
              <a:rPr lang="en-US" dirty="0" err="1" smtClean="0">
                <a:effectLst>
                  <a:glow rad="101600">
                    <a:schemeClr val="bg1">
                      <a:alpha val="60000"/>
                    </a:schemeClr>
                  </a:glow>
                </a:effectLst>
              </a:rPr>
              <a:t>abruts</a:t>
            </a:r>
            <a:r>
              <a:rPr lang="en-US" dirty="0" smtClean="0">
                <a:effectLst>
                  <a:glow rad="101600">
                    <a:schemeClr val="bg1">
                      <a:alpha val="60000"/>
                    </a:schemeClr>
                  </a:glow>
                </a:effectLst>
              </a:rPr>
              <a:t>. The couple meets  and runs  away. The happy ending contrasts with the tragic Trojan war fought for a cause strange  to Helen  and highlights the absurdity of life and the weaknesses of human action. "So, in a few years - </a:t>
            </a:r>
            <a:r>
              <a:rPr lang="en-US" dirty="0" err="1" smtClean="0">
                <a:effectLst>
                  <a:glow rad="101600">
                    <a:schemeClr val="bg1">
                      <a:alpha val="60000"/>
                    </a:schemeClr>
                  </a:glow>
                </a:effectLst>
              </a:rPr>
              <a:t>Donadi</a:t>
            </a:r>
            <a:r>
              <a:rPr lang="en-US" dirty="0" smtClean="0">
                <a:effectLst>
                  <a:glow rad="101600">
                    <a:schemeClr val="bg1">
                      <a:alpha val="60000"/>
                    </a:schemeClr>
                  </a:glow>
                </a:effectLst>
              </a:rPr>
              <a:t> says -, Helen tragically turns into the Helen, in a  humble and persecuted Lucia </a:t>
            </a:r>
            <a:r>
              <a:rPr lang="en-US" dirty="0" err="1" smtClean="0">
                <a:effectLst>
                  <a:glow rad="101600">
                    <a:schemeClr val="bg1">
                      <a:alpha val="60000"/>
                    </a:schemeClr>
                  </a:glow>
                </a:effectLst>
              </a:rPr>
              <a:t>Mondella</a:t>
            </a:r>
            <a:r>
              <a:rPr lang="en-US" dirty="0" smtClean="0">
                <a:effectLst>
                  <a:glow rad="101600">
                    <a:schemeClr val="bg1">
                      <a:alpha val="60000"/>
                    </a:schemeClr>
                  </a:glow>
                </a:effectLst>
              </a:rPr>
              <a:t>"</a:t>
            </a:r>
            <a:r>
              <a:rPr lang="en-US" dirty="0" smtClean="0"/>
              <a:t/>
            </a:r>
            <a:br>
              <a:rPr lang="en-US" dirty="0" smtClean="0"/>
            </a:br>
            <a:endParaRPr lang="it-IT" dirty="0" smtClean="0">
              <a:latin typeface="Berylium" pitchFamily="2" charset="0"/>
            </a:endParaRPr>
          </a:p>
          <a:p>
            <a:endParaRPr lang="it-IT" dirty="0"/>
          </a:p>
        </p:txBody>
      </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260648"/>
            <a:ext cx="3815854" cy="6264696"/>
          </a:xfrm>
          <a:prstGeom prst="rect">
            <a:avLst/>
          </a:prstGeom>
          <a:blipFill>
            <a:blip r:embed="rId4"/>
            <a:tile tx="0" ty="0" sx="100000" sy="100000" flip="none" algn="tl"/>
          </a:blipFill>
          <a:ln>
            <a:noFill/>
          </a:ln>
          <a:effectLst>
            <a:outerShdw blurRad="292100" dist="139700" dir="2700000" algn="tl" rotWithShape="0">
              <a:srgbClr val="333333">
                <a:alpha val="65000"/>
              </a:srgbClr>
            </a:outerShdw>
            <a:softEdge rad="317500"/>
          </a:effectLst>
        </p:spPr>
      </p:pic>
      <p:sp>
        <p:nvSpPr>
          <p:cNvPr id="5" name="CasellaDiTesto 4"/>
          <p:cNvSpPr txBox="1"/>
          <p:nvPr/>
        </p:nvSpPr>
        <p:spPr>
          <a:xfrm>
            <a:off x="5357818" y="3571876"/>
            <a:ext cx="3312368" cy="230832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it-IT" sz="7200" b="1" spc="50" dirty="0" smtClean="0">
                <a:ln w="11430">
                  <a:solidFill>
                    <a:schemeClr val="tx1"/>
                  </a:solidFill>
                </a:ln>
                <a:solidFill>
                  <a:schemeClr val="bg2">
                    <a:lumMod val="50000"/>
                  </a:schemeClr>
                </a:solidFill>
                <a:effectLst>
                  <a:glow rad="101600">
                    <a:schemeClr val="bg2">
                      <a:alpha val="60000"/>
                    </a:schemeClr>
                  </a:glow>
                  <a:outerShdw blurRad="76200" dist="50800" dir="5400000" algn="tl" rotWithShape="0">
                    <a:srgbClr val="000000">
                      <a:alpha val="65000"/>
                    </a:srgbClr>
                  </a:outerShdw>
                </a:effectLst>
              </a:rPr>
              <a:t>Helen of Troy </a:t>
            </a:r>
            <a:endParaRPr lang="it-IT" sz="7200" b="1" spc="50" dirty="0">
              <a:ln w="11430">
                <a:solidFill>
                  <a:schemeClr val="tx1"/>
                </a:solidFill>
              </a:ln>
              <a:solidFill>
                <a:schemeClr val="bg2">
                  <a:lumMod val="50000"/>
                </a:schemeClr>
              </a:solidFill>
              <a:effectLst>
                <a:glow rad="101600">
                  <a:schemeClr val="bg2">
                    <a:alpha val="60000"/>
                  </a:schemeClr>
                </a:glow>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588356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7" presetClass="entr" presetSubtype="1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6" name="CasellaDiTesto 5"/>
          <p:cNvSpPr txBox="1"/>
          <p:nvPr/>
        </p:nvSpPr>
        <p:spPr>
          <a:xfrm>
            <a:off x="539552" y="1412776"/>
            <a:ext cx="8352928" cy="4555093"/>
          </a:xfrm>
          <a:prstGeom prst="rect">
            <a:avLst/>
          </a:prstGeom>
          <a:noFill/>
        </p:spPr>
        <p:txBody>
          <a:bodyPr wrap="square" rtlCol="0">
            <a:spAutoFit/>
          </a:bodyPr>
          <a:lstStyle/>
          <a:p>
            <a:r>
              <a:rPr lang="en-US" sz="3200" b="1" dirty="0" err="1">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Tindaro’s</a:t>
            </a:r>
            <a:r>
              <a:rPr lang="en-US" sz="3200" b="1" dirty="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daughters (93)</a:t>
            </a:r>
            <a:endParaRPr lang="it-IT" sz="3200" b="1" dirty="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en-US" sz="2400" dirty="0" err="1"/>
              <a:t>Tindaro</a:t>
            </a:r>
            <a:r>
              <a:rPr lang="en-US" sz="2400" dirty="0"/>
              <a:t>, sacrificing  all the Gods, forgot Aphrodite, who promised revenge for  all his beautiful daughters</a:t>
            </a:r>
            <a:r>
              <a:rPr lang="en-US" sz="2400" dirty="0" smtClean="0"/>
              <a:t>.</a:t>
            </a:r>
          </a:p>
          <a:p>
            <a:endParaRPr lang="it-IT" sz="2400" dirty="0"/>
          </a:p>
          <a:p>
            <a:r>
              <a:rPr lang="it-IT" sz="2400" dirty="0" smtClean="0"/>
              <a:t>«</a:t>
            </a:r>
            <a:r>
              <a:rPr lang="it-IT" sz="2400" b="1" i="1" dirty="0"/>
              <a:t>Le vide, le ammirò l’amica del riso Afrodite;</a:t>
            </a:r>
            <a:br>
              <a:rPr lang="it-IT" sz="2400" b="1" i="1" dirty="0"/>
            </a:br>
            <a:r>
              <a:rPr lang="it-IT" sz="2400" b="1" i="1" dirty="0"/>
              <a:t>ma poi su lor </a:t>
            </a:r>
            <a:r>
              <a:rPr lang="it-IT" sz="2400" b="1" i="1" dirty="0" err="1"/>
              <a:t>gittò</a:t>
            </a:r>
            <a:r>
              <a:rPr lang="it-IT" sz="2400" b="1" i="1" dirty="0"/>
              <a:t> trista fama. </a:t>
            </a:r>
            <a:r>
              <a:rPr lang="it-IT" sz="2400" b="1" i="1" dirty="0" err="1"/>
              <a:t>Timandra</a:t>
            </a:r>
            <a:r>
              <a:rPr lang="it-IT" sz="2400" b="1" i="1" dirty="0"/>
              <a:t>, lasciato</a:t>
            </a:r>
            <a:br>
              <a:rPr lang="it-IT" sz="2400" b="1" i="1" dirty="0"/>
            </a:br>
            <a:r>
              <a:rPr lang="it-IT" sz="2400" b="1" i="1" dirty="0" err="1"/>
              <a:t>Èchemo</a:t>
            </a:r>
            <a:r>
              <a:rPr lang="it-IT" sz="2400" b="1" i="1" dirty="0"/>
              <a:t>, andò con </a:t>
            </a:r>
            <a:r>
              <a:rPr lang="it-IT" sz="2400" b="1" i="1" dirty="0" err="1"/>
              <a:t>Filèo</a:t>
            </a:r>
            <a:r>
              <a:rPr lang="it-IT" sz="2400" b="1" i="1" dirty="0"/>
              <a:t>, prediletto dai Numi del cielo:</a:t>
            </a:r>
            <a:br>
              <a:rPr lang="it-IT" sz="2400" b="1" i="1" dirty="0"/>
            </a:br>
            <a:r>
              <a:rPr lang="it-IT" sz="2400" b="1" i="1" dirty="0"/>
              <a:t>il letto abbandonò d’</a:t>
            </a:r>
            <a:r>
              <a:rPr lang="it-IT" sz="2400" b="1" i="1" dirty="0" err="1"/>
              <a:t>Agamènnone</a:t>
            </a:r>
            <a:r>
              <a:rPr lang="it-IT" sz="2400" b="1" i="1" dirty="0"/>
              <a:t> pari ai Celesti,</a:t>
            </a:r>
            <a:br>
              <a:rPr lang="it-IT" sz="2400" b="1" i="1" dirty="0"/>
            </a:br>
            <a:r>
              <a:rPr lang="it-IT" sz="2400" b="1" i="1" dirty="0"/>
              <a:t>e scelse Egisto, sposo che meno </a:t>
            </a:r>
            <a:r>
              <a:rPr lang="it-IT" sz="2400" b="1" i="1" dirty="0" err="1"/>
              <a:t>valea</a:t>
            </a:r>
            <a:r>
              <a:rPr lang="it-IT" sz="2400" b="1" i="1" dirty="0"/>
              <a:t>, </a:t>
            </a:r>
            <a:r>
              <a:rPr lang="it-IT" sz="2400" b="1" i="1" dirty="0" err="1"/>
              <a:t>Clitemnestra</a:t>
            </a:r>
            <a:r>
              <a:rPr lang="it-IT" sz="2400" b="1" i="1" dirty="0"/>
              <a:t>:</a:t>
            </a:r>
            <a:br>
              <a:rPr lang="it-IT" sz="2400" b="1" i="1" dirty="0"/>
            </a:br>
            <a:r>
              <a:rPr lang="it-IT" sz="2400" b="1" i="1" dirty="0"/>
              <a:t>di Menelao chioma bionda </a:t>
            </a:r>
            <a:r>
              <a:rPr lang="it-IT" sz="2400" b="1" i="1" dirty="0" err="1"/>
              <a:t>cosí</a:t>
            </a:r>
            <a:r>
              <a:rPr lang="it-IT" sz="2400" b="1" i="1" dirty="0"/>
              <a:t> macchiò Elena il letto</a:t>
            </a:r>
            <a:r>
              <a:rPr lang="it-IT" sz="2400" b="1" i="1" dirty="0" smtClean="0"/>
              <a:t>.</a:t>
            </a:r>
            <a:r>
              <a:rPr lang="it-IT" sz="2400" dirty="0" smtClean="0"/>
              <a:t>»</a:t>
            </a:r>
            <a:endParaRPr lang="it-IT" sz="2400" dirty="0"/>
          </a:p>
          <a:p>
            <a:r>
              <a:rPr lang="en-US" sz="2400" dirty="0"/>
              <a:t> </a:t>
            </a:r>
            <a:endParaRPr lang="it-IT" sz="2400" dirty="0"/>
          </a:p>
          <a:p>
            <a:endParaRPr lang="it-IT" dirty="0"/>
          </a:p>
        </p:txBody>
      </p:sp>
    </p:spTree>
    <p:extLst>
      <p:ext uri="{BB962C8B-B14F-4D97-AF65-F5344CB8AC3E}">
        <p14:creationId xmlns:p14="http://schemas.microsoft.com/office/powerpoint/2010/main" val="4084294807"/>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035" y="1764390"/>
            <a:ext cx="7395389" cy="3824850"/>
          </a:xfrm>
          <a:prstGeom prst="rect">
            <a:avLst/>
          </a:prstGeom>
          <a:effectLst>
            <a:softEdge rad="635000"/>
          </a:effectLst>
        </p:spPr>
      </p:pic>
      <p:sp>
        <p:nvSpPr>
          <p:cNvPr id="4" name="Rettangolo 3"/>
          <p:cNvSpPr/>
          <p:nvPr/>
        </p:nvSpPr>
        <p:spPr>
          <a:xfrm>
            <a:off x="107504" y="114300"/>
            <a:ext cx="8712968" cy="6771084"/>
          </a:xfrm>
          <a:prstGeom prst="rect">
            <a:avLst/>
          </a:prstGeom>
        </p:spPr>
        <p:txBody>
          <a:bodyPr wrap="square">
            <a:spAutoFit/>
          </a:bodyPr>
          <a:lstStyle/>
          <a:p>
            <a:pPr algn="ctr"/>
            <a:r>
              <a:rPr lang="en-US" sz="2000" dirty="0">
                <a:effectLst>
                  <a:glow rad="101600">
                    <a:schemeClr val="bg2">
                      <a:alpha val="60000"/>
                    </a:schemeClr>
                  </a:glow>
                </a:effectLst>
              </a:rPr>
              <a:t>The myth is a fantastic story that explains historical events actually occurred through a  simple language. The myth is the richest source of information in human history, it can be considered a sacred story that reveals the mysteries and that gives the answer to many questions of  men, how  the universe and man were born, where  the stars  and the earth  came from and explains how  civil societies were formed. Usually its characters are gods and heroes and often the events narrated take place in an era before the written history.</a:t>
            </a:r>
            <a:endParaRPr lang="it-IT" sz="2000" dirty="0">
              <a:effectLst>
                <a:glow rad="101600">
                  <a:schemeClr val="bg2">
                    <a:alpha val="60000"/>
                  </a:schemeClr>
                </a:glow>
              </a:effectLst>
            </a:endParaRPr>
          </a:p>
          <a:p>
            <a:pPr>
              <a:lnSpc>
                <a:spcPct val="115000"/>
              </a:lnSpc>
              <a:spcAft>
                <a:spcPts val="1000"/>
              </a:spcAft>
            </a:pPr>
            <a:endParaRPr lang="en-US" sz="2000" dirty="0" smtClean="0">
              <a:effectLst>
                <a:glow rad="101600">
                  <a:schemeClr val="bg1">
                    <a:alpha val="60000"/>
                  </a:schemeClr>
                </a:glow>
              </a:effectLst>
              <a:ea typeface="Calibri" panose="020F0502020204030204" pitchFamily="34" charset="0"/>
              <a:cs typeface="Times New Roman" panose="02020603050405020304" pitchFamily="18" charset="0"/>
            </a:endParaRPr>
          </a:p>
          <a:p>
            <a:pPr>
              <a:lnSpc>
                <a:spcPct val="115000"/>
              </a:lnSpc>
              <a:spcAft>
                <a:spcPts val="1000"/>
              </a:spcAft>
            </a:pPr>
            <a:endParaRPr lang="en-US" sz="2000" dirty="0" smtClean="0">
              <a:effectLst>
                <a:glow rad="101600">
                  <a:schemeClr val="bg1">
                    <a:alpha val="60000"/>
                  </a:schemeClr>
                </a:glow>
              </a:effectLst>
              <a:ea typeface="Calibri" panose="020F0502020204030204" pitchFamily="34" charset="0"/>
              <a:cs typeface="Times New Roman" panose="02020603050405020304" pitchFamily="18" charset="0"/>
            </a:endParaRPr>
          </a:p>
          <a:p>
            <a:pPr>
              <a:lnSpc>
                <a:spcPct val="115000"/>
              </a:lnSpc>
              <a:spcAft>
                <a:spcPts val="1000"/>
              </a:spcAft>
            </a:pPr>
            <a:endParaRPr lang="en-US" sz="2000" dirty="0">
              <a:effectLst>
                <a:glow rad="101600">
                  <a:schemeClr val="bg1">
                    <a:alpha val="60000"/>
                  </a:schemeClr>
                </a:glow>
              </a:effectLst>
              <a:ea typeface="Calibri" panose="020F0502020204030204" pitchFamily="34" charset="0"/>
              <a:cs typeface="Times New Roman" panose="02020603050405020304" pitchFamily="18" charset="0"/>
            </a:endParaRPr>
          </a:p>
          <a:p>
            <a:endParaRPr lang="en-US" sz="2000" dirty="0" smtClean="0"/>
          </a:p>
          <a:p>
            <a:endParaRPr lang="en-US" sz="2000" dirty="0" smtClean="0">
              <a:effectLst>
                <a:glow rad="101600">
                  <a:schemeClr val="bg2">
                    <a:alpha val="60000"/>
                  </a:schemeClr>
                </a:glow>
              </a:effectLst>
            </a:endParaRPr>
          </a:p>
          <a:p>
            <a:pPr algn="ctr"/>
            <a:endParaRPr lang="en-US" sz="2000" dirty="0" smtClean="0">
              <a:effectLst>
                <a:glow rad="101600">
                  <a:schemeClr val="bg2">
                    <a:alpha val="60000"/>
                  </a:schemeClr>
                </a:glow>
              </a:effectLst>
            </a:endParaRPr>
          </a:p>
          <a:p>
            <a:pPr algn="ctr"/>
            <a:r>
              <a:rPr lang="en-US" sz="2000" dirty="0" smtClean="0">
                <a:effectLst>
                  <a:glow rad="101600">
                    <a:schemeClr val="bg2">
                      <a:alpha val="60000"/>
                    </a:schemeClr>
                  </a:glow>
                </a:effectLst>
              </a:rPr>
              <a:t>The </a:t>
            </a:r>
            <a:r>
              <a:rPr lang="en-US" sz="2000" dirty="0">
                <a:effectLst>
                  <a:glow rad="101600">
                    <a:schemeClr val="bg2">
                      <a:alpha val="60000"/>
                    </a:schemeClr>
                  </a:glow>
                </a:effectLst>
              </a:rPr>
              <a:t>myth has been extremely important  to explain the archaic history and an explanation for natural phenomena or the cosmos. The narrative seeks to understand the tragedy of  our own  homeland, master of civilization and yet defeated. In this and in the related issues of responsibility, of guilt, of morality. In order to give rise to a  historiographical impressive flowering, the history of </a:t>
            </a:r>
            <a:r>
              <a:rPr lang="en-US" sz="2000" dirty="0" err="1">
                <a:effectLst>
                  <a:glow rad="101600">
                    <a:schemeClr val="bg2">
                      <a:alpha val="60000"/>
                    </a:schemeClr>
                  </a:glow>
                </a:effectLst>
              </a:rPr>
              <a:t>greek</a:t>
            </a:r>
            <a:r>
              <a:rPr lang="en-US" sz="2000" dirty="0">
                <a:effectLst>
                  <a:glow rad="101600">
                    <a:schemeClr val="bg2">
                      <a:alpha val="60000"/>
                    </a:schemeClr>
                  </a:glow>
                </a:effectLst>
              </a:rPr>
              <a:t>  philosophical thought  should be mature from the naturalistic premises till  the revolution of thought and of the moral sense.</a:t>
            </a:r>
            <a:endParaRPr lang="it-IT" sz="2000" dirty="0">
              <a:effectLst>
                <a:glow rad="101600">
                  <a:schemeClr val="bg2">
                    <a:alpha val="60000"/>
                  </a:schemeClr>
                </a:glow>
              </a:effectLst>
            </a:endParaRPr>
          </a:p>
        </p:txBody>
      </p:sp>
    </p:spTree>
    <p:extLst>
      <p:ext uri="{BB962C8B-B14F-4D97-AF65-F5344CB8AC3E}">
        <p14:creationId xmlns:p14="http://schemas.microsoft.com/office/powerpoint/2010/main" val="6656198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2132" y="214290"/>
            <a:ext cx="3684059" cy="6354400"/>
          </a:xfrm>
          <a:prstGeom prst="rect">
            <a:avLst/>
          </a:prstGeom>
          <a:ln>
            <a:noFill/>
          </a:ln>
          <a:effectLst>
            <a:softEdge rad="635000"/>
          </a:effectLst>
        </p:spPr>
      </p:pic>
      <p:sp>
        <p:nvSpPr>
          <p:cNvPr id="5" name="Rettangolo 4"/>
          <p:cNvSpPr/>
          <p:nvPr/>
        </p:nvSpPr>
        <p:spPr>
          <a:xfrm>
            <a:off x="0" y="0"/>
            <a:ext cx="5996196" cy="8002704"/>
          </a:xfrm>
          <a:prstGeom prst="rect">
            <a:avLst/>
          </a:prstGeom>
        </p:spPr>
        <p:txBody>
          <a:bodyPr wrap="square">
            <a:spAutoFit/>
          </a:bodyPr>
          <a:lstStyle/>
          <a:p>
            <a:pPr>
              <a:lnSpc>
                <a:spcPct val="115000"/>
              </a:lnSpc>
              <a:spcAft>
                <a:spcPts val="1000"/>
              </a:spcAft>
            </a:pPr>
            <a:r>
              <a:rPr lang="en-US" sz="2800" b="1" dirty="0"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Calibri" panose="020F0502020204030204" pitchFamily="34" charset="0"/>
                <a:cs typeface="Times New Roman" panose="02020603050405020304" pitchFamily="18" charset="0"/>
              </a:rPr>
              <a:t>THE </a:t>
            </a:r>
            <a:r>
              <a:rPr lang="en-US" sz="2800" b="1" dirty="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Calibri" panose="020F0502020204030204" pitchFamily="34" charset="0"/>
                <a:cs typeface="Times New Roman" panose="02020603050405020304" pitchFamily="18" charset="0"/>
              </a:rPr>
              <a:t>MARRIAGE OF </a:t>
            </a:r>
            <a:r>
              <a:rPr lang="en-US" sz="2800" b="1" dirty="0"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Calibri" panose="020F0502020204030204" pitchFamily="34" charset="0"/>
                <a:cs typeface="Times New Roman" panose="02020603050405020304" pitchFamily="18" charset="0"/>
              </a:rPr>
              <a:t>HELEN(94-95</a:t>
            </a:r>
            <a:r>
              <a:rPr lang="en-US" sz="2800" b="1" dirty="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Calibri" panose="020F0502020204030204" pitchFamily="34" charset="0"/>
                <a:cs typeface="Times New Roman" panose="02020603050405020304" pitchFamily="18" charset="0"/>
              </a:rPr>
              <a:t>)</a:t>
            </a:r>
            <a:endParaRPr lang="it-IT" sz="2800" b="1" dirty="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Calibri" panose="020F0502020204030204" pitchFamily="34" charset="0"/>
              <a:cs typeface="Times New Roman" panose="02020603050405020304" pitchFamily="18" charset="0"/>
            </a:endParaRPr>
          </a:p>
          <a:p>
            <a:pPr>
              <a:lnSpc>
                <a:spcPct val="115000"/>
              </a:lnSpc>
              <a:spcAft>
                <a:spcPts val="1000"/>
              </a:spcAft>
            </a:pPr>
            <a:r>
              <a:rPr lang="en-US" sz="1900" dirty="0" smtClean="0">
                <a:ln w="0"/>
                <a:effectLst>
                  <a:glow rad="101600">
                    <a:schemeClr val="bg1">
                      <a:alpha val="60000"/>
                    </a:schemeClr>
                  </a:glow>
                  <a:outerShdw blurRad="38100" dist="19050" dir="2700000" algn="tl" rotWithShape="0">
                    <a:schemeClr val="dk1">
                      <a:alpha val="40000"/>
                    </a:schemeClr>
                  </a:outerShdw>
                </a:effectLst>
                <a:ea typeface="Calibri" panose="020F0502020204030204" pitchFamily="34" charset="0"/>
                <a:cs typeface="Times New Roman" panose="02020603050405020304" pitchFamily="18" charset="0"/>
              </a:rPr>
              <a:t/>
            </a:r>
            <a:br>
              <a:rPr lang="en-US" sz="1900" dirty="0" smtClean="0">
                <a:ln w="0"/>
                <a:effectLst>
                  <a:glow rad="101600">
                    <a:schemeClr val="bg1">
                      <a:alpha val="60000"/>
                    </a:schemeClr>
                  </a:glow>
                  <a:outerShdw blurRad="38100" dist="19050" dir="2700000" algn="tl" rotWithShape="0">
                    <a:schemeClr val="dk1">
                      <a:alpha val="40000"/>
                    </a:schemeClr>
                  </a:outerShdw>
                </a:effectLst>
                <a:ea typeface="Calibri" panose="020F0502020204030204" pitchFamily="34" charset="0"/>
                <a:cs typeface="Times New Roman" panose="02020603050405020304" pitchFamily="18" charset="0"/>
              </a:rPr>
            </a:br>
            <a:r>
              <a:rPr lang="en-US" sz="1900" dirty="0" smtClean="0">
                <a:ln w="0"/>
                <a:effectLst>
                  <a:glow rad="101600">
                    <a:schemeClr val="bg1">
                      <a:alpha val="60000"/>
                    </a:schemeClr>
                  </a:glow>
                  <a:outerShdw blurRad="38100" dist="19050" dir="2700000" algn="tl" rotWithShape="0">
                    <a:schemeClr val="dk1">
                      <a:alpha val="40000"/>
                    </a:schemeClr>
                  </a:outerShdw>
                </a:effectLst>
                <a:ea typeface="Calibri" panose="020F0502020204030204" pitchFamily="34" charset="0"/>
                <a:cs typeface="Times New Roman" panose="02020603050405020304" pitchFamily="18" charset="0"/>
              </a:rPr>
              <a:t>The fragments that follow, found in pieces of papyrus constitute the longest and complex part  we have  from the catalogue  of women. I translate the  better preserved passages. At the beginning it is narrated how </a:t>
            </a:r>
            <a:r>
              <a:rPr lang="en-US" sz="1900" dirty="0" err="1" smtClean="0">
                <a:ln w="0"/>
                <a:effectLst>
                  <a:glow rad="101600">
                    <a:schemeClr val="bg1">
                      <a:alpha val="60000"/>
                    </a:schemeClr>
                  </a:glow>
                  <a:outerShdw blurRad="38100" dist="19050" dir="2700000" algn="tl" rotWithShape="0">
                    <a:schemeClr val="dk1">
                      <a:alpha val="40000"/>
                    </a:schemeClr>
                  </a:outerShdw>
                </a:effectLst>
                <a:ea typeface="Calibri" panose="020F0502020204030204" pitchFamily="34" charset="0"/>
                <a:cs typeface="Times New Roman" panose="02020603050405020304" pitchFamily="18" charset="0"/>
              </a:rPr>
              <a:t>Tindaro</a:t>
            </a:r>
            <a:r>
              <a:rPr lang="en-US" sz="1900" dirty="0" smtClean="0">
                <a:ln w="0"/>
                <a:effectLst>
                  <a:glow rad="101600">
                    <a:schemeClr val="bg1">
                      <a:alpha val="60000"/>
                    </a:schemeClr>
                  </a:glow>
                  <a:outerShdw blurRad="38100" dist="19050" dir="2700000" algn="tl" rotWithShape="0">
                    <a:schemeClr val="dk1">
                      <a:alpha val="40000"/>
                    </a:schemeClr>
                  </a:outerShdw>
                </a:effectLst>
                <a:ea typeface="Calibri" panose="020F0502020204030204" pitchFamily="34" charset="0"/>
                <a:cs typeface="Times New Roman" panose="02020603050405020304" pitchFamily="18" charset="0"/>
              </a:rPr>
              <a:t> Castor and </a:t>
            </a:r>
            <a:r>
              <a:rPr lang="en-US" sz="1900" dirty="0" err="1" smtClean="0">
                <a:ln w="0"/>
                <a:effectLst>
                  <a:glow rad="101600">
                    <a:schemeClr val="bg1">
                      <a:alpha val="60000"/>
                    </a:schemeClr>
                  </a:glow>
                  <a:outerShdw blurRad="38100" dist="19050" dir="2700000" algn="tl" rotWithShape="0">
                    <a:schemeClr val="dk1">
                      <a:alpha val="40000"/>
                    </a:schemeClr>
                  </a:outerShdw>
                </a:effectLst>
                <a:ea typeface="Calibri" panose="020F0502020204030204" pitchFamily="34" charset="0"/>
                <a:cs typeface="Times New Roman" panose="02020603050405020304" pitchFamily="18" charset="0"/>
              </a:rPr>
              <a:t>Pollux</a:t>
            </a:r>
            <a:r>
              <a:rPr lang="en-US" sz="1900" dirty="0" smtClean="0">
                <a:ln w="0"/>
                <a:effectLst>
                  <a:glow rad="101600">
                    <a:schemeClr val="bg1">
                      <a:alpha val="60000"/>
                    </a:schemeClr>
                  </a:glow>
                  <a:outerShdw blurRad="38100" dist="19050" dir="2700000" algn="tl" rotWithShape="0">
                    <a:schemeClr val="dk1">
                      <a:alpha val="40000"/>
                    </a:schemeClr>
                  </a:outerShdw>
                </a:effectLst>
                <a:ea typeface="Calibri" panose="020F0502020204030204" pitchFamily="34" charset="0"/>
                <a:cs typeface="Times New Roman" panose="02020603050405020304" pitchFamily="18" charset="0"/>
              </a:rPr>
              <a:t>, respectively Helen’s father and brothers, invited all the lords of Hellas to compete for the wedding of the beautiful maiden. There followed the numbering of the heroes (another catalogue) specifying the place of origin of each of them, and the gifts : another repetition  ,within  the epic production, of the famous Homeric catalogues.  The name of the hero of  the first fragment is lost. This passage  comes out from  the narrative that Agamemnon makes to his servant in the first scene of Iphigenia in Aulis. </a:t>
            </a:r>
            <a:r>
              <a:rPr lang="en-US" sz="1900" dirty="0" smtClean="0">
                <a:ln w="0"/>
                <a:effectLst>
                  <a:glow rad="101600">
                    <a:schemeClr val="bg1">
                      <a:alpha val="60000"/>
                    </a:schemeClr>
                  </a:glow>
                  <a:outerShdw blurRad="38100" dist="19050" dir="2700000" algn="tl" rotWithShape="0">
                    <a:schemeClr val="dk1">
                      <a:alpha val="40000"/>
                    </a:schemeClr>
                  </a:outerShdw>
                </a:effectLst>
              </a:rPr>
              <a:t>Heroes from all over Hellas appear asking to marry Helen.</a:t>
            </a:r>
            <a:br>
              <a:rPr lang="en-US" sz="1900" dirty="0" smtClean="0">
                <a:ln w="0"/>
                <a:effectLst>
                  <a:glow rad="101600">
                    <a:schemeClr val="bg1">
                      <a:alpha val="60000"/>
                    </a:schemeClr>
                  </a:glow>
                  <a:outerShdw blurRad="38100" dist="19050" dir="2700000" algn="tl" rotWithShape="0">
                    <a:schemeClr val="dk1">
                      <a:alpha val="40000"/>
                    </a:schemeClr>
                  </a:outerShdw>
                </a:effectLst>
              </a:rPr>
            </a:br>
            <a:r>
              <a:rPr lang="en-US" sz="1900" dirty="0" smtClean="0">
                <a:ln w="0"/>
                <a:effectLst>
                  <a:glow rad="101600">
                    <a:schemeClr val="bg1">
                      <a:alpha val="60000"/>
                    </a:schemeClr>
                  </a:glow>
                  <a:outerShdw blurRad="38100" dist="19050" dir="2700000" algn="tl" rotWithShape="0">
                    <a:schemeClr val="dk1">
                      <a:alpha val="40000"/>
                    </a:schemeClr>
                  </a:outerShdw>
                </a:effectLst>
              </a:rPr>
              <a:t>In the previous and lost lines  are  listed the gifts of some suitor.</a:t>
            </a:r>
          </a:p>
          <a:p>
            <a:pPr>
              <a:lnSpc>
                <a:spcPct val="115000"/>
              </a:lnSpc>
              <a:spcAft>
                <a:spcPts val="1000"/>
              </a:spcAft>
            </a:pPr>
            <a:endParaRPr lang="it-IT" dirty="0">
              <a:effectLst>
                <a:glow rad="101600">
                  <a:schemeClr val="tx1">
                    <a:alpha val="60000"/>
                  </a:schemeClr>
                </a:glow>
              </a:effectLst>
            </a:endParaRPr>
          </a:p>
          <a:p>
            <a:pPr>
              <a:lnSpc>
                <a:spcPct val="115000"/>
              </a:lnSpc>
              <a:spcAft>
                <a:spcPts val="1000"/>
              </a:spcAft>
            </a:pPr>
            <a:endParaRPr lang="en-US" dirty="0" smtClean="0">
              <a:effectLst>
                <a:glow rad="101600">
                  <a:schemeClr val="tx1">
                    <a:alpha val="60000"/>
                  </a:schemeClr>
                </a:glow>
              </a:effectLst>
              <a:ea typeface="Calibri" panose="020F0502020204030204" pitchFamily="34" charset="0"/>
              <a:cs typeface="Times New Roman" panose="02020603050405020304" pitchFamily="18" charset="0"/>
            </a:endParaRPr>
          </a:p>
          <a:p>
            <a:pPr>
              <a:lnSpc>
                <a:spcPct val="115000"/>
              </a:lnSpc>
              <a:spcAft>
                <a:spcPts val="1000"/>
              </a:spcAft>
            </a:pPr>
            <a:endParaRPr lang="it-IT" sz="1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7604145"/>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 name="Rettangolo 3"/>
          <p:cNvSpPr/>
          <p:nvPr/>
        </p:nvSpPr>
        <p:spPr>
          <a:xfrm>
            <a:off x="2195736" y="404664"/>
            <a:ext cx="5256584" cy="6247864"/>
          </a:xfrm>
          <a:prstGeom prst="rect">
            <a:avLst/>
          </a:prstGeom>
        </p:spPr>
        <p:txBody>
          <a:bodyPr wrap="square">
            <a:spAutoFit/>
          </a:bodyPr>
          <a:lstStyle/>
          <a:p>
            <a:pPr algn="ctr"/>
            <a:r>
              <a:rPr lang="en-US" sz="1600" dirty="0">
                <a:effectLst>
                  <a:glow rad="101600">
                    <a:schemeClr val="accent6">
                      <a:lumMod val="60000"/>
                      <a:lumOff val="40000"/>
                      <a:alpha val="60000"/>
                    </a:schemeClr>
                  </a:glow>
                </a:effectLst>
              </a:rPr>
              <a:t>“</a:t>
            </a:r>
            <a:r>
              <a:rPr lang="it-IT" sz="1600" b="1" i="1" dirty="0">
                <a:effectLst>
                  <a:glow rad="101600">
                    <a:schemeClr val="accent6">
                      <a:lumMod val="60000"/>
                      <a:lumOff val="40000"/>
                      <a:alpha val="60000"/>
                    </a:schemeClr>
                  </a:glow>
                </a:effectLst>
              </a:rPr>
              <a:t>E d’Itaca </a:t>
            </a:r>
            <a:r>
              <a:rPr lang="it-IT" sz="1600" b="1" i="1" dirty="0" err="1">
                <a:effectLst>
                  <a:glow rad="101600">
                    <a:schemeClr val="accent6">
                      <a:lumMod val="60000"/>
                      <a:lumOff val="40000"/>
                      <a:alpha val="60000"/>
                    </a:schemeClr>
                  </a:glow>
                </a:effectLst>
              </a:rPr>
              <a:t>venía</a:t>
            </a:r>
            <a:r>
              <a:rPr lang="it-IT" sz="1600" b="1" i="1" dirty="0">
                <a:effectLst>
                  <a:glow rad="101600">
                    <a:schemeClr val="accent6">
                      <a:lumMod val="60000"/>
                      <a:lumOff val="40000"/>
                      <a:alpha val="60000"/>
                    </a:schemeClr>
                  </a:glow>
                </a:effectLst>
              </a:rPr>
              <a:t> la forza divina d’Ulisse,</a:t>
            </a:r>
            <a:br>
              <a:rPr lang="it-IT" sz="1600" b="1" i="1" dirty="0">
                <a:effectLst>
                  <a:glow rad="101600">
                    <a:schemeClr val="accent6">
                      <a:lumMod val="60000"/>
                      <a:lumOff val="40000"/>
                      <a:alpha val="60000"/>
                    </a:schemeClr>
                  </a:glow>
                </a:effectLst>
              </a:rPr>
            </a:br>
            <a:r>
              <a:rPr lang="it-IT" sz="1600" b="1" i="1" dirty="0">
                <a:effectLst>
                  <a:glow rad="101600">
                    <a:schemeClr val="accent6">
                      <a:lumMod val="60000"/>
                      <a:lumOff val="40000"/>
                      <a:alpha val="60000"/>
                    </a:schemeClr>
                  </a:glow>
                </a:effectLst>
              </a:rPr>
              <a:t>del figlio di Laerte, che scaltro era d’ogni malizia.</a:t>
            </a:r>
            <a:br>
              <a:rPr lang="it-IT" sz="1600" b="1" i="1" dirty="0">
                <a:effectLst>
                  <a:glow rad="101600">
                    <a:schemeClr val="accent6">
                      <a:lumMod val="60000"/>
                      <a:lumOff val="40000"/>
                      <a:alpha val="60000"/>
                    </a:schemeClr>
                  </a:glow>
                </a:effectLst>
              </a:rPr>
            </a:br>
            <a:r>
              <a:rPr lang="it-IT" sz="1600" b="1" i="1" dirty="0">
                <a:effectLst>
                  <a:glow rad="101600">
                    <a:schemeClr val="accent6">
                      <a:lumMod val="60000"/>
                      <a:lumOff val="40000"/>
                      <a:alpha val="60000"/>
                    </a:schemeClr>
                  </a:glow>
                </a:effectLst>
              </a:rPr>
              <a:t>Mandati ei non aveva presenti per l’</a:t>
            </a:r>
            <a:r>
              <a:rPr lang="it-IT" sz="1600" b="1" i="1" dirty="0" err="1">
                <a:effectLst>
                  <a:glow rad="101600">
                    <a:schemeClr val="accent6">
                      <a:lumMod val="60000"/>
                      <a:lumOff val="40000"/>
                      <a:alpha val="60000"/>
                    </a:schemeClr>
                  </a:glow>
                </a:effectLst>
              </a:rPr>
              <a:t>agil</a:t>
            </a:r>
            <a:r>
              <a:rPr lang="it-IT" sz="1600" b="1" i="1" dirty="0">
                <a:effectLst>
                  <a:glow rad="101600">
                    <a:schemeClr val="accent6">
                      <a:lumMod val="60000"/>
                      <a:lumOff val="40000"/>
                      <a:alpha val="60000"/>
                    </a:schemeClr>
                  </a:glow>
                </a:effectLst>
              </a:rPr>
              <a:t> fanciulla,</a:t>
            </a:r>
            <a:br>
              <a:rPr lang="it-IT" sz="1600" b="1" i="1" dirty="0">
                <a:effectLst>
                  <a:glow rad="101600">
                    <a:schemeClr val="accent6">
                      <a:lumMod val="60000"/>
                      <a:lumOff val="40000"/>
                      <a:alpha val="60000"/>
                    </a:schemeClr>
                  </a:glow>
                </a:effectLst>
              </a:rPr>
            </a:br>
            <a:r>
              <a:rPr lang="it-IT" sz="1600" b="1" i="1" dirty="0">
                <a:effectLst>
                  <a:glow rad="101600">
                    <a:schemeClr val="accent6">
                      <a:lumMod val="60000"/>
                      <a:lumOff val="40000"/>
                      <a:alpha val="60000"/>
                    </a:schemeClr>
                  </a:glow>
                </a:effectLst>
              </a:rPr>
              <a:t>perché sapeva che Menelao chioma bionda la gara</a:t>
            </a:r>
            <a:br>
              <a:rPr lang="it-IT" sz="1600" b="1" i="1" dirty="0">
                <a:effectLst>
                  <a:glow rad="101600">
                    <a:schemeClr val="accent6">
                      <a:lumMod val="60000"/>
                      <a:lumOff val="40000"/>
                      <a:alpha val="60000"/>
                    </a:schemeClr>
                  </a:glow>
                </a:effectLst>
              </a:rPr>
            </a:br>
            <a:r>
              <a:rPr lang="it-IT" sz="1600" b="1" i="1" dirty="0">
                <a:effectLst>
                  <a:glow rad="101600">
                    <a:schemeClr val="accent6">
                      <a:lumMod val="60000"/>
                      <a:lumOff val="40000"/>
                      <a:alpha val="60000"/>
                    </a:schemeClr>
                  </a:glow>
                </a:effectLst>
              </a:rPr>
              <a:t>avrebbe vinta: ch’era di tutti gli Achivi il </a:t>
            </a:r>
            <a:r>
              <a:rPr lang="it-IT" sz="1600" b="1" i="1" dirty="0" err="1">
                <a:effectLst>
                  <a:glow rad="101600">
                    <a:schemeClr val="accent6">
                      <a:lumMod val="60000"/>
                      <a:lumOff val="40000"/>
                      <a:alpha val="60000"/>
                    </a:schemeClr>
                  </a:glow>
                </a:effectLst>
              </a:rPr>
              <a:t>piú</a:t>
            </a:r>
            <a:r>
              <a:rPr lang="it-IT" sz="1600" b="1" i="1" dirty="0">
                <a:effectLst>
                  <a:glow rad="101600">
                    <a:schemeClr val="accent6">
                      <a:lumMod val="60000"/>
                      <a:lumOff val="40000"/>
                      <a:alpha val="60000"/>
                    </a:schemeClr>
                  </a:glow>
                </a:effectLst>
              </a:rPr>
              <a:t> ricco.</a:t>
            </a:r>
            <a:br>
              <a:rPr lang="it-IT" sz="1600" b="1" i="1" dirty="0">
                <a:effectLst>
                  <a:glow rad="101600">
                    <a:schemeClr val="accent6">
                      <a:lumMod val="60000"/>
                      <a:lumOff val="40000"/>
                      <a:alpha val="60000"/>
                    </a:schemeClr>
                  </a:glow>
                </a:effectLst>
              </a:rPr>
            </a:br>
            <a:r>
              <a:rPr lang="it-IT" sz="1600" b="1" i="1" dirty="0">
                <a:effectLst>
                  <a:glow rad="101600">
                    <a:schemeClr val="accent6">
                      <a:lumMod val="60000"/>
                      <a:lumOff val="40000"/>
                      <a:alpha val="60000"/>
                    </a:schemeClr>
                  </a:glow>
                </a:effectLst>
              </a:rPr>
              <a:t>A </a:t>
            </a:r>
            <a:r>
              <a:rPr lang="it-IT" sz="1600" b="1" i="1" dirty="0" err="1">
                <a:effectLst>
                  <a:glow rad="101600">
                    <a:schemeClr val="accent6">
                      <a:lumMod val="60000"/>
                      <a:lumOff val="40000"/>
                      <a:alpha val="60000"/>
                    </a:schemeClr>
                  </a:glow>
                </a:effectLst>
              </a:rPr>
              <a:t>Lacedèmone</a:t>
            </a:r>
            <a:r>
              <a:rPr lang="it-IT" sz="1600" b="1" i="1" dirty="0">
                <a:effectLst>
                  <a:glow rad="101600">
                    <a:schemeClr val="accent6">
                      <a:lumMod val="60000"/>
                      <a:lumOff val="40000"/>
                      <a:alpha val="60000"/>
                    </a:schemeClr>
                  </a:glow>
                </a:effectLst>
              </a:rPr>
              <a:t>, pure, mandare soleva messaggi</a:t>
            </a:r>
            <a:br>
              <a:rPr lang="it-IT" sz="1600" b="1" i="1" dirty="0">
                <a:effectLst>
                  <a:glow rad="101600">
                    <a:schemeClr val="accent6">
                      <a:lumMod val="60000"/>
                      <a:lumOff val="40000"/>
                      <a:alpha val="60000"/>
                    </a:schemeClr>
                  </a:glow>
                </a:effectLst>
              </a:rPr>
            </a:br>
            <a:r>
              <a:rPr lang="it-IT" sz="1600" b="1" i="1" dirty="0">
                <a:effectLst>
                  <a:glow rad="101600">
                    <a:schemeClr val="accent6">
                      <a:lumMod val="60000"/>
                      <a:lumOff val="40000"/>
                      <a:alpha val="60000"/>
                    </a:schemeClr>
                  </a:glow>
                </a:effectLst>
              </a:rPr>
              <a:t>a </a:t>
            </a:r>
            <a:r>
              <a:rPr lang="it-IT" sz="1600" b="1" i="1" dirty="0" err="1">
                <a:effectLst>
                  <a:glow rad="101600">
                    <a:schemeClr val="accent6">
                      <a:lumMod val="60000"/>
                      <a:lumOff val="40000"/>
                      <a:alpha val="60000"/>
                    </a:schemeClr>
                  </a:glow>
                </a:effectLst>
              </a:rPr>
              <a:t>Càstore</a:t>
            </a:r>
            <a:r>
              <a:rPr lang="it-IT" sz="1600" b="1" i="1" dirty="0">
                <a:effectLst>
                  <a:glow rad="101600">
                    <a:schemeClr val="accent6">
                      <a:lumMod val="60000"/>
                      <a:lumOff val="40000"/>
                      <a:alpha val="60000"/>
                    </a:schemeClr>
                  </a:glow>
                </a:effectLst>
              </a:rPr>
              <a:t>, a Polluce, maestro a domare corsieri</a:t>
            </a:r>
            <a:br>
              <a:rPr lang="it-IT" sz="1600" b="1" i="1" dirty="0">
                <a:effectLst>
                  <a:glow rad="101600">
                    <a:schemeClr val="accent6">
                      <a:lumMod val="60000"/>
                      <a:lumOff val="40000"/>
                      <a:alpha val="60000"/>
                    </a:schemeClr>
                  </a:glow>
                </a:effectLst>
              </a:rPr>
            </a:br>
            <a:r>
              <a:rPr lang="it-IT" sz="1600" b="1" i="1" dirty="0">
                <a:effectLst>
                  <a:glow rad="101600">
                    <a:schemeClr val="accent6">
                      <a:lumMod val="60000"/>
                      <a:lumOff val="40000"/>
                      <a:alpha val="60000"/>
                    </a:schemeClr>
                  </a:glow>
                </a:effectLst>
              </a:rPr>
              <a:t>l’uno, trionfatore di gare il secondo.</a:t>
            </a:r>
            <a:endParaRPr lang="it-IT" sz="1600" i="1" dirty="0">
              <a:effectLst>
                <a:glow rad="101600">
                  <a:schemeClr val="accent6">
                    <a:lumMod val="60000"/>
                    <a:lumOff val="40000"/>
                    <a:alpha val="60000"/>
                  </a:schemeClr>
                </a:glow>
              </a:effectLst>
            </a:endParaRPr>
          </a:p>
          <a:p>
            <a:pPr algn="ctr"/>
            <a:r>
              <a:rPr lang="it-IT" sz="1600" i="1" dirty="0">
                <a:effectLst>
                  <a:glow rad="101600">
                    <a:schemeClr val="accent6">
                      <a:lumMod val="60000"/>
                      <a:lumOff val="40000"/>
                      <a:alpha val="60000"/>
                    </a:schemeClr>
                  </a:glow>
                </a:effectLst>
              </a:rPr>
              <a:t> </a:t>
            </a:r>
          </a:p>
          <a:p>
            <a:pPr algn="ctr"/>
            <a:r>
              <a:rPr lang="it-IT" sz="1600" b="1" i="1" dirty="0">
                <a:effectLst>
                  <a:glow rad="101600">
                    <a:schemeClr val="accent6">
                      <a:lumMod val="60000"/>
                      <a:lumOff val="40000"/>
                      <a:alpha val="60000"/>
                    </a:schemeClr>
                  </a:glow>
                </a:effectLst>
              </a:rPr>
              <a:t>A </a:t>
            </a:r>
            <a:r>
              <a:rPr lang="it-IT" sz="1600" b="1" i="1" dirty="0" err="1">
                <a:effectLst>
                  <a:glow rad="101600">
                    <a:schemeClr val="accent6">
                      <a:lumMod val="60000"/>
                      <a:lumOff val="40000"/>
                      <a:alpha val="60000"/>
                    </a:schemeClr>
                  </a:glow>
                </a:effectLst>
              </a:rPr>
              <a:t>Càstore</a:t>
            </a:r>
            <a:r>
              <a:rPr lang="it-IT" sz="1600" b="1" i="1" dirty="0">
                <a:effectLst>
                  <a:glow rad="101600">
                    <a:schemeClr val="accent6">
                      <a:lumMod val="60000"/>
                      <a:lumOff val="40000"/>
                      <a:alpha val="60000"/>
                    </a:schemeClr>
                  </a:glow>
                </a:effectLst>
              </a:rPr>
              <a:t>, a Polluce, maestro a domare cavalli</a:t>
            </a:r>
            <a:br>
              <a:rPr lang="it-IT" sz="1600" b="1" i="1" dirty="0">
                <a:effectLst>
                  <a:glow rad="101600">
                    <a:schemeClr val="accent6">
                      <a:lumMod val="60000"/>
                      <a:lumOff val="40000"/>
                      <a:alpha val="60000"/>
                    </a:schemeClr>
                  </a:glow>
                </a:effectLst>
              </a:rPr>
            </a:br>
            <a:r>
              <a:rPr lang="it-IT" sz="1600" b="1" i="1" dirty="0">
                <a:effectLst>
                  <a:glow rad="101600">
                    <a:schemeClr val="accent6">
                      <a:lumMod val="60000"/>
                      <a:lumOff val="40000"/>
                      <a:alpha val="60000"/>
                    </a:schemeClr>
                  </a:glow>
                </a:effectLst>
              </a:rPr>
              <a:t>l’uno, trionfatore d’agoni il secondo: </a:t>
            </a:r>
            <a:endParaRPr lang="it-IT" sz="1600" b="1" i="1" dirty="0" smtClean="0">
              <a:effectLst>
                <a:glow rad="101600">
                  <a:schemeClr val="accent6">
                    <a:lumMod val="60000"/>
                    <a:lumOff val="40000"/>
                    <a:alpha val="60000"/>
                  </a:schemeClr>
                </a:glow>
              </a:effectLst>
            </a:endParaRPr>
          </a:p>
          <a:p>
            <a:pPr algn="ctr"/>
            <a:r>
              <a:rPr lang="it-IT" sz="1600" b="1" i="1" dirty="0" smtClean="0">
                <a:effectLst>
                  <a:glow rad="101600">
                    <a:schemeClr val="accent6">
                      <a:lumMod val="60000"/>
                      <a:lumOff val="40000"/>
                      <a:alpha val="60000"/>
                    </a:schemeClr>
                  </a:glow>
                </a:effectLst>
              </a:rPr>
              <a:t>sposare </a:t>
            </a:r>
            <a:r>
              <a:rPr lang="it-IT" sz="1600" b="1" i="1" dirty="0">
                <a:effectLst>
                  <a:glow rad="101600">
                    <a:schemeClr val="accent6">
                      <a:lumMod val="60000"/>
                      <a:lumOff val="40000"/>
                      <a:alpha val="60000"/>
                    </a:schemeClr>
                  </a:glow>
                </a:effectLst>
              </a:rPr>
              <a:t>Elena chioma bella voleva: né pure veduta</a:t>
            </a:r>
            <a:br>
              <a:rPr lang="it-IT" sz="1600" b="1" i="1" dirty="0">
                <a:effectLst>
                  <a:glow rad="101600">
                    <a:schemeClr val="accent6">
                      <a:lumMod val="60000"/>
                      <a:lumOff val="40000"/>
                      <a:alpha val="60000"/>
                    </a:schemeClr>
                  </a:glow>
                </a:effectLst>
              </a:rPr>
            </a:br>
            <a:r>
              <a:rPr lang="it-IT" sz="1600" b="1" i="1" dirty="0">
                <a:effectLst>
                  <a:glow rad="101600">
                    <a:schemeClr val="accent6">
                      <a:lumMod val="60000"/>
                      <a:lumOff val="40000"/>
                      <a:alpha val="60000"/>
                    </a:schemeClr>
                  </a:glow>
                </a:effectLst>
              </a:rPr>
              <a:t>l’</a:t>
            </a:r>
            <a:r>
              <a:rPr lang="it-IT" sz="1600" b="1" i="1" dirty="0" err="1">
                <a:effectLst>
                  <a:glow rad="101600">
                    <a:schemeClr val="accent6">
                      <a:lumMod val="60000"/>
                      <a:lumOff val="40000"/>
                      <a:alpha val="60000"/>
                    </a:schemeClr>
                  </a:glow>
                </a:effectLst>
              </a:rPr>
              <a:t>avea</a:t>
            </a:r>
            <a:r>
              <a:rPr lang="it-IT" sz="1600" b="1" i="1" dirty="0">
                <a:effectLst>
                  <a:glow rad="101600">
                    <a:schemeClr val="accent6">
                      <a:lumMod val="60000"/>
                      <a:lumOff val="40000"/>
                      <a:alpha val="60000"/>
                    </a:schemeClr>
                  </a:glow>
                </a:effectLst>
              </a:rPr>
              <a:t>; ma solo udite parole ne aveva dagli altri.</a:t>
            </a:r>
            <a:endParaRPr lang="it-IT" sz="1600" i="1" dirty="0">
              <a:effectLst>
                <a:glow rad="101600">
                  <a:schemeClr val="accent6">
                    <a:lumMod val="60000"/>
                    <a:lumOff val="40000"/>
                    <a:alpha val="60000"/>
                  </a:schemeClr>
                </a:glow>
              </a:effectLst>
            </a:endParaRPr>
          </a:p>
          <a:p>
            <a:pPr algn="ctr"/>
            <a:r>
              <a:rPr lang="it-IT" sz="1600" i="1" dirty="0">
                <a:effectLst>
                  <a:glow rad="101600">
                    <a:schemeClr val="accent6">
                      <a:lumMod val="60000"/>
                      <a:lumOff val="40000"/>
                      <a:alpha val="60000"/>
                    </a:schemeClr>
                  </a:glow>
                </a:effectLst>
              </a:rPr>
              <a:t> </a:t>
            </a:r>
          </a:p>
          <a:p>
            <a:pPr algn="ctr"/>
            <a:r>
              <a:rPr lang="it-IT" sz="1600" b="1" i="1" dirty="0">
                <a:effectLst>
                  <a:glow rad="101600">
                    <a:schemeClr val="accent6">
                      <a:lumMod val="60000"/>
                      <a:lumOff val="40000"/>
                      <a:alpha val="60000"/>
                    </a:schemeClr>
                  </a:glow>
                </a:effectLst>
              </a:rPr>
              <a:t>Poi, dall’Eubea giungeva </a:t>
            </a:r>
            <a:r>
              <a:rPr lang="it-IT" sz="1600" b="1" i="1" dirty="0" err="1">
                <a:effectLst>
                  <a:glow rad="101600">
                    <a:schemeClr val="accent6">
                      <a:lumMod val="60000"/>
                      <a:lumOff val="40000"/>
                      <a:alpha val="60000"/>
                    </a:schemeClr>
                  </a:glow>
                </a:effectLst>
              </a:rPr>
              <a:t>Elefènore</a:t>
            </a:r>
            <a:r>
              <a:rPr lang="it-IT" sz="1600" b="1" i="1" dirty="0">
                <a:effectLst>
                  <a:glow rad="101600">
                    <a:schemeClr val="accent6">
                      <a:lumMod val="60000"/>
                      <a:lumOff val="40000"/>
                      <a:alpha val="60000"/>
                    </a:schemeClr>
                  </a:glow>
                </a:effectLst>
              </a:rPr>
              <a:t>, sire di genti,</a:t>
            </a:r>
            <a:br>
              <a:rPr lang="it-IT" sz="1600" b="1" i="1" dirty="0">
                <a:effectLst>
                  <a:glow rad="101600">
                    <a:schemeClr val="accent6">
                      <a:lumMod val="60000"/>
                      <a:lumOff val="40000"/>
                      <a:alpha val="60000"/>
                    </a:schemeClr>
                  </a:glow>
                </a:effectLst>
              </a:rPr>
            </a:br>
            <a:r>
              <a:rPr lang="it-IT" sz="1600" b="1" i="1" dirty="0">
                <a:effectLst>
                  <a:glow rad="101600">
                    <a:schemeClr val="accent6">
                      <a:lumMod val="60000"/>
                      <a:lumOff val="40000"/>
                      <a:alpha val="60000"/>
                    </a:schemeClr>
                  </a:glow>
                </a:effectLst>
              </a:rPr>
              <a:t>di </a:t>
            </a:r>
            <a:r>
              <a:rPr lang="it-IT" sz="1600" b="1" i="1" dirty="0" err="1">
                <a:effectLst>
                  <a:glow rad="101600">
                    <a:schemeClr val="accent6">
                      <a:lumMod val="60000"/>
                      <a:lumOff val="40000"/>
                      <a:alpha val="60000"/>
                    </a:schemeClr>
                  </a:glow>
                </a:effectLst>
              </a:rPr>
              <a:t>Calcodonte</a:t>
            </a:r>
            <a:r>
              <a:rPr lang="it-IT" sz="1600" b="1" i="1" dirty="0">
                <a:effectLst>
                  <a:glow rad="101600">
                    <a:schemeClr val="accent6">
                      <a:lumMod val="60000"/>
                      <a:lumOff val="40000"/>
                      <a:alpha val="60000"/>
                    </a:schemeClr>
                  </a:glow>
                </a:effectLst>
              </a:rPr>
              <a:t> figlio, signor dei magnanimi </a:t>
            </a:r>
            <a:r>
              <a:rPr lang="it-IT" sz="1600" b="1" i="1" dirty="0" err="1">
                <a:effectLst>
                  <a:glow rad="101600">
                    <a:schemeClr val="accent6">
                      <a:lumMod val="60000"/>
                      <a:lumOff val="40000"/>
                      <a:alpha val="60000"/>
                    </a:schemeClr>
                  </a:glow>
                </a:effectLst>
              </a:rPr>
              <a:t>Abanti</a:t>
            </a:r>
            <a:r>
              <a:rPr lang="it-IT" sz="1600" b="1" i="1" dirty="0">
                <a:effectLst>
                  <a:glow rad="101600">
                    <a:schemeClr val="accent6">
                      <a:lumMod val="60000"/>
                      <a:lumOff val="40000"/>
                      <a:alpha val="60000"/>
                    </a:schemeClr>
                  </a:glow>
                </a:effectLst>
              </a:rPr>
              <a:t>,</a:t>
            </a:r>
            <a:endParaRPr lang="it-IT" sz="1600" i="1" dirty="0">
              <a:effectLst>
                <a:glow rad="101600">
                  <a:schemeClr val="accent6">
                    <a:lumMod val="60000"/>
                    <a:lumOff val="40000"/>
                    <a:alpha val="60000"/>
                  </a:schemeClr>
                </a:glow>
              </a:effectLst>
            </a:endParaRPr>
          </a:p>
          <a:p>
            <a:pPr algn="ctr"/>
            <a:r>
              <a:rPr lang="it-IT" sz="1600" b="1" i="1" dirty="0">
                <a:effectLst>
                  <a:glow rad="101600">
                    <a:schemeClr val="accent6">
                      <a:lumMod val="60000"/>
                      <a:lumOff val="40000"/>
                      <a:alpha val="60000"/>
                    </a:schemeClr>
                  </a:glow>
                </a:effectLst>
              </a:rPr>
              <a:t>e molti doni a lei recò: ché nutriva gran brama</a:t>
            </a:r>
            <a:br>
              <a:rPr lang="it-IT" sz="1600" b="1" i="1" dirty="0">
                <a:effectLst>
                  <a:glow rad="101600">
                    <a:schemeClr val="accent6">
                      <a:lumMod val="60000"/>
                      <a:lumOff val="40000"/>
                      <a:alpha val="60000"/>
                    </a:schemeClr>
                  </a:glow>
                </a:effectLst>
              </a:rPr>
            </a:br>
            <a:r>
              <a:rPr lang="it-IT" sz="1600" b="1" i="1" dirty="0">
                <a:effectLst>
                  <a:glow rad="101600">
                    <a:schemeClr val="accent6">
                      <a:lumMod val="60000"/>
                      <a:lumOff val="40000"/>
                      <a:alpha val="60000"/>
                    </a:schemeClr>
                  </a:glow>
                </a:effectLst>
              </a:rPr>
              <a:t>d’avere Elena sposa.</a:t>
            </a:r>
            <a:endParaRPr lang="it-IT" sz="1600" i="1" dirty="0">
              <a:effectLst>
                <a:glow rad="101600">
                  <a:schemeClr val="accent6">
                    <a:lumMod val="60000"/>
                    <a:lumOff val="40000"/>
                    <a:alpha val="60000"/>
                  </a:schemeClr>
                </a:glow>
              </a:effectLst>
            </a:endParaRPr>
          </a:p>
          <a:p>
            <a:pPr algn="ctr"/>
            <a:r>
              <a:rPr lang="it-IT" sz="1600" i="1" dirty="0">
                <a:effectLst>
                  <a:glow rad="101600">
                    <a:schemeClr val="accent6">
                      <a:lumMod val="60000"/>
                      <a:lumOff val="40000"/>
                      <a:alpha val="60000"/>
                    </a:schemeClr>
                  </a:glow>
                </a:effectLst>
              </a:rPr>
              <a:t/>
            </a:r>
            <a:br>
              <a:rPr lang="it-IT" sz="1600" i="1" dirty="0">
                <a:effectLst>
                  <a:glow rad="101600">
                    <a:schemeClr val="accent6">
                      <a:lumMod val="60000"/>
                      <a:lumOff val="40000"/>
                      <a:alpha val="60000"/>
                    </a:schemeClr>
                  </a:glow>
                </a:effectLst>
              </a:rPr>
            </a:br>
            <a:r>
              <a:rPr lang="it-IT" sz="1600" b="1" i="1" dirty="0" smtClean="0">
                <a:effectLst>
                  <a:glow rad="101600">
                    <a:schemeClr val="accent6">
                      <a:lumMod val="60000"/>
                      <a:lumOff val="40000"/>
                      <a:alpha val="60000"/>
                    </a:schemeClr>
                  </a:glow>
                </a:effectLst>
              </a:rPr>
              <a:t>D’</a:t>
            </a:r>
            <a:r>
              <a:rPr lang="it-IT" sz="1600" b="1" i="1" dirty="0" err="1" smtClean="0">
                <a:effectLst>
                  <a:glow rad="101600">
                    <a:schemeClr val="accent6">
                      <a:lumMod val="60000"/>
                      <a:lumOff val="40000"/>
                      <a:alpha val="60000"/>
                    </a:schemeClr>
                  </a:glow>
                </a:effectLst>
              </a:rPr>
              <a:t>Idomenèo</a:t>
            </a:r>
            <a:r>
              <a:rPr lang="it-IT" sz="1600" b="1" i="1" dirty="0" smtClean="0">
                <a:effectLst>
                  <a:glow rad="101600">
                    <a:schemeClr val="accent6">
                      <a:lumMod val="60000"/>
                      <a:lumOff val="40000"/>
                      <a:alpha val="60000"/>
                    </a:schemeClr>
                  </a:glow>
                </a:effectLst>
              </a:rPr>
              <a:t> </a:t>
            </a:r>
            <a:r>
              <a:rPr lang="it-IT" sz="1600" b="1" i="1" dirty="0">
                <a:effectLst>
                  <a:glow rad="101600">
                    <a:schemeClr val="accent6">
                      <a:lumMod val="60000"/>
                      <a:lumOff val="40000"/>
                      <a:alpha val="60000"/>
                    </a:schemeClr>
                  </a:glow>
                </a:effectLst>
              </a:rPr>
              <a:t>la gran possa giungeva da Creta, a cui padre</a:t>
            </a:r>
            <a:br>
              <a:rPr lang="it-IT" sz="1600" b="1" i="1" dirty="0">
                <a:effectLst>
                  <a:glow rad="101600">
                    <a:schemeClr val="accent6">
                      <a:lumMod val="60000"/>
                      <a:lumOff val="40000"/>
                      <a:alpha val="60000"/>
                    </a:schemeClr>
                  </a:glow>
                </a:effectLst>
              </a:rPr>
            </a:br>
            <a:r>
              <a:rPr lang="it-IT" sz="1600" b="1" i="1" dirty="0" err="1">
                <a:effectLst>
                  <a:glow rad="101600">
                    <a:schemeClr val="accent6">
                      <a:lumMod val="60000"/>
                      <a:lumOff val="40000"/>
                      <a:alpha val="60000"/>
                    </a:schemeClr>
                  </a:glow>
                </a:effectLst>
              </a:rPr>
              <a:t>Deucalïone</a:t>
            </a:r>
            <a:r>
              <a:rPr lang="it-IT" sz="1600" b="1" i="1" dirty="0">
                <a:effectLst>
                  <a:glow rad="101600">
                    <a:schemeClr val="accent6">
                      <a:lumMod val="60000"/>
                      <a:lumOff val="40000"/>
                      <a:alpha val="60000"/>
                    </a:schemeClr>
                  </a:glow>
                </a:effectLst>
              </a:rPr>
              <a:t> fu, </a:t>
            </a:r>
            <a:r>
              <a:rPr lang="it-IT" sz="1600" b="1" i="1" dirty="0" err="1">
                <a:effectLst>
                  <a:glow rad="101600">
                    <a:schemeClr val="accent6">
                      <a:lumMod val="60000"/>
                      <a:lumOff val="40000"/>
                      <a:alpha val="60000"/>
                    </a:schemeClr>
                  </a:glow>
                </a:effectLst>
              </a:rPr>
              <a:t>flgliuolo</a:t>
            </a:r>
            <a:r>
              <a:rPr lang="it-IT" sz="1600" b="1" i="1" dirty="0">
                <a:effectLst>
                  <a:glow rad="101600">
                    <a:schemeClr val="accent6">
                      <a:lumMod val="60000"/>
                      <a:lumOff val="40000"/>
                      <a:alpha val="60000"/>
                    </a:schemeClr>
                  </a:glow>
                </a:effectLst>
              </a:rPr>
              <a:t> del grande Minosse;</a:t>
            </a:r>
            <a:br>
              <a:rPr lang="it-IT" sz="1600" b="1" i="1" dirty="0">
                <a:effectLst>
                  <a:glow rad="101600">
                    <a:schemeClr val="accent6">
                      <a:lumMod val="60000"/>
                      <a:lumOff val="40000"/>
                      <a:alpha val="60000"/>
                    </a:schemeClr>
                  </a:glow>
                </a:effectLst>
              </a:rPr>
            </a:br>
            <a:r>
              <a:rPr lang="it-IT" sz="1600" b="1" i="1" dirty="0">
                <a:effectLst>
                  <a:glow rad="101600">
                    <a:schemeClr val="accent6">
                      <a:lumMod val="60000"/>
                      <a:lumOff val="40000"/>
                      <a:alpha val="60000"/>
                    </a:schemeClr>
                  </a:glow>
                </a:effectLst>
              </a:rPr>
              <a:t>né alcun dei </a:t>
            </a:r>
            <a:r>
              <a:rPr lang="it-IT" sz="1600" b="1" i="1" dirty="0" err="1">
                <a:effectLst>
                  <a:glow rad="101600">
                    <a:schemeClr val="accent6">
                      <a:lumMod val="60000"/>
                      <a:lumOff val="40000"/>
                      <a:alpha val="60000"/>
                    </a:schemeClr>
                  </a:glow>
                </a:effectLst>
              </a:rPr>
              <a:t>pretenenti</a:t>
            </a:r>
            <a:r>
              <a:rPr lang="it-IT" sz="1600" b="1" i="1" dirty="0">
                <a:effectLst>
                  <a:glow rad="101600">
                    <a:schemeClr val="accent6">
                      <a:lumMod val="60000"/>
                      <a:lumOff val="40000"/>
                      <a:alpha val="60000"/>
                    </a:schemeClr>
                  </a:glow>
                </a:effectLst>
              </a:rPr>
              <a:t> mandò che messaggi recasse,</a:t>
            </a:r>
            <a:br>
              <a:rPr lang="it-IT" sz="1600" b="1" i="1" dirty="0">
                <a:effectLst>
                  <a:glow rad="101600">
                    <a:schemeClr val="accent6">
                      <a:lumMod val="60000"/>
                      <a:lumOff val="40000"/>
                      <a:alpha val="60000"/>
                    </a:schemeClr>
                  </a:glow>
                </a:effectLst>
              </a:rPr>
            </a:br>
            <a:r>
              <a:rPr lang="it-IT" sz="1600" b="1" i="1" dirty="0">
                <a:effectLst>
                  <a:glow rad="101600">
                    <a:schemeClr val="accent6">
                      <a:lumMod val="60000"/>
                      <a:lumOff val="40000"/>
                      <a:alpha val="60000"/>
                    </a:schemeClr>
                  </a:glow>
                </a:effectLst>
              </a:rPr>
              <a:t>ma nella nave negra dai multipli banchi, egli stesso</a:t>
            </a:r>
            <a:br>
              <a:rPr lang="it-IT" sz="1600" b="1" i="1" dirty="0">
                <a:effectLst>
                  <a:glow rad="101600">
                    <a:schemeClr val="accent6">
                      <a:lumMod val="60000"/>
                      <a:lumOff val="40000"/>
                      <a:alpha val="60000"/>
                    </a:schemeClr>
                  </a:glow>
                </a:effectLst>
              </a:rPr>
            </a:br>
            <a:r>
              <a:rPr lang="it-IT" sz="1600" b="1" i="1" dirty="0">
                <a:effectLst>
                  <a:glow rad="101600">
                    <a:schemeClr val="accent6">
                      <a:lumMod val="60000"/>
                      <a:lumOff val="40000"/>
                      <a:alpha val="60000"/>
                    </a:schemeClr>
                  </a:glow>
                </a:effectLst>
              </a:rPr>
              <a:t>andò, pei foschi flutti del mare d’</a:t>
            </a:r>
            <a:r>
              <a:rPr lang="it-IT" sz="1600" b="1" i="1" dirty="0" err="1">
                <a:effectLst>
                  <a:glow rad="101600">
                    <a:schemeClr val="accent6">
                      <a:lumMod val="60000"/>
                      <a:lumOff val="40000"/>
                      <a:alpha val="60000"/>
                    </a:schemeClr>
                  </a:glow>
                </a:effectLst>
              </a:rPr>
              <a:t>Ogílio</a:t>
            </a:r>
            <a:r>
              <a:rPr lang="it-IT" sz="1600" b="1" i="1" dirty="0">
                <a:effectLst>
                  <a:glow rad="101600">
                    <a:schemeClr val="accent6">
                      <a:lumMod val="60000"/>
                      <a:lumOff val="40000"/>
                      <a:alpha val="60000"/>
                    </a:schemeClr>
                  </a:glow>
                </a:effectLst>
              </a:rPr>
              <a:t> alla casa</a:t>
            </a:r>
            <a:br>
              <a:rPr lang="it-IT" sz="1600" b="1" i="1" dirty="0">
                <a:effectLst>
                  <a:glow rad="101600">
                    <a:schemeClr val="accent6">
                      <a:lumMod val="60000"/>
                      <a:lumOff val="40000"/>
                      <a:alpha val="60000"/>
                    </a:schemeClr>
                  </a:glow>
                </a:effectLst>
              </a:rPr>
            </a:br>
            <a:r>
              <a:rPr lang="it-IT" sz="1600" b="1" i="1" dirty="0">
                <a:effectLst>
                  <a:glow rad="101600">
                    <a:schemeClr val="accent6">
                      <a:lumMod val="60000"/>
                      <a:lumOff val="40000"/>
                      <a:alpha val="60000"/>
                    </a:schemeClr>
                  </a:glow>
                </a:effectLst>
              </a:rPr>
              <a:t>di </a:t>
            </a:r>
            <a:r>
              <a:rPr lang="it-IT" sz="1600" b="1" i="1" dirty="0" err="1">
                <a:effectLst>
                  <a:glow rad="101600">
                    <a:schemeClr val="accent6">
                      <a:lumMod val="60000"/>
                      <a:lumOff val="40000"/>
                      <a:alpha val="60000"/>
                    </a:schemeClr>
                  </a:glow>
                </a:effectLst>
              </a:rPr>
              <a:t>Tíndaro</a:t>
            </a:r>
            <a:r>
              <a:rPr lang="it-IT" sz="1600" b="1" i="1" dirty="0">
                <a:effectLst>
                  <a:glow rad="101600">
                    <a:schemeClr val="accent6">
                      <a:lumMod val="60000"/>
                      <a:lumOff val="40000"/>
                      <a:alpha val="60000"/>
                    </a:schemeClr>
                  </a:glow>
                </a:effectLst>
              </a:rPr>
              <a:t> assennata, per Elena avere consorte.</a:t>
            </a:r>
            <a:r>
              <a:rPr lang="it-IT" sz="1600" i="1" dirty="0">
                <a:effectLst>
                  <a:glow rad="101600">
                    <a:schemeClr val="accent6">
                      <a:lumMod val="60000"/>
                      <a:lumOff val="40000"/>
                      <a:alpha val="60000"/>
                    </a:schemeClr>
                  </a:glow>
                </a:effectLst>
              </a:rPr>
              <a:t>»</a:t>
            </a:r>
          </a:p>
        </p:txBody>
      </p:sp>
    </p:spTree>
    <p:extLst>
      <p:ext uri="{BB962C8B-B14F-4D97-AF65-F5344CB8AC3E}">
        <p14:creationId xmlns:p14="http://schemas.microsoft.com/office/powerpoint/2010/main" val="228035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4520"/>
            <a:ext cx="6696744" cy="7115784"/>
          </a:xfrm>
          <a:prstGeom prst="ellipse">
            <a:avLst/>
          </a:prstGeom>
          <a:ln>
            <a:noFill/>
          </a:ln>
          <a:effectLst>
            <a:softEdge rad="317500"/>
          </a:effectLst>
        </p:spPr>
      </p:pic>
      <p:sp>
        <p:nvSpPr>
          <p:cNvPr id="4" name="CasellaDiTesto 3"/>
          <p:cNvSpPr txBox="1"/>
          <p:nvPr/>
        </p:nvSpPr>
        <p:spPr>
          <a:xfrm>
            <a:off x="5508104" y="4149080"/>
            <a:ext cx="3816424" cy="255454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it-IT" sz="8000" b="1" spc="50" dirty="0" smtClean="0">
                <a:ln w="11430">
                  <a:solidFill>
                    <a:schemeClr val="bg2">
                      <a:lumMod val="50000"/>
                    </a:schemeClr>
                  </a:solidFill>
                </a:ln>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path path="circle">
                    <a:fillToRect l="50000" t="50000" r="50000" b="50000"/>
                  </a:path>
                  <a:tileRect/>
                </a:gradFill>
                <a:effectLst>
                  <a:outerShdw blurRad="76200" dist="50800" dir="5400000" algn="tl" rotWithShape="0">
                    <a:srgbClr val="000000">
                      <a:alpha val="65000"/>
                    </a:srgbClr>
                  </a:outerShdw>
                </a:effectLst>
              </a:rPr>
              <a:t>Helen in Sappho</a:t>
            </a:r>
            <a:endParaRPr lang="it-IT" sz="8000" b="1" spc="50" dirty="0">
              <a:ln w="11430">
                <a:solidFill>
                  <a:schemeClr val="bg2">
                    <a:lumMod val="50000"/>
                  </a:schemeClr>
                </a:solidFill>
              </a:ln>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path path="circle">
                  <a:fillToRect l="50000" t="50000" r="50000" b="50000"/>
                </a:path>
                <a:tileRect/>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7099849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7" presetClass="entr" presetSubtype="1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3" name="Immagine 2" descr="in-the-days-of-sappho-1904.jpg"/>
          <p:cNvPicPr>
            <a:picLocks noChangeAspect="1"/>
          </p:cNvPicPr>
          <p:nvPr/>
        </p:nvPicPr>
        <p:blipFill>
          <a:blip r:embed="rId2" cstate="print"/>
          <a:stretch>
            <a:fillRect/>
          </a:stretch>
        </p:blipFill>
        <p:spPr>
          <a:xfrm>
            <a:off x="4929190" y="3286124"/>
            <a:ext cx="4214810" cy="3571876"/>
          </a:xfrm>
          <a:prstGeom prst="rect">
            <a:avLst/>
          </a:prstGeom>
          <a:effectLst>
            <a:softEdge rad="317500"/>
          </a:effectLst>
        </p:spPr>
      </p:pic>
      <p:sp>
        <p:nvSpPr>
          <p:cNvPr id="4" name="CasellaDiTesto 3"/>
          <p:cNvSpPr txBox="1"/>
          <p:nvPr/>
        </p:nvSpPr>
        <p:spPr>
          <a:xfrm>
            <a:off x="395536" y="476672"/>
            <a:ext cx="8496944" cy="6217087"/>
          </a:xfrm>
          <a:prstGeom prst="rect">
            <a:avLst/>
          </a:prstGeom>
          <a:noFill/>
        </p:spPr>
        <p:txBody>
          <a:bodyPr wrap="square" rtlCol="0">
            <a:spAutoFit/>
          </a:bodyPr>
          <a:lstStyle/>
          <a:p>
            <a:r>
              <a:rPr lang="en-US" sz="2000" dirty="0">
                <a:effectLst>
                  <a:glow rad="101600">
                    <a:schemeClr val="bg1">
                      <a:alpha val="60000"/>
                    </a:schemeClr>
                  </a:glow>
                  <a:outerShdw blurRad="38100" dist="38100" dir="2700000" algn="tl">
                    <a:srgbClr val="000000">
                      <a:alpha val="43137"/>
                    </a:srgbClr>
                  </a:outerShdw>
                </a:effectLst>
              </a:rPr>
              <a:t>Born from the relationship  of  Leda, </a:t>
            </a:r>
            <a:r>
              <a:rPr lang="en-US" sz="2000" dirty="0" err="1">
                <a:effectLst>
                  <a:glow rad="101600">
                    <a:schemeClr val="bg1">
                      <a:alpha val="60000"/>
                    </a:schemeClr>
                  </a:glow>
                  <a:outerShdw blurRad="38100" dist="38100" dir="2700000" algn="tl">
                    <a:srgbClr val="000000">
                      <a:alpha val="43137"/>
                    </a:srgbClr>
                  </a:outerShdw>
                </a:effectLst>
              </a:rPr>
              <a:t>Tyndareus’s</a:t>
            </a:r>
            <a:r>
              <a:rPr lang="en-US" sz="2000" dirty="0">
                <a:effectLst>
                  <a:glow rad="101600">
                    <a:schemeClr val="bg1">
                      <a:alpha val="60000"/>
                    </a:schemeClr>
                  </a:glow>
                  <a:outerShdw blurRad="38100" dist="38100" dir="2700000" algn="tl">
                    <a:srgbClr val="000000">
                      <a:alpha val="43137"/>
                    </a:srgbClr>
                  </a:outerShdw>
                </a:effectLst>
              </a:rPr>
              <a:t> wife, with Zeus turned into a swan, Elena became famous for her extraordinary beauty. Kidnapped by Theseus and brought to  Attica, was given freedom by her brothers Castor and </a:t>
            </a:r>
            <a:r>
              <a:rPr lang="en-US" sz="2000" dirty="0" err="1">
                <a:effectLst>
                  <a:glow rad="101600">
                    <a:schemeClr val="bg1">
                      <a:alpha val="60000"/>
                    </a:schemeClr>
                  </a:glow>
                  <a:outerShdw blurRad="38100" dist="38100" dir="2700000" algn="tl">
                    <a:srgbClr val="000000">
                      <a:alpha val="43137"/>
                    </a:srgbClr>
                  </a:outerShdw>
                </a:effectLst>
              </a:rPr>
              <a:t>Pollux</a:t>
            </a:r>
            <a:r>
              <a:rPr lang="en-US" sz="2000" dirty="0">
                <a:effectLst>
                  <a:glow rad="101600">
                    <a:schemeClr val="bg1">
                      <a:alpha val="60000"/>
                    </a:schemeClr>
                  </a:glow>
                  <a:outerShdw blurRad="38100" dist="38100" dir="2700000" algn="tl">
                    <a:srgbClr val="000000">
                      <a:alpha val="43137"/>
                    </a:srgbClr>
                  </a:outerShdw>
                </a:effectLst>
              </a:rPr>
              <a:t>, and brought back to Sparta, where many people wanted to marry her</a:t>
            </a:r>
            <a:r>
              <a:rPr lang="en-US" sz="2000" dirty="0" smtClean="0">
                <a:effectLst>
                  <a:glow rad="101600">
                    <a:schemeClr val="bg1">
                      <a:alpha val="60000"/>
                    </a:schemeClr>
                  </a:glow>
                  <a:outerShdw blurRad="38100" dist="38100" dir="2700000" algn="tl">
                    <a:srgbClr val="000000">
                      <a:alpha val="43137"/>
                    </a:srgbClr>
                  </a:outerShdw>
                </a:effectLst>
              </a:rPr>
              <a:t>.</a:t>
            </a:r>
          </a:p>
          <a:p>
            <a:endParaRPr lang="it-IT" sz="2000" dirty="0">
              <a:effectLst>
                <a:glow rad="101600">
                  <a:schemeClr val="bg1">
                    <a:alpha val="60000"/>
                  </a:schemeClr>
                </a:glow>
                <a:outerShdw blurRad="38100" dist="38100" dir="2700000" algn="tl">
                  <a:srgbClr val="000000">
                    <a:alpha val="43137"/>
                  </a:srgbClr>
                </a:outerShdw>
              </a:effectLst>
            </a:endParaRPr>
          </a:p>
          <a:p>
            <a:r>
              <a:rPr lang="en-US" sz="2000" dirty="0" smtClean="0">
                <a:effectLst>
                  <a:glow rad="101600">
                    <a:schemeClr val="bg1">
                      <a:alpha val="60000"/>
                    </a:schemeClr>
                  </a:glow>
                  <a:outerShdw blurRad="38100" dist="38100" dir="2700000" algn="tl">
                    <a:srgbClr val="000000">
                      <a:alpha val="43137"/>
                    </a:srgbClr>
                  </a:outerShdw>
                </a:effectLst>
              </a:rPr>
              <a:t>Woman </a:t>
            </a:r>
            <a:r>
              <a:rPr lang="en-US" sz="2000" dirty="0">
                <a:effectLst>
                  <a:glow rad="101600">
                    <a:schemeClr val="bg1">
                      <a:alpha val="60000"/>
                    </a:schemeClr>
                  </a:glow>
                  <a:outerShdw blurRad="38100" dist="38100" dir="2700000" algn="tl">
                    <a:srgbClr val="000000">
                      <a:alpha val="43137"/>
                    </a:srgbClr>
                  </a:outerShdw>
                </a:effectLst>
              </a:rPr>
              <a:t>of extraordinary  beauty, asked by lots of men as their bride:  it was Menelaus who won. During the absence of her husband, arrives in Sparta Paris.</a:t>
            </a:r>
            <a:endParaRPr lang="it-IT" sz="2000" dirty="0">
              <a:effectLst>
                <a:glow rad="101600">
                  <a:schemeClr val="bg1">
                    <a:alpha val="60000"/>
                  </a:schemeClr>
                </a:glow>
                <a:outerShdw blurRad="38100" dist="38100" dir="2700000" algn="tl">
                  <a:srgbClr val="000000">
                    <a:alpha val="43137"/>
                  </a:srgbClr>
                </a:outerShdw>
              </a:effectLst>
            </a:endParaRPr>
          </a:p>
          <a:p>
            <a:r>
              <a:rPr lang="en-US" sz="2000" dirty="0">
                <a:effectLst>
                  <a:glow rad="101600">
                    <a:schemeClr val="bg1">
                      <a:alpha val="60000"/>
                    </a:schemeClr>
                  </a:glow>
                  <a:outerShdw blurRad="38100" dist="38100" dir="2700000" algn="tl">
                    <a:srgbClr val="000000">
                      <a:alpha val="43137"/>
                    </a:srgbClr>
                  </a:outerShdw>
                </a:effectLst>
              </a:rPr>
              <a:t>Elena’s extraordinary charm  burns the heart of the young Trojan prince, to whom  Aphrodite had already promised   the most beautiful woman in the world as a gift.</a:t>
            </a:r>
            <a:endParaRPr lang="it-IT" sz="2000" dirty="0">
              <a:effectLst>
                <a:glow rad="101600">
                  <a:schemeClr val="bg1">
                    <a:alpha val="60000"/>
                  </a:schemeClr>
                </a:glow>
                <a:outerShdw blurRad="38100" dist="38100" dir="2700000" algn="tl">
                  <a:srgbClr val="000000">
                    <a:alpha val="43137"/>
                  </a:srgbClr>
                </a:outerShdw>
              </a:effectLst>
            </a:endParaRPr>
          </a:p>
          <a:p>
            <a:r>
              <a:rPr lang="en-US" sz="2000" dirty="0">
                <a:effectLst>
                  <a:glow rad="101600">
                    <a:schemeClr val="bg1">
                      <a:alpha val="60000"/>
                    </a:schemeClr>
                  </a:glow>
                  <a:outerShdw blurRad="38100" dist="38100" dir="2700000" algn="tl">
                    <a:srgbClr val="000000">
                      <a:alpha val="43137"/>
                    </a:srgbClr>
                  </a:outerShdw>
                </a:effectLst>
              </a:rPr>
              <a:t>Elena accepts  Paris’s courtship and runs away  with  him to Troy, abandoning  Menelaus and her  little daughter Hermione.</a:t>
            </a:r>
            <a:endParaRPr lang="it-IT" sz="2000" dirty="0">
              <a:effectLst>
                <a:glow rad="101600">
                  <a:schemeClr val="bg1">
                    <a:alpha val="60000"/>
                  </a:schemeClr>
                </a:glow>
                <a:outerShdw blurRad="38100" dist="38100" dir="2700000" algn="tl">
                  <a:srgbClr val="000000">
                    <a:alpha val="43137"/>
                  </a:srgbClr>
                </a:outerShdw>
              </a:effectLst>
            </a:endParaRPr>
          </a:p>
          <a:p>
            <a:r>
              <a:rPr lang="en-US" sz="2000" dirty="0">
                <a:effectLst>
                  <a:glow rad="101600">
                    <a:schemeClr val="bg1">
                      <a:alpha val="60000"/>
                    </a:schemeClr>
                  </a:glow>
                  <a:outerShdw blurRad="38100" dist="38100" dir="2700000" algn="tl">
                    <a:srgbClr val="000000">
                      <a:alpha val="43137"/>
                    </a:srgbClr>
                  </a:outerShdw>
                </a:effectLst>
              </a:rPr>
              <a:t>Menelaus asks  the other Greek kings for help to have  his wife back: so  the Trojan War broke out.</a:t>
            </a:r>
            <a:endParaRPr lang="it-IT" sz="2000" dirty="0">
              <a:effectLst>
                <a:glow rad="101600">
                  <a:schemeClr val="bg1">
                    <a:alpha val="60000"/>
                  </a:schemeClr>
                </a:glow>
                <a:outerShdw blurRad="38100" dist="38100" dir="2700000" algn="tl">
                  <a:srgbClr val="000000">
                    <a:alpha val="43137"/>
                  </a:srgbClr>
                </a:outerShdw>
              </a:effectLst>
            </a:endParaRPr>
          </a:p>
          <a:p>
            <a:r>
              <a:rPr lang="en-US" sz="2000" dirty="0">
                <a:effectLst>
                  <a:glow rad="101600">
                    <a:schemeClr val="bg1">
                      <a:alpha val="60000"/>
                    </a:schemeClr>
                  </a:glow>
                  <a:outerShdw blurRad="38100" dist="38100" dir="2700000" algn="tl">
                    <a:srgbClr val="000000">
                      <a:alpha val="43137"/>
                    </a:srgbClr>
                  </a:outerShdw>
                </a:effectLst>
              </a:rPr>
              <a:t> </a:t>
            </a:r>
            <a:r>
              <a:rPr lang="en-US" sz="2000" dirty="0" smtClean="0">
                <a:effectLst>
                  <a:glow rad="101600">
                    <a:schemeClr val="bg1">
                      <a:alpha val="60000"/>
                    </a:schemeClr>
                  </a:glow>
                  <a:outerShdw blurRad="38100" dist="38100" dir="2700000" algn="tl">
                    <a:srgbClr val="000000">
                      <a:alpha val="43137"/>
                    </a:srgbClr>
                  </a:outerShdw>
                </a:effectLst>
              </a:rPr>
              <a:t>The </a:t>
            </a:r>
            <a:r>
              <a:rPr lang="en-US" sz="2000" dirty="0">
                <a:effectLst>
                  <a:glow rad="101600">
                    <a:schemeClr val="bg1">
                      <a:alpha val="60000"/>
                    </a:schemeClr>
                  </a:glow>
                  <a:outerShdw blurRad="38100" dist="38100" dir="2700000" algn="tl">
                    <a:srgbClr val="000000">
                      <a:alpha val="43137"/>
                    </a:srgbClr>
                  </a:outerShdw>
                </a:effectLst>
              </a:rPr>
              <a:t>Rape of Helen develops in these  ways:</a:t>
            </a:r>
            <a:endParaRPr lang="it-IT" sz="2000" dirty="0">
              <a:effectLst>
                <a:glow rad="101600">
                  <a:schemeClr val="bg1">
                    <a:alpha val="60000"/>
                  </a:schemeClr>
                </a:glow>
                <a:outerShdw blurRad="38100" dist="38100" dir="2700000" algn="tl">
                  <a:srgbClr val="000000">
                    <a:alpha val="43137"/>
                  </a:srgbClr>
                </a:outerShdw>
              </a:effectLst>
            </a:endParaRPr>
          </a:p>
          <a:p>
            <a:r>
              <a:rPr lang="en-US" sz="2000" dirty="0">
                <a:effectLst>
                  <a:glow rad="101600">
                    <a:schemeClr val="bg1">
                      <a:alpha val="60000"/>
                    </a:schemeClr>
                  </a:glow>
                  <a:outerShdw blurRad="38100" dist="38100" dir="2700000" algn="tl">
                    <a:srgbClr val="000000">
                      <a:alpha val="43137"/>
                    </a:srgbClr>
                  </a:outerShdw>
                </a:effectLst>
              </a:rPr>
              <a:t>She  was taken from his home;</a:t>
            </a:r>
            <a:endParaRPr lang="it-IT" sz="2000" dirty="0">
              <a:effectLst>
                <a:glow rad="101600">
                  <a:schemeClr val="bg1">
                    <a:alpha val="60000"/>
                  </a:schemeClr>
                </a:glow>
                <a:outerShdw blurRad="38100" dist="38100" dir="2700000" algn="tl">
                  <a:srgbClr val="000000">
                    <a:alpha val="43137"/>
                  </a:srgbClr>
                </a:outerShdw>
              </a:effectLst>
            </a:endParaRPr>
          </a:p>
          <a:p>
            <a:r>
              <a:rPr lang="en-US" sz="2000" dirty="0">
                <a:effectLst>
                  <a:glow rad="101600">
                    <a:schemeClr val="bg1">
                      <a:alpha val="60000"/>
                    </a:schemeClr>
                  </a:glow>
                  <a:outerShdw blurRad="38100" dist="38100" dir="2700000" algn="tl">
                    <a:srgbClr val="000000">
                      <a:alpha val="43137"/>
                    </a:srgbClr>
                  </a:outerShdw>
                </a:effectLst>
              </a:rPr>
              <a:t>she followed </a:t>
            </a:r>
            <a:r>
              <a:rPr lang="en-US" sz="2000" dirty="0" err="1">
                <a:effectLst>
                  <a:glow rad="101600">
                    <a:schemeClr val="bg1">
                      <a:alpha val="60000"/>
                    </a:schemeClr>
                  </a:glow>
                  <a:outerShdw blurRad="38100" dist="38100" dir="2700000" algn="tl">
                    <a:srgbClr val="000000">
                      <a:alpha val="43137"/>
                    </a:srgbClr>
                  </a:outerShdw>
                </a:effectLst>
              </a:rPr>
              <a:t>Paride</a:t>
            </a:r>
            <a:r>
              <a:rPr lang="en-US" sz="2000" dirty="0">
                <a:effectLst>
                  <a:glow rad="101600">
                    <a:schemeClr val="bg1">
                      <a:alpha val="60000"/>
                    </a:schemeClr>
                  </a:glow>
                  <a:outerShdw blurRad="38100" dist="38100" dir="2700000" algn="tl">
                    <a:srgbClr val="000000">
                      <a:alpha val="43137"/>
                    </a:srgbClr>
                  </a:outerShdw>
                </a:effectLst>
              </a:rPr>
              <a:t>  for love (satisfaction of the senses);</a:t>
            </a:r>
            <a:endParaRPr lang="it-IT" sz="2000" dirty="0">
              <a:effectLst>
                <a:glow rad="101600">
                  <a:schemeClr val="bg1">
                    <a:alpha val="60000"/>
                  </a:schemeClr>
                </a:glow>
                <a:outerShdw blurRad="38100" dist="38100" dir="2700000" algn="tl">
                  <a:srgbClr val="000000">
                    <a:alpha val="43137"/>
                  </a:srgbClr>
                </a:outerShdw>
              </a:effectLst>
            </a:endParaRPr>
          </a:p>
          <a:p>
            <a:r>
              <a:rPr lang="en-US" sz="2000" dirty="0">
                <a:effectLst>
                  <a:glow rad="101600">
                    <a:schemeClr val="bg1">
                      <a:alpha val="60000"/>
                    </a:schemeClr>
                  </a:glow>
                  <a:outerShdw blurRad="38100" dist="38100" dir="2700000" algn="tl">
                    <a:srgbClr val="000000">
                      <a:alpha val="43137"/>
                    </a:srgbClr>
                  </a:outerShdw>
                </a:effectLst>
              </a:rPr>
              <a:t>She took  refuge in Egypt under the protection of  King Proteus. Meanwhile, Paris is given a </a:t>
            </a:r>
            <a:r>
              <a:rPr lang="en-US" sz="2000" dirty="0" err="1">
                <a:effectLst>
                  <a:glow rad="101600">
                    <a:schemeClr val="bg1">
                      <a:alpha val="60000"/>
                    </a:schemeClr>
                  </a:glow>
                  <a:outerShdw blurRad="38100" dist="38100" dir="2700000" algn="tl">
                    <a:srgbClr val="000000">
                      <a:alpha val="43137"/>
                    </a:srgbClr>
                  </a:outerShdw>
                </a:effectLst>
              </a:rPr>
              <a:t>ευδολον</a:t>
            </a:r>
            <a:r>
              <a:rPr lang="en-US" sz="2000" dirty="0">
                <a:effectLst>
                  <a:glow rad="101600">
                    <a:schemeClr val="bg1">
                      <a:alpha val="60000"/>
                    </a:schemeClr>
                  </a:glow>
                  <a:outerShdw blurRad="38100" dist="38100" dir="2700000" algn="tl">
                    <a:srgbClr val="000000">
                      <a:alpha val="43137"/>
                    </a:srgbClr>
                  </a:outerShdw>
                </a:effectLst>
              </a:rPr>
              <a:t>. Menelaus goes to Egypt and recognizes his  true wife.</a:t>
            </a:r>
            <a:endParaRPr lang="it-IT" sz="2000" dirty="0">
              <a:effectLst>
                <a:glow rad="101600">
                  <a:schemeClr val="bg1">
                    <a:alpha val="60000"/>
                  </a:schemeClr>
                </a:glow>
                <a:outerShdw blurRad="38100" dist="38100" dir="2700000" algn="tl">
                  <a:srgbClr val="000000">
                    <a:alpha val="43137"/>
                  </a:srgbClr>
                </a:outerShdw>
              </a:effectLst>
            </a:endParaRPr>
          </a:p>
          <a:p>
            <a:endParaRPr lang="it-IT"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47871144"/>
      </p:ext>
    </p:extLst>
  </p:cSld>
  <p:clrMapOvr>
    <a:masterClrMapping/>
  </p:clrMapOvr>
  <p:transition spd="slow">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 name="Rettangolo 3"/>
          <p:cNvSpPr/>
          <p:nvPr/>
        </p:nvSpPr>
        <p:spPr>
          <a:xfrm>
            <a:off x="214282" y="285728"/>
            <a:ext cx="8676456" cy="6186309"/>
          </a:xfrm>
          <a:prstGeom prst="rect">
            <a:avLst/>
          </a:prstGeom>
        </p:spPr>
        <p:txBody>
          <a:bodyPr wrap="square">
            <a:spAutoFit/>
          </a:bodyPr>
          <a:lstStyle/>
          <a:p>
            <a:r>
              <a:rPr lang="en-US" dirty="0">
                <a:effectLst>
                  <a:outerShdw blurRad="38100" dist="38100" dir="2700000" algn="tl">
                    <a:srgbClr val="000000">
                      <a:alpha val="43137"/>
                    </a:srgbClr>
                  </a:outerShdw>
                </a:effectLst>
              </a:rPr>
              <a:t>Was Helena really guilty?</a:t>
            </a:r>
            <a:endParaRPr lang="it-IT" dirty="0">
              <a:effectLst>
                <a:outerShdw blurRad="38100" dist="38100" dir="2700000" algn="tl">
                  <a:srgbClr val="000000">
                    <a:alpha val="43137"/>
                  </a:srgbClr>
                </a:outerShdw>
              </a:effectLst>
            </a:endParaRPr>
          </a:p>
          <a:p>
            <a:r>
              <a:rPr lang="en-US" dirty="0"/>
              <a:t>Abandoning her husband Elena, was accused of  adultery and for this she was harshly condemned by poets and writers of all ages. However there were some exceptions.</a:t>
            </a:r>
            <a:endParaRPr lang="it-IT" dirty="0"/>
          </a:p>
          <a:p>
            <a:r>
              <a:rPr lang="en-US" dirty="0"/>
              <a:t>   </a:t>
            </a:r>
            <a:endParaRPr lang="it-IT" dirty="0"/>
          </a:p>
          <a:p>
            <a:r>
              <a:rPr lang="en-US" dirty="0" smtClean="0"/>
              <a:t>The </a:t>
            </a:r>
            <a:r>
              <a:rPr lang="en-US" dirty="0"/>
              <a:t>Greek poetess Sappho (7th-6th century BC) instead seems to justify her  behavior: She was struck by Aphrodite  and  chose  Paris  as "the most beautiful thing: what you love." This </a:t>
            </a:r>
            <a:r>
              <a:rPr lang="en-US" dirty="0" err="1"/>
              <a:t>appens</a:t>
            </a:r>
            <a:r>
              <a:rPr lang="en-US" dirty="0"/>
              <a:t> in the fragment 16.</a:t>
            </a:r>
            <a:endParaRPr lang="it-IT" dirty="0"/>
          </a:p>
          <a:p>
            <a:r>
              <a:rPr lang="en-US" dirty="0"/>
              <a:t> </a:t>
            </a:r>
            <a:endParaRPr lang="it-IT" dirty="0"/>
          </a:p>
          <a:p>
            <a:r>
              <a:rPr lang="en-US" dirty="0">
                <a:effectLst>
                  <a:outerShdw blurRad="38100" dist="38100" dir="2700000" algn="tl">
                    <a:srgbClr val="000000">
                      <a:alpha val="43137"/>
                    </a:srgbClr>
                  </a:outerShdw>
                </a:effectLst>
              </a:rPr>
              <a:t>"The coolest thing”  fragment 16</a:t>
            </a:r>
            <a:endParaRPr lang="it-IT" dirty="0">
              <a:effectLst>
                <a:outerShdw blurRad="38100" dist="38100" dir="2700000" algn="tl">
                  <a:srgbClr val="000000">
                    <a:alpha val="43137"/>
                  </a:srgbClr>
                </a:outerShdw>
              </a:effectLst>
            </a:endParaRPr>
          </a:p>
          <a:p>
            <a:r>
              <a:rPr lang="en-US" dirty="0"/>
              <a:t>Male and female Ethics</a:t>
            </a:r>
            <a:endParaRPr lang="it-IT" dirty="0"/>
          </a:p>
          <a:p>
            <a:r>
              <a:rPr lang="en-US" dirty="0"/>
              <a:t>The opposition  male  ethics of war and feminine values has its model in the mythical figure of Elena, who is seen by the </a:t>
            </a:r>
            <a:r>
              <a:rPr lang="en-US" dirty="0" err="1"/>
              <a:t>tiaso</a:t>
            </a:r>
            <a:r>
              <a:rPr lang="en-US" dirty="0"/>
              <a:t> as bearer of positive values: beauty, obedience  towards  Aphrodite, the courage to follow the voice of love.</a:t>
            </a:r>
            <a:endParaRPr lang="it-IT" dirty="0"/>
          </a:p>
          <a:p>
            <a:r>
              <a:rPr lang="en-US" dirty="0"/>
              <a:t> </a:t>
            </a:r>
            <a:endParaRPr lang="it-IT" dirty="0"/>
          </a:p>
          <a:p>
            <a:r>
              <a:rPr lang="en-US" dirty="0">
                <a:effectLst>
                  <a:outerShdw blurRad="38100" dist="38100" dir="2700000" algn="tl">
                    <a:srgbClr val="000000">
                      <a:alpha val="43137"/>
                    </a:srgbClr>
                  </a:outerShdw>
                </a:effectLst>
              </a:rPr>
              <a:t>Forgetfulness and memory</a:t>
            </a:r>
            <a:endParaRPr lang="it-IT" dirty="0">
              <a:effectLst>
                <a:outerShdw blurRad="38100" dist="38100" dir="2700000" algn="tl">
                  <a:srgbClr val="000000">
                    <a:alpha val="43137"/>
                  </a:srgbClr>
                </a:outerShdw>
              </a:effectLst>
            </a:endParaRPr>
          </a:p>
          <a:p>
            <a:r>
              <a:rPr lang="en-US" dirty="0"/>
              <a:t>The theme of memory- with which  the ode ends in the part that is preserved for us (on the papyrus  we can  read traces of other verses) – is also connected  to an important  value of  Sappho’s group: you never forget love,  even when the girl is forced to abandon her  </a:t>
            </a:r>
            <a:r>
              <a:rPr lang="en-US" dirty="0" err="1"/>
              <a:t>tiaso</a:t>
            </a:r>
            <a:r>
              <a:rPr lang="en-US" dirty="0"/>
              <a:t>  for the wedding. The ode  plays on the antithesis: forgetfulness / memory. Elena "forgets" Menelaus and her daughter (</a:t>
            </a:r>
            <a:r>
              <a:rPr lang="en-US" dirty="0" err="1"/>
              <a:t>ie</a:t>
            </a:r>
            <a:r>
              <a:rPr lang="en-US" dirty="0"/>
              <a:t> the family values of an adult woman), while Sappho "remembers" </a:t>
            </a:r>
            <a:r>
              <a:rPr lang="en-US" dirty="0" err="1"/>
              <a:t>Anattoria</a:t>
            </a:r>
            <a:r>
              <a:rPr lang="en-US" dirty="0"/>
              <a:t>  in her   sensuality even when she  is  separated from her  friend’s affection just  from those  values  that Elena  rejected: her  family and her  groom.</a:t>
            </a:r>
            <a:endParaRPr lang="it-IT" dirty="0"/>
          </a:p>
        </p:txBody>
      </p:sp>
    </p:spTree>
    <p:extLst>
      <p:ext uri="{BB962C8B-B14F-4D97-AF65-F5344CB8AC3E}">
        <p14:creationId xmlns:p14="http://schemas.microsoft.com/office/powerpoint/2010/main" val="2310167508"/>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4" name="Immagine 3" descr="untitledryer.png"/>
          <p:cNvPicPr>
            <a:picLocks noChangeAspect="1"/>
          </p:cNvPicPr>
          <p:nvPr/>
        </p:nvPicPr>
        <p:blipFill>
          <a:blip r:embed="rId3" cstate="print"/>
          <a:stretch>
            <a:fillRect/>
          </a:stretch>
        </p:blipFill>
        <p:spPr>
          <a:xfrm>
            <a:off x="285720" y="285728"/>
            <a:ext cx="3827989" cy="6357982"/>
          </a:xfrm>
          <a:prstGeom prst="rect">
            <a:avLst/>
          </a:prstGeom>
          <a:effectLst>
            <a:softEdge rad="317500"/>
          </a:effectLst>
        </p:spPr>
      </p:pic>
      <p:sp>
        <p:nvSpPr>
          <p:cNvPr id="3" name="Segnaposto contenuto 2"/>
          <p:cNvSpPr>
            <a:spLocks noGrp="1"/>
          </p:cNvSpPr>
          <p:nvPr>
            <p:ph idx="1"/>
          </p:nvPr>
        </p:nvSpPr>
        <p:spPr>
          <a:xfrm>
            <a:off x="4572000" y="3429000"/>
            <a:ext cx="3714776" cy="2668575"/>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None/>
            </a:pPr>
            <a:r>
              <a:rPr lang="it-IT" sz="7000" b="1" spc="50" dirty="0" smtClean="0">
                <a:ln w="11430"/>
                <a:blipFill>
                  <a:blip r:embed="rId4"/>
                  <a:tile tx="0" ty="0" sx="100000" sy="100000" flip="none" algn="tl"/>
                </a:blipFill>
                <a:effectLst>
                  <a:outerShdw blurRad="76200" dist="50800" dir="5400000" algn="tl" rotWithShape="0">
                    <a:srgbClr val="000000">
                      <a:alpha val="65000"/>
                    </a:srgbClr>
                  </a:outerShdw>
                </a:effectLst>
              </a:rPr>
              <a:t>Helen in</a:t>
            </a:r>
          </a:p>
          <a:p>
            <a:pPr>
              <a:buNone/>
            </a:pPr>
            <a:r>
              <a:rPr lang="it-IT" sz="7000" b="1" spc="50" dirty="0" err="1" smtClean="0">
                <a:ln w="11430"/>
                <a:blipFill>
                  <a:blip r:embed="rId4"/>
                  <a:tile tx="0" ty="0" sx="100000" sy="100000" flip="none" algn="tl"/>
                </a:blipFill>
                <a:effectLst>
                  <a:outerShdw blurRad="76200" dist="50800" dir="5400000" algn="tl" rotWithShape="0">
                    <a:srgbClr val="000000">
                      <a:alpha val="65000"/>
                    </a:srgbClr>
                  </a:outerShdw>
                </a:effectLst>
              </a:rPr>
              <a:t>Stesicoro</a:t>
            </a:r>
            <a:endParaRPr lang="it-IT" sz="7000" b="1" spc="50" dirty="0">
              <a:ln w="11430"/>
              <a:blipFill>
                <a:blip r:embed="rId4"/>
                <a:tile tx="0" ty="0" sx="100000" sy="100000" flip="none" algn="tl"/>
              </a:blipFill>
              <a:effectLst>
                <a:outerShdw blurRad="76200" dist="50800" dir="5400000" algn="tl" rotWithShape="0">
                  <a:srgbClr val="000000">
                    <a:alpha val="65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7" presetClass="entr" presetSubtype="1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4" name="Immagine 3" descr="Olympians.jpg"/>
          <p:cNvPicPr>
            <a:picLocks noChangeAspect="1"/>
          </p:cNvPicPr>
          <p:nvPr/>
        </p:nvPicPr>
        <p:blipFill>
          <a:blip r:embed="rId2"/>
          <a:stretch>
            <a:fillRect/>
          </a:stretch>
        </p:blipFill>
        <p:spPr>
          <a:xfrm>
            <a:off x="5429256" y="642918"/>
            <a:ext cx="3500430" cy="5572164"/>
          </a:xfrm>
          <a:prstGeom prst="rect">
            <a:avLst/>
          </a:prstGeom>
          <a:effectLst>
            <a:softEdge rad="317500"/>
          </a:effectLst>
        </p:spPr>
      </p:pic>
      <p:sp>
        <p:nvSpPr>
          <p:cNvPr id="3" name="Segnaposto contenuto 2"/>
          <p:cNvSpPr>
            <a:spLocks noGrp="1"/>
          </p:cNvSpPr>
          <p:nvPr>
            <p:ph idx="1"/>
          </p:nvPr>
        </p:nvSpPr>
        <p:spPr>
          <a:xfrm>
            <a:off x="-136068" y="908720"/>
            <a:ext cx="5572164" cy="2143140"/>
          </a:xfrm>
        </p:spPr>
        <p:txBody>
          <a:bodyPr>
            <a:noAutofit/>
          </a:bodyPr>
          <a:lstStyle/>
          <a:p>
            <a:pPr algn="just">
              <a:buNone/>
            </a:pPr>
            <a:r>
              <a:rPr lang="it-IT" sz="1700" b="1" dirty="0" smtClean="0">
                <a:effectLst>
                  <a:glow rad="101600">
                    <a:schemeClr val="bg1">
                      <a:alpha val="60000"/>
                    </a:schemeClr>
                  </a:glow>
                </a:effectLst>
                <a:latin typeface="Berylium"/>
              </a:rPr>
              <a:t>     </a:t>
            </a:r>
            <a:r>
              <a:rPr lang="en-US" sz="1800" dirty="0" smtClean="0">
                <a:effectLst>
                  <a:glow rad="101600">
                    <a:schemeClr val="bg1">
                      <a:alpha val="60000"/>
                    </a:schemeClr>
                  </a:glow>
                </a:effectLst>
              </a:rPr>
              <a:t>The </a:t>
            </a:r>
            <a:r>
              <a:rPr lang="en-US" sz="1800" dirty="0">
                <a:effectLst>
                  <a:glow rad="101600">
                    <a:schemeClr val="bg1">
                      <a:alpha val="60000"/>
                    </a:schemeClr>
                  </a:glow>
                </a:effectLst>
              </a:rPr>
              <a:t>myth is not an unchangeable "dogma"  that is  the "basis  of a compulsory belief", but rather "a cloth" that is enriched and enhanced by many different narrative forms. But, despite this, the remaking  of mythological content is not entirely arbitrary nor free from rules. The poet  </a:t>
            </a:r>
            <a:r>
              <a:rPr lang="en-US" sz="1800" dirty="0" err="1">
                <a:effectLst>
                  <a:glow rad="101600">
                    <a:schemeClr val="bg1">
                      <a:alpha val="60000"/>
                    </a:schemeClr>
                  </a:glow>
                </a:effectLst>
              </a:rPr>
              <a:t>Stesicoro</a:t>
            </a:r>
            <a:r>
              <a:rPr lang="en-US" sz="1800" dirty="0">
                <a:effectLst>
                  <a:glow rad="101600">
                    <a:schemeClr val="bg1">
                      <a:alpha val="60000"/>
                    </a:schemeClr>
                  </a:glow>
                </a:effectLst>
              </a:rPr>
              <a:t> and the famous dramatist  Euripides represent two examples, with their  remaking  of the theme of Elena, of how the myth can be totally opposed to the traditional one. </a:t>
            </a:r>
            <a:r>
              <a:rPr lang="en-US" sz="1800" dirty="0" smtClean="0">
                <a:effectLst>
                  <a:glow rad="101600">
                    <a:schemeClr val="bg1">
                      <a:alpha val="60000"/>
                    </a:schemeClr>
                  </a:glow>
                </a:effectLst>
              </a:rPr>
              <a:t/>
            </a:r>
            <a:br>
              <a:rPr lang="en-US" sz="1800" dirty="0" smtClean="0">
                <a:effectLst>
                  <a:glow rad="101600">
                    <a:schemeClr val="bg1">
                      <a:alpha val="60000"/>
                    </a:schemeClr>
                  </a:glow>
                </a:effectLst>
              </a:rPr>
            </a:br>
            <a:r>
              <a:rPr lang="en-US" sz="1800" dirty="0" smtClean="0">
                <a:effectLst>
                  <a:glow rad="101600">
                    <a:schemeClr val="bg1">
                      <a:alpha val="60000"/>
                    </a:schemeClr>
                  </a:glow>
                </a:effectLst>
              </a:rPr>
              <a:t> These different remaking about the myth of Helena by </a:t>
            </a:r>
            <a:r>
              <a:rPr lang="en-US" sz="1800" dirty="0" err="1" smtClean="0">
                <a:effectLst>
                  <a:glow rad="101600">
                    <a:schemeClr val="bg1">
                      <a:alpha val="60000"/>
                    </a:schemeClr>
                  </a:glow>
                </a:effectLst>
              </a:rPr>
              <a:t>Stesicoro</a:t>
            </a:r>
            <a:r>
              <a:rPr lang="en-US" sz="1800" dirty="0" smtClean="0">
                <a:effectLst>
                  <a:glow rad="101600">
                    <a:schemeClr val="bg1">
                      <a:alpha val="60000"/>
                    </a:schemeClr>
                  </a:glow>
                </a:effectLst>
              </a:rPr>
              <a:t>, sometimes opposite to each other, however, are innovations "of content", which concern the substance and not the formal aspect of the myth itself.</a:t>
            </a:r>
            <a:br>
              <a:rPr lang="en-US" sz="1800" dirty="0" smtClean="0">
                <a:effectLst>
                  <a:glow rad="101600">
                    <a:schemeClr val="bg1">
                      <a:alpha val="60000"/>
                    </a:schemeClr>
                  </a:glow>
                </a:effectLst>
              </a:rPr>
            </a:br>
            <a:r>
              <a:rPr lang="en-US" sz="1800" dirty="0" smtClean="0">
                <a:effectLst>
                  <a:glow rad="101600">
                    <a:schemeClr val="bg1">
                      <a:alpha val="60000"/>
                    </a:schemeClr>
                  </a:glow>
                </a:effectLst>
              </a:rPr>
              <a:t>But what may have caused  </a:t>
            </a:r>
            <a:r>
              <a:rPr lang="en-US" sz="1800" dirty="0" err="1" smtClean="0">
                <a:effectLst>
                  <a:glow rad="101600">
                    <a:schemeClr val="bg1">
                      <a:alpha val="60000"/>
                    </a:schemeClr>
                  </a:glow>
                </a:effectLst>
              </a:rPr>
              <a:t>Stesicoro</a:t>
            </a:r>
            <a:r>
              <a:rPr lang="en-US" sz="1800" dirty="0" smtClean="0">
                <a:effectLst>
                  <a:glow rad="101600">
                    <a:schemeClr val="bg1">
                      <a:alpha val="60000"/>
                    </a:schemeClr>
                  </a:glow>
                </a:effectLst>
              </a:rPr>
              <a:t> to reinterpret the content of the story of Helen and to make  him  write even a recantation? </a:t>
            </a:r>
            <a:endParaRPr lang="it-IT" sz="1700" dirty="0">
              <a:effectLst>
                <a:glow rad="101600">
                  <a:schemeClr val="bg1">
                    <a:alpha val="60000"/>
                  </a:schemeClr>
                </a:glow>
              </a:effectLst>
            </a:endParaRPr>
          </a:p>
        </p:txBody>
      </p:sp>
      <p:sp>
        <p:nvSpPr>
          <p:cNvPr id="6" name="CasellaDiTesto 5"/>
          <p:cNvSpPr txBox="1"/>
          <p:nvPr/>
        </p:nvSpPr>
        <p:spPr>
          <a:xfrm>
            <a:off x="142844" y="3857628"/>
            <a:ext cx="6357950" cy="646331"/>
          </a:xfrm>
          <a:prstGeom prst="rect">
            <a:avLst/>
          </a:prstGeom>
          <a:noFill/>
        </p:spPr>
        <p:txBody>
          <a:bodyPr wrap="square" rtlCol="0">
            <a:spAutoFit/>
          </a:bodyPr>
          <a:lstStyle/>
          <a:p>
            <a:r>
              <a:rPr lang="en-US" dirty="0" smtClean="0"/>
              <a:t/>
            </a:r>
            <a:br>
              <a:rPr lang="en-US" dirty="0" smtClean="0"/>
            </a:br>
            <a:endParaRPr lang="it-IT" dirty="0"/>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ttangolo 3"/>
          <p:cNvSpPr/>
          <p:nvPr/>
        </p:nvSpPr>
        <p:spPr>
          <a:xfrm>
            <a:off x="428596" y="1285860"/>
            <a:ext cx="8286776" cy="5293757"/>
          </a:xfrm>
          <a:prstGeom prst="rect">
            <a:avLst/>
          </a:prstGeom>
        </p:spPr>
        <p:txBody>
          <a:bodyPr wrap="square">
            <a:spAutoFit/>
          </a:bodyPr>
          <a:lstStyle/>
          <a:p>
            <a:pPr algn="ctr"/>
            <a:r>
              <a:rPr lang="en-US" sz="2000" dirty="0" smtClean="0">
                <a:ln>
                  <a:solidFill>
                    <a:sysClr val="windowText" lastClr="000000"/>
                  </a:solidFill>
                </a:ln>
                <a:effectLst>
                  <a:glow rad="101600">
                    <a:schemeClr val="bg1">
                      <a:alpha val="60000"/>
                    </a:schemeClr>
                  </a:glow>
                </a:effectLst>
              </a:rPr>
              <a:t>Probably </a:t>
            </a:r>
            <a:r>
              <a:rPr lang="en-US" sz="2000" dirty="0" err="1" smtClean="0">
                <a:ln>
                  <a:solidFill>
                    <a:sysClr val="windowText" lastClr="000000"/>
                  </a:solidFill>
                </a:ln>
                <a:effectLst>
                  <a:glow rad="101600">
                    <a:schemeClr val="bg1">
                      <a:alpha val="60000"/>
                    </a:schemeClr>
                  </a:glow>
                </a:effectLst>
              </a:rPr>
              <a:t>Stesicoro</a:t>
            </a:r>
            <a:r>
              <a:rPr lang="en-US" sz="2000" dirty="0" smtClean="0">
                <a:ln>
                  <a:solidFill>
                    <a:sysClr val="windowText" lastClr="000000"/>
                  </a:solidFill>
                </a:ln>
                <a:effectLst>
                  <a:glow rad="101600">
                    <a:schemeClr val="bg1">
                      <a:alpha val="60000"/>
                    </a:schemeClr>
                  </a:glow>
                </a:effectLst>
              </a:rPr>
              <a:t> rewrites the myth of Helen to satisfy the religious needs of the Doric world, or because the Spartan people, that  worshipped Helena as a deity, could not accept the  adultery  version  transmitted by the Homeric epos. Apart from the  content, also the interest  towards individual mythological characters (especially smaller ones) changes. </a:t>
            </a:r>
          </a:p>
          <a:p>
            <a:pPr algn="ctr"/>
            <a:endParaRPr lang="en-US" sz="2000" dirty="0" smtClean="0">
              <a:effectLst>
                <a:glow rad="101600">
                  <a:schemeClr val="bg1">
                    <a:alpha val="60000"/>
                  </a:schemeClr>
                </a:glow>
              </a:effectLst>
            </a:endParaRPr>
          </a:p>
          <a:p>
            <a:pPr algn="ctr"/>
            <a:endParaRPr lang="en-US" sz="2000" dirty="0" smtClean="0">
              <a:effectLst>
                <a:glow rad="101600">
                  <a:schemeClr val="bg1">
                    <a:alpha val="60000"/>
                  </a:schemeClr>
                </a:glow>
              </a:effectLst>
            </a:endParaRPr>
          </a:p>
          <a:p>
            <a:pPr algn="ctr"/>
            <a:endParaRPr lang="en-US" sz="2000" dirty="0" smtClean="0">
              <a:effectLst>
                <a:glow rad="101600">
                  <a:schemeClr val="bg1">
                    <a:alpha val="60000"/>
                  </a:schemeClr>
                </a:glow>
              </a:effectLst>
            </a:endParaRPr>
          </a:p>
          <a:p>
            <a:pPr algn="ctr"/>
            <a:r>
              <a:rPr lang="en-US" sz="2000" dirty="0" smtClean="0">
                <a:ln>
                  <a:solidFill>
                    <a:sysClr val="windowText" lastClr="000000"/>
                  </a:solidFill>
                </a:ln>
                <a:effectLst>
                  <a:glow rad="101600">
                    <a:schemeClr val="bg1">
                      <a:alpha val="60000"/>
                    </a:schemeClr>
                  </a:glow>
                </a:effectLst>
              </a:rPr>
              <a:t>If  in Homer ,Greeks and Trojans  disappear behind Achilles or Odysseus, in  </a:t>
            </a:r>
            <a:r>
              <a:rPr lang="en-US" sz="2000" dirty="0" err="1" smtClean="0">
                <a:ln>
                  <a:solidFill>
                    <a:sysClr val="windowText" lastClr="000000"/>
                  </a:solidFill>
                </a:ln>
                <a:effectLst>
                  <a:glow rad="101600">
                    <a:schemeClr val="bg1">
                      <a:alpha val="60000"/>
                    </a:schemeClr>
                  </a:glow>
                </a:effectLst>
              </a:rPr>
              <a:t>Stesicoro</a:t>
            </a:r>
            <a:r>
              <a:rPr lang="en-US" sz="2000" dirty="0" smtClean="0">
                <a:ln>
                  <a:solidFill>
                    <a:sysClr val="windowText" lastClr="000000"/>
                  </a:solidFill>
                </a:ln>
                <a:effectLst>
                  <a:glow rad="101600">
                    <a:schemeClr val="bg1">
                      <a:alpha val="60000"/>
                    </a:schemeClr>
                  </a:glow>
                </a:effectLst>
              </a:rPr>
              <a:t>, Elena from  the  symbol of seduction, in the tragedy becomes a " </a:t>
            </a:r>
            <a:r>
              <a:rPr lang="en-US" sz="2000" dirty="0" err="1" smtClean="0">
                <a:ln>
                  <a:solidFill>
                    <a:sysClr val="windowText" lastClr="000000"/>
                  </a:solidFill>
                </a:ln>
                <a:effectLst>
                  <a:glow rad="101600">
                    <a:schemeClr val="bg1">
                      <a:alpha val="60000"/>
                    </a:schemeClr>
                  </a:glow>
                </a:effectLst>
              </a:rPr>
              <a:t>simble</a:t>
            </a:r>
            <a:r>
              <a:rPr lang="en-US" sz="2000" dirty="0" smtClean="0">
                <a:ln>
                  <a:solidFill>
                    <a:sysClr val="windowText" lastClr="000000"/>
                  </a:solidFill>
                </a:ln>
                <a:effectLst>
                  <a:glow rad="101600">
                    <a:schemeClr val="bg1">
                      <a:alpha val="60000"/>
                    </a:schemeClr>
                  </a:glow>
                </a:effectLst>
              </a:rPr>
              <a:t>  of marital virtue."</a:t>
            </a:r>
            <a:br>
              <a:rPr lang="en-US" sz="2000" dirty="0" smtClean="0">
                <a:ln>
                  <a:solidFill>
                    <a:sysClr val="windowText" lastClr="000000"/>
                  </a:solidFill>
                </a:ln>
                <a:effectLst>
                  <a:glow rad="101600">
                    <a:schemeClr val="bg1">
                      <a:alpha val="60000"/>
                    </a:schemeClr>
                  </a:glow>
                </a:effectLst>
              </a:rPr>
            </a:br>
            <a:r>
              <a:rPr lang="en-US" sz="2000" dirty="0" smtClean="0">
                <a:ln>
                  <a:solidFill>
                    <a:sysClr val="windowText" lastClr="000000"/>
                  </a:solidFill>
                </a:ln>
                <a:effectLst>
                  <a:glow rad="101600">
                    <a:schemeClr val="bg1">
                      <a:alpha val="60000"/>
                    </a:schemeClr>
                  </a:glow>
                </a:effectLst>
              </a:rPr>
              <a:t>In fact, to rehabilitate the character of Elena, discredited in the  first composition inspired by the Homeric version of the heroine, and   this  was the cause of his blindness, he remade the story by writing a </a:t>
            </a:r>
            <a:r>
              <a:rPr lang="en-US" sz="2000" dirty="0" err="1" smtClean="0">
                <a:ln>
                  <a:solidFill>
                    <a:sysClr val="windowText" lastClr="000000"/>
                  </a:solidFill>
                </a:ln>
                <a:effectLst>
                  <a:glow rad="101600">
                    <a:schemeClr val="bg1">
                      <a:alpha val="60000"/>
                    </a:schemeClr>
                  </a:glow>
                </a:effectLst>
              </a:rPr>
              <a:t>Palinodia</a:t>
            </a:r>
            <a:r>
              <a:rPr lang="en-US" sz="2000" dirty="0" smtClean="0">
                <a:ln>
                  <a:solidFill>
                    <a:sysClr val="windowText" lastClr="000000"/>
                  </a:solidFill>
                </a:ln>
                <a:effectLst>
                  <a:glow rad="101600">
                    <a:schemeClr val="bg1">
                      <a:alpha val="60000"/>
                    </a:schemeClr>
                  </a:glow>
                </a:effectLst>
              </a:rPr>
              <a:t>  thanks to which he could see again. Isocrates says that "Elena proved her  power even to the poet </a:t>
            </a:r>
            <a:r>
              <a:rPr lang="en-US" sz="2000" dirty="0" err="1" smtClean="0">
                <a:ln>
                  <a:solidFill>
                    <a:sysClr val="windowText" lastClr="000000"/>
                  </a:solidFill>
                </a:ln>
                <a:effectLst>
                  <a:glow rad="101600">
                    <a:schemeClr val="bg1">
                      <a:alpha val="60000"/>
                    </a:schemeClr>
                  </a:glow>
                </a:effectLst>
              </a:rPr>
              <a:t>Stesicoro</a:t>
            </a:r>
            <a:r>
              <a:rPr lang="en-US" sz="2000" dirty="0" smtClean="0">
                <a:ln>
                  <a:solidFill>
                    <a:sysClr val="windowText" lastClr="000000"/>
                  </a:solidFill>
                </a:ln>
                <a:effectLst>
                  <a:glow rad="101600">
                    <a:schemeClr val="bg1">
                      <a:alpha val="60000"/>
                    </a:schemeClr>
                  </a:glow>
                </a:effectLst>
              </a:rPr>
              <a:t>. </a:t>
            </a:r>
            <a:r>
              <a:rPr lang="en-US" dirty="0" smtClean="0">
                <a:ln>
                  <a:solidFill>
                    <a:sysClr val="windowText" lastClr="000000"/>
                  </a:solidFill>
                </a:ln>
              </a:rPr>
              <a:t/>
            </a:r>
            <a:br>
              <a:rPr lang="en-US" dirty="0" smtClean="0">
                <a:ln>
                  <a:solidFill>
                    <a:sysClr val="windowText" lastClr="000000"/>
                  </a:solidFill>
                </a:ln>
              </a:rPr>
            </a:br>
            <a:endParaRPr lang="it-IT" dirty="0">
              <a:ln>
                <a:solidFill>
                  <a:sysClr val="windowText" lastClr="000000"/>
                </a:solidFill>
              </a:ln>
            </a:endParaRPr>
          </a:p>
        </p:txBody>
      </p:sp>
    </p:spTree>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5" name="Immagine 4" descr="stesicoro.jpg"/>
          <p:cNvPicPr>
            <a:picLocks noChangeAspect="1"/>
          </p:cNvPicPr>
          <p:nvPr/>
        </p:nvPicPr>
        <p:blipFill>
          <a:blip r:embed="rId2" cstate="print"/>
          <a:stretch>
            <a:fillRect/>
          </a:stretch>
        </p:blipFill>
        <p:spPr>
          <a:xfrm>
            <a:off x="6500826" y="3286124"/>
            <a:ext cx="2809790" cy="3454863"/>
          </a:xfrm>
          <a:prstGeom prst="ellipse">
            <a:avLst/>
          </a:prstGeom>
          <a:ln>
            <a:noFill/>
          </a:ln>
          <a:effectLst>
            <a:softEdge rad="635000"/>
          </a:effectLst>
        </p:spPr>
      </p:pic>
      <p:sp>
        <p:nvSpPr>
          <p:cNvPr id="4" name="CasellaDiTesto 3"/>
          <p:cNvSpPr txBox="1"/>
          <p:nvPr/>
        </p:nvSpPr>
        <p:spPr>
          <a:xfrm>
            <a:off x="0" y="116632"/>
            <a:ext cx="9144000" cy="7140416"/>
          </a:xfrm>
          <a:prstGeom prst="rect">
            <a:avLst/>
          </a:prstGeom>
          <a:noFill/>
        </p:spPr>
        <p:txBody>
          <a:bodyPr wrap="square" rtlCol="0">
            <a:spAutoFit/>
          </a:bodyPr>
          <a:lstStyle/>
          <a:p>
            <a:pPr algn="just"/>
            <a:r>
              <a:rPr lang="en-US" sz="1600" dirty="0">
                <a:effectLst>
                  <a:glow rad="101600">
                    <a:schemeClr val="bg1">
                      <a:alpha val="60000"/>
                    </a:schemeClr>
                  </a:glow>
                </a:effectLst>
              </a:rPr>
              <a:t>When at the beginning of his poem, he used  negative words towards her, he became blind; but after  realizing the reason of his disgrace and writing the </a:t>
            </a:r>
            <a:r>
              <a:rPr lang="en-US" sz="1600" dirty="0" err="1">
                <a:effectLst>
                  <a:glow rad="101600">
                    <a:schemeClr val="bg1">
                      <a:alpha val="60000"/>
                    </a:schemeClr>
                  </a:glow>
                </a:effectLst>
              </a:rPr>
              <a:t>Palinodia</a:t>
            </a:r>
            <a:r>
              <a:rPr lang="en-US" sz="1600" dirty="0">
                <a:effectLst>
                  <a:glow rad="101600">
                    <a:schemeClr val="bg1">
                      <a:alpha val="60000"/>
                    </a:schemeClr>
                  </a:glow>
                </a:effectLst>
              </a:rPr>
              <a:t> she brought him to his original state. "A second witness, contained in  Plato’s  </a:t>
            </a:r>
            <a:r>
              <a:rPr lang="en-US" sz="1600" dirty="0" err="1">
                <a:effectLst>
                  <a:glow rad="101600">
                    <a:schemeClr val="bg1">
                      <a:alpha val="60000"/>
                    </a:schemeClr>
                  </a:glow>
                </a:effectLst>
              </a:rPr>
              <a:t>Fedrus</a:t>
            </a:r>
            <a:r>
              <a:rPr lang="en-US" sz="1600" dirty="0">
                <a:effectLst>
                  <a:glow rad="101600">
                    <a:schemeClr val="bg1">
                      <a:alpha val="60000"/>
                    </a:schemeClr>
                  </a:glow>
                </a:effectLst>
              </a:rPr>
              <a:t>, shows  three verses of the palinode itself:" for those who commit  a sin against the myth, there is an ancient rite of purification, which Homer was not aware of, but  </a:t>
            </a:r>
            <a:r>
              <a:rPr lang="en-US" sz="1600" dirty="0" err="1">
                <a:effectLst>
                  <a:glow rad="101600">
                    <a:schemeClr val="bg1">
                      <a:alpha val="60000"/>
                    </a:schemeClr>
                  </a:glow>
                </a:effectLst>
              </a:rPr>
              <a:t>Stesicoro</a:t>
            </a:r>
            <a:r>
              <a:rPr lang="en-US" sz="1600" dirty="0">
                <a:effectLst>
                  <a:glow rad="101600">
                    <a:schemeClr val="bg1">
                      <a:alpha val="60000"/>
                    </a:schemeClr>
                  </a:glow>
                </a:effectLst>
              </a:rPr>
              <a:t> was. In fact, deprived of  the sight for having despised  Elena, he did not ignore the cause like  Homer, but as a lover of the Muses, he realized  to write some lines.</a:t>
            </a:r>
            <a:endParaRPr lang="it-IT" sz="1600" dirty="0">
              <a:effectLst>
                <a:glow rad="101600">
                  <a:schemeClr val="bg1">
                    <a:alpha val="60000"/>
                  </a:schemeClr>
                </a:glow>
              </a:effectLst>
            </a:endParaRPr>
          </a:p>
          <a:p>
            <a:pPr algn="just"/>
            <a:r>
              <a:rPr lang="en-US" sz="1600" dirty="0">
                <a:effectLst>
                  <a:glow rad="101600">
                    <a:schemeClr val="bg1">
                      <a:alpha val="60000"/>
                    </a:schemeClr>
                  </a:glow>
                </a:effectLst>
              </a:rPr>
              <a:t>After  the discovery of a papyrus containing a commentary, Chameleon, author of a treatise on </a:t>
            </a:r>
            <a:r>
              <a:rPr lang="en-US" sz="1600" dirty="0" err="1">
                <a:effectLst>
                  <a:glow rad="101600">
                    <a:schemeClr val="bg1">
                      <a:alpha val="60000"/>
                    </a:schemeClr>
                  </a:glow>
                </a:effectLst>
              </a:rPr>
              <a:t>Stesicoro</a:t>
            </a:r>
            <a:r>
              <a:rPr lang="en-US" sz="1600" dirty="0">
                <a:effectLst>
                  <a:glow rad="101600">
                    <a:schemeClr val="bg1">
                      <a:alpha val="60000"/>
                    </a:schemeClr>
                  </a:glow>
                </a:effectLst>
              </a:rPr>
              <a:t>, shows to be aware of two different poems  of </a:t>
            </a:r>
            <a:r>
              <a:rPr lang="en-US" sz="1600" dirty="0" err="1">
                <a:effectLst>
                  <a:glow rad="101600">
                    <a:schemeClr val="bg1">
                      <a:alpha val="60000"/>
                    </a:schemeClr>
                  </a:glow>
                </a:effectLst>
              </a:rPr>
              <a:t>Palinodia</a:t>
            </a:r>
            <a:r>
              <a:rPr lang="en-US" sz="1600" dirty="0">
                <a:effectLst>
                  <a:glow rad="101600">
                    <a:schemeClr val="bg1">
                      <a:alpha val="60000"/>
                    </a:schemeClr>
                  </a:glow>
                </a:effectLst>
              </a:rPr>
              <a:t> by </a:t>
            </a:r>
            <a:r>
              <a:rPr lang="en-US" sz="1600" dirty="0" err="1">
                <a:effectLst>
                  <a:glow rad="101600">
                    <a:schemeClr val="bg1">
                      <a:alpha val="60000"/>
                    </a:schemeClr>
                  </a:glow>
                </a:effectLst>
              </a:rPr>
              <a:t>Stesicoro</a:t>
            </a:r>
            <a:r>
              <a:rPr lang="en-US" sz="1600" dirty="0">
                <a:effectLst>
                  <a:glow rad="101600">
                    <a:schemeClr val="bg1">
                      <a:alpha val="60000"/>
                    </a:schemeClr>
                  </a:glow>
                </a:effectLst>
              </a:rPr>
              <a:t>: these palinodes are different and independent from each other. In the  first </a:t>
            </a:r>
            <a:r>
              <a:rPr lang="en-US" sz="1600" dirty="0" err="1">
                <a:effectLst>
                  <a:glow rad="101600">
                    <a:schemeClr val="bg1">
                      <a:alpha val="60000"/>
                    </a:schemeClr>
                  </a:glow>
                </a:effectLst>
              </a:rPr>
              <a:t>Palinodia</a:t>
            </a:r>
            <a:r>
              <a:rPr lang="en-US" sz="1600" dirty="0">
                <a:effectLst>
                  <a:glow rad="101600">
                    <a:schemeClr val="bg1">
                      <a:alpha val="60000"/>
                    </a:schemeClr>
                  </a:glow>
                </a:effectLst>
              </a:rPr>
              <a:t>, </a:t>
            </a:r>
            <a:r>
              <a:rPr lang="en-US" sz="1600" dirty="0" err="1">
                <a:effectLst>
                  <a:glow rad="101600">
                    <a:schemeClr val="bg1">
                      <a:alpha val="60000"/>
                    </a:schemeClr>
                  </a:glow>
                </a:effectLst>
              </a:rPr>
              <a:t>Stesicoro</a:t>
            </a:r>
            <a:r>
              <a:rPr lang="en-US" sz="1600" dirty="0">
                <a:effectLst>
                  <a:glow rad="101600">
                    <a:schemeClr val="bg1">
                      <a:alpha val="60000"/>
                    </a:schemeClr>
                  </a:glow>
                </a:effectLst>
              </a:rPr>
              <a:t> would therefore have opposed to the Homeric version the  Hesiod one,  according to which Elena, after being kidnapped by Paris, would have been held in Egypt by King Proteus, during a stop  of the  couple travelling towards  Ilium. However, if  </a:t>
            </a:r>
            <a:r>
              <a:rPr lang="en-US" sz="1600" dirty="0" err="1">
                <a:effectLst>
                  <a:glow rad="101600">
                    <a:schemeClr val="bg1">
                      <a:alpha val="60000"/>
                    </a:schemeClr>
                  </a:glow>
                </a:effectLst>
              </a:rPr>
              <a:t>Stesicoro’s</a:t>
            </a:r>
            <a:r>
              <a:rPr lang="en-US" sz="1600" dirty="0">
                <a:effectLst>
                  <a:glow rad="101600">
                    <a:schemeClr val="bg1">
                      <a:alpha val="60000"/>
                    </a:schemeClr>
                  </a:glow>
                </a:effectLst>
              </a:rPr>
              <a:t> purpose , as mentioned before, was  to protect the reputation of  Elena’s innocence, even this version could not be satisfactory, since neither it did not deny </a:t>
            </a:r>
            <a:r>
              <a:rPr lang="en-US" sz="1600" dirty="0" err="1">
                <a:effectLst>
                  <a:glow rad="101600">
                    <a:schemeClr val="bg1">
                      <a:alpha val="60000"/>
                    </a:schemeClr>
                  </a:glow>
                </a:effectLst>
              </a:rPr>
              <a:t>Elena’will</a:t>
            </a:r>
            <a:r>
              <a:rPr lang="en-US" sz="1600" dirty="0">
                <a:effectLst>
                  <a:glow rad="101600">
                    <a:schemeClr val="bg1">
                      <a:alpha val="60000"/>
                    </a:schemeClr>
                  </a:glow>
                </a:effectLst>
              </a:rPr>
              <a:t> to escape with the Trojan prince, nor the adultery. In fact  Hesiod himself, in his catalog of women, quotes the couple  Elena-Clytemnestra as an example of women who had betrayed their own husband. Hence a  second remaking  by </a:t>
            </a:r>
            <a:r>
              <a:rPr lang="en-US" sz="1600" dirty="0" err="1">
                <a:effectLst>
                  <a:glow rad="101600">
                    <a:schemeClr val="bg1">
                      <a:alpha val="60000"/>
                    </a:schemeClr>
                  </a:glow>
                </a:effectLst>
              </a:rPr>
              <a:t>Stesicoro</a:t>
            </a:r>
            <a:r>
              <a:rPr lang="en-US" sz="1600" dirty="0">
                <a:effectLst>
                  <a:glow rad="101600">
                    <a:schemeClr val="bg1">
                      <a:alpha val="60000"/>
                    </a:schemeClr>
                  </a:glow>
                </a:effectLst>
              </a:rPr>
              <a:t>, in which the author strongly denies the same tradition of the kidnapping, stating clearly, in the second verse:</a:t>
            </a:r>
            <a:endParaRPr lang="it-IT" sz="1600" dirty="0">
              <a:effectLst>
                <a:glow rad="101600">
                  <a:schemeClr val="bg1">
                    <a:alpha val="60000"/>
                  </a:schemeClr>
                </a:glow>
              </a:effectLst>
            </a:endParaRPr>
          </a:p>
          <a:p>
            <a:pPr algn="ctr"/>
            <a:endParaRPr lang="it-IT" dirty="0" smtClean="0">
              <a:ln>
                <a:solidFill>
                  <a:schemeClr val="tx1"/>
                </a:solidFill>
              </a:ln>
              <a:solidFill>
                <a:schemeClr val="bg1"/>
              </a:solidFill>
              <a:effectLst>
                <a:glow rad="101600">
                  <a:schemeClr val="bg1">
                    <a:alpha val="60000"/>
                  </a:schemeClr>
                </a:glow>
              </a:effectLst>
            </a:endParaRPr>
          </a:p>
          <a:p>
            <a:pPr algn="ctr"/>
            <a:r>
              <a:rPr lang="it-IT" b="1" dirty="0" smtClean="0">
                <a:ln w="3175">
                  <a:solidFill>
                    <a:schemeClr val="tx1"/>
                  </a:solidFill>
                </a:ln>
                <a:effectLst>
                  <a:glow rad="101600">
                    <a:schemeClr val="bg1">
                      <a:alpha val="60000"/>
                    </a:schemeClr>
                  </a:glow>
                </a:effectLst>
              </a:rPr>
              <a:t>« </a:t>
            </a:r>
            <a:r>
              <a:rPr lang="it-IT" b="1" dirty="0" err="1" smtClean="0">
                <a:ln w="3175">
                  <a:solidFill>
                    <a:schemeClr val="tx1"/>
                  </a:solidFill>
                </a:ln>
                <a:effectLst>
                  <a:glow rad="101600">
                    <a:schemeClr val="bg1">
                      <a:alpha val="60000"/>
                    </a:schemeClr>
                  </a:glow>
                </a:effectLst>
              </a:rPr>
              <a:t>Οὐκ</a:t>
            </a:r>
            <a:r>
              <a:rPr lang="it-IT" b="1" dirty="0" smtClean="0">
                <a:ln w="3175">
                  <a:solidFill>
                    <a:schemeClr val="tx1"/>
                  </a:solidFill>
                </a:ln>
                <a:effectLst>
                  <a:glow rad="101600">
                    <a:schemeClr val="bg1">
                      <a:alpha val="60000"/>
                    </a:schemeClr>
                  </a:glow>
                </a:effectLst>
              </a:rPr>
              <a:t> </a:t>
            </a:r>
            <a:r>
              <a:rPr lang="it-IT" b="1" dirty="0" err="1" smtClean="0">
                <a:ln w="3175">
                  <a:solidFill>
                    <a:schemeClr val="tx1"/>
                  </a:solidFill>
                </a:ln>
                <a:effectLst>
                  <a:glow rad="101600">
                    <a:schemeClr val="bg1">
                      <a:alpha val="60000"/>
                    </a:schemeClr>
                  </a:glow>
                </a:effectLst>
              </a:rPr>
              <a:t>ἔστ'ἔτυμος</a:t>
            </a:r>
            <a:r>
              <a:rPr lang="it-IT" b="1" dirty="0" smtClean="0">
                <a:ln w="3175">
                  <a:solidFill>
                    <a:schemeClr val="tx1"/>
                  </a:solidFill>
                </a:ln>
                <a:effectLst>
                  <a:glow rad="101600">
                    <a:schemeClr val="bg1">
                      <a:alpha val="60000"/>
                    </a:schemeClr>
                  </a:glow>
                </a:effectLst>
              </a:rPr>
              <a:t> </a:t>
            </a:r>
            <a:r>
              <a:rPr lang="it-IT" b="1" dirty="0" err="1" smtClean="0">
                <a:ln w="3175">
                  <a:solidFill>
                    <a:schemeClr val="tx1"/>
                  </a:solidFill>
                </a:ln>
                <a:effectLst>
                  <a:glow rad="101600">
                    <a:schemeClr val="bg1">
                      <a:alpha val="60000"/>
                    </a:schemeClr>
                  </a:glow>
                </a:effectLst>
              </a:rPr>
              <a:t>λόγος</a:t>
            </a:r>
            <a:r>
              <a:rPr lang="it-IT" b="1" dirty="0" smtClean="0">
                <a:ln w="3175">
                  <a:solidFill>
                    <a:schemeClr val="tx1"/>
                  </a:solidFill>
                </a:ln>
                <a:effectLst>
                  <a:glow rad="101600">
                    <a:schemeClr val="bg1">
                      <a:alpha val="60000"/>
                    </a:schemeClr>
                  </a:glow>
                </a:effectLst>
              </a:rPr>
              <a:t> </a:t>
            </a:r>
            <a:r>
              <a:rPr lang="it-IT" b="1" dirty="0" err="1" smtClean="0">
                <a:ln w="3175">
                  <a:solidFill>
                    <a:schemeClr val="tx1"/>
                  </a:solidFill>
                </a:ln>
                <a:effectLst>
                  <a:glow rad="101600">
                    <a:schemeClr val="bg1">
                      <a:alpha val="60000"/>
                    </a:schemeClr>
                  </a:glow>
                </a:effectLst>
              </a:rPr>
              <a:t>οὗτος</a:t>
            </a:r>
            <a:r>
              <a:rPr lang="it-IT" b="1" dirty="0" smtClean="0">
                <a:ln w="3175">
                  <a:solidFill>
                    <a:schemeClr val="tx1"/>
                  </a:solidFill>
                </a:ln>
                <a:effectLst>
                  <a:glow rad="101600">
                    <a:schemeClr val="bg1">
                      <a:alpha val="60000"/>
                    </a:schemeClr>
                  </a:glow>
                </a:effectLst>
              </a:rPr>
              <a:t/>
            </a:r>
            <a:br>
              <a:rPr lang="it-IT" b="1" dirty="0" smtClean="0">
                <a:ln w="3175">
                  <a:solidFill>
                    <a:schemeClr val="tx1"/>
                  </a:solidFill>
                </a:ln>
                <a:effectLst>
                  <a:glow rad="101600">
                    <a:schemeClr val="bg1">
                      <a:alpha val="60000"/>
                    </a:schemeClr>
                  </a:glow>
                </a:effectLst>
              </a:rPr>
            </a:br>
            <a:r>
              <a:rPr lang="it-IT" b="1" dirty="0" err="1" smtClean="0">
                <a:ln w="3175">
                  <a:solidFill>
                    <a:schemeClr val="tx1"/>
                  </a:solidFill>
                </a:ln>
                <a:effectLst>
                  <a:glow rad="101600">
                    <a:schemeClr val="bg1">
                      <a:alpha val="60000"/>
                    </a:schemeClr>
                  </a:glow>
                </a:effectLst>
              </a:rPr>
              <a:t>οὐδ'ἔβας</a:t>
            </a:r>
            <a:r>
              <a:rPr lang="it-IT" b="1" dirty="0" smtClean="0">
                <a:ln w="3175">
                  <a:solidFill>
                    <a:schemeClr val="tx1"/>
                  </a:solidFill>
                </a:ln>
                <a:effectLst>
                  <a:glow rad="101600">
                    <a:schemeClr val="bg1">
                      <a:alpha val="60000"/>
                    </a:schemeClr>
                  </a:glow>
                </a:effectLst>
              </a:rPr>
              <a:t> </a:t>
            </a:r>
            <a:r>
              <a:rPr lang="it-IT" b="1" dirty="0" err="1" smtClean="0">
                <a:ln w="3175">
                  <a:solidFill>
                    <a:schemeClr val="tx1"/>
                  </a:solidFill>
                </a:ln>
                <a:effectLst>
                  <a:glow rad="101600">
                    <a:schemeClr val="bg1">
                      <a:alpha val="60000"/>
                    </a:schemeClr>
                  </a:glow>
                </a:effectLst>
              </a:rPr>
              <a:t>ἐν</a:t>
            </a:r>
            <a:r>
              <a:rPr lang="it-IT" b="1" dirty="0" smtClean="0">
                <a:ln w="3175">
                  <a:solidFill>
                    <a:schemeClr val="tx1"/>
                  </a:solidFill>
                </a:ln>
                <a:effectLst>
                  <a:glow rad="101600">
                    <a:schemeClr val="bg1">
                      <a:alpha val="60000"/>
                    </a:schemeClr>
                  </a:glow>
                </a:effectLst>
              </a:rPr>
              <a:t> </a:t>
            </a:r>
            <a:r>
              <a:rPr lang="it-IT" b="1" dirty="0" err="1" smtClean="0">
                <a:ln w="3175">
                  <a:solidFill>
                    <a:schemeClr val="tx1"/>
                  </a:solidFill>
                </a:ln>
                <a:effectLst>
                  <a:glow rad="101600">
                    <a:schemeClr val="bg1">
                      <a:alpha val="60000"/>
                    </a:schemeClr>
                  </a:glow>
                </a:effectLst>
              </a:rPr>
              <a:t>νηυσὶν</a:t>
            </a:r>
            <a:r>
              <a:rPr lang="it-IT" b="1" dirty="0" smtClean="0">
                <a:ln w="3175">
                  <a:solidFill>
                    <a:schemeClr val="tx1"/>
                  </a:solidFill>
                </a:ln>
                <a:effectLst>
                  <a:glow rad="101600">
                    <a:schemeClr val="bg1">
                      <a:alpha val="60000"/>
                    </a:schemeClr>
                  </a:glow>
                </a:effectLst>
              </a:rPr>
              <a:t> </a:t>
            </a:r>
            <a:r>
              <a:rPr lang="it-IT" b="1" dirty="0" err="1" smtClean="0">
                <a:ln w="3175">
                  <a:solidFill>
                    <a:schemeClr val="tx1"/>
                  </a:solidFill>
                </a:ln>
                <a:effectLst>
                  <a:glow rad="101600">
                    <a:schemeClr val="bg1">
                      <a:alpha val="60000"/>
                    </a:schemeClr>
                  </a:glow>
                </a:effectLst>
              </a:rPr>
              <a:t>εὐσέλμοις</a:t>
            </a:r>
            <a:r>
              <a:rPr lang="it-IT" b="1" dirty="0" smtClean="0">
                <a:ln w="3175">
                  <a:solidFill>
                    <a:schemeClr val="tx1"/>
                  </a:solidFill>
                </a:ln>
                <a:effectLst>
                  <a:glow rad="101600">
                    <a:schemeClr val="bg1">
                      <a:alpha val="60000"/>
                    </a:schemeClr>
                  </a:glow>
                </a:effectLst>
              </a:rPr>
              <a:t/>
            </a:r>
            <a:br>
              <a:rPr lang="it-IT" b="1" dirty="0" smtClean="0">
                <a:ln w="3175">
                  <a:solidFill>
                    <a:schemeClr val="tx1"/>
                  </a:solidFill>
                </a:ln>
                <a:effectLst>
                  <a:glow rad="101600">
                    <a:schemeClr val="bg1">
                      <a:alpha val="60000"/>
                    </a:schemeClr>
                  </a:glow>
                </a:effectLst>
              </a:rPr>
            </a:br>
            <a:r>
              <a:rPr lang="it-IT" b="1" dirty="0" err="1" smtClean="0">
                <a:ln w="3175">
                  <a:solidFill>
                    <a:schemeClr val="tx1"/>
                  </a:solidFill>
                </a:ln>
                <a:effectLst>
                  <a:glow rad="101600">
                    <a:schemeClr val="bg1">
                      <a:alpha val="60000"/>
                    </a:schemeClr>
                  </a:glow>
                </a:effectLst>
              </a:rPr>
              <a:t>οὐδ</a:t>
            </a:r>
            <a:r>
              <a:rPr lang="it-IT" b="1" dirty="0" smtClean="0">
                <a:ln w="3175">
                  <a:solidFill>
                    <a:schemeClr val="tx1"/>
                  </a:solidFill>
                </a:ln>
                <a:effectLst>
                  <a:glow rad="101600">
                    <a:schemeClr val="bg1">
                      <a:alpha val="60000"/>
                    </a:schemeClr>
                  </a:glow>
                </a:effectLst>
              </a:rPr>
              <a:t>'</a:t>
            </a:r>
            <a:r>
              <a:rPr lang="it-IT" b="1" dirty="0" err="1" smtClean="0">
                <a:ln w="3175">
                  <a:solidFill>
                    <a:schemeClr val="tx1"/>
                  </a:solidFill>
                </a:ln>
                <a:effectLst>
                  <a:glow rad="101600">
                    <a:schemeClr val="bg1">
                      <a:alpha val="60000"/>
                    </a:schemeClr>
                  </a:glow>
                </a:effectLst>
              </a:rPr>
              <a:t>ἵκεο</a:t>
            </a:r>
            <a:r>
              <a:rPr lang="it-IT" b="1" dirty="0" smtClean="0">
                <a:ln w="3175">
                  <a:solidFill>
                    <a:schemeClr val="tx1"/>
                  </a:solidFill>
                </a:ln>
                <a:effectLst>
                  <a:glow rad="101600">
                    <a:schemeClr val="bg1">
                      <a:alpha val="60000"/>
                    </a:schemeClr>
                  </a:glow>
                </a:effectLst>
              </a:rPr>
              <a:t> </a:t>
            </a:r>
            <a:r>
              <a:rPr lang="it-IT" b="1" dirty="0" err="1" smtClean="0">
                <a:ln w="3175">
                  <a:solidFill>
                    <a:schemeClr val="tx1"/>
                  </a:solidFill>
                </a:ln>
                <a:effectLst>
                  <a:glow rad="101600">
                    <a:schemeClr val="bg1">
                      <a:alpha val="60000"/>
                    </a:schemeClr>
                  </a:glow>
                </a:effectLst>
              </a:rPr>
              <a:t>Πέργαμα</a:t>
            </a:r>
            <a:r>
              <a:rPr lang="it-IT" b="1" dirty="0" smtClean="0">
                <a:ln w="3175">
                  <a:solidFill>
                    <a:schemeClr val="tx1"/>
                  </a:solidFill>
                </a:ln>
                <a:effectLst>
                  <a:glow rad="101600">
                    <a:schemeClr val="bg1">
                      <a:alpha val="60000"/>
                    </a:schemeClr>
                  </a:glow>
                </a:effectLst>
              </a:rPr>
              <a:t> </a:t>
            </a:r>
            <a:r>
              <a:rPr lang="it-IT" b="1" dirty="0" err="1" smtClean="0">
                <a:ln w="3175">
                  <a:solidFill>
                    <a:schemeClr val="tx1"/>
                  </a:solidFill>
                </a:ln>
                <a:effectLst>
                  <a:glow rad="101600">
                    <a:schemeClr val="bg1">
                      <a:alpha val="60000"/>
                    </a:schemeClr>
                  </a:glow>
                </a:effectLst>
              </a:rPr>
              <a:t>Τροίας</a:t>
            </a:r>
            <a:r>
              <a:rPr lang="it-IT" b="1" dirty="0" smtClean="0">
                <a:ln w="3175">
                  <a:solidFill>
                    <a:schemeClr val="tx1"/>
                  </a:solidFill>
                </a:ln>
                <a:effectLst>
                  <a:glow rad="101600">
                    <a:schemeClr val="bg1">
                      <a:alpha val="60000"/>
                    </a:schemeClr>
                  </a:glow>
                </a:effectLst>
              </a:rPr>
              <a:t> »</a:t>
            </a:r>
          </a:p>
          <a:p>
            <a:endParaRPr lang="it-IT" sz="1400" dirty="0" smtClean="0"/>
          </a:p>
          <a:p>
            <a:pPr algn="just"/>
            <a:r>
              <a:rPr lang="en-US" sz="1600" dirty="0">
                <a:effectLst>
                  <a:glow rad="101600">
                    <a:schemeClr val="bg1">
                      <a:alpha val="60000"/>
                    </a:schemeClr>
                  </a:glow>
                </a:effectLst>
              </a:rPr>
              <a:t>So, the '</a:t>
            </a:r>
            <a:r>
              <a:rPr lang="en-US" sz="1600" dirty="0" err="1">
                <a:effectLst>
                  <a:glow rad="101600">
                    <a:schemeClr val="bg1">
                      <a:alpha val="60000"/>
                    </a:schemeClr>
                  </a:glow>
                </a:effectLst>
              </a:rPr>
              <a:t>εἴδωλον</a:t>
            </a:r>
            <a:r>
              <a:rPr lang="en-US" sz="1600" dirty="0">
                <a:effectLst>
                  <a:glow rad="101600">
                    <a:schemeClr val="bg1">
                      <a:alpha val="60000"/>
                    </a:schemeClr>
                  </a:glow>
                </a:effectLst>
              </a:rPr>
              <a:t>, the false image of the queen of Sparta ,who  in the previous version, was the result of Proteus deception , here becomes a divine creature, through  which the Olympic world   preserves the "divine" Queen of Sparta from every sin, removing her miraculously from  the lusts of Paris and bringing  her  in an Egyptian land, where she was waiting to join Menelaus at the end of the long and bloody war. Thus, </a:t>
            </a:r>
            <a:r>
              <a:rPr lang="en-US" sz="1600" dirty="0" err="1">
                <a:effectLst>
                  <a:glow rad="101600">
                    <a:schemeClr val="bg1">
                      <a:alpha val="60000"/>
                    </a:schemeClr>
                  </a:glow>
                </a:effectLst>
              </a:rPr>
              <a:t>Stesicoro</a:t>
            </a:r>
            <a:r>
              <a:rPr lang="en-US" sz="1600" dirty="0">
                <a:effectLst>
                  <a:glow rad="101600">
                    <a:schemeClr val="bg1">
                      <a:alpha val="60000"/>
                    </a:schemeClr>
                  </a:glow>
                </a:effectLst>
              </a:rPr>
              <a:t>  </a:t>
            </a:r>
            <a:r>
              <a:rPr lang="en-US" sz="1600" dirty="0" err="1">
                <a:effectLst>
                  <a:glow rad="101600">
                    <a:schemeClr val="bg1">
                      <a:alpha val="60000"/>
                    </a:schemeClr>
                  </a:glow>
                </a:effectLst>
              </a:rPr>
              <a:t>definetly</a:t>
            </a:r>
            <a:r>
              <a:rPr lang="en-US" sz="1600" dirty="0">
                <a:effectLst>
                  <a:glow rad="101600">
                    <a:schemeClr val="bg1">
                      <a:alpha val="60000"/>
                    </a:schemeClr>
                  </a:glow>
                </a:effectLst>
              </a:rPr>
              <a:t> overturns the image of Elena, surrounding her with a  mystique halo of  innocence and </a:t>
            </a:r>
            <a:r>
              <a:rPr lang="en-US" sz="1600" dirty="0" err="1" smtClean="0">
                <a:effectLst>
                  <a:glow rad="101600">
                    <a:schemeClr val="bg1">
                      <a:alpha val="60000"/>
                    </a:schemeClr>
                  </a:glow>
                </a:effectLst>
              </a:rPr>
              <a:t>royalty,and</a:t>
            </a:r>
            <a:r>
              <a:rPr lang="en-US" sz="1600" dirty="0" smtClean="0">
                <a:effectLst>
                  <a:glow rad="101600">
                    <a:schemeClr val="bg1">
                      <a:alpha val="60000"/>
                    </a:schemeClr>
                  </a:glow>
                </a:effectLst>
              </a:rPr>
              <a:t> reaching, through  </a:t>
            </a:r>
            <a:r>
              <a:rPr lang="en-US" sz="1600" dirty="0">
                <a:effectLst>
                  <a:glow rad="101600">
                    <a:schemeClr val="bg1">
                      <a:alpha val="60000"/>
                    </a:schemeClr>
                  </a:glow>
                </a:effectLst>
              </a:rPr>
              <a:t>this original creature, a great poetic fame.</a:t>
            </a:r>
            <a:r>
              <a:rPr lang="en-US" sz="1600" dirty="0"/>
              <a:t/>
            </a:r>
            <a:br>
              <a:rPr lang="en-US" sz="1600" dirty="0"/>
            </a:br>
            <a:endParaRPr lang="it-IT" sz="2000" dirty="0"/>
          </a:p>
        </p:txBody>
      </p:sp>
    </p:spTree>
  </p:cSld>
  <p:clrMapOvr>
    <a:masterClrMapping/>
  </p:clrMapOvr>
  <p:transition>
    <p:split dir="in"/>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4" name="Immagine 3" descr="eurpide.jpg"/>
          <p:cNvPicPr>
            <a:picLocks noChangeAspect="1"/>
          </p:cNvPicPr>
          <p:nvPr/>
        </p:nvPicPr>
        <p:blipFill>
          <a:blip r:embed="rId4" cstate="print">
            <a:duotone>
              <a:prstClr val="black"/>
              <a:srgbClr val="D9C3A5">
                <a:tint val="50000"/>
                <a:satMod val="180000"/>
              </a:srgbClr>
            </a:duotone>
          </a:blip>
          <a:stretch>
            <a:fillRect/>
          </a:stretch>
        </p:blipFill>
        <p:spPr>
          <a:xfrm>
            <a:off x="-71470" y="-71414"/>
            <a:ext cx="6704038" cy="6858000"/>
          </a:xfrm>
          <a:prstGeom prst="rect">
            <a:avLst/>
          </a:prstGeom>
          <a:effectLst>
            <a:softEdge rad="635000"/>
          </a:effectLst>
        </p:spPr>
      </p:pic>
      <p:sp>
        <p:nvSpPr>
          <p:cNvPr id="5" name="CasellaDiTesto 4"/>
          <p:cNvSpPr txBox="1"/>
          <p:nvPr/>
        </p:nvSpPr>
        <p:spPr>
          <a:xfrm>
            <a:off x="4286248" y="4357694"/>
            <a:ext cx="4500594" cy="230832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it-IT" sz="7200" b="1" spc="50" dirty="0" smtClean="0">
                <a:ln w="11430">
                  <a:solidFill>
                    <a:sysClr val="windowText" lastClr="000000"/>
                  </a:solidFill>
                </a:ln>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0" scaled="1"/>
                  <a:tileRect/>
                </a:gradFill>
                <a:effectLst>
                  <a:outerShdw blurRad="76200" dist="50800" dir="5400000" algn="tl" rotWithShape="0">
                    <a:srgbClr val="000000">
                      <a:alpha val="65000"/>
                    </a:srgbClr>
                  </a:outerShdw>
                </a:effectLst>
              </a:rPr>
              <a:t>Helen in </a:t>
            </a:r>
            <a:r>
              <a:rPr lang="it-IT" sz="7200" b="1" spc="50" dirty="0" err="1" smtClean="0">
                <a:ln w="11430">
                  <a:solidFill>
                    <a:sysClr val="windowText" lastClr="000000"/>
                  </a:solidFill>
                </a:ln>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0" scaled="1"/>
                  <a:tileRect/>
                </a:gradFill>
                <a:effectLst>
                  <a:outerShdw blurRad="76200" dist="50800" dir="5400000" algn="tl" rotWithShape="0">
                    <a:srgbClr val="000000">
                      <a:alpha val="65000"/>
                    </a:srgbClr>
                  </a:outerShdw>
                </a:effectLst>
              </a:rPr>
              <a:t>Euripides</a:t>
            </a:r>
            <a:endParaRPr lang="it-IT" sz="7200" b="1" spc="50" dirty="0">
              <a:ln w="11430">
                <a:solidFill>
                  <a:sysClr val="windowText" lastClr="000000"/>
                </a:solidFill>
              </a:ln>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0" scaled="1"/>
                <a:tileRect/>
              </a:gradFill>
              <a:effectLst>
                <a:outerShdw blurRad="76200" dist="50800" dir="5400000" algn="tl" rotWithShape="0">
                  <a:srgbClr val="000000">
                    <a:alpha val="65000"/>
                  </a:srgbClr>
                </a:outerShdw>
              </a:effectLst>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ttangolo 3"/>
          <p:cNvSpPr/>
          <p:nvPr/>
        </p:nvSpPr>
        <p:spPr>
          <a:xfrm>
            <a:off x="755576" y="692696"/>
            <a:ext cx="7902624" cy="5498941"/>
          </a:xfrm>
          <a:prstGeom prst="rect">
            <a:avLst/>
          </a:prstGeom>
          <a:noFill/>
        </p:spPr>
        <p:txBody>
          <a:bodyPr wrap="square">
            <a:spAutoFit/>
          </a:bodyPr>
          <a:lstStyle/>
          <a:p>
            <a:r>
              <a:rPr lang="en-US" sz="2000" dirty="0">
                <a:effectLst>
                  <a:glow rad="101600">
                    <a:schemeClr val="bg1">
                      <a:alpha val="60000"/>
                    </a:schemeClr>
                  </a:glow>
                </a:effectLst>
              </a:rPr>
              <a:t> Philosophy, that  is "love  for wisdom", is a field of  knowledge  that poses  </a:t>
            </a:r>
            <a:r>
              <a:rPr lang="en-US" sz="2000" dirty="0" smtClean="0">
                <a:effectLst>
                  <a:glow rad="101600">
                    <a:schemeClr val="bg1">
                      <a:alpha val="60000"/>
                    </a:schemeClr>
                  </a:glow>
                </a:effectLst>
              </a:rPr>
              <a:t>questions like</a:t>
            </a:r>
            <a:r>
              <a:rPr lang="en-US" sz="2000" dirty="0">
                <a:effectLst>
                  <a:glow rad="101600">
                    <a:schemeClr val="bg1">
                      <a:alpha val="60000"/>
                    </a:schemeClr>
                  </a:glow>
                </a:effectLst>
              </a:rPr>
              <a:t>: who we are, what kind of world we live in, what is our </a:t>
            </a:r>
            <a:r>
              <a:rPr lang="en-US" sz="2000" dirty="0" smtClean="0">
                <a:effectLst>
                  <a:glow rad="101600">
                    <a:schemeClr val="bg1">
                      <a:alpha val="60000"/>
                    </a:schemeClr>
                  </a:glow>
                </a:effectLst>
              </a:rPr>
              <a:t>destiny. </a:t>
            </a:r>
            <a:r>
              <a:rPr lang="en-US" sz="2000" dirty="0">
                <a:effectLst>
                  <a:glow rad="101600">
                    <a:schemeClr val="bg1">
                      <a:alpha val="60000"/>
                    </a:schemeClr>
                  </a:glow>
                </a:effectLst>
              </a:rPr>
              <a:t>Before philosophy, these eternal questions were answered  by myths, that is, tales about  the world, created to overcome the fear of pain and death. The main  task  of  philosophy from the beginning  is to replace the myths as a product  of fantasy and imagination,  with a description of reality based on observation and on reason</a:t>
            </a:r>
            <a:r>
              <a:rPr lang="en-US" sz="2000" dirty="0" smtClean="0">
                <a:effectLst>
                  <a:glow rad="101600">
                    <a:schemeClr val="bg1">
                      <a:alpha val="60000"/>
                    </a:schemeClr>
                  </a:glow>
                </a:effectLst>
              </a:rPr>
              <a:t>.</a:t>
            </a:r>
          </a:p>
          <a:p>
            <a:endParaRPr lang="en-US" sz="2000" dirty="0">
              <a:effectLst>
                <a:glow rad="101600">
                  <a:schemeClr val="bg1">
                    <a:alpha val="60000"/>
                  </a:schemeClr>
                </a:glow>
              </a:effectLst>
            </a:endParaRPr>
          </a:p>
          <a:p>
            <a:endParaRPr lang="it-IT" sz="2000" dirty="0">
              <a:effectLst>
                <a:glow rad="101600">
                  <a:schemeClr val="bg1">
                    <a:alpha val="60000"/>
                  </a:schemeClr>
                </a:glow>
              </a:effectLst>
            </a:endParaRPr>
          </a:p>
          <a:p>
            <a:pPr>
              <a:lnSpc>
                <a:spcPct val="115000"/>
              </a:lnSpc>
              <a:spcAft>
                <a:spcPts val="1000"/>
              </a:spcAft>
            </a:pPr>
            <a:r>
              <a:rPr lang="en-US" sz="2000" dirty="0">
                <a:ln>
                  <a:solidFill>
                    <a:schemeClr val="bg1"/>
                  </a:solidFill>
                </a:ln>
                <a:solidFill>
                  <a:schemeClr val="bg1"/>
                </a:solidFill>
                <a:effectLst>
                  <a:glow rad="101600">
                    <a:schemeClr val="bg1">
                      <a:alpha val="60000"/>
                    </a:schemeClr>
                  </a:glow>
                </a:effectLst>
                <a:ea typeface="Calibri" panose="020F0502020204030204" pitchFamily="34" charset="0"/>
                <a:cs typeface="Times New Roman" panose="02020603050405020304" pitchFamily="18" charset="0"/>
              </a:rPr>
              <a:t> </a:t>
            </a:r>
            <a:endParaRPr lang="it-IT" sz="2000" dirty="0">
              <a:ln>
                <a:solidFill>
                  <a:schemeClr val="bg1"/>
                </a:solidFill>
              </a:ln>
              <a:solidFill>
                <a:schemeClr val="bg1"/>
              </a:solidFill>
              <a:effectLst>
                <a:glow rad="101600">
                  <a:schemeClr val="bg1">
                    <a:alpha val="60000"/>
                  </a:schemeClr>
                </a:glow>
              </a:effectLst>
              <a:ea typeface="Calibri" panose="020F0502020204030204" pitchFamily="34" charset="0"/>
              <a:cs typeface="Times New Roman" panose="02020603050405020304" pitchFamily="18" charset="0"/>
            </a:endParaRPr>
          </a:p>
          <a:p>
            <a:r>
              <a:rPr lang="en-US" sz="2000" dirty="0">
                <a:effectLst>
                  <a:glow rad="101600">
                    <a:schemeClr val="bg1">
                      <a:alpha val="60000"/>
                    </a:schemeClr>
                  </a:glow>
                </a:effectLst>
              </a:rPr>
              <a:t>It is  a particular material that determines the art of mythology: the </a:t>
            </a:r>
            <a:r>
              <a:rPr lang="en-US" sz="2000" dirty="0" err="1">
                <a:effectLst>
                  <a:glow rad="101600">
                    <a:schemeClr val="bg1">
                      <a:alpha val="60000"/>
                    </a:schemeClr>
                  </a:glow>
                </a:effectLst>
              </a:rPr>
              <a:t>mythologem</a:t>
            </a:r>
            <a:r>
              <a:rPr lang="en-US" sz="2000" dirty="0">
                <a:effectLst>
                  <a:glow rad="101600">
                    <a:schemeClr val="bg1">
                      <a:alpha val="60000"/>
                    </a:schemeClr>
                  </a:glow>
                </a:effectLst>
              </a:rPr>
              <a:t> that is </a:t>
            </a:r>
            <a:r>
              <a:rPr lang="en-US" sz="2000" dirty="0" err="1">
                <a:effectLst>
                  <a:glow rad="101600">
                    <a:schemeClr val="bg1">
                      <a:alpha val="60000"/>
                    </a:schemeClr>
                  </a:glow>
                </a:effectLst>
              </a:rPr>
              <a:t>is</a:t>
            </a:r>
            <a:r>
              <a:rPr lang="en-US" sz="2000" dirty="0">
                <a:effectLst>
                  <a:glow rad="101600">
                    <a:schemeClr val="bg1">
                      <a:alpha val="60000"/>
                    </a:schemeClr>
                  </a:glow>
                </a:effectLst>
              </a:rPr>
              <a:t> the set of elements of a universal character  found in  different myths, and just  through these elements we  find  the meaning of the myth. There are several examples of </a:t>
            </a:r>
            <a:r>
              <a:rPr lang="en-US" sz="2000" dirty="0" err="1">
                <a:effectLst>
                  <a:glow rad="101600">
                    <a:schemeClr val="bg1">
                      <a:alpha val="60000"/>
                    </a:schemeClr>
                  </a:glow>
                </a:effectLst>
              </a:rPr>
              <a:t>mythologems</a:t>
            </a:r>
            <a:r>
              <a:rPr lang="en-US" sz="2000" dirty="0">
                <a:effectLst>
                  <a:glow rad="101600">
                    <a:schemeClr val="bg1">
                      <a:alpha val="60000"/>
                    </a:schemeClr>
                  </a:glow>
                </a:effectLst>
              </a:rPr>
              <a:t>, for example  the Flood,  the mutilation or the incest.  What interests us most, however, is the </a:t>
            </a:r>
            <a:r>
              <a:rPr lang="en-US" sz="2000" dirty="0" err="1">
                <a:effectLst>
                  <a:glow rad="101600">
                    <a:schemeClr val="bg1">
                      <a:alpha val="60000"/>
                    </a:schemeClr>
                  </a:glow>
                </a:effectLst>
              </a:rPr>
              <a:t>mythologem</a:t>
            </a:r>
            <a:r>
              <a:rPr lang="en-US" sz="2000" dirty="0">
                <a:effectLst>
                  <a:glow rad="101600">
                    <a:schemeClr val="bg1">
                      <a:alpha val="60000"/>
                    </a:schemeClr>
                  </a:glow>
                </a:effectLst>
              </a:rPr>
              <a:t> of the  rape. One of the most important rape  of Greek history is the one of  Elena, which will lead to the Trojan War.</a:t>
            </a:r>
            <a:endParaRPr lang="it-IT" sz="2000" dirty="0">
              <a:effectLst>
                <a:glow rad="101600">
                  <a:schemeClr val="bg1">
                    <a:alpha val="60000"/>
                  </a:schemeClr>
                </a:glow>
              </a:effectLst>
            </a:endParaRPr>
          </a:p>
        </p:txBody>
      </p:sp>
    </p:spTree>
    <p:extLst>
      <p:ext uri="{BB962C8B-B14F-4D97-AF65-F5344CB8AC3E}">
        <p14:creationId xmlns:p14="http://schemas.microsoft.com/office/powerpoint/2010/main" val="19772210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CasellaDiTesto 1"/>
          <p:cNvSpPr txBox="1"/>
          <p:nvPr/>
        </p:nvSpPr>
        <p:spPr>
          <a:xfrm>
            <a:off x="3143240" y="285728"/>
            <a:ext cx="5643602" cy="4985980"/>
          </a:xfrm>
          <a:prstGeom prst="rect">
            <a:avLst/>
          </a:prstGeom>
          <a:noFill/>
        </p:spPr>
        <p:txBody>
          <a:bodyPr wrap="square" rtlCol="0">
            <a:spAutoFit/>
          </a:bodyPr>
          <a:lstStyle/>
          <a:p>
            <a:pPr algn="r"/>
            <a:r>
              <a:rPr lang="en-US" sz="2000" dirty="0">
                <a:effectLst>
                  <a:glow rad="101600">
                    <a:schemeClr val="bg1">
                      <a:alpha val="60000"/>
                    </a:schemeClr>
                  </a:glow>
                </a:effectLst>
              </a:rPr>
              <a:t>It  Must be attributed to Euripides  the most original  version of  the Myth:  the dramatist  imagines the woman never departing for Troy, but spending the war years in Egypt, remaining faithful to her husband Menelaus. The Helen by Paris is thus a ghost, not the real Elena. This image  gives  way to various interpretations:  Elena is  inside a sweet woman  , female  in all her  aspects, but  outside she appears as a ruthless woman, completely indifferent to  the fate of men.  That’s why Elena is an extraordinary character, she represents in fact many  aspects  of the human soul, and therefore  the perfect  woman, sweet and strong at the same time ; faithful and unfaithful at the same time; wife and lover.</a:t>
            </a:r>
            <a:br>
              <a:rPr lang="en-US" sz="2000" dirty="0">
                <a:effectLst>
                  <a:glow rad="101600">
                    <a:schemeClr val="bg1">
                      <a:alpha val="60000"/>
                    </a:schemeClr>
                  </a:glow>
                </a:effectLst>
              </a:rPr>
            </a:br>
            <a:endParaRPr lang="it-IT" dirty="0">
              <a:effectLst>
                <a:glow rad="101600">
                  <a:schemeClr val="bg1">
                    <a:alpha val="60000"/>
                  </a:schemeClr>
                </a:glow>
              </a:effectLst>
            </a:endParaRPr>
          </a:p>
        </p:txBody>
      </p:sp>
      <p:pic>
        <p:nvPicPr>
          <p:cNvPr id="3" name="Immagine 2" descr="Euripide - Le tragedie_clip_image002_0003.jpg"/>
          <p:cNvPicPr>
            <a:picLocks noChangeAspect="1"/>
          </p:cNvPicPr>
          <p:nvPr/>
        </p:nvPicPr>
        <p:blipFill>
          <a:blip r:embed="rId2" cstate="print"/>
          <a:stretch>
            <a:fillRect/>
          </a:stretch>
        </p:blipFill>
        <p:spPr>
          <a:xfrm>
            <a:off x="0" y="500042"/>
            <a:ext cx="2843826" cy="5643602"/>
          </a:xfrm>
          <a:prstGeom prst="rect">
            <a:avLst/>
          </a:prstGeom>
          <a:effectLst>
            <a:softEdge rad="127000"/>
          </a:effectLst>
        </p:spPr>
      </p:pic>
      <p:sp>
        <p:nvSpPr>
          <p:cNvPr id="4" name="CasellaDiTesto 3"/>
          <p:cNvSpPr txBox="1"/>
          <p:nvPr/>
        </p:nvSpPr>
        <p:spPr>
          <a:xfrm>
            <a:off x="3124519" y="4869160"/>
            <a:ext cx="4000528" cy="2746906"/>
          </a:xfrm>
          <a:prstGeom prst="rect">
            <a:avLst/>
          </a:prstGeom>
          <a:noFill/>
        </p:spPr>
        <p:txBody>
          <a:bodyPr wrap="square" rtlCol="0">
            <a:spAutoFit/>
          </a:bodyPr>
          <a:lstStyle/>
          <a:p>
            <a:r>
              <a:rPr lang="it-IT" sz="1200" b="1" dirty="0" smtClean="0">
                <a:ln>
                  <a:solidFill>
                    <a:schemeClr val="tx1"/>
                  </a:solidFill>
                </a:ln>
                <a:latin typeface="Italic" pitchFamily="2" charset="0"/>
                <a:cs typeface="Italic" pitchFamily="2" charset="0"/>
              </a:rPr>
              <a:t> </a:t>
            </a:r>
          </a:p>
          <a:p>
            <a:pPr algn="ctr"/>
            <a:r>
              <a:rPr lang="it-IT" sz="2400" b="1" dirty="0" smtClean="0">
                <a:ln>
                  <a:solidFill>
                    <a:schemeClr val="tx1"/>
                  </a:solidFill>
                </a:ln>
                <a:latin typeface="Italic" pitchFamily="2" charset="0"/>
                <a:cs typeface="Italic" pitchFamily="2" charset="0"/>
              </a:rPr>
              <a:t>“L’oggetto della difesa dei Troiani, il trofeo per cui combatterono i Greci, non ero io, era solo il mio nome.”</a:t>
            </a:r>
          </a:p>
          <a:p>
            <a:endParaRPr lang="it-IT" sz="1050" b="1" dirty="0" smtClean="0">
              <a:ln>
                <a:solidFill>
                  <a:schemeClr val="tx1"/>
                </a:solidFill>
              </a:ln>
              <a:effectLst>
                <a:outerShdw blurRad="50800" dist="38100" dir="13500000" algn="br" rotWithShape="0">
                  <a:prstClr val="black">
                    <a:alpha val="40000"/>
                  </a:prstClr>
                </a:outerShdw>
              </a:effectLst>
              <a:latin typeface="Italic" pitchFamily="2" charset="0"/>
              <a:cs typeface="Italic" pitchFamily="2" charset="0"/>
            </a:endParaRPr>
          </a:p>
          <a:p>
            <a:pPr algn="ctr"/>
            <a:r>
              <a:rPr lang="it-IT" sz="1400" dirty="0" smtClean="0"/>
              <a:t>Euripide, Elena, </a:t>
            </a:r>
            <a:r>
              <a:rPr lang="it-IT" sz="1400" dirty="0" err="1" smtClean="0"/>
              <a:t>vv</a:t>
            </a:r>
            <a:r>
              <a:rPr lang="it-IT" sz="1400" dirty="0" smtClean="0"/>
              <a:t> 42-43, </a:t>
            </a:r>
            <a:r>
              <a:rPr lang="it-IT" sz="1400" dirty="0" err="1" smtClean="0"/>
              <a:t>introd</a:t>
            </a:r>
            <a:r>
              <a:rPr lang="it-IT" sz="1400" dirty="0" smtClean="0"/>
              <a:t>.  e cura di M. Fusillo, Milano, Rizzoli, 1997, p.49</a:t>
            </a:r>
          </a:p>
          <a:p>
            <a:pPr algn="ctr"/>
            <a:endParaRPr lang="it-IT" sz="1400" b="1" dirty="0" smtClean="0">
              <a:ln>
                <a:solidFill>
                  <a:schemeClr val="tx1"/>
                </a:solidFill>
              </a:ln>
              <a:effectLst>
                <a:outerShdw blurRad="50800" dist="38100" dir="13500000" algn="br" rotWithShape="0">
                  <a:prstClr val="black">
                    <a:alpha val="40000"/>
                  </a:prstClr>
                </a:outerShdw>
              </a:effectLst>
              <a:latin typeface="Italic" pitchFamily="2" charset="0"/>
              <a:cs typeface="Italic" pitchFamily="2" charset="0"/>
            </a:endParaRPr>
          </a:p>
          <a:p>
            <a:endParaRPr lang="it-IT" dirty="0" smtClean="0"/>
          </a:p>
          <a:p>
            <a:endParaRPr lang="it-IT" dirty="0"/>
          </a:p>
        </p:txBody>
      </p:sp>
    </p:spTree>
  </p:cSld>
  <p:clrMapOvr>
    <a:masterClrMapping/>
  </p:clrMapOvr>
  <p:transition>
    <p:pull dir="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4" name="Segnaposto contenuto 3" descr="untitled.png"/>
          <p:cNvPicPr>
            <a:picLocks noGrp="1" noChangeAspect="1"/>
          </p:cNvPicPr>
          <p:nvPr>
            <p:ph idx="1"/>
          </p:nvPr>
        </p:nvPicPr>
        <p:blipFill>
          <a:blip r:embed="rId3" cstate="print"/>
          <a:stretch>
            <a:fillRect/>
          </a:stretch>
        </p:blipFill>
        <p:spPr>
          <a:xfrm>
            <a:off x="642910" y="0"/>
            <a:ext cx="5283280" cy="6532055"/>
          </a:xfrm>
          <a:effectLst>
            <a:softEdge rad="635000"/>
          </a:effectLst>
        </p:spPr>
      </p:pic>
      <p:sp>
        <p:nvSpPr>
          <p:cNvPr id="2" name="Titolo 1"/>
          <p:cNvSpPr>
            <a:spLocks noGrp="1"/>
          </p:cNvSpPr>
          <p:nvPr>
            <p:ph type="title"/>
          </p:nvPr>
        </p:nvSpPr>
        <p:spPr>
          <a:xfrm>
            <a:off x="2714612" y="4429132"/>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it-IT" sz="7200" b="1" spc="50" dirty="0" smtClean="0">
                <a:ln w="11430">
                  <a:solidFill>
                    <a:sysClr val="windowText" lastClr="000000"/>
                  </a:solidFill>
                </a:ln>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path path="circle">
                    <a:fillToRect l="50000" t="50000" r="50000" b="50000"/>
                  </a:path>
                  <a:tileRect/>
                </a:gradFill>
                <a:effectLst>
                  <a:outerShdw blurRad="76200" dist="50800" dir="5400000" algn="tl" rotWithShape="0">
                    <a:srgbClr val="000000">
                      <a:alpha val="65000"/>
                    </a:srgbClr>
                  </a:outerShdw>
                </a:effectLst>
              </a:rPr>
              <a:t>Helen in</a:t>
            </a:r>
            <a:br>
              <a:rPr lang="it-IT" sz="7200" b="1" spc="50" dirty="0" smtClean="0">
                <a:ln w="11430">
                  <a:solidFill>
                    <a:sysClr val="windowText" lastClr="000000"/>
                  </a:solidFill>
                </a:ln>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path path="circle">
                    <a:fillToRect l="50000" t="50000" r="50000" b="50000"/>
                  </a:path>
                  <a:tileRect/>
                </a:gradFill>
                <a:effectLst>
                  <a:outerShdw blurRad="76200" dist="50800" dir="5400000" algn="tl" rotWithShape="0">
                    <a:srgbClr val="000000">
                      <a:alpha val="65000"/>
                    </a:srgbClr>
                  </a:outerShdw>
                </a:effectLst>
              </a:rPr>
            </a:br>
            <a:r>
              <a:rPr lang="it-IT" sz="7200" b="1" spc="50" dirty="0" smtClean="0">
                <a:ln w="11430">
                  <a:solidFill>
                    <a:sysClr val="windowText" lastClr="000000"/>
                  </a:solidFill>
                </a:ln>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path path="circle">
                    <a:fillToRect l="50000" t="50000" r="50000" b="50000"/>
                  </a:path>
                  <a:tileRect/>
                </a:gradFill>
                <a:effectLst>
                  <a:outerShdw blurRad="76200" dist="50800" dir="5400000" algn="tl" rotWithShape="0">
                    <a:srgbClr val="000000">
                      <a:alpha val="65000"/>
                    </a:srgbClr>
                  </a:outerShdw>
                </a:effectLst>
              </a:rPr>
              <a:t> Gorgia</a:t>
            </a:r>
            <a:endParaRPr lang="it-IT" sz="7200" b="1" spc="50" dirty="0">
              <a:ln w="11430">
                <a:solidFill>
                  <a:sysClr val="windowText" lastClr="000000"/>
                </a:solidFill>
              </a:ln>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path path="circle">
                  <a:fillToRect l="50000" t="50000" r="50000" b="50000"/>
                </a:path>
                <a:tileRect/>
              </a:gradFill>
              <a:effectLst>
                <a:outerShdw blurRad="76200" dist="50800" dir="5400000" algn="tl" rotWithShape="0">
                  <a:srgbClr val="000000">
                    <a:alpha val="65000"/>
                  </a:srgbClr>
                </a:outerShdw>
              </a:effectLst>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188640"/>
            <a:ext cx="8429652" cy="6858000"/>
          </a:xfrm>
        </p:spPr>
        <p:txBody>
          <a:bodyPr>
            <a:noAutofit/>
          </a:bodyPr>
          <a:lstStyle/>
          <a:p>
            <a:pPr marL="0" indent="0" algn="ctr">
              <a:buNone/>
            </a:pPr>
            <a:endParaRPr lang="en-US" sz="2000" dirty="0" smtClean="0">
              <a:ln>
                <a:solidFill>
                  <a:sysClr val="windowText" lastClr="000000"/>
                </a:solidFill>
              </a:ln>
              <a:effectLst>
                <a:glow rad="101600">
                  <a:schemeClr val="bg2">
                    <a:alpha val="60000"/>
                  </a:schemeClr>
                </a:glow>
              </a:effectLst>
            </a:endParaRPr>
          </a:p>
          <a:p>
            <a:pPr marL="0" indent="0" algn="ctr">
              <a:buNone/>
            </a:pPr>
            <a:r>
              <a:rPr lang="en-US" sz="2400" dirty="0" smtClean="0">
                <a:ln>
                  <a:solidFill>
                    <a:sysClr val="windowText" lastClr="000000"/>
                  </a:solidFill>
                </a:ln>
                <a:effectLst>
                  <a:glow rad="101600">
                    <a:schemeClr val="bg2">
                      <a:alpha val="60000"/>
                    </a:schemeClr>
                  </a:glow>
                </a:effectLst>
              </a:rPr>
              <a:t>The </a:t>
            </a:r>
            <a:r>
              <a:rPr lang="en-US" sz="2400" dirty="0">
                <a:ln>
                  <a:solidFill>
                    <a:sysClr val="windowText" lastClr="000000"/>
                  </a:solidFill>
                </a:ln>
                <a:effectLst>
                  <a:glow rad="101600">
                    <a:schemeClr val="bg2">
                      <a:alpha val="60000"/>
                    </a:schemeClr>
                  </a:glow>
                </a:effectLst>
              </a:rPr>
              <a:t>famous  philosopher </a:t>
            </a:r>
            <a:r>
              <a:rPr lang="en-US" sz="2400" dirty="0" err="1">
                <a:ln>
                  <a:solidFill>
                    <a:sysClr val="windowText" lastClr="000000"/>
                  </a:solidFill>
                </a:ln>
                <a:effectLst>
                  <a:glow rad="101600">
                    <a:schemeClr val="bg2">
                      <a:alpha val="60000"/>
                    </a:schemeClr>
                  </a:glow>
                </a:effectLst>
              </a:rPr>
              <a:t>Gorgias</a:t>
            </a:r>
            <a:r>
              <a:rPr lang="en-US" sz="2400" dirty="0">
                <a:ln>
                  <a:solidFill>
                    <a:sysClr val="windowText" lastClr="000000"/>
                  </a:solidFill>
                </a:ln>
                <a:effectLst>
                  <a:glow rad="101600">
                    <a:schemeClr val="bg2">
                      <a:alpha val="60000"/>
                    </a:schemeClr>
                  </a:glow>
                </a:effectLst>
              </a:rPr>
              <a:t>, following the "</a:t>
            </a:r>
            <a:r>
              <a:rPr lang="en-US" sz="2400" dirty="0" err="1">
                <a:ln>
                  <a:solidFill>
                    <a:sysClr val="windowText" lastClr="000000"/>
                  </a:solidFill>
                </a:ln>
                <a:effectLst>
                  <a:glow rad="101600">
                    <a:schemeClr val="bg2">
                      <a:alpha val="60000"/>
                    </a:schemeClr>
                  </a:glow>
                </a:effectLst>
              </a:rPr>
              <a:t>Palinodia</a:t>
            </a:r>
            <a:r>
              <a:rPr lang="en-US" sz="2400" dirty="0">
                <a:ln>
                  <a:solidFill>
                    <a:sysClr val="windowText" lastClr="000000"/>
                  </a:solidFill>
                </a:ln>
                <a:effectLst>
                  <a:glow rad="101600">
                    <a:schemeClr val="bg2">
                      <a:alpha val="60000"/>
                    </a:schemeClr>
                  </a:glow>
                </a:effectLst>
              </a:rPr>
              <a:t>" by </a:t>
            </a:r>
            <a:r>
              <a:rPr lang="en-US" sz="2400" dirty="0" err="1">
                <a:ln>
                  <a:solidFill>
                    <a:sysClr val="windowText" lastClr="000000"/>
                  </a:solidFill>
                </a:ln>
                <a:effectLst>
                  <a:glow rad="101600">
                    <a:schemeClr val="bg2">
                      <a:alpha val="60000"/>
                    </a:schemeClr>
                  </a:glow>
                </a:effectLst>
              </a:rPr>
              <a:t>Stesicoro</a:t>
            </a:r>
            <a:r>
              <a:rPr lang="en-US" sz="2400" dirty="0">
                <a:ln>
                  <a:solidFill>
                    <a:sysClr val="windowText" lastClr="000000"/>
                  </a:solidFill>
                </a:ln>
                <a:effectLst>
                  <a:glow rad="101600">
                    <a:schemeClr val="bg2">
                      <a:alpha val="60000"/>
                    </a:schemeClr>
                  </a:glow>
                </a:effectLst>
              </a:rPr>
              <a:t>, was the author of '' Praise to  Helen ". The philosopher, in order not to give her any fault,  presents a series of logical implications according to which Elena is not really guilty  for  the conflict between the Greeks and Trojans: he refers in  fact  to </a:t>
            </a:r>
            <a:r>
              <a:rPr lang="en-US" sz="2400" dirty="0" err="1">
                <a:ln>
                  <a:solidFill>
                    <a:sysClr val="windowText" lastClr="000000"/>
                  </a:solidFill>
                </a:ln>
                <a:effectLst>
                  <a:glow rad="101600">
                    <a:schemeClr val="bg2">
                      <a:alpha val="60000"/>
                    </a:schemeClr>
                  </a:glow>
                </a:effectLst>
              </a:rPr>
              <a:t>τύχη</a:t>
            </a:r>
            <a:r>
              <a:rPr lang="en-US" sz="2400" dirty="0">
                <a:ln>
                  <a:solidFill>
                    <a:sysClr val="windowText" lastClr="000000"/>
                  </a:solidFill>
                </a:ln>
                <a:effectLst>
                  <a:glow rad="101600">
                    <a:schemeClr val="bg2">
                      <a:alpha val="60000"/>
                    </a:schemeClr>
                  </a:glow>
                </a:effectLst>
              </a:rPr>
              <a:t> (</a:t>
            </a:r>
            <a:r>
              <a:rPr lang="en-US" sz="2400" dirty="0" err="1">
                <a:ln>
                  <a:solidFill>
                    <a:sysClr val="windowText" lastClr="000000"/>
                  </a:solidFill>
                </a:ln>
                <a:effectLst>
                  <a:glow rad="101600">
                    <a:schemeClr val="bg2">
                      <a:alpha val="60000"/>
                    </a:schemeClr>
                  </a:glow>
                </a:effectLst>
              </a:rPr>
              <a:t>tyche</a:t>
            </a:r>
            <a:r>
              <a:rPr lang="en-US" sz="2400" dirty="0">
                <a:ln>
                  <a:solidFill>
                    <a:sysClr val="windowText" lastClr="000000"/>
                  </a:solidFill>
                </a:ln>
                <a:effectLst>
                  <a:glow rad="101600">
                    <a:schemeClr val="bg2">
                      <a:alpha val="60000"/>
                    </a:schemeClr>
                  </a:glow>
                </a:effectLst>
              </a:rPr>
              <a:t>, "destiny"), </a:t>
            </a:r>
            <a:r>
              <a:rPr lang="en-US" sz="2400" dirty="0" err="1">
                <a:ln>
                  <a:solidFill>
                    <a:sysClr val="windowText" lastClr="000000"/>
                  </a:solidFill>
                </a:ln>
                <a:effectLst>
                  <a:glow rad="101600">
                    <a:schemeClr val="bg2">
                      <a:alpha val="60000"/>
                    </a:schemeClr>
                  </a:glow>
                </a:effectLst>
              </a:rPr>
              <a:t>eros</a:t>
            </a:r>
            <a:r>
              <a:rPr lang="en-US" sz="2400" dirty="0">
                <a:ln>
                  <a:solidFill>
                    <a:sysClr val="windowText" lastClr="000000"/>
                  </a:solidFill>
                </a:ln>
                <a:effectLst>
                  <a:glow rad="101600">
                    <a:schemeClr val="bg2">
                      <a:alpha val="60000"/>
                    </a:schemeClr>
                  </a:glow>
                </a:effectLst>
              </a:rPr>
              <a:t>, to the persuasive power of the  word and to the physical  strength . </a:t>
            </a:r>
            <a:endParaRPr lang="en-US" sz="2400" dirty="0" smtClean="0">
              <a:ln>
                <a:solidFill>
                  <a:sysClr val="windowText" lastClr="000000"/>
                </a:solidFill>
              </a:ln>
              <a:effectLst>
                <a:glow rad="101600">
                  <a:schemeClr val="bg2">
                    <a:alpha val="60000"/>
                  </a:schemeClr>
                </a:glow>
              </a:effectLst>
            </a:endParaRPr>
          </a:p>
          <a:p>
            <a:pPr marL="0" indent="0">
              <a:buNone/>
            </a:pPr>
            <a:endParaRPr lang="en-US" sz="2000" dirty="0" smtClean="0">
              <a:ln>
                <a:solidFill>
                  <a:sysClr val="windowText" lastClr="000000"/>
                </a:solidFill>
              </a:ln>
              <a:effectLst>
                <a:glow rad="101600">
                  <a:schemeClr val="bg2">
                    <a:alpha val="60000"/>
                  </a:schemeClr>
                </a:glow>
              </a:effectLst>
            </a:endParaRPr>
          </a:p>
          <a:p>
            <a:pPr marL="0" indent="0" algn="ctr">
              <a:buNone/>
            </a:pPr>
            <a:r>
              <a:rPr lang="en-US" sz="2400" dirty="0" smtClean="0">
                <a:ln>
                  <a:solidFill>
                    <a:sysClr val="windowText" lastClr="000000"/>
                  </a:solidFill>
                </a:ln>
                <a:effectLst>
                  <a:glow rad="101600">
                    <a:schemeClr val="bg2">
                      <a:alpha val="60000"/>
                    </a:schemeClr>
                  </a:glow>
                </a:effectLst>
              </a:rPr>
              <a:t>Either  </a:t>
            </a:r>
            <a:r>
              <a:rPr lang="en-US" sz="2400" dirty="0">
                <a:ln>
                  <a:solidFill>
                    <a:sysClr val="windowText" lastClr="000000"/>
                  </a:solidFill>
                </a:ln>
                <a:effectLst>
                  <a:glow rad="101600">
                    <a:schemeClr val="bg2">
                      <a:alpha val="60000"/>
                    </a:schemeClr>
                  </a:glow>
                </a:effectLst>
              </a:rPr>
              <a:t>Elena was acting on  behalf  of fate or  gods, or because subdued by the physical violence or convinced  by  Paris’ words, or, even , because she  is  driven  by the passion of love, anyway , according to </a:t>
            </a:r>
            <a:r>
              <a:rPr lang="en-US" sz="2400" dirty="0" err="1">
                <a:ln>
                  <a:solidFill>
                    <a:sysClr val="windowText" lastClr="000000"/>
                  </a:solidFill>
                </a:ln>
                <a:effectLst>
                  <a:glow rad="101600">
                    <a:schemeClr val="bg2">
                      <a:alpha val="60000"/>
                    </a:schemeClr>
                  </a:glow>
                </a:effectLst>
              </a:rPr>
              <a:t>Gorgia</a:t>
            </a:r>
            <a:r>
              <a:rPr lang="en-US" sz="2400" dirty="0">
                <a:ln>
                  <a:solidFill>
                    <a:sysClr val="windowText" lastClr="000000"/>
                  </a:solidFill>
                </a:ln>
                <a:effectLst>
                  <a:glow rad="101600">
                    <a:schemeClr val="bg2">
                      <a:alpha val="60000"/>
                    </a:schemeClr>
                  </a:glow>
                </a:effectLst>
              </a:rPr>
              <a:t>, she still deserves  to be  considered </a:t>
            </a:r>
            <a:r>
              <a:rPr lang="en-US" sz="2400" dirty="0" err="1">
                <a:ln>
                  <a:solidFill>
                    <a:sysClr val="windowText" lastClr="000000"/>
                  </a:solidFill>
                </a:ln>
                <a:effectLst>
                  <a:glow rad="101600">
                    <a:schemeClr val="bg2">
                      <a:alpha val="60000"/>
                    </a:schemeClr>
                  </a:glow>
                </a:effectLst>
              </a:rPr>
              <a:t>unguilty</a:t>
            </a:r>
            <a:r>
              <a:rPr lang="en-US" sz="2400" dirty="0">
                <a:ln>
                  <a:solidFill>
                    <a:sysClr val="windowText" lastClr="000000"/>
                  </a:solidFill>
                </a:ln>
                <a:effectLst>
                  <a:glow rad="101600">
                    <a:schemeClr val="bg2">
                      <a:alpha val="60000"/>
                    </a:schemeClr>
                  </a:glow>
                </a:effectLst>
              </a:rPr>
              <a:t>.  This  Helena is a tragic figure; in fact her  ability to decide appears to be strongly limited from the beginning. The main theme of his  praise  is therefore  the ethical  irresponsibility of man before irrational forces,  by  which he  is necessarily dominated. </a:t>
            </a:r>
            <a:endParaRPr lang="it-IT" sz="2400" dirty="0">
              <a:ln>
                <a:solidFill>
                  <a:sysClr val="windowText" lastClr="000000"/>
                </a:solidFill>
              </a:ln>
              <a:effectLst>
                <a:glow rad="101600">
                  <a:schemeClr val="bg2">
                    <a:alpha val="60000"/>
                  </a:schemeClr>
                </a:glow>
              </a:effectLst>
            </a:endParaRPr>
          </a:p>
        </p:txBody>
      </p:sp>
    </p:spTree>
  </p:cSld>
  <p:clrMapOvr>
    <a:masterClrMapping/>
  </p:clrMapOvr>
  <p:transition>
    <p:cut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3" name="Immagine 2" descr="Plato_Silanion_Musei_Capitolini_MC1377.jpg"/>
          <p:cNvPicPr>
            <a:picLocks noChangeAspect="1"/>
          </p:cNvPicPr>
          <p:nvPr/>
        </p:nvPicPr>
        <p:blipFill>
          <a:blip r:embed="rId2" cstate="print"/>
          <a:stretch>
            <a:fillRect/>
          </a:stretch>
        </p:blipFill>
        <p:spPr>
          <a:xfrm>
            <a:off x="0" y="285728"/>
            <a:ext cx="3929058" cy="6215082"/>
          </a:xfrm>
          <a:prstGeom prst="ellipse">
            <a:avLst/>
          </a:prstGeom>
          <a:ln>
            <a:noFill/>
          </a:ln>
          <a:effectLst>
            <a:softEdge rad="112500"/>
          </a:effectLst>
        </p:spPr>
      </p:pic>
      <p:sp>
        <p:nvSpPr>
          <p:cNvPr id="4" name="Rettangolo 3"/>
          <p:cNvSpPr/>
          <p:nvPr/>
        </p:nvSpPr>
        <p:spPr>
          <a:xfrm>
            <a:off x="4000496" y="457401"/>
            <a:ext cx="5000660" cy="6186309"/>
          </a:xfrm>
          <a:prstGeom prst="rect">
            <a:avLst/>
          </a:prstGeom>
        </p:spPr>
        <p:txBody>
          <a:bodyPr wrap="square">
            <a:spAutoFit/>
          </a:bodyPr>
          <a:lstStyle/>
          <a:p>
            <a:pPr algn="just"/>
            <a:r>
              <a:rPr lang="en-US" dirty="0" smtClean="0">
                <a:effectLst>
                  <a:glow rad="101600">
                    <a:schemeClr val="bg1">
                      <a:alpha val="60000"/>
                    </a:schemeClr>
                  </a:glow>
                </a:effectLst>
              </a:rPr>
              <a:t>After condemning  violence as  the possible and further  reason  that prompted Helen to act, </a:t>
            </a:r>
            <a:r>
              <a:rPr lang="en-US" dirty="0" err="1" smtClean="0">
                <a:effectLst>
                  <a:glow rad="101600">
                    <a:schemeClr val="bg1">
                      <a:alpha val="60000"/>
                    </a:schemeClr>
                  </a:glow>
                </a:effectLst>
              </a:rPr>
              <a:t>Gorgias</a:t>
            </a:r>
            <a:r>
              <a:rPr lang="en-US" dirty="0" smtClean="0">
                <a:effectLst>
                  <a:glow rad="101600">
                    <a:schemeClr val="bg1">
                      <a:alpha val="60000"/>
                    </a:schemeClr>
                  </a:glow>
                </a:effectLst>
              </a:rPr>
              <a:t> passes to analyze another type of force (violence), different from  the physical one , but also effective: the word is a powerful  tool  able to  perform the most divine works: it can stop  fear, take the pain away , produce joy and increase compassion. In the final paragraph of the 'Praise, whose function is to summarize the above, </a:t>
            </a:r>
            <a:r>
              <a:rPr lang="en-US" dirty="0" err="1" smtClean="0">
                <a:effectLst>
                  <a:glow rad="101600">
                    <a:schemeClr val="bg1">
                      <a:alpha val="60000"/>
                    </a:schemeClr>
                  </a:glow>
                </a:effectLst>
              </a:rPr>
              <a:t>Gorgias</a:t>
            </a:r>
            <a:r>
              <a:rPr lang="en-US" dirty="0" smtClean="0">
                <a:effectLst>
                  <a:glow rad="101600">
                    <a:schemeClr val="bg1">
                      <a:alpha val="60000"/>
                    </a:schemeClr>
                  </a:glow>
                </a:effectLst>
              </a:rPr>
              <a:t>  tells again  the possible reasons for Helen’s behavior  in an  order different from  the initial one. If at the beginning  the four causes are set out in a sequence that starts from the transcendental  level  to  the immanent one , in conclusion  the human and natural causes are probably  the most convincing and  appear  first: "either  by  love or persuaded by the word or  caught by  violence, or  forced by divine necessity ". The fourth cause, love, or, better,  the sight , of which  love is only a consequence, is, like "logos", an extraordinary  element  of charm that makes  our  soul uncertain and passive.</a:t>
            </a:r>
            <a:endParaRPr lang="it-IT" dirty="0">
              <a:effectLst>
                <a:glow rad="101600">
                  <a:schemeClr val="bg1">
                    <a:alpha val="60000"/>
                  </a:schemeClr>
                </a:glow>
              </a:effectLst>
            </a:endParaRP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Rettangolo 4"/>
          <p:cNvSpPr/>
          <p:nvPr/>
        </p:nvSpPr>
        <p:spPr>
          <a:xfrm>
            <a:off x="4929190" y="4143380"/>
            <a:ext cx="3588546" cy="19389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6000" b="1" spc="50" dirty="0" smtClean="0">
                <a:ln w="11430"/>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outerShdw blurRad="76200" dist="50800" dir="5400000" algn="tl" rotWithShape="0">
                    <a:srgbClr val="000000">
                      <a:alpha val="65000"/>
                    </a:srgbClr>
                  </a:outerShdw>
                </a:effectLst>
              </a:rPr>
              <a:t>Helen </a:t>
            </a:r>
            <a:r>
              <a:rPr lang="it-IT" sz="6000" b="1" spc="50" dirty="0" err="1" smtClean="0">
                <a:ln w="11430"/>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outerShdw blurRad="76200" dist="50800" dir="5400000" algn="tl" rotWithShape="0">
                    <a:srgbClr val="000000">
                      <a:alpha val="65000"/>
                    </a:srgbClr>
                  </a:outerShdw>
                </a:effectLst>
              </a:rPr>
              <a:t>of</a:t>
            </a:r>
            <a:r>
              <a:rPr lang="it-IT" sz="6000" b="1" spc="50" dirty="0" smtClean="0">
                <a:ln w="11430"/>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outerShdw blurRad="76200" dist="50800" dir="5400000" algn="tl" rotWithShape="0">
                    <a:srgbClr val="000000">
                      <a:alpha val="65000"/>
                    </a:srgbClr>
                  </a:outerShdw>
                </a:effectLst>
              </a:rPr>
              <a:t> </a:t>
            </a:r>
            <a:r>
              <a:rPr lang="it-IT" sz="6000" b="1" spc="50" dirty="0" err="1" smtClean="0">
                <a:ln w="11430"/>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outerShdw blurRad="76200" dist="50800" dir="5400000" algn="tl" rotWithShape="0">
                    <a:srgbClr val="000000">
                      <a:alpha val="65000"/>
                    </a:srgbClr>
                  </a:outerShdw>
                </a:effectLst>
              </a:rPr>
              <a:t>Herodotus</a:t>
            </a:r>
            <a:endParaRPr lang="it-IT" sz="6000" b="1" cap="none" spc="50" dirty="0">
              <a:ln w="11430"/>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outerShdw blurRad="76200" dist="50800" dir="5400000" algn="tl" rotWithShape="0">
                  <a:srgbClr val="000000">
                    <a:alpha val="65000"/>
                  </a:srgbClr>
                </a:outerShdw>
              </a:effectLst>
            </a:endParaRPr>
          </a:p>
        </p:txBody>
      </p:sp>
      <p:pic>
        <p:nvPicPr>
          <p:cNvPr id="6" name="Immagine 5" descr="Erodoto.jpg"/>
          <p:cNvPicPr>
            <a:picLocks noChangeAspect="1"/>
          </p:cNvPicPr>
          <p:nvPr/>
        </p:nvPicPr>
        <p:blipFill>
          <a:blip r:embed="rId3"/>
          <a:stretch>
            <a:fillRect/>
          </a:stretch>
        </p:blipFill>
        <p:spPr>
          <a:xfrm>
            <a:off x="357158" y="714356"/>
            <a:ext cx="4429156" cy="52864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7"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10" name="Immagine 9" descr="Erodoto.jpg"/>
          <p:cNvPicPr>
            <a:picLocks noChangeAspect="1"/>
          </p:cNvPicPr>
          <p:nvPr/>
        </p:nvPicPr>
        <p:blipFill>
          <a:blip r:embed="rId2" cstate="print"/>
          <a:stretch>
            <a:fillRect/>
          </a:stretch>
        </p:blipFill>
        <p:spPr>
          <a:xfrm>
            <a:off x="7429520" y="857232"/>
            <a:ext cx="1418515" cy="1365354"/>
          </a:xfrm>
          <a:prstGeom prst="ellipse">
            <a:avLst/>
          </a:prstGeom>
          <a:ln w="571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Immagine 8" descr="images.jpg"/>
          <p:cNvPicPr>
            <a:picLocks noChangeAspect="1"/>
          </p:cNvPicPr>
          <p:nvPr/>
        </p:nvPicPr>
        <p:blipFill>
          <a:blip r:embed="rId3"/>
          <a:stretch>
            <a:fillRect/>
          </a:stretch>
        </p:blipFill>
        <p:spPr>
          <a:xfrm>
            <a:off x="6000760" y="2428868"/>
            <a:ext cx="1500198" cy="13685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8369" name="Rectangle 1"/>
          <p:cNvSpPr>
            <a:spLocks noChangeArrowheads="1"/>
          </p:cNvSpPr>
          <p:nvPr/>
        </p:nvSpPr>
        <p:spPr bwMode="auto">
          <a:xfrm>
            <a:off x="714348" y="3929066"/>
            <a:ext cx="7643866"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glow rad="101600">
                    <a:schemeClr val="bg1">
                      <a:alpha val="60000"/>
                    </a:schemeClr>
                  </a:glow>
                </a:effectLst>
                <a:ea typeface="Calibri" pitchFamily="34" charset="0"/>
                <a:cs typeface="Times New Roman" pitchFamily="18" charset="0"/>
              </a:rPr>
              <a:t>Homer's work can be considered an encyclopedia of old ages: in it, the myth is the story of the </a:t>
            </a:r>
            <a:r>
              <a:rPr kumimoji="0" lang="en-US" b="0" i="0" u="none" strike="noStrike" cap="none" normalizeH="0" baseline="0" dirty="0" err="1" smtClean="0">
                <a:ln>
                  <a:noFill/>
                </a:ln>
                <a:solidFill>
                  <a:schemeClr val="tx1"/>
                </a:solidFill>
                <a:effectLst>
                  <a:glow rad="101600">
                    <a:schemeClr val="bg1">
                      <a:alpha val="60000"/>
                    </a:schemeClr>
                  </a:glow>
                </a:effectLst>
                <a:ea typeface="Calibri" pitchFamily="34" charset="0"/>
                <a:cs typeface="Times New Roman" pitchFamily="18" charset="0"/>
              </a:rPr>
              <a:t>greek</a:t>
            </a:r>
            <a:r>
              <a:rPr kumimoji="0" lang="en-US" b="0" i="0" u="none" strike="noStrike" cap="none" normalizeH="0" baseline="0" dirty="0" smtClean="0">
                <a:ln>
                  <a:noFill/>
                </a:ln>
                <a:solidFill>
                  <a:schemeClr val="tx1"/>
                </a:solidFill>
                <a:effectLst>
                  <a:glow rad="101600">
                    <a:schemeClr val="bg1">
                      <a:alpha val="60000"/>
                    </a:schemeClr>
                  </a:glow>
                </a:effectLst>
                <a:ea typeface="Calibri" pitchFamily="34" charset="0"/>
                <a:cs typeface="Times New Roman" pitchFamily="18" charset="0"/>
              </a:rPr>
              <a:t> people, its evolution, the slow and gradual acquisition of their own space in time and reality.</a:t>
            </a:r>
            <a:endParaRPr kumimoji="0" lang="it-IT" b="0" i="0" u="none" strike="noStrike" cap="none" normalizeH="0" baseline="0" dirty="0" smtClean="0">
              <a:ln>
                <a:noFill/>
              </a:ln>
              <a:solidFill>
                <a:schemeClr val="tx1"/>
              </a:solidFill>
              <a:effectLst>
                <a:glow rad="101600">
                  <a:schemeClr val="bg1">
                    <a:alpha val="60000"/>
                  </a:schemeClr>
                </a:glow>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glow rad="101600">
                    <a:schemeClr val="bg1">
                      <a:alpha val="60000"/>
                    </a:schemeClr>
                  </a:glow>
                </a:effectLst>
                <a:ea typeface="Calibri" pitchFamily="34" charset="0"/>
                <a:cs typeface="Times New Roman" pitchFamily="18" charset="0"/>
              </a:rPr>
              <a:t>But the most exciting Asian environment soon will produce the work of </a:t>
            </a:r>
            <a:r>
              <a:rPr kumimoji="0" lang="en-US" b="0" i="0" u="none" strike="noStrike" cap="none" normalizeH="0" baseline="0" dirty="0" err="1" smtClean="0">
                <a:ln>
                  <a:noFill/>
                </a:ln>
                <a:solidFill>
                  <a:schemeClr val="tx1"/>
                </a:solidFill>
                <a:effectLst>
                  <a:glow rad="101600">
                    <a:schemeClr val="bg1">
                      <a:alpha val="60000"/>
                    </a:schemeClr>
                  </a:glow>
                </a:effectLst>
                <a:ea typeface="Calibri" pitchFamily="34" charset="0"/>
                <a:cs typeface="Times New Roman" pitchFamily="18" charset="0"/>
              </a:rPr>
              <a:t>Hecataeus</a:t>
            </a:r>
            <a:r>
              <a:rPr kumimoji="0" lang="en-US" b="0" i="0" u="none" strike="noStrike" cap="none" normalizeH="0" baseline="0" dirty="0" smtClean="0">
                <a:ln>
                  <a:noFill/>
                </a:ln>
                <a:solidFill>
                  <a:schemeClr val="tx1"/>
                </a:solidFill>
                <a:effectLst>
                  <a:glow rad="101600">
                    <a:schemeClr val="bg1">
                      <a:alpha val="60000"/>
                    </a:schemeClr>
                  </a:glow>
                </a:effectLst>
                <a:ea typeface="Calibri" pitchFamily="34" charset="0"/>
                <a:cs typeface="Times New Roman" pitchFamily="18" charset="0"/>
              </a:rPr>
              <a:t> of Miletus: while not breaking away completely from the mythical tale, however, he tries to explain it through reason, certainly influenced by the growing of the naturalistic philosophy of Thales. Therefore </a:t>
            </a:r>
            <a:r>
              <a:rPr kumimoji="0" lang="en-US" b="0" i="0" u="none" strike="noStrike" cap="none" normalizeH="0" baseline="0" dirty="0" err="1" smtClean="0">
                <a:ln>
                  <a:noFill/>
                </a:ln>
                <a:solidFill>
                  <a:schemeClr val="tx1"/>
                </a:solidFill>
                <a:effectLst>
                  <a:glow rad="101600">
                    <a:schemeClr val="bg1">
                      <a:alpha val="60000"/>
                    </a:schemeClr>
                  </a:glow>
                </a:effectLst>
                <a:ea typeface="Calibri" pitchFamily="34" charset="0"/>
                <a:cs typeface="Times New Roman" pitchFamily="18" charset="0"/>
              </a:rPr>
              <a:t>Ecateo</a:t>
            </a:r>
            <a:r>
              <a:rPr kumimoji="0" lang="en-US" b="0" i="0" u="none" strike="noStrike" cap="none" normalizeH="0" baseline="0" dirty="0" smtClean="0">
                <a:ln>
                  <a:noFill/>
                </a:ln>
                <a:solidFill>
                  <a:schemeClr val="tx1"/>
                </a:solidFill>
                <a:effectLst>
                  <a:glow rad="101600">
                    <a:schemeClr val="bg1">
                      <a:alpha val="60000"/>
                    </a:schemeClr>
                  </a:glow>
                </a:effectLst>
                <a:ea typeface="Calibri" pitchFamily="34" charset="0"/>
                <a:cs typeface="Times New Roman" pitchFamily="18" charset="0"/>
              </a:rPr>
              <a:t> defines mythological tales as "ridiculous”, he </a:t>
            </a:r>
            <a:r>
              <a:rPr kumimoji="0" lang="en-US" b="0" i="0" u="none" strike="noStrike" cap="none" normalizeH="0" baseline="0" dirty="0" err="1" smtClean="0">
                <a:ln>
                  <a:noFill/>
                </a:ln>
                <a:solidFill>
                  <a:schemeClr val="tx1"/>
                </a:solidFill>
                <a:effectLst>
                  <a:glow rad="101600">
                    <a:schemeClr val="bg1">
                      <a:alpha val="60000"/>
                    </a:schemeClr>
                  </a:glow>
                </a:effectLst>
                <a:ea typeface="Calibri" pitchFamily="34" charset="0"/>
                <a:cs typeface="Times New Roman" pitchFamily="18" charset="0"/>
              </a:rPr>
              <a:t>redifines</a:t>
            </a:r>
            <a:r>
              <a:rPr kumimoji="0" lang="en-US" b="0" i="0" u="none" strike="noStrike" cap="none" normalizeH="0" baseline="0" dirty="0" smtClean="0">
                <a:ln>
                  <a:noFill/>
                </a:ln>
                <a:solidFill>
                  <a:schemeClr val="tx1"/>
                </a:solidFill>
                <a:effectLst>
                  <a:glow rad="101600">
                    <a:schemeClr val="bg1">
                      <a:alpha val="60000"/>
                    </a:schemeClr>
                  </a:glow>
                </a:effectLst>
                <a:ea typeface="Calibri" pitchFamily="34" charset="0"/>
                <a:cs typeface="Times New Roman" pitchFamily="18" charset="0"/>
              </a:rPr>
              <a:t> the imaginative aspects and tries to interpret them according rationalistic assumptions. </a:t>
            </a:r>
            <a:endParaRPr kumimoji="0" lang="en-US" b="0" i="0" u="none" strike="noStrike" cap="none" normalizeH="0" baseline="0" dirty="0" smtClean="0">
              <a:ln>
                <a:noFill/>
              </a:ln>
              <a:solidFill>
                <a:schemeClr val="tx1"/>
              </a:solidFill>
              <a:effectLst>
                <a:glow rad="101600">
                  <a:schemeClr val="bg1">
                    <a:alpha val="60000"/>
                  </a:schemeClr>
                </a:glow>
              </a:effectLst>
              <a:cs typeface="Arial" pitchFamily="34" charset="0"/>
            </a:endParaRPr>
          </a:p>
        </p:txBody>
      </p:sp>
      <p:sp>
        <p:nvSpPr>
          <p:cNvPr id="58370" name="Rectangle 2"/>
          <p:cNvSpPr>
            <a:spLocks noChangeArrowheads="1"/>
          </p:cNvSpPr>
          <p:nvPr/>
        </p:nvSpPr>
        <p:spPr bwMode="auto">
          <a:xfrm>
            <a:off x="0" y="214290"/>
            <a:ext cx="8001024"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it-IT" sz="2000" b="0" i="1" strike="noStrike" cap="none" normalizeH="0" baseline="0" dirty="0" smtClean="0">
                <a:ln>
                  <a:noFill/>
                </a:ln>
                <a:effectLst>
                  <a:glow rad="101600">
                    <a:schemeClr val="bg1">
                      <a:alpha val="60000"/>
                    </a:schemeClr>
                  </a:glow>
                </a:effectLst>
                <a:ea typeface="Calibri" pitchFamily="34" charset="0"/>
                <a:cs typeface="Times New Roman" pitchFamily="18" charset="0"/>
              </a:rPr>
              <a:t>“Ἡροδότου </a:t>
            </a:r>
            <a:r>
              <a:rPr kumimoji="0" lang="it-IT" sz="2000" b="0" i="1" strike="noStrike" cap="none" normalizeH="0" baseline="0" dirty="0" err="1" smtClean="0">
                <a:ln>
                  <a:noFill/>
                </a:ln>
                <a:effectLst>
                  <a:glow rad="101600">
                    <a:schemeClr val="bg1">
                      <a:alpha val="60000"/>
                    </a:schemeClr>
                  </a:glow>
                </a:effectLst>
                <a:ea typeface="Calibri" pitchFamily="34" charset="0"/>
                <a:cs typeface="Times New Roman" pitchFamily="18" charset="0"/>
              </a:rPr>
              <a:t>Ἁλικαρνησσέος</a:t>
            </a:r>
            <a:r>
              <a:rPr kumimoji="0" lang="it-IT" sz="2000" b="0" i="1" strike="noStrike" cap="none" normalizeH="0" baseline="0" dirty="0" smtClean="0">
                <a:ln>
                  <a:noFill/>
                </a:ln>
                <a:effectLst>
                  <a:glow rad="101600">
                    <a:schemeClr val="bg1">
                      <a:alpha val="60000"/>
                    </a:schemeClr>
                  </a:glow>
                </a:effectLst>
                <a:ea typeface="Calibri" pitchFamily="34" charset="0"/>
                <a:cs typeface="Times New Roman" pitchFamily="18" charset="0"/>
              </a:rPr>
              <a:t> </a:t>
            </a:r>
            <a:r>
              <a:rPr kumimoji="0" lang="it-IT" sz="2000" b="0" i="1" strike="noStrike" cap="none" normalizeH="0" baseline="0" dirty="0" err="1" smtClean="0">
                <a:ln>
                  <a:noFill/>
                </a:ln>
                <a:effectLst>
                  <a:glow rad="101600">
                    <a:schemeClr val="bg1">
                      <a:alpha val="60000"/>
                    </a:schemeClr>
                  </a:glow>
                </a:effectLst>
                <a:ea typeface="Calibri" pitchFamily="34" charset="0"/>
                <a:cs typeface="Times New Roman" pitchFamily="18" charset="0"/>
              </a:rPr>
              <a:t>ἱστορίης</a:t>
            </a:r>
            <a:r>
              <a:rPr kumimoji="0" lang="it-IT" sz="2000" b="0" i="1" strike="noStrike" cap="none" normalizeH="0" baseline="0" dirty="0" smtClean="0">
                <a:ln>
                  <a:noFill/>
                </a:ln>
                <a:effectLst>
                  <a:glow rad="101600">
                    <a:schemeClr val="bg1">
                      <a:alpha val="60000"/>
                    </a:schemeClr>
                  </a:glow>
                </a:effectLst>
                <a:ea typeface="Calibri" pitchFamily="34" charset="0"/>
                <a:cs typeface="Times New Roman" pitchFamily="18" charset="0"/>
              </a:rPr>
              <a:t> </a:t>
            </a:r>
            <a:r>
              <a:rPr kumimoji="0" lang="it-IT" sz="2000" b="0" i="1" strike="noStrike" cap="none" normalizeH="0" baseline="0" dirty="0" err="1" smtClean="0">
                <a:ln>
                  <a:noFill/>
                </a:ln>
                <a:effectLst>
                  <a:glow rad="101600">
                    <a:schemeClr val="bg1">
                      <a:alpha val="60000"/>
                    </a:schemeClr>
                  </a:glow>
                </a:effectLst>
                <a:ea typeface="Calibri" pitchFamily="34" charset="0"/>
                <a:cs typeface="Times New Roman" pitchFamily="18" charset="0"/>
              </a:rPr>
              <a:t>ἀπόδεξις</a:t>
            </a:r>
            <a:r>
              <a:rPr kumimoji="0" lang="it-IT" sz="2000" b="0" i="1" strike="noStrike" cap="none" normalizeH="0" baseline="0" dirty="0" smtClean="0">
                <a:ln>
                  <a:noFill/>
                </a:ln>
                <a:effectLst>
                  <a:glow rad="101600">
                    <a:schemeClr val="bg1">
                      <a:alpha val="60000"/>
                    </a:schemeClr>
                  </a:glow>
                </a:effectLst>
                <a:ea typeface="Calibri" pitchFamily="34" charset="0"/>
                <a:cs typeface="Times New Roman" pitchFamily="18" charset="0"/>
              </a:rPr>
              <a:t> ἥδε, </a:t>
            </a:r>
            <a:r>
              <a:rPr kumimoji="0" lang="it-IT" sz="2000" b="0" i="1" strike="noStrike" cap="none" normalizeH="0" baseline="0" dirty="0" err="1" smtClean="0">
                <a:ln>
                  <a:noFill/>
                </a:ln>
                <a:effectLst>
                  <a:glow rad="101600">
                    <a:schemeClr val="bg1">
                      <a:alpha val="60000"/>
                    </a:schemeClr>
                  </a:glow>
                </a:effectLst>
                <a:ea typeface="Calibri" pitchFamily="34" charset="0"/>
                <a:cs typeface="Times New Roman" pitchFamily="18" charset="0"/>
              </a:rPr>
              <a:t>ὡς</a:t>
            </a:r>
            <a:r>
              <a:rPr kumimoji="0" lang="it-IT" sz="2000" b="0" i="1" strike="noStrike" cap="none" normalizeH="0" baseline="0" dirty="0" smtClean="0">
                <a:ln>
                  <a:noFill/>
                </a:ln>
                <a:effectLst>
                  <a:glow rad="101600">
                    <a:schemeClr val="bg1">
                      <a:alpha val="60000"/>
                    </a:schemeClr>
                  </a:glow>
                </a:effectLst>
                <a:ea typeface="Calibri" pitchFamily="34" charset="0"/>
                <a:cs typeface="Times New Roman" pitchFamily="18" charset="0"/>
              </a:rPr>
              <a:t> μήτε τὰ </a:t>
            </a:r>
            <a:r>
              <a:rPr kumimoji="0" lang="it-IT" sz="2000" b="0" i="1" strike="noStrike" cap="none" normalizeH="0" baseline="0" dirty="0" err="1" smtClean="0">
                <a:ln>
                  <a:noFill/>
                </a:ln>
                <a:effectLst>
                  <a:glow rad="101600">
                    <a:schemeClr val="bg1">
                      <a:alpha val="60000"/>
                    </a:schemeClr>
                  </a:glow>
                </a:effectLst>
                <a:ea typeface="Calibri" pitchFamily="34" charset="0"/>
                <a:cs typeface="Times New Roman" pitchFamily="18" charset="0"/>
              </a:rPr>
              <a:t>γενόμενα</a:t>
            </a:r>
            <a:r>
              <a:rPr kumimoji="0" lang="it-IT" sz="2000" b="0" i="1" strike="noStrike" cap="none" normalizeH="0" baseline="0" dirty="0" smtClean="0">
                <a:ln>
                  <a:noFill/>
                </a:ln>
                <a:effectLst>
                  <a:glow rad="101600">
                    <a:schemeClr val="bg1">
                      <a:alpha val="60000"/>
                    </a:schemeClr>
                  </a:glow>
                </a:effectLst>
                <a:ea typeface="Calibri" pitchFamily="34" charset="0"/>
                <a:cs typeface="Times New Roman" pitchFamily="18" charset="0"/>
              </a:rPr>
              <a:t> </a:t>
            </a:r>
            <a:r>
              <a:rPr kumimoji="0" lang="it-IT" sz="2000" b="0" i="1" strike="noStrike" cap="none" normalizeH="0" baseline="0" dirty="0" err="1" smtClean="0">
                <a:ln>
                  <a:noFill/>
                </a:ln>
                <a:effectLst>
                  <a:glow rad="101600">
                    <a:schemeClr val="bg1">
                      <a:alpha val="60000"/>
                    </a:schemeClr>
                  </a:glow>
                </a:effectLst>
                <a:ea typeface="Calibri" pitchFamily="34" charset="0"/>
                <a:cs typeface="Times New Roman" pitchFamily="18" charset="0"/>
              </a:rPr>
              <a:t>ἐξἀνθρώπων</a:t>
            </a:r>
            <a:r>
              <a:rPr kumimoji="0" lang="it-IT" sz="2000" b="0" i="1" strike="noStrike" cap="none" normalizeH="0" baseline="0" dirty="0" smtClean="0">
                <a:ln>
                  <a:noFill/>
                </a:ln>
                <a:effectLst>
                  <a:glow rad="101600">
                    <a:schemeClr val="bg1">
                      <a:alpha val="60000"/>
                    </a:schemeClr>
                  </a:glow>
                </a:effectLst>
                <a:ea typeface="Calibri" pitchFamily="34" charset="0"/>
                <a:cs typeface="Times New Roman" pitchFamily="18" charset="0"/>
              </a:rPr>
              <a:t> τῷ </a:t>
            </a:r>
            <a:r>
              <a:rPr kumimoji="0" lang="it-IT" sz="2000" b="0" i="1" strike="noStrike" cap="none" normalizeH="0" baseline="0" dirty="0" err="1" smtClean="0">
                <a:ln>
                  <a:noFill/>
                </a:ln>
                <a:effectLst>
                  <a:glow rad="101600">
                    <a:schemeClr val="bg1">
                      <a:alpha val="60000"/>
                    </a:schemeClr>
                  </a:glow>
                </a:effectLst>
                <a:ea typeface="Calibri" pitchFamily="34" charset="0"/>
                <a:cs typeface="Times New Roman" pitchFamily="18" charset="0"/>
              </a:rPr>
              <a:t>χρόνῳ</a:t>
            </a:r>
            <a:r>
              <a:rPr kumimoji="0" lang="it-IT" sz="2000" b="0" i="1" strike="noStrike" cap="none" normalizeH="0" baseline="0" dirty="0" smtClean="0">
                <a:ln>
                  <a:noFill/>
                </a:ln>
                <a:effectLst>
                  <a:glow rad="101600">
                    <a:schemeClr val="bg1">
                      <a:alpha val="60000"/>
                    </a:schemeClr>
                  </a:glow>
                </a:effectLst>
                <a:ea typeface="Calibri" pitchFamily="34" charset="0"/>
                <a:cs typeface="Times New Roman" pitchFamily="18" charset="0"/>
              </a:rPr>
              <a:t> </a:t>
            </a:r>
            <a:r>
              <a:rPr kumimoji="0" lang="it-IT" sz="2000" b="0" i="1" strike="noStrike" cap="none" normalizeH="0" baseline="0" dirty="0" err="1" smtClean="0">
                <a:ln>
                  <a:noFill/>
                </a:ln>
                <a:effectLst>
                  <a:glow rad="101600">
                    <a:schemeClr val="bg1">
                      <a:alpha val="60000"/>
                    </a:schemeClr>
                  </a:glow>
                </a:effectLst>
                <a:ea typeface="Calibri" pitchFamily="34" charset="0"/>
                <a:cs typeface="Times New Roman" pitchFamily="18" charset="0"/>
              </a:rPr>
              <a:t>ἐξίτηλα</a:t>
            </a:r>
            <a:r>
              <a:rPr kumimoji="0" lang="it-IT" sz="2000" b="0" i="1" strike="noStrike" cap="none" normalizeH="0" baseline="0" dirty="0" smtClean="0">
                <a:ln>
                  <a:noFill/>
                </a:ln>
                <a:effectLst>
                  <a:glow rad="101600">
                    <a:schemeClr val="bg1">
                      <a:alpha val="60000"/>
                    </a:schemeClr>
                  </a:glow>
                </a:effectLst>
                <a:ea typeface="Calibri" pitchFamily="34" charset="0"/>
                <a:cs typeface="Times New Roman" pitchFamily="18" charset="0"/>
              </a:rPr>
              <a:t> </a:t>
            </a:r>
            <a:r>
              <a:rPr kumimoji="0" lang="it-IT" sz="2000" b="0" i="1" strike="noStrike" cap="none" normalizeH="0" baseline="0" dirty="0" err="1" smtClean="0">
                <a:ln>
                  <a:noFill/>
                </a:ln>
                <a:effectLst>
                  <a:glow rad="101600">
                    <a:schemeClr val="bg1">
                      <a:alpha val="60000"/>
                    </a:schemeClr>
                  </a:glow>
                </a:effectLst>
                <a:ea typeface="Calibri" pitchFamily="34" charset="0"/>
                <a:cs typeface="Times New Roman" pitchFamily="18" charset="0"/>
              </a:rPr>
              <a:t>γένηται</a:t>
            </a:r>
            <a:r>
              <a:rPr kumimoji="0" lang="it-IT" sz="2000" b="0" i="1" strike="noStrike" cap="none" normalizeH="0" baseline="0" dirty="0" smtClean="0">
                <a:ln>
                  <a:noFill/>
                </a:ln>
                <a:effectLst>
                  <a:glow rad="101600">
                    <a:schemeClr val="bg1">
                      <a:alpha val="60000"/>
                    </a:schemeClr>
                  </a:glow>
                </a:effectLst>
                <a:ea typeface="Calibri" pitchFamily="34" charset="0"/>
                <a:cs typeface="Times New Roman" pitchFamily="18" charset="0"/>
              </a:rPr>
              <a:t>, μήτε </a:t>
            </a:r>
            <a:r>
              <a:rPr kumimoji="0" lang="it-IT" sz="2000" b="0" i="1" strike="noStrike" cap="none" normalizeH="0" baseline="0" dirty="0" err="1" smtClean="0">
                <a:ln>
                  <a:noFill/>
                </a:ln>
                <a:effectLst>
                  <a:glow rad="101600">
                    <a:schemeClr val="bg1">
                      <a:alpha val="60000"/>
                    </a:schemeClr>
                  </a:glow>
                </a:effectLst>
                <a:ea typeface="Calibri" pitchFamily="34" charset="0"/>
                <a:cs typeface="Times New Roman" pitchFamily="18" charset="0"/>
              </a:rPr>
              <a:t>ἔργα</a:t>
            </a:r>
            <a:r>
              <a:rPr kumimoji="0" lang="it-IT" sz="2000" b="0" i="1" strike="noStrike" cap="none" normalizeH="0" baseline="0" dirty="0" smtClean="0">
                <a:ln>
                  <a:noFill/>
                </a:ln>
                <a:effectLst>
                  <a:glow rad="101600">
                    <a:schemeClr val="bg1">
                      <a:alpha val="60000"/>
                    </a:schemeClr>
                  </a:glow>
                </a:effectLst>
                <a:ea typeface="Calibri" pitchFamily="34" charset="0"/>
                <a:cs typeface="Times New Roman" pitchFamily="18" charset="0"/>
              </a:rPr>
              <a:t> </a:t>
            </a:r>
            <a:r>
              <a:rPr kumimoji="0" lang="it-IT" sz="2000" b="0" i="1" strike="noStrike" cap="none" normalizeH="0" baseline="0" dirty="0" err="1" smtClean="0">
                <a:ln>
                  <a:noFill/>
                </a:ln>
                <a:effectLst>
                  <a:glow rad="101600">
                    <a:schemeClr val="bg1">
                      <a:alpha val="60000"/>
                    </a:schemeClr>
                  </a:glow>
                </a:effectLst>
                <a:ea typeface="Calibri" pitchFamily="34" charset="0"/>
                <a:cs typeface="Times New Roman" pitchFamily="18" charset="0"/>
              </a:rPr>
              <a:t>μεγάλα</a:t>
            </a:r>
            <a:r>
              <a:rPr kumimoji="0" lang="it-IT" sz="2000" b="0" i="1" strike="noStrike" cap="none" normalizeH="0" baseline="0" dirty="0" smtClean="0">
                <a:ln>
                  <a:noFill/>
                </a:ln>
                <a:effectLst>
                  <a:glow rad="101600">
                    <a:schemeClr val="bg1">
                      <a:alpha val="60000"/>
                    </a:schemeClr>
                  </a:glow>
                </a:effectLst>
                <a:ea typeface="Calibri" pitchFamily="34" charset="0"/>
                <a:cs typeface="Times New Roman" pitchFamily="18" charset="0"/>
              </a:rPr>
              <a:t> τε καὶ </a:t>
            </a:r>
            <a:r>
              <a:rPr kumimoji="0" lang="it-IT" sz="2000" b="0" i="1" strike="noStrike" cap="none" normalizeH="0" baseline="0" dirty="0" err="1" smtClean="0">
                <a:ln>
                  <a:noFill/>
                </a:ln>
                <a:effectLst>
                  <a:glow rad="101600">
                    <a:schemeClr val="bg1">
                      <a:alpha val="60000"/>
                    </a:schemeClr>
                  </a:glow>
                </a:effectLst>
                <a:ea typeface="Calibri" pitchFamily="34" charset="0"/>
                <a:cs typeface="Times New Roman" pitchFamily="18" charset="0"/>
              </a:rPr>
              <a:t>θωμαστά</a:t>
            </a:r>
            <a:r>
              <a:rPr kumimoji="0" lang="it-IT" sz="2000" b="0" i="1" strike="noStrike" cap="none" normalizeH="0" baseline="0" dirty="0" smtClean="0">
                <a:ln>
                  <a:noFill/>
                </a:ln>
                <a:effectLst>
                  <a:glow rad="101600">
                    <a:schemeClr val="bg1">
                      <a:alpha val="60000"/>
                    </a:schemeClr>
                  </a:glow>
                </a:effectLst>
                <a:ea typeface="Calibri" pitchFamily="34" charset="0"/>
                <a:cs typeface="Times New Roman" pitchFamily="18" charset="0"/>
              </a:rPr>
              <a:t>,τὰ </a:t>
            </a:r>
            <a:r>
              <a:rPr kumimoji="0" lang="it-IT" sz="2000" b="0" i="1" strike="noStrike" cap="none" normalizeH="0" baseline="0" dirty="0" err="1" smtClean="0">
                <a:ln>
                  <a:noFill/>
                </a:ln>
                <a:effectLst>
                  <a:glow rad="101600">
                    <a:schemeClr val="bg1">
                      <a:alpha val="60000"/>
                    </a:schemeClr>
                  </a:glow>
                </a:effectLst>
                <a:ea typeface="Calibri" pitchFamily="34" charset="0"/>
                <a:cs typeface="Times New Roman" pitchFamily="18" charset="0"/>
              </a:rPr>
              <a:t>μὲν</a:t>
            </a:r>
            <a:r>
              <a:rPr kumimoji="0" lang="it-IT" sz="2000" b="0" i="1" strike="noStrike" cap="none" normalizeH="0" baseline="0" dirty="0" smtClean="0">
                <a:ln>
                  <a:noFill/>
                </a:ln>
                <a:effectLst>
                  <a:glow rad="101600">
                    <a:schemeClr val="bg1">
                      <a:alpha val="60000"/>
                    </a:schemeClr>
                  </a:glow>
                </a:effectLst>
                <a:ea typeface="Calibri" pitchFamily="34" charset="0"/>
                <a:cs typeface="Times New Roman" pitchFamily="18" charset="0"/>
              </a:rPr>
              <a:t> </a:t>
            </a:r>
            <a:r>
              <a:rPr kumimoji="0" lang="it-IT" sz="2000" b="0" i="1" strike="noStrike" cap="none" normalizeH="0" baseline="0" dirty="0" err="1" smtClean="0">
                <a:ln>
                  <a:noFill/>
                </a:ln>
                <a:effectLst>
                  <a:glow rad="101600">
                    <a:schemeClr val="bg1">
                      <a:alpha val="60000"/>
                    </a:schemeClr>
                  </a:glow>
                </a:effectLst>
                <a:ea typeface="Calibri" pitchFamily="34" charset="0"/>
                <a:cs typeface="Times New Roman" pitchFamily="18" charset="0"/>
              </a:rPr>
              <a:t>Ἕλλησι</a:t>
            </a:r>
            <a:r>
              <a:rPr kumimoji="0" lang="it-IT" sz="2000" b="0" i="1" strike="noStrike" cap="none" normalizeH="0" baseline="0" dirty="0" smtClean="0">
                <a:ln>
                  <a:noFill/>
                </a:ln>
                <a:effectLst>
                  <a:glow rad="101600">
                    <a:schemeClr val="bg1">
                      <a:alpha val="60000"/>
                    </a:schemeClr>
                  </a:glow>
                </a:effectLst>
                <a:ea typeface="Calibri" pitchFamily="34" charset="0"/>
                <a:cs typeface="Times New Roman" pitchFamily="18" charset="0"/>
              </a:rPr>
              <a:t> τὰ δὲ </a:t>
            </a:r>
            <a:r>
              <a:rPr kumimoji="0" lang="it-IT" sz="2000" b="0" i="1" strike="noStrike" cap="none" normalizeH="0" baseline="0" dirty="0" err="1" smtClean="0">
                <a:ln>
                  <a:noFill/>
                </a:ln>
                <a:effectLst>
                  <a:glow rad="101600">
                    <a:schemeClr val="bg1">
                      <a:alpha val="60000"/>
                    </a:schemeClr>
                  </a:glow>
                </a:effectLst>
                <a:ea typeface="Calibri" pitchFamily="34" charset="0"/>
                <a:cs typeface="Times New Roman" pitchFamily="18" charset="0"/>
              </a:rPr>
              <a:t>βαρβάροισι</a:t>
            </a:r>
            <a:r>
              <a:rPr kumimoji="0" lang="it-IT" sz="2000" b="0" i="1" strike="noStrike" cap="none" normalizeH="0" baseline="0" dirty="0" smtClean="0">
                <a:ln>
                  <a:noFill/>
                </a:ln>
                <a:effectLst>
                  <a:glow rad="101600">
                    <a:schemeClr val="bg1">
                      <a:alpha val="60000"/>
                    </a:schemeClr>
                  </a:glow>
                </a:effectLst>
                <a:ea typeface="Calibri" pitchFamily="34" charset="0"/>
                <a:cs typeface="Times New Roman" pitchFamily="18" charset="0"/>
              </a:rPr>
              <a:t> </a:t>
            </a:r>
            <a:r>
              <a:rPr kumimoji="0" lang="it-IT" sz="2000" b="0" i="1" strike="noStrike" cap="none" normalizeH="0" baseline="0" dirty="0" err="1" smtClean="0">
                <a:ln>
                  <a:noFill/>
                </a:ln>
                <a:effectLst>
                  <a:glow rad="101600">
                    <a:schemeClr val="bg1">
                      <a:alpha val="60000"/>
                    </a:schemeClr>
                  </a:glow>
                </a:effectLst>
                <a:ea typeface="Calibri" pitchFamily="34" charset="0"/>
                <a:cs typeface="Times New Roman" pitchFamily="18" charset="0"/>
              </a:rPr>
              <a:t>ἀποδεχθέντα</a:t>
            </a:r>
            <a:r>
              <a:rPr kumimoji="0" lang="it-IT" sz="2000" b="0" i="1" strike="noStrike" cap="none" normalizeH="0" baseline="0" dirty="0" smtClean="0">
                <a:ln>
                  <a:noFill/>
                </a:ln>
                <a:effectLst>
                  <a:glow rad="101600">
                    <a:schemeClr val="bg1">
                      <a:alpha val="60000"/>
                    </a:schemeClr>
                  </a:glow>
                </a:effectLst>
                <a:ea typeface="Calibri" pitchFamily="34" charset="0"/>
                <a:cs typeface="Times New Roman" pitchFamily="18" charset="0"/>
              </a:rPr>
              <a:t>, </a:t>
            </a:r>
            <a:r>
              <a:rPr kumimoji="0" lang="it-IT" sz="2000" b="0" i="1" strike="noStrike" cap="none" normalizeH="0" baseline="0" dirty="0" err="1" smtClean="0">
                <a:ln>
                  <a:noFill/>
                </a:ln>
                <a:effectLst>
                  <a:glow rad="101600">
                    <a:schemeClr val="bg1">
                      <a:alpha val="60000"/>
                    </a:schemeClr>
                  </a:glow>
                </a:effectLst>
                <a:ea typeface="Calibri" pitchFamily="34" charset="0"/>
                <a:cs typeface="Times New Roman" pitchFamily="18" charset="0"/>
              </a:rPr>
              <a:t>ἀκλεᾶ</a:t>
            </a:r>
            <a:r>
              <a:rPr kumimoji="0" lang="it-IT" sz="2000" b="0" i="1" strike="noStrike" cap="none" normalizeH="0" baseline="0" dirty="0" smtClean="0">
                <a:ln>
                  <a:noFill/>
                </a:ln>
                <a:effectLst>
                  <a:glow rad="101600">
                    <a:schemeClr val="bg1">
                      <a:alpha val="60000"/>
                    </a:schemeClr>
                  </a:glow>
                </a:effectLst>
                <a:ea typeface="Calibri" pitchFamily="34" charset="0"/>
                <a:cs typeface="Times New Roman" pitchFamily="18" charset="0"/>
              </a:rPr>
              <a:t> </a:t>
            </a:r>
            <a:r>
              <a:rPr kumimoji="0" lang="it-IT" sz="2000" b="0" i="1" strike="noStrike" cap="none" normalizeH="0" baseline="0" dirty="0" err="1" smtClean="0">
                <a:ln>
                  <a:noFill/>
                </a:ln>
                <a:effectLst>
                  <a:glow rad="101600">
                    <a:schemeClr val="bg1">
                      <a:alpha val="60000"/>
                    </a:schemeClr>
                  </a:glow>
                </a:effectLst>
                <a:ea typeface="Calibri" pitchFamily="34" charset="0"/>
                <a:cs typeface="Times New Roman" pitchFamily="18" charset="0"/>
              </a:rPr>
              <a:t>γένηται</a:t>
            </a:r>
            <a:r>
              <a:rPr kumimoji="0" lang="it-IT" sz="2000" b="0" i="1" strike="noStrike" cap="none" normalizeH="0" baseline="0" dirty="0" smtClean="0">
                <a:ln>
                  <a:noFill/>
                </a:ln>
                <a:effectLst>
                  <a:glow rad="101600">
                    <a:schemeClr val="bg1">
                      <a:alpha val="60000"/>
                    </a:schemeClr>
                  </a:glow>
                </a:effectLst>
                <a:ea typeface="Calibri" pitchFamily="34" charset="0"/>
                <a:cs typeface="Times New Roman" pitchFamily="18" charset="0"/>
              </a:rPr>
              <a:t>, τά τε </a:t>
            </a:r>
          </a:p>
          <a:p>
            <a:pPr marL="0" marR="0" lvl="0" indent="0" defTabSz="914400" rtl="0" eaLnBrk="1" fontAlgn="base" latinLnBrk="0" hangingPunct="1">
              <a:lnSpc>
                <a:spcPct val="100000"/>
              </a:lnSpc>
              <a:spcBef>
                <a:spcPct val="0"/>
              </a:spcBef>
              <a:spcAft>
                <a:spcPct val="0"/>
              </a:spcAft>
              <a:buClrTx/>
              <a:buSzTx/>
              <a:buFontTx/>
              <a:buNone/>
              <a:tabLst/>
            </a:pPr>
            <a:r>
              <a:rPr kumimoji="0" lang="it-IT" sz="2000" b="0" i="1" strike="noStrike" cap="none" normalizeH="0" baseline="0" dirty="0" err="1" smtClean="0">
                <a:ln>
                  <a:noFill/>
                </a:ln>
                <a:effectLst>
                  <a:glow rad="101600">
                    <a:schemeClr val="bg1">
                      <a:alpha val="60000"/>
                    </a:schemeClr>
                  </a:glow>
                </a:effectLst>
                <a:ea typeface="Calibri" pitchFamily="34" charset="0"/>
                <a:cs typeface="Times New Roman" pitchFamily="18" charset="0"/>
              </a:rPr>
              <a:t>ἄλλακαὶ</a:t>
            </a:r>
            <a:r>
              <a:rPr kumimoji="0" lang="it-IT" sz="2000" b="0" i="1" strike="noStrike" cap="none" normalizeH="0" baseline="0" dirty="0" smtClean="0">
                <a:ln>
                  <a:noFill/>
                </a:ln>
                <a:effectLst>
                  <a:glow rad="101600">
                    <a:schemeClr val="bg1">
                      <a:alpha val="60000"/>
                    </a:schemeClr>
                  </a:glow>
                </a:effectLst>
                <a:ea typeface="Calibri" pitchFamily="34" charset="0"/>
                <a:cs typeface="Times New Roman" pitchFamily="18" charset="0"/>
              </a:rPr>
              <a:t> δι᾽ </a:t>
            </a:r>
            <a:r>
              <a:rPr kumimoji="0" lang="it-IT" sz="2000" b="0" i="1" strike="noStrike" cap="none" normalizeH="0" baseline="0" dirty="0" err="1" smtClean="0">
                <a:ln>
                  <a:noFill/>
                </a:ln>
                <a:effectLst>
                  <a:glow rad="101600">
                    <a:schemeClr val="bg1">
                      <a:alpha val="60000"/>
                    </a:schemeClr>
                  </a:glow>
                </a:effectLst>
                <a:ea typeface="Calibri" pitchFamily="34" charset="0"/>
                <a:cs typeface="Times New Roman" pitchFamily="18" charset="0"/>
              </a:rPr>
              <a:t>ἣν</a:t>
            </a:r>
            <a:r>
              <a:rPr kumimoji="0" lang="it-IT" sz="2000" b="0" i="1" strike="noStrike" cap="none" normalizeH="0" baseline="0" dirty="0" smtClean="0">
                <a:ln>
                  <a:noFill/>
                </a:ln>
                <a:effectLst>
                  <a:glow rad="101600">
                    <a:schemeClr val="bg1">
                      <a:alpha val="60000"/>
                    </a:schemeClr>
                  </a:glow>
                </a:effectLst>
                <a:ea typeface="Calibri" pitchFamily="34" charset="0"/>
                <a:cs typeface="Times New Roman" pitchFamily="18" charset="0"/>
              </a:rPr>
              <a:t> </a:t>
            </a:r>
            <a:r>
              <a:rPr kumimoji="0" lang="it-IT" sz="2000" b="0" i="1" strike="noStrike" cap="none" normalizeH="0" baseline="0" dirty="0" err="1" smtClean="0">
                <a:ln>
                  <a:noFill/>
                </a:ln>
                <a:effectLst>
                  <a:glow rad="101600">
                    <a:schemeClr val="bg1">
                      <a:alpha val="60000"/>
                    </a:schemeClr>
                  </a:glow>
                </a:effectLst>
                <a:ea typeface="Calibri" pitchFamily="34" charset="0"/>
                <a:cs typeface="Times New Roman" pitchFamily="18" charset="0"/>
              </a:rPr>
              <a:t>αἰτίην</a:t>
            </a:r>
            <a:r>
              <a:rPr kumimoji="0" lang="it-IT" sz="2000" b="0" i="1" strike="noStrike" cap="none" normalizeH="0" baseline="0" dirty="0" smtClean="0">
                <a:ln>
                  <a:noFill/>
                </a:ln>
                <a:effectLst>
                  <a:glow rad="101600">
                    <a:schemeClr val="bg1">
                      <a:alpha val="60000"/>
                    </a:schemeClr>
                  </a:glow>
                </a:effectLst>
                <a:ea typeface="Calibri" pitchFamily="34" charset="0"/>
                <a:cs typeface="Times New Roman" pitchFamily="18" charset="0"/>
              </a:rPr>
              <a:t> </a:t>
            </a:r>
            <a:r>
              <a:rPr kumimoji="0" lang="it-IT" sz="2000" b="0" i="1" strike="noStrike" cap="none" normalizeH="0" baseline="0" dirty="0" err="1" smtClean="0">
                <a:ln>
                  <a:noFill/>
                </a:ln>
                <a:effectLst>
                  <a:glow rad="101600">
                    <a:schemeClr val="bg1">
                      <a:alpha val="60000"/>
                    </a:schemeClr>
                  </a:glow>
                </a:effectLst>
                <a:ea typeface="Calibri" pitchFamily="34" charset="0"/>
                <a:cs typeface="Times New Roman" pitchFamily="18" charset="0"/>
              </a:rPr>
              <a:t>ἐπολέμησαν</a:t>
            </a:r>
            <a:r>
              <a:rPr kumimoji="0" lang="it-IT" sz="2000" b="0" i="1" strike="noStrike" cap="none" normalizeH="0" baseline="0" dirty="0" smtClean="0">
                <a:ln>
                  <a:noFill/>
                </a:ln>
                <a:effectLst>
                  <a:glow rad="101600">
                    <a:schemeClr val="bg1">
                      <a:alpha val="60000"/>
                    </a:schemeClr>
                  </a:glow>
                </a:effectLst>
                <a:ea typeface="Calibri" pitchFamily="34" charset="0"/>
                <a:cs typeface="Times New Roman" pitchFamily="18" charset="0"/>
              </a:rPr>
              <a:t> </a:t>
            </a:r>
            <a:r>
              <a:rPr kumimoji="0" lang="it-IT" sz="2000" b="0" i="1" strike="noStrike" cap="none" normalizeH="0" baseline="0" dirty="0" err="1" smtClean="0">
                <a:ln>
                  <a:noFill/>
                </a:ln>
                <a:effectLst>
                  <a:glow rad="101600">
                    <a:schemeClr val="bg1">
                      <a:alpha val="60000"/>
                    </a:schemeClr>
                  </a:glow>
                </a:effectLst>
                <a:ea typeface="Calibri" pitchFamily="34" charset="0"/>
                <a:cs typeface="Times New Roman" pitchFamily="18" charset="0"/>
              </a:rPr>
              <a:t>ἀλλήλοισι</a:t>
            </a:r>
            <a:r>
              <a:rPr kumimoji="0" lang="it-IT" sz="2000" b="0" i="1" strike="noStrike" cap="none" normalizeH="0" baseline="0" dirty="0" smtClean="0">
                <a:ln>
                  <a:noFill/>
                </a:ln>
                <a:effectLst>
                  <a:glow rad="101600">
                    <a:schemeClr val="bg1">
                      <a:alpha val="60000"/>
                    </a:schemeClr>
                  </a:glow>
                </a:effectLst>
                <a:ea typeface="Calibri" pitchFamily="34" charset="0"/>
                <a:cs typeface="Times New Roman" pitchFamily="18" charset="0"/>
              </a:rPr>
              <a:t>.”</a:t>
            </a:r>
            <a:endParaRPr kumimoji="0" lang="it-IT" sz="2000" b="0" i="1" strike="noStrike" cap="none" normalizeH="0" baseline="0" dirty="0" smtClean="0">
              <a:ln>
                <a:noFill/>
              </a:ln>
              <a:effectLst>
                <a:glow rad="101600">
                  <a:schemeClr val="bg1">
                    <a:alpha val="60000"/>
                  </a:schemeClr>
                </a:glow>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2000" b="0" i="1" u="none" strike="noStrike" cap="none" normalizeH="0" baseline="0" dirty="0" smtClean="0">
              <a:ln>
                <a:noFill/>
              </a:ln>
              <a:solidFill>
                <a:schemeClr val="tx1"/>
              </a:solidFill>
              <a:effectLst/>
              <a:ea typeface="Calibri" pitchFamily="34" charset="0"/>
              <a:cs typeface="Times New Roman" pitchFamily="18" charset="0"/>
            </a:endParaRPr>
          </a:p>
        </p:txBody>
      </p:sp>
      <p:sp>
        <p:nvSpPr>
          <p:cNvPr id="8" name="Rettangolo 7"/>
          <p:cNvSpPr/>
          <p:nvPr/>
        </p:nvSpPr>
        <p:spPr>
          <a:xfrm>
            <a:off x="0" y="2500306"/>
            <a:ext cx="6072230" cy="1015663"/>
          </a:xfrm>
          <a:prstGeom prst="rect">
            <a:avLst/>
          </a:prstGeom>
        </p:spPr>
        <p:txBody>
          <a:bodyPr wrap="square">
            <a:spAutoFit/>
          </a:bodyPr>
          <a:lstStyle/>
          <a:p>
            <a:pPr lvl="0" eaLnBrk="0" fontAlgn="base" hangingPunct="0">
              <a:spcBef>
                <a:spcPct val="0"/>
              </a:spcBef>
              <a:spcAft>
                <a:spcPct val="0"/>
              </a:spcAft>
            </a:pPr>
            <a:r>
              <a:rPr lang="it-IT" sz="2000" i="1" dirty="0" smtClean="0">
                <a:effectLst>
                  <a:glow rad="101600">
                    <a:schemeClr val="bg1">
                      <a:alpha val="60000"/>
                    </a:schemeClr>
                  </a:glow>
                </a:effectLst>
                <a:ea typeface="Calibri" pitchFamily="34" charset="0"/>
                <a:cs typeface="Times New Roman" pitchFamily="18" charset="0"/>
              </a:rPr>
              <a:t>“</a:t>
            </a:r>
            <a:r>
              <a:rPr lang="it-IT" sz="2000" i="1" dirty="0" err="1" smtClean="0">
                <a:effectLst>
                  <a:glow rad="101600">
                    <a:schemeClr val="bg1">
                      <a:alpha val="60000"/>
                    </a:schemeClr>
                  </a:glow>
                </a:effectLst>
                <a:ea typeface="Calibri" pitchFamily="34" charset="0"/>
                <a:cs typeface="Times New Roman" pitchFamily="18" charset="0"/>
              </a:rPr>
              <a:t>Ἑκαταῖος</a:t>
            </a:r>
            <a:r>
              <a:rPr lang="it-IT" sz="2000" i="1" dirty="0" smtClean="0">
                <a:effectLst>
                  <a:glow rad="101600">
                    <a:schemeClr val="bg1">
                      <a:alpha val="60000"/>
                    </a:schemeClr>
                  </a:glow>
                </a:effectLst>
                <a:ea typeface="Calibri" pitchFamily="34" charset="0"/>
                <a:cs typeface="Times New Roman" pitchFamily="18" charset="0"/>
              </a:rPr>
              <a:t> </a:t>
            </a:r>
            <a:r>
              <a:rPr lang="it-IT" sz="2000" i="1" dirty="0" err="1" smtClean="0">
                <a:effectLst>
                  <a:glow rad="101600">
                    <a:schemeClr val="bg1">
                      <a:alpha val="60000"/>
                    </a:schemeClr>
                  </a:glow>
                </a:effectLst>
                <a:ea typeface="Calibri" pitchFamily="34" charset="0"/>
                <a:cs typeface="Times New Roman" pitchFamily="18" charset="0"/>
              </a:rPr>
              <a:t>Μιλήσιος</a:t>
            </a:r>
            <a:r>
              <a:rPr lang="it-IT" sz="2000" i="1" dirty="0" smtClean="0">
                <a:effectLst>
                  <a:glow rad="101600">
                    <a:schemeClr val="bg1">
                      <a:alpha val="60000"/>
                    </a:schemeClr>
                  </a:glow>
                </a:effectLst>
                <a:ea typeface="Calibri" pitchFamily="34" charset="0"/>
                <a:cs typeface="Times New Roman" pitchFamily="18" charset="0"/>
              </a:rPr>
              <a:t> ὧδε </a:t>
            </a:r>
            <a:r>
              <a:rPr lang="it-IT" sz="2000" i="1" dirty="0" err="1" smtClean="0">
                <a:effectLst>
                  <a:glow rad="101600">
                    <a:schemeClr val="bg1">
                      <a:alpha val="60000"/>
                    </a:schemeClr>
                  </a:glow>
                </a:effectLst>
                <a:ea typeface="Calibri" pitchFamily="34" charset="0"/>
                <a:cs typeface="Times New Roman" pitchFamily="18" charset="0"/>
              </a:rPr>
              <a:t>μυθεῖται·</a:t>
            </a:r>
            <a:r>
              <a:rPr lang="it-IT" sz="2000" i="1" dirty="0" smtClean="0">
                <a:effectLst>
                  <a:glow rad="101600">
                    <a:schemeClr val="bg1">
                      <a:alpha val="60000"/>
                    </a:schemeClr>
                  </a:glow>
                </a:effectLst>
                <a:ea typeface="Calibri" pitchFamily="34" charset="0"/>
                <a:cs typeface="Times New Roman" pitchFamily="18" charset="0"/>
              </a:rPr>
              <a:t> τάδε </a:t>
            </a:r>
            <a:r>
              <a:rPr lang="it-IT" sz="2000" i="1" dirty="0" err="1" smtClean="0">
                <a:effectLst>
                  <a:glow rad="101600">
                    <a:schemeClr val="bg1">
                      <a:alpha val="60000"/>
                    </a:schemeClr>
                  </a:glow>
                </a:effectLst>
                <a:ea typeface="Calibri" pitchFamily="34" charset="0"/>
                <a:cs typeface="Times New Roman" pitchFamily="18" charset="0"/>
              </a:rPr>
              <a:t>γράφω</a:t>
            </a:r>
            <a:r>
              <a:rPr lang="it-IT" sz="2000" i="1" dirty="0" smtClean="0">
                <a:effectLst>
                  <a:glow rad="101600">
                    <a:schemeClr val="bg1">
                      <a:alpha val="60000"/>
                    </a:schemeClr>
                  </a:glow>
                </a:effectLst>
                <a:ea typeface="Calibri" pitchFamily="34" charset="0"/>
                <a:cs typeface="Times New Roman" pitchFamily="18" charset="0"/>
              </a:rPr>
              <a:t>, </a:t>
            </a:r>
            <a:r>
              <a:rPr lang="it-IT" sz="2000" i="1" dirty="0" err="1" smtClean="0">
                <a:effectLst>
                  <a:glow rad="101600">
                    <a:schemeClr val="bg1">
                      <a:alpha val="60000"/>
                    </a:schemeClr>
                  </a:glow>
                </a:effectLst>
                <a:ea typeface="Calibri" pitchFamily="34" charset="0"/>
                <a:cs typeface="Times New Roman" pitchFamily="18" charset="0"/>
              </a:rPr>
              <a:t>ὥς</a:t>
            </a:r>
            <a:r>
              <a:rPr lang="it-IT" sz="2000" i="1" dirty="0" smtClean="0">
                <a:effectLst>
                  <a:glow rad="101600">
                    <a:schemeClr val="bg1">
                      <a:alpha val="60000"/>
                    </a:schemeClr>
                  </a:glow>
                </a:effectLst>
                <a:ea typeface="Calibri" pitchFamily="34" charset="0"/>
                <a:cs typeface="Times New Roman" pitchFamily="18" charset="0"/>
              </a:rPr>
              <a:t> </a:t>
            </a:r>
            <a:r>
              <a:rPr lang="it-IT" sz="2000" i="1" dirty="0" err="1" smtClean="0">
                <a:effectLst>
                  <a:glow rad="101600">
                    <a:schemeClr val="bg1">
                      <a:alpha val="60000"/>
                    </a:schemeClr>
                  </a:glow>
                </a:effectLst>
                <a:ea typeface="Calibri" pitchFamily="34" charset="0"/>
                <a:cs typeface="Times New Roman" pitchFamily="18" charset="0"/>
              </a:rPr>
              <a:t>μοι</a:t>
            </a:r>
            <a:r>
              <a:rPr lang="it-IT" sz="2000" i="1" dirty="0" smtClean="0">
                <a:effectLst>
                  <a:glow rad="101600">
                    <a:schemeClr val="bg1">
                      <a:alpha val="60000"/>
                    </a:schemeClr>
                  </a:glow>
                </a:effectLst>
                <a:ea typeface="Calibri" pitchFamily="34" charset="0"/>
                <a:cs typeface="Times New Roman" pitchFamily="18" charset="0"/>
              </a:rPr>
              <a:t> </a:t>
            </a:r>
            <a:r>
              <a:rPr lang="it-IT" sz="2000" i="1" dirty="0" err="1" smtClean="0">
                <a:effectLst>
                  <a:glow rad="101600">
                    <a:schemeClr val="bg1">
                      <a:alpha val="60000"/>
                    </a:schemeClr>
                  </a:glow>
                </a:effectLst>
                <a:ea typeface="Calibri" pitchFamily="34" charset="0"/>
                <a:cs typeface="Times New Roman" pitchFamily="18" charset="0"/>
              </a:rPr>
              <a:t>δοκεῖ</a:t>
            </a:r>
            <a:r>
              <a:rPr lang="it-IT" sz="2000" i="1" dirty="0" smtClean="0">
                <a:effectLst>
                  <a:glow rad="101600">
                    <a:schemeClr val="bg1">
                      <a:alpha val="60000"/>
                    </a:schemeClr>
                  </a:glow>
                </a:effectLst>
                <a:ea typeface="Calibri" pitchFamily="34" charset="0"/>
                <a:cs typeface="Times New Roman" pitchFamily="18" charset="0"/>
              </a:rPr>
              <a:t> </a:t>
            </a:r>
            <a:r>
              <a:rPr lang="it-IT" sz="2000" i="1" dirty="0" err="1" smtClean="0">
                <a:effectLst>
                  <a:glow rad="101600">
                    <a:schemeClr val="bg1">
                      <a:alpha val="60000"/>
                    </a:schemeClr>
                  </a:glow>
                </a:effectLst>
                <a:ea typeface="Calibri" pitchFamily="34" charset="0"/>
                <a:cs typeface="Times New Roman" pitchFamily="18" charset="0"/>
              </a:rPr>
              <a:t>ἀληθέα</a:t>
            </a:r>
            <a:r>
              <a:rPr lang="it-IT" sz="2000" i="1" dirty="0" smtClean="0">
                <a:effectLst>
                  <a:glow rad="101600">
                    <a:schemeClr val="bg1">
                      <a:alpha val="60000"/>
                    </a:schemeClr>
                  </a:glow>
                </a:effectLst>
                <a:ea typeface="Calibri" pitchFamily="34" charset="0"/>
                <a:cs typeface="Times New Roman" pitchFamily="18" charset="0"/>
              </a:rPr>
              <a:t> </a:t>
            </a:r>
            <a:r>
              <a:rPr lang="it-IT" sz="2000" i="1" dirty="0" err="1" smtClean="0">
                <a:effectLst>
                  <a:glow rad="101600">
                    <a:schemeClr val="bg1">
                      <a:alpha val="60000"/>
                    </a:schemeClr>
                  </a:glow>
                </a:effectLst>
                <a:ea typeface="Calibri" pitchFamily="34" charset="0"/>
                <a:cs typeface="Times New Roman" pitchFamily="18" charset="0"/>
              </a:rPr>
              <a:t>εἶναι·</a:t>
            </a:r>
            <a:r>
              <a:rPr lang="it-IT" sz="2000" i="1" dirty="0" smtClean="0">
                <a:effectLst>
                  <a:glow rad="101600">
                    <a:schemeClr val="bg1">
                      <a:alpha val="60000"/>
                    </a:schemeClr>
                  </a:glow>
                </a:effectLst>
                <a:ea typeface="Calibri" pitchFamily="34" charset="0"/>
                <a:cs typeface="Times New Roman" pitchFamily="18" charset="0"/>
              </a:rPr>
              <a:t> </a:t>
            </a:r>
            <a:r>
              <a:rPr lang="it-IT" sz="2000" i="1" dirty="0" err="1" smtClean="0">
                <a:effectLst>
                  <a:glow rad="101600">
                    <a:schemeClr val="bg1">
                      <a:alpha val="60000"/>
                    </a:schemeClr>
                  </a:glow>
                </a:effectLst>
                <a:ea typeface="Calibri" pitchFamily="34" charset="0"/>
                <a:cs typeface="Times New Roman" pitchFamily="18" charset="0"/>
              </a:rPr>
              <a:t>οἱ</a:t>
            </a:r>
            <a:r>
              <a:rPr lang="it-IT" sz="2000" i="1" dirty="0" smtClean="0">
                <a:effectLst>
                  <a:glow rad="101600">
                    <a:schemeClr val="bg1">
                      <a:alpha val="60000"/>
                    </a:schemeClr>
                  </a:glow>
                </a:effectLst>
                <a:ea typeface="Calibri" pitchFamily="34" charset="0"/>
                <a:cs typeface="Times New Roman" pitchFamily="18" charset="0"/>
              </a:rPr>
              <a:t> </a:t>
            </a:r>
            <a:r>
              <a:rPr lang="it-IT" sz="2000" i="1" dirty="0" err="1" smtClean="0">
                <a:effectLst>
                  <a:glow rad="101600">
                    <a:schemeClr val="bg1">
                      <a:alpha val="60000"/>
                    </a:schemeClr>
                  </a:glow>
                </a:effectLst>
                <a:ea typeface="Calibri" pitchFamily="34" charset="0"/>
                <a:cs typeface="Times New Roman" pitchFamily="18" charset="0"/>
              </a:rPr>
              <a:t>γὰρ</a:t>
            </a:r>
            <a:r>
              <a:rPr lang="it-IT" sz="2000" i="1" dirty="0" smtClean="0">
                <a:effectLst>
                  <a:glow rad="101600">
                    <a:schemeClr val="bg1">
                      <a:alpha val="60000"/>
                    </a:schemeClr>
                  </a:glow>
                </a:effectLst>
                <a:ea typeface="Calibri" pitchFamily="34" charset="0"/>
                <a:cs typeface="Times New Roman" pitchFamily="18" charset="0"/>
              </a:rPr>
              <a:t> </a:t>
            </a:r>
            <a:r>
              <a:rPr lang="it-IT" sz="2000" i="1" dirty="0" err="1" smtClean="0">
                <a:effectLst>
                  <a:glow rad="101600">
                    <a:schemeClr val="bg1">
                      <a:alpha val="60000"/>
                    </a:schemeClr>
                  </a:glow>
                </a:effectLst>
                <a:ea typeface="Calibri" pitchFamily="34" charset="0"/>
                <a:cs typeface="Times New Roman" pitchFamily="18" charset="0"/>
              </a:rPr>
              <a:t>Ἑλλήνων</a:t>
            </a:r>
            <a:r>
              <a:rPr lang="it-IT" sz="2000" i="1" dirty="0" smtClean="0">
                <a:effectLst>
                  <a:glow rad="101600">
                    <a:schemeClr val="bg1">
                      <a:alpha val="60000"/>
                    </a:schemeClr>
                  </a:glow>
                </a:effectLst>
                <a:ea typeface="Calibri" pitchFamily="34" charset="0"/>
                <a:cs typeface="Times New Roman" pitchFamily="18" charset="0"/>
              </a:rPr>
              <a:t> </a:t>
            </a:r>
            <a:r>
              <a:rPr lang="it-IT" sz="2000" i="1" dirty="0" err="1" smtClean="0">
                <a:effectLst>
                  <a:glow rad="101600">
                    <a:schemeClr val="bg1">
                      <a:alpha val="60000"/>
                    </a:schemeClr>
                  </a:glow>
                </a:effectLst>
                <a:ea typeface="Calibri" pitchFamily="34" charset="0"/>
                <a:cs typeface="Times New Roman" pitchFamily="18" charset="0"/>
              </a:rPr>
              <a:t>λόγοι</a:t>
            </a:r>
            <a:r>
              <a:rPr lang="it-IT" sz="2000" i="1" dirty="0" smtClean="0">
                <a:effectLst>
                  <a:glow rad="101600">
                    <a:schemeClr val="bg1">
                      <a:alpha val="60000"/>
                    </a:schemeClr>
                  </a:glow>
                </a:effectLst>
                <a:ea typeface="Calibri" pitchFamily="34" charset="0"/>
                <a:cs typeface="Times New Roman" pitchFamily="18" charset="0"/>
              </a:rPr>
              <a:t> </a:t>
            </a:r>
            <a:r>
              <a:rPr lang="it-IT" sz="2000" i="1" dirty="0" err="1" smtClean="0">
                <a:effectLst>
                  <a:glow rad="101600">
                    <a:schemeClr val="bg1">
                      <a:alpha val="60000"/>
                    </a:schemeClr>
                  </a:glow>
                </a:effectLst>
                <a:ea typeface="Calibri" pitchFamily="34" charset="0"/>
                <a:cs typeface="Times New Roman" pitchFamily="18" charset="0"/>
              </a:rPr>
              <a:t>πολλοί</a:t>
            </a:r>
            <a:r>
              <a:rPr lang="it-IT" sz="2000" i="1" dirty="0" smtClean="0">
                <a:effectLst>
                  <a:glow rad="101600">
                    <a:schemeClr val="bg1">
                      <a:alpha val="60000"/>
                    </a:schemeClr>
                  </a:glow>
                </a:effectLst>
                <a:ea typeface="Calibri" pitchFamily="34" charset="0"/>
                <a:cs typeface="Times New Roman" pitchFamily="18" charset="0"/>
              </a:rPr>
              <a:t> τε καὶ </a:t>
            </a:r>
            <a:r>
              <a:rPr lang="it-IT" sz="2000" i="1" dirty="0" err="1" smtClean="0">
                <a:effectLst>
                  <a:glow rad="101600">
                    <a:schemeClr val="bg1">
                      <a:alpha val="60000"/>
                    </a:schemeClr>
                  </a:glow>
                </a:effectLst>
                <a:ea typeface="Calibri" pitchFamily="34" charset="0"/>
                <a:cs typeface="Times New Roman" pitchFamily="18" charset="0"/>
              </a:rPr>
              <a:t>γελοῖοι</a:t>
            </a:r>
            <a:r>
              <a:rPr lang="it-IT" sz="2000" i="1" dirty="0" smtClean="0">
                <a:effectLst>
                  <a:glow rad="101600">
                    <a:schemeClr val="bg1">
                      <a:alpha val="60000"/>
                    </a:schemeClr>
                  </a:glow>
                </a:effectLst>
                <a:ea typeface="Calibri" pitchFamily="34" charset="0"/>
                <a:cs typeface="Times New Roman" pitchFamily="18" charset="0"/>
              </a:rPr>
              <a:t>, </a:t>
            </a:r>
            <a:r>
              <a:rPr lang="it-IT" sz="2000" i="1" dirty="0" err="1" smtClean="0">
                <a:effectLst>
                  <a:glow rad="101600">
                    <a:schemeClr val="bg1">
                      <a:alpha val="60000"/>
                    </a:schemeClr>
                  </a:glow>
                </a:effectLst>
                <a:ea typeface="Calibri" pitchFamily="34" charset="0"/>
                <a:cs typeface="Times New Roman" pitchFamily="18" charset="0"/>
              </a:rPr>
              <a:t>ὡς</a:t>
            </a:r>
            <a:r>
              <a:rPr lang="it-IT" sz="2000" i="1" dirty="0" smtClean="0">
                <a:effectLst>
                  <a:glow rad="101600">
                    <a:schemeClr val="bg1">
                      <a:alpha val="60000"/>
                    </a:schemeClr>
                  </a:glow>
                </a:effectLst>
                <a:ea typeface="Calibri" pitchFamily="34" charset="0"/>
                <a:cs typeface="Times New Roman" pitchFamily="18" charset="0"/>
              </a:rPr>
              <a:t> </a:t>
            </a:r>
            <a:r>
              <a:rPr lang="it-IT" sz="2000" i="1" dirty="0" err="1" smtClean="0">
                <a:effectLst>
                  <a:glow rad="101600">
                    <a:schemeClr val="bg1">
                      <a:alpha val="60000"/>
                    </a:schemeClr>
                  </a:glow>
                </a:effectLst>
                <a:ea typeface="Calibri" pitchFamily="34" charset="0"/>
                <a:cs typeface="Times New Roman" pitchFamily="18" charset="0"/>
              </a:rPr>
              <a:t>ἐμοὶ</a:t>
            </a:r>
            <a:r>
              <a:rPr lang="it-IT" sz="2000" i="1" dirty="0" smtClean="0">
                <a:effectLst>
                  <a:glow rad="101600">
                    <a:schemeClr val="bg1">
                      <a:alpha val="60000"/>
                    </a:schemeClr>
                  </a:glow>
                </a:effectLst>
                <a:ea typeface="Calibri" pitchFamily="34" charset="0"/>
                <a:cs typeface="Times New Roman" pitchFamily="18" charset="0"/>
              </a:rPr>
              <a:t> </a:t>
            </a:r>
            <a:r>
              <a:rPr lang="it-IT" sz="2000" i="1" dirty="0" err="1" smtClean="0">
                <a:effectLst>
                  <a:glow rad="101600">
                    <a:schemeClr val="bg1">
                      <a:alpha val="60000"/>
                    </a:schemeClr>
                  </a:glow>
                </a:effectLst>
                <a:ea typeface="Calibri" pitchFamily="34" charset="0"/>
                <a:cs typeface="Times New Roman" pitchFamily="18" charset="0"/>
              </a:rPr>
              <a:t>φαὶνονται</a:t>
            </a:r>
            <a:r>
              <a:rPr lang="it-IT" sz="2000" i="1" dirty="0" smtClean="0">
                <a:effectLst>
                  <a:glow rad="101600">
                    <a:schemeClr val="bg1">
                      <a:alpha val="60000"/>
                    </a:schemeClr>
                  </a:glow>
                </a:effectLst>
                <a:ea typeface="Calibri" pitchFamily="34" charset="0"/>
                <a:cs typeface="Times New Roman" pitchFamily="18" charset="0"/>
              </a:rPr>
              <a:t>, </a:t>
            </a:r>
            <a:r>
              <a:rPr lang="it-IT" sz="2000" i="1" dirty="0" err="1" smtClean="0">
                <a:effectLst>
                  <a:glow rad="101600">
                    <a:schemeClr val="bg1">
                      <a:alpha val="60000"/>
                    </a:schemeClr>
                  </a:glow>
                </a:effectLst>
                <a:ea typeface="Calibri" pitchFamily="34" charset="0"/>
                <a:cs typeface="Times New Roman" pitchFamily="18" charset="0"/>
              </a:rPr>
              <a:t>εἰσίν</a:t>
            </a:r>
            <a:r>
              <a:rPr lang="it-IT" sz="2000" i="1" dirty="0" smtClean="0">
                <a:effectLst>
                  <a:glow rad="101600">
                    <a:schemeClr val="bg1">
                      <a:alpha val="60000"/>
                    </a:schemeClr>
                  </a:glow>
                </a:effectLst>
                <a:ea typeface="Calibri" pitchFamily="34" charset="0"/>
                <a:cs typeface="Times New Roman" pitchFamily="18" charset="0"/>
              </a:rPr>
              <a:t>.”</a:t>
            </a:r>
            <a:endParaRPr lang="it-IT" sz="2000" i="1" dirty="0" smtClean="0">
              <a:effectLst>
                <a:glow rad="101600">
                  <a:schemeClr val="bg1">
                    <a:alpha val="60000"/>
                  </a:schemeClr>
                </a:glow>
              </a:effectLst>
              <a:cs typeface="Arial" pitchFamily="34" charset="0"/>
            </a:endParaRPr>
          </a:p>
        </p:txBody>
      </p:sp>
    </p:spTree>
  </p:cSld>
  <p:clrMapOvr>
    <a:masterClrMapping/>
  </p:clrMapOvr>
  <p:transition>
    <p:pull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18900000" scaled="1"/>
          <a:tileRect/>
        </a:gradFill>
        <a:effectLst/>
      </p:bgPr>
    </p:bg>
    <p:spTree>
      <p:nvGrpSpPr>
        <p:cNvPr id="1" name=""/>
        <p:cNvGrpSpPr/>
        <p:nvPr/>
      </p:nvGrpSpPr>
      <p:grpSpPr>
        <a:xfrm>
          <a:off x="0" y="0"/>
          <a:ext cx="0" cy="0"/>
          <a:chOff x="0" y="0"/>
          <a:chExt cx="0" cy="0"/>
        </a:xfrm>
      </p:grpSpPr>
      <p:pic>
        <p:nvPicPr>
          <p:cNvPr id="3" name="Immagine 2" descr="M803032-70.jpg"/>
          <p:cNvPicPr>
            <a:picLocks noChangeAspect="1"/>
          </p:cNvPicPr>
          <p:nvPr/>
        </p:nvPicPr>
        <p:blipFill>
          <a:blip r:embed="rId2"/>
          <a:stretch>
            <a:fillRect/>
          </a:stretch>
        </p:blipFill>
        <p:spPr>
          <a:xfrm>
            <a:off x="2500298" y="0"/>
            <a:ext cx="4071966" cy="3973938"/>
          </a:xfrm>
          <a:prstGeom prst="ellipse">
            <a:avLst/>
          </a:prstGeom>
          <a:ln>
            <a:noFill/>
          </a:ln>
          <a:effectLst>
            <a:softEdge rad="112500"/>
          </a:effectLst>
        </p:spPr>
      </p:pic>
      <p:sp>
        <p:nvSpPr>
          <p:cNvPr id="2" name="Rettangolo 1"/>
          <p:cNvSpPr/>
          <p:nvPr/>
        </p:nvSpPr>
        <p:spPr>
          <a:xfrm flipH="1">
            <a:off x="428596" y="3071810"/>
            <a:ext cx="8286808" cy="3477875"/>
          </a:xfrm>
          <a:prstGeom prst="rect">
            <a:avLst/>
          </a:prstGeom>
          <a:gradFill flip="none" rotWithShape="1">
            <a:gsLst>
              <a:gs pos="0">
                <a:srgbClr val="996600">
                  <a:tint val="66000"/>
                  <a:satMod val="160000"/>
                </a:srgbClr>
              </a:gs>
              <a:gs pos="50000">
                <a:srgbClr val="996600">
                  <a:tint val="44500"/>
                  <a:satMod val="160000"/>
                </a:srgbClr>
              </a:gs>
              <a:gs pos="100000">
                <a:srgbClr val="996600">
                  <a:tint val="23500"/>
                  <a:satMod val="160000"/>
                </a:srgbClr>
              </a:gs>
            </a:gsLst>
            <a:lin ang="5400000" scaled="1"/>
            <a:tileRect/>
          </a:gradFill>
          <a:ln w="38100">
            <a:solidFill>
              <a:schemeClr val="tx1"/>
            </a:solidFill>
            <a:prstDash val="sysDot"/>
          </a:ln>
        </p:spPr>
        <p:txBody>
          <a:bodyPr wrap="square">
            <a:spAutoFit/>
          </a:bodyPr>
          <a:lstStyle/>
          <a:p>
            <a:pPr algn="just" eaLnBrk="0" fontAlgn="base" hangingPunct="0">
              <a:spcBef>
                <a:spcPct val="0"/>
              </a:spcBef>
              <a:spcAft>
                <a:spcPct val="0"/>
              </a:spcAft>
            </a:pPr>
            <a:r>
              <a:rPr lang="en-US" sz="2000" dirty="0" smtClean="0">
                <a:effectLst>
                  <a:glow rad="101600">
                    <a:schemeClr val="bg1">
                      <a:alpha val="60000"/>
                    </a:schemeClr>
                  </a:glow>
                </a:effectLst>
                <a:ea typeface="Calibri" pitchFamily="34" charset="0"/>
                <a:cs typeface="Times New Roman" pitchFamily="18" charset="0"/>
              </a:rPr>
              <a:t>Herodotus will go beyond the speculation of </a:t>
            </a:r>
            <a:r>
              <a:rPr lang="en-US" sz="2000" dirty="0" err="1" smtClean="0">
                <a:effectLst>
                  <a:glow rad="101600">
                    <a:schemeClr val="bg1">
                      <a:alpha val="60000"/>
                    </a:schemeClr>
                  </a:glow>
                </a:effectLst>
                <a:ea typeface="Calibri" pitchFamily="34" charset="0"/>
                <a:cs typeface="Times New Roman" pitchFamily="18" charset="0"/>
              </a:rPr>
              <a:t>Hecataeus</a:t>
            </a:r>
            <a:r>
              <a:rPr lang="en-US" sz="2000" dirty="0" smtClean="0">
                <a:effectLst>
                  <a:glow rad="101600">
                    <a:schemeClr val="bg1">
                      <a:alpha val="60000"/>
                    </a:schemeClr>
                  </a:glow>
                </a:effectLst>
                <a:ea typeface="Calibri" pitchFamily="34" charset="0"/>
                <a:cs typeface="Times New Roman" pitchFamily="18" charset="0"/>
              </a:rPr>
              <a:t>, introducing for the first time the concept of "history" as autopsy, that is concrete, real and conscious perception of the historical process. In Herodotus the myth is symbolic: the rape of Helen for example is the “</a:t>
            </a:r>
            <a:r>
              <a:rPr lang="en-US" sz="2000" dirty="0" err="1" smtClean="0">
                <a:effectLst>
                  <a:glow rad="101600">
                    <a:schemeClr val="bg1">
                      <a:alpha val="60000"/>
                    </a:schemeClr>
                  </a:glow>
                </a:effectLst>
                <a:ea typeface="Calibri" pitchFamily="34" charset="0"/>
                <a:cs typeface="Times New Roman" pitchFamily="18" charset="0"/>
              </a:rPr>
              <a:t>adikema</a:t>
            </a:r>
            <a:r>
              <a:rPr lang="en-US" sz="2000" dirty="0" smtClean="0">
                <a:effectLst>
                  <a:glow rad="101600">
                    <a:schemeClr val="bg1">
                      <a:alpha val="60000"/>
                    </a:schemeClr>
                  </a:glow>
                </a:effectLst>
                <a:ea typeface="Calibri" pitchFamily="34" charset="0"/>
                <a:cs typeface="Times New Roman" pitchFamily="18" charset="0"/>
              </a:rPr>
              <a:t>”, the ancestral guilt that will bring the historical hate between the Greeks and Persians, the West and the East. The fairy-tale elements in Herodotus are not a certainty, but an element of reading the historical reality on the bases of universal symbolic values. In Herodotus as in the epic traditions the tale of men’s deeds serves to give immortality to heroes: however, if in Homer and </a:t>
            </a:r>
            <a:r>
              <a:rPr lang="en-US" sz="2000" dirty="0" err="1" smtClean="0">
                <a:effectLst>
                  <a:glow rad="101600">
                    <a:schemeClr val="bg1">
                      <a:alpha val="60000"/>
                    </a:schemeClr>
                  </a:glow>
                </a:effectLst>
                <a:ea typeface="Calibri" pitchFamily="34" charset="0"/>
                <a:cs typeface="Times New Roman" pitchFamily="18" charset="0"/>
              </a:rPr>
              <a:t>Hecataeus</a:t>
            </a:r>
            <a:r>
              <a:rPr lang="en-US" sz="2000" dirty="0" smtClean="0">
                <a:effectLst>
                  <a:glow rad="101600">
                    <a:schemeClr val="bg1">
                      <a:alpha val="60000"/>
                    </a:schemeClr>
                  </a:glow>
                </a:effectLst>
                <a:ea typeface="Calibri" pitchFamily="34" charset="0"/>
                <a:cs typeface="Times New Roman" pitchFamily="18" charset="0"/>
              </a:rPr>
              <a:t> the deeds are related to the celebration of the myth, in Herodotus the great deeds are the celebration of history.</a:t>
            </a:r>
            <a:endParaRPr lang="en-US" sz="2000" dirty="0" smtClean="0">
              <a:effectLst>
                <a:glow rad="101600">
                  <a:schemeClr val="bg1">
                    <a:alpha val="60000"/>
                  </a:schemeClr>
                </a:glow>
              </a:effectLst>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4" name="Rettangolo 3"/>
          <p:cNvSpPr/>
          <p:nvPr/>
        </p:nvSpPr>
        <p:spPr>
          <a:xfrm>
            <a:off x="4714876" y="3968313"/>
            <a:ext cx="4643470" cy="224676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7000" b="1" spc="50" dirty="0" smtClean="0">
                <a:ln w="11430"/>
                <a:solidFill>
                  <a:schemeClr val="tx1">
                    <a:lumMod val="65000"/>
                    <a:lumOff val="35000"/>
                  </a:schemeClr>
                </a:solidFill>
                <a:effectLst>
                  <a:outerShdw blurRad="76200" dist="50800" dir="5400000" algn="tl" rotWithShape="0">
                    <a:srgbClr val="000000">
                      <a:alpha val="65000"/>
                    </a:srgbClr>
                  </a:outerShdw>
                </a:effectLst>
              </a:rPr>
              <a:t>Apollonius </a:t>
            </a:r>
            <a:r>
              <a:rPr lang="en-US" sz="7000" b="1" spc="50" dirty="0" err="1" smtClean="0">
                <a:ln w="11430"/>
                <a:solidFill>
                  <a:schemeClr val="tx1">
                    <a:lumMod val="65000"/>
                    <a:lumOff val="35000"/>
                  </a:schemeClr>
                </a:solidFill>
                <a:effectLst>
                  <a:outerShdw blurRad="76200" dist="50800" dir="5400000" algn="tl" rotWithShape="0">
                    <a:srgbClr val="000000">
                      <a:alpha val="65000"/>
                    </a:srgbClr>
                  </a:outerShdw>
                </a:effectLst>
              </a:rPr>
              <a:t>Rhodius</a:t>
            </a:r>
            <a:endParaRPr lang="it-IT" sz="7000" b="1" spc="50" dirty="0">
              <a:ln w="11430"/>
              <a:solidFill>
                <a:schemeClr val="tx1">
                  <a:lumMod val="65000"/>
                  <a:lumOff val="35000"/>
                </a:schemeClr>
              </a:solidFill>
              <a:effectLst>
                <a:outerShdw blurRad="76200" dist="50800" dir="5400000" algn="tl" rotWithShape="0">
                  <a:srgbClr val="000000">
                    <a:alpha val="65000"/>
                  </a:srgbClr>
                </a:outerShdw>
              </a:effectLst>
            </a:endParaRPr>
          </a:p>
        </p:txBody>
      </p:sp>
      <p:pic>
        <p:nvPicPr>
          <p:cNvPr id="3" name="Immagine 2" descr="cesso.jpg"/>
          <p:cNvPicPr>
            <a:picLocks noChangeAspect="1"/>
          </p:cNvPicPr>
          <p:nvPr/>
        </p:nvPicPr>
        <p:blipFill>
          <a:blip r:embed="rId4">
            <a:duotone>
              <a:prstClr val="black"/>
              <a:srgbClr val="D9C3A5">
                <a:tint val="50000"/>
                <a:satMod val="180000"/>
              </a:srgbClr>
            </a:duotone>
          </a:blip>
          <a:stretch>
            <a:fillRect/>
          </a:stretch>
        </p:blipFill>
        <p:spPr>
          <a:xfrm>
            <a:off x="0" y="0"/>
            <a:ext cx="4929222" cy="7143800"/>
          </a:xfrm>
          <a:prstGeom prst="rect">
            <a:avLst/>
          </a:prstGeom>
          <a:effectLst>
            <a:softEdge rad="635000"/>
          </a:effectLst>
        </p:spPr>
      </p:pic>
    </p:spTree>
    <p:extLst>
      <p:ext uri="{BB962C8B-B14F-4D97-AF65-F5344CB8AC3E}">
        <p14:creationId xmlns:p14="http://schemas.microsoft.com/office/powerpoint/2010/main" val="395098254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 name="Rettangolo 3"/>
          <p:cNvSpPr/>
          <p:nvPr/>
        </p:nvSpPr>
        <p:spPr>
          <a:xfrm>
            <a:off x="4319464" y="620688"/>
            <a:ext cx="4824536" cy="3970318"/>
          </a:xfrm>
          <a:prstGeom prst="rect">
            <a:avLst/>
          </a:prstGeom>
        </p:spPr>
        <p:txBody>
          <a:bodyPr wrap="square">
            <a:spAutoFit/>
          </a:bodyPr>
          <a:lstStyle/>
          <a:p>
            <a:pPr algn="just"/>
            <a:r>
              <a:rPr lang="en-US" dirty="0"/>
              <a:t>The subject of the poem by Apollonius </a:t>
            </a:r>
            <a:r>
              <a:rPr lang="en-US" dirty="0" err="1"/>
              <a:t>Rhodius</a:t>
            </a:r>
            <a:r>
              <a:rPr lang="en-US" dirty="0"/>
              <a:t> is made from the ancient myth of the Argonauts. It is mentioned in the Homeric poems and in Hesiod, and was the subject of two of the so-called cycle Homeric poems. He later will offer material to Pindar (Pythian IV) and Euripides (Medea).</a:t>
            </a:r>
            <a:endParaRPr lang="it-IT" dirty="0"/>
          </a:p>
          <a:p>
            <a:pPr algn="just"/>
            <a:r>
              <a:rPr lang="en-US" dirty="0"/>
              <a:t>The recovery of this myth already discussed at the beginning of the Hellenic civilization allows Apollonius to stand as a second Homer. In any case, the Homeric poems are the indispensable model with which Apollonius is measured with the intention to renew and revitalize a literary genre in decline for some time. </a:t>
            </a:r>
            <a:endParaRPr lang="it-IT" dirty="0"/>
          </a:p>
        </p:txBody>
      </p:sp>
      <p:pic>
        <p:nvPicPr>
          <p:cNvPr id="5" name="Immagine 4"/>
          <p:cNvPicPr>
            <a:picLocks noChangeAspect="1"/>
          </p:cNvPicPr>
          <p:nvPr/>
        </p:nvPicPr>
        <p:blipFill rotWithShape="1">
          <a:blip r:embed="rId2">
            <a:extLst>
              <a:ext uri="{28A0092B-C50C-407E-A947-70E740481C1C}">
                <a14:useLocalDpi xmlns:a14="http://schemas.microsoft.com/office/drawing/2010/main" val="0"/>
              </a:ext>
            </a:extLst>
          </a:blip>
          <a:srcRect b="4398"/>
          <a:stretch/>
        </p:blipFill>
        <p:spPr>
          <a:xfrm>
            <a:off x="251520" y="414972"/>
            <a:ext cx="4377652" cy="37421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CasellaDiTesto 5"/>
          <p:cNvSpPr txBox="1"/>
          <p:nvPr/>
        </p:nvSpPr>
        <p:spPr>
          <a:xfrm>
            <a:off x="260094" y="4793246"/>
            <a:ext cx="8496944" cy="2031325"/>
          </a:xfrm>
          <a:prstGeom prst="rect">
            <a:avLst/>
          </a:prstGeom>
          <a:noFill/>
        </p:spPr>
        <p:txBody>
          <a:bodyPr wrap="square" rtlCol="0">
            <a:spAutoFit/>
          </a:bodyPr>
          <a:lstStyle/>
          <a:p>
            <a:pPr algn="just"/>
            <a:r>
              <a:rPr lang="en-US" dirty="0"/>
              <a:t>Furthermore, the theme of the trip offered the opportunity for erudite digressions of geographical, ethnological, religious, laudatory, etiological content, according to the taste of the typical Alexandrian age. Besides, the almost universal knowledge of the affair from the public allowed the author to play a game suggestive allusions in terms of emotional contents, anticipating </a:t>
            </a:r>
            <a:r>
              <a:rPr lang="en-US" dirty="0" err="1"/>
              <a:t>eg</a:t>
            </a:r>
            <a:r>
              <a:rPr lang="en-US" dirty="0"/>
              <a:t>. the future abandonment of Medea by Jason. Therefore, the relationship of Apollonius with Homer is not of imitation but of profound revision. </a:t>
            </a:r>
            <a:br>
              <a:rPr lang="en-US" dirty="0"/>
            </a:br>
            <a:endParaRPr lang="it-IT" dirty="0"/>
          </a:p>
        </p:txBody>
      </p:sp>
    </p:spTree>
    <p:extLst>
      <p:ext uri="{BB962C8B-B14F-4D97-AF65-F5344CB8AC3E}">
        <p14:creationId xmlns:p14="http://schemas.microsoft.com/office/powerpoint/2010/main" val="1749478653"/>
      </p:ext>
    </p:extLst>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952</TotalTime>
  <Words>4528</Words>
  <Application>Microsoft Office PowerPoint</Application>
  <PresentationFormat>Presentazione su schermo (4:3)</PresentationFormat>
  <Paragraphs>159</Paragraphs>
  <Slides>43</Slides>
  <Notes>3</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43</vt:i4>
      </vt:variant>
    </vt:vector>
  </HeadingPairs>
  <TitlesOfParts>
    <vt:vector size="52" baseType="lpstr">
      <vt:lpstr>宋体</vt:lpstr>
      <vt:lpstr>宋体</vt:lpstr>
      <vt:lpstr>Arial</vt:lpstr>
      <vt:lpstr>Berylium</vt:lpstr>
      <vt:lpstr>Calibri</vt:lpstr>
      <vt:lpstr>French Script MT</vt:lpstr>
      <vt:lpstr>Italic</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The ethical and moral value of beauty</vt:lpstr>
      <vt:lpstr>Καλοκαγαθία</vt:lpstr>
      <vt:lpstr>Presentazione standard di PowerPoint</vt:lpstr>
      <vt:lpstr>Presentazione standard di PowerPoint</vt:lpstr>
      <vt:lpstr>Presentazione standard di PowerPoint</vt:lpstr>
      <vt:lpstr>Κόσμος</vt:lpstr>
      <vt:lpstr>Le Grazie, di A.Canova, Museo dell’Ermitage, San Pietroburgo</vt:lpstr>
      <vt:lpstr>Presentazione standard di PowerPoint</vt:lpstr>
      <vt:lpstr>῾Ελένη</vt:lpstr>
      <vt:lpstr>Presentazione standard di PowerPoint</vt:lpstr>
      <vt:lpstr> Elena e Paride. Particolare di un cratere a campana apulo a figure rosse (IV secolo a.C.), museo del Louvres, Parigi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Helen in  Gorgia</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alunni</dc:creator>
  <cp:lastModifiedBy>HP</cp:lastModifiedBy>
  <cp:revision>105</cp:revision>
  <dcterms:created xsi:type="dcterms:W3CDTF">2015-03-17T07:16:20Z</dcterms:created>
  <dcterms:modified xsi:type="dcterms:W3CDTF">2015-04-20T16:24:30Z</dcterms:modified>
</cp:coreProperties>
</file>