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BCE3E08-48DD-40B1-919B-47452B50174E}" type="datetimeFigureOut">
              <a:rPr lang="el-GR" smtClean="0"/>
              <a:pPr/>
              <a:t>17/5/2016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EA494C7-70A4-4D46-BF40-08CB2102189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BCE3E08-48DD-40B1-919B-47452B50174E}" type="datetimeFigureOut">
              <a:rPr lang="el-GR" smtClean="0"/>
              <a:pPr/>
              <a:t>17/5/2016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EA494C7-70A4-4D46-BF40-08CB2102189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BCE3E08-48DD-40B1-919B-47452B50174E}" type="datetimeFigureOut">
              <a:rPr lang="el-GR" smtClean="0"/>
              <a:pPr/>
              <a:t>17/5/2016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EA494C7-70A4-4D46-BF40-08CB2102189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BCE3E08-48DD-40B1-919B-47452B50174E}" type="datetimeFigureOut">
              <a:rPr lang="el-GR" smtClean="0"/>
              <a:pPr/>
              <a:t>17/5/2016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EA494C7-70A4-4D46-BF40-08CB2102189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BCE3E08-48DD-40B1-919B-47452B50174E}" type="datetimeFigureOut">
              <a:rPr lang="el-GR" smtClean="0"/>
              <a:pPr/>
              <a:t>17/5/2016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EA494C7-70A4-4D46-BF40-08CB2102189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BCE3E08-48DD-40B1-919B-47452B50174E}" type="datetimeFigureOut">
              <a:rPr lang="el-GR" smtClean="0"/>
              <a:pPr/>
              <a:t>17/5/2016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EA494C7-70A4-4D46-BF40-08CB2102189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BCE3E08-48DD-40B1-919B-47452B50174E}" type="datetimeFigureOut">
              <a:rPr lang="el-GR" smtClean="0"/>
              <a:pPr/>
              <a:t>17/5/2016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EA494C7-70A4-4D46-BF40-08CB2102189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BCE3E08-48DD-40B1-919B-47452B50174E}" type="datetimeFigureOut">
              <a:rPr lang="el-GR" smtClean="0"/>
              <a:pPr/>
              <a:t>17/5/2016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EA494C7-70A4-4D46-BF40-08CB2102189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BCE3E08-48DD-40B1-919B-47452B50174E}" type="datetimeFigureOut">
              <a:rPr lang="el-GR" smtClean="0"/>
              <a:pPr/>
              <a:t>17/5/2016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EA494C7-70A4-4D46-BF40-08CB2102189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BCE3E08-48DD-40B1-919B-47452B50174E}" type="datetimeFigureOut">
              <a:rPr lang="el-GR" smtClean="0"/>
              <a:pPr/>
              <a:t>17/5/2016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EA494C7-70A4-4D46-BF40-08CB2102189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BCE3E08-48DD-40B1-919B-47452B50174E}" type="datetimeFigureOut">
              <a:rPr lang="el-GR" smtClean="0"/>
              <a:pPr/>
              <a:t>17/5/2016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EA494C7-70A4-4D46-BF40-08CB2102189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0000"/>
            <a:lum/>
          </a:blip>
          <a:srcRect/>
          <a:stretch>
            <a:fillRect/>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E3E08-48DD-40B1-919B-47452B50174E}" type="datetimeFigureOut">
              <a:rPr lang="el-GR" smtClean="0"/>
              <a:pPr/>
              <a:t>17/5/2016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494C7-70A4-4D46-BF40-08CB2102189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852936"/>
            <a:ext cx="7772400" cy="1470025"/>
          </a:xfrm>
        </p:spPr>
        <p:txBody>
          <a:bodyPr>
            <a:normAutofit fontScale="90000"/>
          </a:bodyPr>
          <a:lstStyle/>
          <a:p>
            <a:r>
              <a:rPr lang="en-US" dirty="0" smtClean="0">
                <a:solidFill>
                  <a:srgbClr val="C00000"/>
                </a:solidFill>
                <a:effectLst>
                  <a:outerShdw blurRad="38100" dist="38100" dir="2700000" algn="tl">
                    <a:srgbClr val="000000">
                      <a:alpha val="43137"/>
                    </a:srgbClr>
                  </a:outerShdw>
                </a:effectLst>
              </a:rPr>
              <a:t>The game of</a:t>
            </a:r>
            <a:br>
              <a:rPr lang="en-US" dirty="0" smtClean="0">
                <a:solidFill>
                  <a:srgbClr val="C00000"/>
                </a:solidFill>
                <a:effectLst>
                  <a:outerShdw blurRad="38100" dist="38100" dir="2700000" algn="tl">
                    <a:srgbClr val="000000">
                      <a:alpha val="43137"/>
                    </a:srgbClr>
                  </a:outerShdw>
                </a:effectLst>
              </a:rPr>
            </a:br>
            <a:r>
              <a:rPr lang="en-US" dirty="0" smtClean="0">
                <a:solidFill>
                  <a:srgbClr val="C00000"/>
                </a:solidFill>
                <a:effectLst>
                  <a:outerShdw blurRad="38100" dist="38100" dir="2700000" algn="tl">
                    <a:srgbClr val="000000">
                      <a:alpha val="43137"/>
                    </a:srgbClr>
                  </a:outerShdw>
                </a:effectLst>
              </a:rPr>
              <a:t>“Santiago De </a:t>
            </a:r>
            <a:r>
              <a:rPr lang="en-US" dirty="0" err="1" smtClean="0">
                <a:solidFill>
                  <a:srgbClr val="C00000"/>
                </a:solidFill>
                <a:effectLst>
                  <a:outerShdw blurRad="38100" dist="38100" dir="2700000" algn="tl">
                    <a:srgbClr val="000000">
                      <a:alpha val="43137"/>
                    </a:srgbClr>
                  </a:outerShdw>
                </a:effectLst>
              </a:rPr>
              <a:t>Compostela</a:t>
            </a:r>
            <a:r>
              <a:rPr lang="en-US" dirty="0" smtClean="0">
                <a:solidFill>
                  <a:srgbClr val="C00000"/>
                </a:solidFill>
                <a:effectLst>
                  <a:outerShdw blurRad="38100" dist="38100" dir="2700000" algn="tl">
                    <a:srgbClr val="000000">
                      <a:alpha val="43137"/>
                    </a:srgbClr>
                  </a:outerShdw>
                </a:effectLst>
              </a:rPr>
              <a:t>”</a:t>
            </a:r>
            <a:br>
              <a:rPr lang="en-US" dirty="0" smtClean="0">
                <a:solidFill>
                  <a:srgbClr val="C00000"/>
                </a:solidFill>
                <a:effectLst>
                  <a:outerShdw blurRad="38100" dist="38100" dir="2700000" algn="tl">
                    <a:srgbClr val="000000">
                      <a:alpha val="43137"/>
                    </a:srgbClr>
                  </a:outerShdw>
                </a:effectLst>
              </a:rPr>
            </a:br>
            <a:r>
              <a:rPr lang="en-US" dirty="0" smtClean="0">
                <a:solidFill>
                  <a:srgbClr val="C00000"/>
                </a:solidFill>
                <a:effectLst>
                  <a:outerShdw blurRad="38100" dist="38100" dir="2700000" algn="tl">
                    <a:srgbClr val="000000">
                      <a:alpha val="43137"/>
                    </a:srgbClr>
                  </a:outerShdw>
                </a:effectLst>
              </a:rPr>
              <a:t> </a:t>
            </a:r>
            <a:r>
              <a:rPr lang="en-US" sz="2200" dirty="0" smtClean="0">
                <a:solidFill>
                  <a:srgbClr val="C00000"/>
                </a:solidFill>
                <a:effectLst>
                  <a:outerShdw blurRad="38100" dist="38100" dir="2700000" algn="tl">
                    <a:srgbClr val="000000">
                      <a:alpha val="43137"/>
                    </a:srgbClr>
                  </a:outerShdw>
                </a:effectLst>
              </a:rPr>
              <a:t>a variation of the well-known “Goose game”. </a:t>
            </a:r>
            <a:r>
              <a:rPr lang="en-US" dirty="0">
                <a:solidFill>
                  <a:srgbClr val="C00000"/>
                </a:solidFill>
                <a:effectLst>
                  <a:outerShdw blurRad="38100" dist="38100" dir="2700000" algn="tl">
                    <a:srgbClr val="000000">
                      <a:alpha val="43137"/>
                    </a:srgbClr>
                  </a:outerShdw>
                </a:effectLst>
              </a:rPr>
              <a:t/>
            </a:r>
            <a:br>
              <a:rPr lang="en-US" dirty="0">
                <a:solidFill>
                  <a:srgbClr val="C00000"/>
                </a:solidFill>
                <a:effectLst>
                  <a:outerShdw blurRad="38100" dist="38100" dir="2700000" algn="tl">
                    <a:srgbClr val="000000">
                      <a:alpha val="43137"/>
                    </a:srgbClr>
                  </a:outerShdw>
                </a:effectLst>
              </a:rPr>
            </a:br>
            <a:endParaRPr lang="el-GR"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259632" y="332656"/>
            <a:ext cx="6048672" cy="2088232"/>
          </a:xfrm>
        </p:spPr>
        <p:txBody>
          <a:bodyPr>
            <a:normAutofit fontScale="90000"/>
          </a:bodyPr>
          <a:lstStyle/>
          <a:p>
            <a:pPr algn="just"/>
            <a:r>
              <a:rPr lang="en-US" sz="2400" dirty="0" smtClean="0">
                <a:solidFill>
                  <a:srgbClr val="C00000"/>
                </a:solidFill>
                <a:effectLst>
                  <a:outerShdw blurRad="38100" dist="38100" dir="2700000" algn="tl">
                    <a:srgbClr val="000000">
                      <a:alpha val="43137"/>
                    </a:srgbClr>
                  </a:outerShdw>
                </a:effectLst>
              </a:rPr>
              <a:t/>
            </a:r>
            <a:br>
              <a:rPr lang="en-US" sz="2400" dirty="0" smtClean="0">
                <a:solidFill>
                  <a:srgbClr val="C00000"/>
                </a:solidFill>
                <a:effectLst>
                  <a:outerShdw blurRad="38100" dist="38100" dir="2700000" algn="tl">
                    <a:srgbClr val="000000">
                      <a:alpha val="43137"/>
                    </a:srgbClr>
                  </a:outerShdw>
                </a:effectLst>
              </a:rPr>
            </a:br>
            <a:r>
              <a:rPr lang="en-US" sz="2400" dirty="0">
                <a:solidFill>
                  <a:srgbClr val="C00000"/>
                </a:solidFill>
                <a:effectLst>
                  <a:outerShdw blurRad="38100" dist="38100" dir="2700000" algn="tl">
                    <a:srgbClr val="000000">
                      <a:alpha val="43137"/>
                    </a:srgbClr>
                  </a:outerShdw>
                </a:effectLst>
              </a:rPr>
              <a:t/>
            </a:r>
            <a:br>
              <a:rPr lang="en-US" sz="2400" dirty="0">
                <a:solidFill>
                  <a:srgbClr val="C00000"/>
                </a:solidFill>
                <a:effectLst>
                  <a:outerShdw blurRad="38100" dist="38100" dir="2700000" algn="tl">
                    <a:srgbClr val="000000">
                      <a:alpha val="43137"/>
                    </a:srgbClr>
                  </a:outerShdw>
                </a:effectLst>
              </a:rPr>
            </a:br>
            <a:r>
              <a:rPr lang="en-US" sz="2400" dirty="0">
                <a:solidFill>
                  <a:srgbClr val="C00000"/>
                </a:solidFill>
                <a:effectLst>
                  <a:outerShdw blurRad="38100" dist="38100" dir="2700000" algn="tl">
                    <a:srgbClr val="000000">
                      <a:alpha val="43137"/>
                    </a:srgbClr>
                  </a:outerShdw>
                </a:effectLst>
              </a:rPr>
              <a:t>The object of the game is to be the first person to get to the end of the </a:t>
            </a:r>
            <a:r>
              <a:rPr lang="en-US" sz="2400" dirty="0" smtClean="0">
                <a:solidFill>
                  <a:srgbClr val="C00000"/>
                </a:solidFill>
                <a:effectLst>
                  <a:outerShdw blurRad="38100" dist="38100" dir="2700000" algn="tl">
                    <a:srgbClr val="000000">
                      <a:alpha val="43137"/>
                    </a:srgbClr>
                  </a:outerShdw>
                </a:effectLst>
              </a:rPr>
              <a:t>journey, which is the city of Santiago De </a:t>
            </a:r>
            <a:r>
              <a:rPr lang="en-US" sz="2400" dirty="0" err="1" smtClean="0">
                <a:solidFill>
                  <a:srgbClr val="C00000"/>
                </a:solidFill>
                <a:effectLst>
                  <a:outerShdw blurRad="38100" dist="38100" dir="2700000" algn="tl">
                    <a:srgbClr val="000000">
                      <a:alpha val="43137"/>
                    </a:srgbClr>
                  </a:outerShdw>
                </a:effectLst>
              </a:rPr>
              <a:t>Compostela</a:t>
            </a:r>
            <a:r>
              <a:rPr lang="en-US" sz="2400" dirty="0" smtClean="0">
                <a:solidFill>
                  <a:srgbClr val="C00000"/>
                </a:solidFill>
                <a:effectLst>
                  <a:outerShdw blurRad="38100" dist="38100" dir="2700000" algn="tl">
                    <a:srgbClr val="000000">
                      <a:alpha val="43137"/>
                    </a:srgbClr>
                  </a:outerShdw>
                </a:effectLst>
              </a:rPr>
              <a:t>, by following the route of the French prayers to the Camino De </a:t>
            </a:r>
            <a:r>
              <a:rPr lang="en-US" sz="2400" dirty="0" err="1" smtClean="0">
                <a:solidFill>
                  <a:srgbClr val="C00000"/>
                </a:solidFill>
                <a:effectLst>
                  <a:outerShdw blurRad="38100" dist="38100" dir="2700000" algn="tl">
                    <a:srgbClr val="000000">
                      <a:alpha val="43137"/>
                    </a:srgbClr>
                  </a:outerShdw>
                </a:effectLst>
              </a:rPr>
              <a:t>Compostela</a:t>
            </a:r>
            <a:r>
              <a:rPr lang="en-US" sz="2400" dirty="0" smtClean="0">
                <a:solidFill>
                  <a:srgbClr val="C00000"/>
                </a:solidFill>
                <a:effectLst>
                  <a:outerShdw blurRad="38100" dist="38100" dir="2700000" algn="tl">
                    <a:srgbClr val="000000">
                      <a:alpha val="43137"/>
                    </a:srgbClr>
                  </a:outerShdw>
                </a:effectLst>
              </a:rPr>
              <a:t>.</a:t>
            </a:r>
            <a:r>
              <a:rPr lang="en-US" sz="2400" dirty="0">
                <a:solidFill>
                  <a:srgbClr val="C00000"/>
                </a:solidFill>
                <a:effectLst>
                  <a:outerShdw blurRad="38100" dist="38100" dir="2700000" algn="tl">
                    <a:srgbClr val="000000">
                      <a:alpha val="43137"/>
                    </a:srgbClr>
                  </a:outerShdw>
                </a:effectLst>
              </a:rPr>
              <a:t/>
            </a:r>
            <a:br>
              <a:rPr lang="en-US" sz="2400" dirty="0">
                <a:solidFill>
                  <a:srgbClr val="C00000"/>
                </a:solidFill>
                <a:effectLst>
                  <a:outerShdw blurRad="38100" dist="38100" dir="2700000" algn="tl">
                    <a:srgbClr val="000000">
                      <a:alpha val="43137"/>
                    </a:srgbClr>
                  </a:outerShdw>
                </a:effectLst>
              </a:rPr>
            </a:br>
            <a:endParaRPr lang="el-GR" sz="2400" dirty="0">
              <a:solidFill>
                <a:srgbClr val="C00000"/>
              </a:solidFill>
              <a:effectLst>
                <a:outerShdw blurRad="38100" dist="38100" dir="2700000" algn="tl">
                  <a:srgbClr val="000000">
                    <a:alpha val="43137"/>
                  </a:srgbClr>
                </a:outerShdw>
              </a:effectLst>
            </a:endParaRPr>
          </a:p>
        </p:txBody>
      </p:sp>
      <p:pic>
        <p:nvPicPr>
          <p:cNvPr id="4" name="3 - Εικόνα" descr="santiago_de_compostela-camino.jpg"/>
          <p:cNvPicPr>
            <a:picLocks noChangeAspect="1"/>
          </p:cNvPicPr>
          <p:nvPr/>
        </p:nvPicPr>
        <p:blipFill>
          <a:blip r:embed="rId2" cstate="print"/>
          <a:stretch>
            <a:fillRect/>
          </a:stretch>
        </p:blipFill>
        <p:spPr>
          <a:xfrm>
            <a:off x="755576" y="2780928"/>
            <a:ext cx="7488832" cy="33063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576" y="188640"/>
            <a:ext cx="7772400" cy="504056"/>
          </a:xfrm>
        </p:spPr>
        <p:txBody>
          <a:bodyPr>
            <a:normAutofit fontScale="90000"/>
          </a:bodyPr>
          <a:lstStyle/>
          <a:p>
            <a:pPr algn="l"/>
            <a:r>
              <a:rPr lang="en-US" sz="2400" dirty="0">
                <a:solidFill>
                  <a:srgbClr val="C00000"/>
                </a:solidFill>
                <a:effectLst>
                  <a:outerShdw blurRad="38100" dist="38100" dir="2700000" algn="tl">
                    <a:srgbClr val="000000">
                      <a:alpha val="43137"/>
                    </a:srgbClr>
                  </a:outerShdw>
                </a:effectLst>
              </a:rPr>
              <a:t/>
            </a:r>
            <a:br>
              <a:rPr lang="en-US" sz="2400" dirty="0">
                <a:solidFill>
                  <a:srgbClr val="C00000"/>
                </a:solidFill>
                <a:effectLst>
                  <a:outerShdw blurRad="38100" dist="38100" dir="2700000" algn="tl">
                    <a:srgbClr val="000000">
                      <a:alpha val="43137"/>
                    </a:srgbClr>
                  </a:outerShdw>
                </a:effectLst>
              </a:rPr>
            </a:br>
            <a:r>
              <a:rPr lang="en-US" sz="2400" dirty="0">
                <a:solidFill>
                  <a:srgbClr val="C00000"/>
                </a:solidFill>
                <a:effectLst>
                  <a:outerShdw blurRad="38100" dist="38100" dir="2700000" algn="tl">
                    <a:srgbClr val="000000">
                      <a:alpha val="43137"/>
                    </a:srgbClr>
                  </a:outerShdw>
                </a:effectLst>
              </a:rPr>
              <a:t/>
            </a:r>
            <a:br>
              <a:rPr lang="en-US" sz="2400" dirty="0">
                <a:solidFill>
                  <a:srgbClr val="C00000"/>
                </a:solidFill>
                <a:effectLst>
                  <a:outerShdw blurRad="38100" dist="38100" dir="2700000" algn="tl">
                    <a:srgbClr val="000000">
                      <a:alpha val="43137"/>
                    </a:srgbClr>
                  </a:outerShdw>
                </a:effectLst>
              </a:rPr>
            </a:br>
            <a:r>
              <a:rPr lang="en-US" sz="2400" dirty="0" smtClean="0">
                <a:solidFill>
                  <a:srgbClr val="C00000"/>
                </a:solidFill>
                <a:effectLst>
                  <a:outerShdw blurRad="38100" dist="38100" dir="2700000" algn="tl">
                    <a:srgbClr val="000000">
                      <a:alpha val="43137"/>
                    </a:srgbClr>
                  </a:outerShdw>
                </a:effectLst>
              </a:rPr>
              <a:t>You </a:t>
            </a:r>
            <a:r>
              <a:rPr lang="en-US" sz="2400" dirty="0">
                <a:solidFill>
                  <a:srgbClr val="C00000"/>
                </a:solidFill>
                <a:effectLst>
                  <a:outerShdw blurRad="38100" dist="38100" dir="2700000" algn="tl">
                    <a:srgbClr val="000000">
                      <a:alpha val="43137"/>
                    </a:srgbClr>
                  </a:outerShdw>
                </a:effectLst>
              </a:rPr>
              <a:t>will need </a:t>
            </a:r>
            <a:r>
              <a:rPr lang="en-US" sz="2400" dirty="0" smtClean="0">
                <a:solidFill>
                  <a:srgbClr val="C00000"/>
                </a:solidFill>
                <a:effectLst>
                  <a:outerShdw blurRad="38100" dist="38100" dir="2700000" algn="tl">
                    <a:srgbClr val="000000">
                      <a:alpha val="43137"/>
                    </a:srgbClr>
                  </a:outerShdw>
                </a:effectLst>
              </a:rPr>
              <a:t>a board, a dice and a </a:t>
            </a:r>
            <a:r>
              <a:rPr lang="en-US" sz="2400" dirty="0">
                <a:solidFill>
                  <a:srgbClr val="C00000"/>
                </a:solidFill>
                <a:effectLst>
                  <a:outerShdw blurRad="38100" dist="38100" dir="2700000" algn="tl">
                    <a:srgbClr val="000000">
                      <a:alpha val="43137"/>
                    </a:srgbClr>
                  </a:outerShdw>
                </a:effectLst>
              </a:rPr>
              <a:t>counter </a:t>
            </a:r>
            <a:r>
              <a:rPr lang="en-US" sz="2400" dirty="0" smtClean="0">
                <a:solidFill>
                  <a:srgbClr val="C00000"/>
                </a:solidFill>
                <a:effectLst>
                  <a:outerShdw blurRad="38100" dist="38100" dir="2700000" algn="tl">
                    <a:srgbClr val="000000">
                      <a:alpha val="43137"/>
                    </a:srgbClr>
                  </a:outerShdw>
                </a:effectLst>
              </a:rPr>
              <a:t>(for </a:t>
            </a:r>
            <a:r>
              <a:rPr lang="en-US" sz="2400" dirty="0">
                <a:solidFill>
                  <a:srgbClr val="C00000"/>
                </a:solidFill>
                <a:effectLst>
                  <a:outerShdw blurRad="38100" dist="38100" dir="2700000" algn="tl">
                    <a:srgbClr val="000000">
                      <a:alpha val="43137"/>
                    </a:srgbClr>
                  </a:outerShdw>
                </a:effectLst>
              </a:rPr>
              <a:t>each </a:t>
            </a:r>
            <a:r>
              <a:rPr lang="en-US" sz="2400" dirty="0" smtClean="0">
                <a:solidFill>
                  <a:srgbClr val="C00000"/>
                </a:solidFill>
                <a:effectLst>
                  <a:outerShdw blurRad="38100" dist="38100" dir="2700000" algn="tl">
                    <a:srgbClr val="000000">
                      <a:alpha val="43137"/>
                    </a:srgbClr>
                  </a:outerShdw>
                </a:effectLst>
              </a:rPr>
              <a:t>player).</a:t>
            </a:r>
            <a:br>
              <a:rPr lang="en-US" sz="2400" dirty="0" smtClean="0">
                <a:solidFill>
                  <a:srgbClr val="C00000"/>
                </a:solidFill>
                <a:effectLst>
                  <a:outerShdw blurRad="38100" dist="38100" dir="2700000" algn="tl">
                    <a:srgbClr val="000000">
                      <a:alpha val="43137"/>
                    </a:srgbClr>
                  </a:outerShdw>
                </a:effectLst>
              </a:rPr>
            </a:br>
            <a:r>
              <a:rPr lang="en-US" sz="2400" dirty="0">
                <a:solidFill>
                  <a:srgbClr val="C00000"/>
                </a:solidFill>
                <a:effectLst>
                  <a:outerShdw blurRad="38100" dist="38100" dir="2700000" algn="tl">
                    <a:srgbClr val="000000">
                      <a:alpha val="43137"/>
                    </a:srgbClr>
                  </a:outerShdw>
                </a:effectLst>
              </a:rPr>
              <a:t/>
            </a:r>
            <a:br>
              <a:rPr lang="en-US" sz="2400" dirty="0">
                <a:solidFill>
                  <a:srgbClr val="C00000"/>
                </a:solidFill>
                <a:effectLst>
                  <a:outerShdw blurRad="38100" dist="38100" dir="2700000" algn="tl">
                    <a:srgbClr val="000000">
                      <a:alpha val="43137"/>
                    </a:srgbClr>
                  </a:outerShdw>
                </a:effectLst>
              </a:rPr>
            </a:br>
            <a:endParaRPr lang="el-GR" sz="2400" dirty="0">
              <a:solidFill>
                <a:srgbClr val="C00000"/>
              </a:solidFill>
              <a:effectLst>
                <a:outerShdw blurRad="38100" dist="38100" dir="2700000" algn="tl">
                  <a:srgbClr val="000000">
                    <a:alpha val="43137"/>
                  </a:srgbClr>
                </a:outerShdw>
              </a:effectLst>
            </a:endParaRPr>
          </a:p>
        </p:txBody>
      </p:sp>
      <p:pic>
        <p:nvPicPr>
          <p:cNvPr id="6" name="5 - Εικόνα" descr="game2.jpg"/>
          <p:cNvPicPr>
            <a:picLocks noChangeAspect="1"/>
          </p:cNvPicPr>
          <p:nvPr/>
        </p:nvPicPr>
        <p:blipFill>
          <a:blip r:embed="rId2" cstate="print"/>
          <a:stretch>
            <a:fillRect/>
          </a:stretch>
        </p:blipFill>
        <p:spPr>
          <a:xfrm>
            <a:off x="0" y="620688"/>
            <a:ext cx="9144000" cy="6237312"/>
          </a:xfrm>
          <a:prstGeom prst="rect">
            <a:avLst/>
          </a:prstGeom>
        </p:spPr>
      </p:pic>
      <p:pic>
        <p:nvPicPr>
          <p:cNvPr id="7" name="6 - Εικόνα" descr="626960.jpg"/>
          <p:cNvPicPr>
            <a:picLocks noChangeAspect="1"/>
          </p:cNvPicPr>
          <p:nvPr/>
        </p:nvPicPr>
        <p:blipFill>
          <a:blip r:embed="rId3" cstate="print"/>
          <a:stretch>
            <a:fillRect/>
          </a:stretch>
        </p:blipFill>
        <p:spPr>
          <a:xfrm>
            <a:off x="323528" y="1196753"/>
            <a:ext cx="648072" cy="648072"/>
          </a:xfrm>
          <a:prstGeom prst="rect">
            <a:avLst/>
          </a:prstGeom>
        </p:spPr>
      </p:pic>
      <p:pic>
        <p:nvPicPr>
          <p:cNvPr id="8" name="7 - Εικόνα" descr="Purple_Pawn_step_4.JPG"/>
          <p:cNvPicPr>
            <a:picLocks noChangeAspect="1"/>
          </p:cNvPicPr>
          <p:nvPr/>
        </p:nvPicPr>
        <p:blipFill>
          <a:blip r:embed="rId4" cstate="print"/>
          <a:stretch>
            <a:fillRect/>
          </a:stretch>
        </p:blipFill>
        <p:spPr>
          <a:xfrm>
            <a:off x="179512" y="5517232"/>
            <a:ext cx="810323" cy="10851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style.rotation</p:attrName>
                                        </p:attrNameLst>
                                      </p:cBhvr>
                                      <p:tavLst>
                                        <p:tav tm="0">
                                          <p:val>
                                            <p:fltVal val="720"/>
                                          </p:val>
                                        </p:tav>
                                        <p:tav tm="100000">
                                          <p:val>
                                            <p:fltVal val="0"/>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anim calcmode="lin" valueType="num">
                                      <p:cBhvr>
                                        <p:cTn id="24"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35"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anim calcmode="lin" valueType="num">
                                      <p:cBhvr>
                                        <p:cTn id="30" dur="2000" fill="hold"/>
                                        <p:tgtEl>
                                          <p:spTgt spid="8"/>
                                        </p:tgtEl>
                                        <p:attrNameLst>
                                          <p:attrName>style.rotation</p:attrName>
                                        </p:attrNameLst>
                                      </p:cBhvr>
                                      <p:tavLst>
                                        <p:tav tm="0">
                                          <p:val>
                                            <p:fltVal val="720"/>
                                          </p:val>
                                        </p:tav>
                                        <p:tav tm="100000">
                                          <p:val>
                                            <p:fltVal val="0"/>
                                          </p:val>
                                        </p:tav>
                                      </p:tavLst>
                                    </p:anim>
                                    <p:anim calcmode="lin" valueType="num">
                                      <p:cBhvr>
                                        <p:cTn id="31" dur="2000" fill="hold"/>
                                        <p:tgtEl>
                                          <p:spTgt spid="8"/>
                                        </p:tgtEl>
                                        <p:attrNameLst>
                                          <p:attrName>ppt_h</p:attrName>
                                        </p:attrNameLst>
                                      </p:cBhvr>
                                      <p:tavLst>
                                        <p:tav tm="0">
                                          <p:val>
                                            <p:fltVal val="0"/>
                                          </p:val>
                                        </p:tav>
                                        <p:tav tm="100000">
                                          <p:val>
                                            <p:strVal val="#ppt_h"/>
                                          </p:val>
                                        </p:tav>
                                      </p:tavLst>
                                    </p:anim>
                                    <p:anim calcmode="lin" valueType="num">
                                      <p:cBhvr>
                                        <p:cTn id="32"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ctrTitle"/>
          </p:nvPr>
        </p:nvSpPr>
        <p:spPr>
          <a:xfrm>
            <a:off x="107504" y="116632"/>
            <a:ext cx="8928992" cy="6624736"/>
          </a:xfrm>
        </p:spPr>
        <p:txBody>
          <a:bodyPr>
            <a:noAutofit/>
          </a:bodyPr>
          <a:lstStyle/>
          <a:p>
            <a:pPr algn="l"/>
            <a:r>
              <a:rPr lang="en-US" sz="1600" b="1" dirty="0" smtClean="0">
                <a:solidFill>
                  <a:srgbClr val="C00000"/>
                </a:solidFill>
                <a:effectLst>
                  <a:outerShdw blurRad="38100" dist="38100" dir="2700000" algn="tl">
                    <a:srgbClr val="000000">
                      <a:alpha val="43137"/>
                    </a:srgbClr>
                  </a:outerShdw>
                </a:effectLst>
              </a:rPr>
              <a:t>How To Play</a:t>
            </a:r>
            <a:r>
              <a:rPr lang="en-US" sz="1600" dirty="0" smtClean="0">
                <a:solidFill>
                  <a:srgbClr val="C00000"/>
                </a:solidFill>
                <a:effectLst>
                  <a:outerShdw blurRad="38100" dist="38100" dir="2700000" algn="tl">
                    <a:srgbClr val="000000">
                      <a:alpha val="43137"/>
                    </a:srgbClr>
                  </a:outerShdw>
                </a:effectLst>
              </a:rPr>
              <a:t/>
            </a:r>
            <a:br>
              <a:rPr lang="en-US" sz="1600" dirty="0" smtClean="0">
                <a:solidFill>
                  <a:srgbClr val="C00000"/>
                </a:solidFill>
                <a:effectLst>
                  <a:outerShdw blurRad="38100" dist="38100" dir="2700000" algn="tl">
                    <a:srgbClr val="000000">
                      <a:alpha val="43137"/>
                    </a:srgbClr>
                  </a:outerShdw>
                </a:effectLst>
              </a:rPr>
            </a:br>
            <a:r>
              <a:rPr lang="en-US" sz="1600" dirty="0">
                <a:solidFill>
                  <a:srgbClr val="C00000"/>
                </a:solidFill>
                <a:effectLst>
                  <a:outerShdw blurRad="38100" dist="38100" dir="2700000" algn="tl">
                    <a:srgbClr val="000000">
                      <a:alpha val="43137"/>
                    </a:srgbClr>
                  </a:outerShdw>
                </a:effectLst>
              </a:rPr>
              <a:t/>
            </a:r>
            <a:br>
              <a:rPr lang="en-US" sz="1600" dirty="0">
                <a:solidFill>
                  <a:srgbClr val="C00000"/>
                </a:solidFill>
                <a:effectLst>
                  <a:outerShdw blurRad="38100" dist="38100" dir="2700000" algn="tl">
                    <a:srgbClr val="000000">
                      <a:alpha val="43137"/>
                    </a:srgbClr>
                  </a:outerShdw>
                </a:effectLst>
              </a:rPr>
            </a:br>
            <a:r>
              <a:rPr lang="en-US" sz="1600" dirty="0">
                <a:solidFill>
                  <a:srgbClr val="C00000"/>
                </a:solidFill>
                <a:effectLst>
                  <a:outerShdw blurRad="38100" dist="38100" dir="2700000" algn="tl">
                    <a:srgbClr val="000000">
                      <a:alpha val="43137"/>
                    </a:srgbClr>
                  </a:outerShdw>
                </a:effectLst>
              </a:rPr>
              <a:t>The youngest player goes first. Roll the dice and move your counter one square for each spot on the dice. Then it is the next player's turn unless one of these things happens</a:t>
            </a:r>
            <a:r>
              <a:rPr lang="en-US" sz="1600" dirty="0" smtClean="0">
                <a:solidFill>
                  <a:srgbClr val="C00000"/>
                </a:solidFill>
                <a:effectLst>
                  <a:outerShdw blurRad="38100" dist="38100" dir="2700000" algn="tl">
                    <a:srgbClr val="000000">
                      <a:alpha val="43137"/>
                    </a:srgbClr>
                  </a:outerShdw>
                </a:effectLst>
              </a:rPr>
              <a:t>:</a:t>
            </a:r>
            <a:br>
              <a:rPr lang="en-US" sz="1600" dirty="0" smtClean="0">
                <a:solidFill>
                  <a:srgbClr val="C00000"/>
                </a:solidFill>
                <a:effectLst>
                  <a:outerShdw blurRad="38100" dist="38100" dir="2700000" algn="tl">
                    <a:srgbClr val="000000">
                      <a:alpha val="43137"/>
                    </a:srgbClr>
                  </a:outerShdw>
                </a:effectLst>
              </a:rPr>
            </a:br>
            <a:r>
              <a:rPr lang="en-US" sz="1600" dirty="0">
                <a:solidFill>
                  <a:srgbClr val="C00000"/>
                </a:solidFill>
                <a:effectLst>
                  <a:outerShdw blurRad="38100" dist="38100" dir="2700000" algn="tl">
                    <a:srgbClr val="000000">
                      <a:alpha val="43137"/>
                    </a:srgbClr>
                  </a:outerShdw>
                </a:effectLst>
              </a:rPr>
              <a:t/>
            </a:r>
            <a:br>
              <a:rPr lang="en-US" sz="1600" dirty="0">
                <a:solidFill>
                  <a:srgbClr val="C00000"/>
                </a:solidFill>
                <a:effectLst>
                  <a:outerShdw blurRad="38100" dist="38100" dir="2700000" algn="tl">
                    <a:srgbClr val="000000">
                      <a:alpha val="43137"/>
                    </a:srgbClr>
                  </a:outerShdw>
                </a:effectLst>
              </a:rPr>
            </a:br>
            <a:r>
              <a:rPr lang="en-US" sz="1600" dirty="0">
                <a:solidFill>
                  <a:srgbClr val="C00000"/>
                </a:solidFill>
                <a:effectLst>
                  <a:outerShdw blurRad="38100" dist="38100" dir="2700000" algn="tl">
                    <a:srgbClr val="000000">
                      <a:alpha val="43137"/>
                    </a:srgbClr>
                  </a:outerShdw>
                </a:effectLst>
              </a:rPr>
              <a:t>If your counter lands on a </a:t>
            </a:r>
            <a:r>
              <a:rPr lang="en-US" sz="1600" dirty="0" smtClean="0">
                <a:solidFill>
                  <a:srgbClr val="C00000"/>
                </a:solidFill>
                <a:effectLst>
                  <a:outerShdw blurRad="38100" dist="38100" dir="2700000" algn="tl">
                    <a:srgbClr val="000000">
                      <a:alpha val="43137"/>
                    </a:srgbClr>
                  </a:outerShdw>
                </a:effectLst>
              </a:rPr>
              <a:t>square with the icon              you </a:t>
            </a:r>
            <a:r>
              <a:rPr lang="en-US" sz="1600" dirty="0">
                <a:solidFill>
                  <a:srgbClr val="C00000"/>
                </a:solidFill>
                <a:effectLst>
                  <a:outerShdw blurRad="38100" dist="38100" dir="2700000" algn="tl">
                    <a:srgbClr val="000000">
                      <a:alpha val="43137"/>
                    </a:srgbClr>
                  </a:outerShdw>
                </a:effectLst>
              </a:rPr>
              <a:t>can move again without throwing the dice. </a:t>
            </a:r>
            <a:r>
              <a:rPr lang="en-US" sz="1600" dirty="0" smtClean="0">
                <a:solidFill>
                  <a:srgbClr val="C00000"/>
                </a:solidFill>
                <a:effectLst>
                  <a:outerShdw blurRad="38100" dist="38100" dir="2700000" algn="tl">
                    <a:srgbClr val="000000">
                      <a:alpha val="43137"/>
                    </a:srgbClr>
                  </a:outerShdw>
                </a:effectLst>
              </a:rPr>
              <a:t/>
            </a:r>
            <a:br>
              <a:rPr lang="en-US" sz="1600" dirty="0" smtClean="0">
                <a:solidFill>
                  <a:srgbClr val="C00000"/>
                </a:solidFill>
                <a:effectLst>
                  <a:outerShdw blurRad="38100" dist="38100" dir="2700000" algn="tl">
                    <a:srgbClr val="000000">
                      <a:alpha val="43137"/>
                    </a:srgbClr>
                  </a:outerShdw>
                </a:effectLst>
              </a:rPr>
            </a:br>
            <a:r>
              <a:rPr lang="en-US" sz="1600" dirty="0" smtClean="0">
                <a:solidFill>
                  <a:srgbClr val="C00000"/>
                </a:solidFill>
                <a:effectLst>
                  <a:outerShdw blurRad="38100" dist="38100" dir="2700000" algn="tl">
                    <a:srgbClr val="000000">
                      <a:alpha val="43137"/>
                    </a:srgbClr>
                  </a:outerShdw>
                </a:effectLst>
              </a:rPr>
              <a:t>You </a:t>
            </a:r>
            <a:r>
              <a:rPr lang="en-US" sz="1600" dirty="0">
                <a:solidFill>
                  <a:srgbClr val="C00000"/>
                </a:solidFill>
                <a:effectLst>
                  <a:outerShdw blurRad="38100" dist="38100" dir="2700000" algn="tl">
                    <a:srgbClr val="000000">
                      <a:alpha val="43137"/>
                    </a:srgbClr>
                  </a:outerShdw>
                </a:effectLst>
              </a:rPr>
              <a:t>move the number of spots of your original throw. For example throw a </a:t>
            </a:r>
            <a:r>
              <a:rPr lang="en-US" sz="1600" dirty="0" smtClean="0">
                <a:solidFill>
                  <a:srgbClr val="C00000"/>
                </a:solidFill>
                <a:effectLst>
                  <a:outerShdw blurRad="38100" dist="38100" dir="2700000" algn="tl">
                    <a:srgbClr val="000000">
                      <a:alpha val="43137"/>
                    </a:srgbClr>
                  </a:outerShdw>
                </a:effectLst>
              </a:rPr>
              <a:t>3, </a:t>
            </a:r>
            <a:r>
              <a:rPr lang="en-US" sz="1600" dirty="0">
                <a:solidFill>
                  <a:srgbClr val="C00000"/>
                </a:solidFill>
                <a:effectLst>
                  <a:outerShdw blurRad="38100" dist="38100" dir="2700000" algn="tl">
                    <a:srgbClr val="000000">
                      <a:alpha val="43137"/>
                    </a:srgbClr>
                  </a:outerShdw>
                </a:effectLst>
              </a:rPr>
              <a:t>land on </a:t>
            </a:r>
            <a:r>
              <a:rPr lang="en-US" sz="1600" dirty="0" smtClean="0">
                <a:solidFill>
                  <a:srgbClr val="C00000"/>
                </a:solidFill>
                <a:effectLst>
                  <a:outerShdw blurRad="38100" dist="38100" dir="2700000" algn="tl">
                    <a:srgbClr val="000000">
                      <a:alpha val="43137"/>
                    </a:srgbClr>
                  </a:outerShdw>
                </a:effectLst>
              </a:rPr>
              <a:t>an icon, move three squares </a:t>
            </a:r>
            <a:r>
              <a:rPr lang="en-US" sz="1600" dirty="0">
                <a:solidFill>
                  <a:srgbClr val="C00000"/>
                </a:solidFill>
                <a:effectLst>
                  <a:outerShdw blurRad="38100" dist="38100" dir="2700000" algn="tl">
                    <a:srgbClr val="000000">
                      <a:alpha val="43137"/>
                    </a:srgbClr>
                  </a:outerShdw>
                </a:effectLst>
              </a:rPr>
              <a:t>forward again</a:t>
            </a:r>
            <a:r>
              <a:rPr lang="en-US" sz="1600" dirty="0" smtClean="0">
                <a:solidFill>
                  <a:srgbClr val="C00000"/>
                </a:solidFill>
                <a:effectLst>
                  <a:outerShdw blurRad="38100" dist="38100" dir="2700000" algn="tl">
                    <a:srgbClr val="000000">
                      <a:alpha val="43137"/>
                    </a:srgbClr>
                  </a:outerShdw>
                </a:effectLst>
              </a:rPr>
              <a:t>.</a:t>
            </a:r>
            <a:br>
              <a:rPr lang="en-US" sz="1600" dirty="0" smtClean="0">
                <a:solidFill>
                  <a:srgbClr val="C00000"/>
                </a:solidFill>
                <a:effectLst>
                  <a:outerShdw blurRad="38100" dist="38100" dir="2700000" algn="tl">
                    <a:srgbClr val="000000">
                      <a:alpha val="43137"/>
                    </a:srgbClr>
                  </a:outerShdw>
                </a:effectLst>
              </a:rPr>
            </a:br>
            <a:r>
              <a:rPr lang="en-US" sz="1600" dirty="0">
                <a:solidFill>
                  <a:srgbClr val="C00000"/>
                </a:solidFill>
                <a:effectLst>
                  <a:outerShdw blurRad="38100" dist="38100" dir="2700000" algn="tl">
                    <a:srgbClr val="000000">
                      <a:alpha val="43137"/>
                    </a:srgbClr>
                  </a:outerShdw>
                </a:effectLst>
              </a:rPr>
              <a:t/>
            </a:r>
            <a:br>
              <a:rPr lang="en-US" sz="1600" dirty="0">
                <a:solidFill>
                  <a:srgbClr val="C00000"/>
                </a:solidFill>
                <a:effectLst>
                  <a:outerShdw blurRad="38100" dist="38100" dir="2700000" algn="tl">
                    <a:srgbClr val="000000">
                      <a:alpha val="43137"/>
                    </a:srgbClr>
                  </a:outerShdw>
                </a:effectLst>
              </a:rPr>
            </a:br>
            <a:r>
              <a:rPr lang="en-US" sz="1600" dirty="0">
                <a:solidFill>
                  <a:srgbClr val="C00000"/>
                </a:solidFill>
                <a:effectLst>
                  <a:outerShdw blurRad="38100" dist="38100" dir="2700000" algn="tl">
                    <a:srgbClr val="000000">
                      <a:alpha val="43137"/>
                    </a:srgbClr>
                  </a:outerShdw>
                </a:effectLst>
              </a:rPr>
              <a:t>If you land on </a:t>
            </a:r>
            <a:r>
              <a:rPr lang="en-US" sz="1600" dirty="0" smtClean="0">
                <a:solidFill>
                  <a:srgbClr val="C00000"/>
                </a:solidFill>
                <a:effectLst>
                  <a:outerShdw blurRad="38100" dist="38100" dir="2700000" algn="tl">
                    <a:srgbClr val="000000">
                      <a:alpha val="43137"/>
                    </a:srgbClr>
                  </a:outerShdw>
                </a:effectLst>
              </a:rPr>
              <a:t>a square with a monument icon, </a:t>
            </a:r>
            <a:r>
              <a:rPr lang="en-US" sz="1600" dirty="0">
                <a:solidFill>
                  <a:srgbClr val="C00000"/>
                </a:solidFill>
                <a:effectLst>
                  <a:outerShdw blurRad="38100" dist="38100" dir="2700000" algn="tl">
                    <a:srgbClr val="000000">
                      <a:alpha val="43137"/>
                    </a:srgbClr>
                  </a:outerShdw>
                </a:effectLst>
              </a:rPr>
              <a:t>miss a turn while you stop for some </a:t>
            </a:r>
            <a:r>
              <a:rPr lang="en-US" sz="1600" dirty="0" smtClean="0">
                <a:solidFill>
                  <a:srgbClr val="C00000"/>
                </a:solidFill>
                <a:effectLst>
                  <a:outerShdw blurRad="38100" dist="38100" dir="2700000" algn="tl">
                    <a:srgbClr val="000000">
                      <a:alpha val="43137"/>
                    </a:srgbClr>
                  </a:outerShdw>
                </a:effectLst>
              </a:rPr>
              <a:t>dinner</a:t>
            </a:r>
            <a:r>
              <a:rPr lang="en-US" sz="1600" dirty="0">
                <a:solidFill>
                  <a:srgbClr val="C00000"/>
                </a:solidFill>
                <a:effectLst>
                  <a:outerShdw blurRad="38100" dist="38100" dir="2700000" algn="tl">
                    <a:srgbClr val="000000">
                      <a:alpha val="43137"/>
                    </a:srgbClr>
                  </a:outerShdw>
                </a:effectLst>
              </a:rPr>
              <a:t>.</a:t>
            </a:r>
            <a:br>
              <a:rPr lang="en-US" sz="1600" dirty="0">
                <a:solidFill>
                  <a:srgbClr val="C00000"/>
                </a:solidFill>
                <a:effectLst>
                  <a:outerShdw blurRad="38100" dist="38100" dir="2700000" algn="tl">
                    <a:srgbClr val="000000">
                      <a:alpha val="43137"/>
                    </a:srgbClr>
                  </a:outerShdw>
                </a:effectLst>
              </a:rPr>
            </a:br>
            <a:r>
              <a:rPr lang="en-US" sz="1600" dirty="0">
                <a:solidFill>
                  <a:srgbClr val="C00000"/>
                </a:solidFill>
                <a:effectLst>
                  <a:outerShdw blurRad="38100" dist="38100" dir="2700000" algn="tl">
                    <a:srgbClr val="000000">
                      <a:alpha val="43137"/>
                    </a:srgbClr>
                  </a:outerShdw>
                </a:effectLst>
              </a:rPr>
              <a:t/>
            </a:r>
            <a:br>
              <a:rPr lang="en-US" sz="1600" dirty="0">
                <a:solidFill>
                  <a:srgbClr val="C00000"/>
                </a:solidFill>
                <a:effectLst>
                  <a:outerShdw blurRad="38100" dist="38100" dir="2700000" algn="tl">
                    <a:srgbClr val="000000">
                      <a:alpha val="43137"/>
                    </a:srgbClr>
                  </a:outerShdw>
                </a:effectLst>
              </a:rPr>
            </a:br>
            <a:r>
              <a:rPr lang="en-US" sz="1600" dirty="0">
                <a:solidFill>
                  <a:srgbClr val="C00000"/>
                </a:solidFill>
                <a:effectLst>
                  <a:outerShdw blurRad="38100" dist="38100" dir="2700000" algn="tl">
                    <a:srgbClr val="000000">
                      <a:alpha val="43137"/>
                    </a:srgbClr>
                  </a:outerShdw>
                </a:effectLst>
              </a:rPr>
              <a:t>If you land on the </a:t>
            </a:r>
            <a:r>
              <a:rPr lang="en-US" sz="1600" dirty="0" smtClean="0">
                <a:solidFill>
                  <a:srgbClr val="C00000"/>
                </a:solidFill>
                <a:effectLst>
                  <a:outerShdw blurRad="38100" dist="38100" dir="2700000" algn="tl">
                    <a:srgbClr val="000000">
                      <a:alpha val="43137"/>
                    </a:srgbClr>
                  </a:outerShdw>
                </a:effectLst>
              </a:rPr>
              <a:t> squares 17, 19, 21 </a:t>
            </a:r>
            <a:r>
              <a:rPr lang="en-US" sz="1600" dirty="0">
                <a:solidFill>
                  <a:srgbClr val="C00000"/>
                </a:solidFill>
                <a:effectLst>
                  <a:outerShdw blurRad="38100" dist="38100" dir="2700000" algn="tl">
                    <a:srgbClr val="000000">
                      <a:alpha val="43137"/>
                    </a:srgbClr>
                  </a:outerShdw>
                </a:effectLst>
              </a:rPr>
              <a:t>you will </a:t>
            </a:r>
            <a:r>
              <a:rPr lang="en-US" sz="1600" dirty="0" smtClean="0">
                <a:solidFill>
                  <a:srgbClr val="C00000"/>
                </a:solidFill>
                <a:effectLst>
                  <a:outerShdw blurRad="38100" dist="38100" dir="2700000" algn="tl">
                    <a:srgbClr val="000000">
                      <a:alpha val="43137"/>
                    </a:srgbClr>
                  </a:outerShdw>
                </a:effectLst>
              </a:rPr>
              <a:t> </a:t>
            </a:r>
            <a:r>
              <a:rPr lang="en-US" sz="1600" dirty="0">
                <a:solidFill>
                  <a:srgbClr val="C00000"/>
                </a:solidFill>
                <a:effectLst>
                  <a:outerShdw blurRad="38100" dist="38100" dir="2700000" algn="tl">
                    <a:srgbClr val="000000">
                      <a:alpha val="43137"/>
                    </a:srgbClr>
                  </a:outerShdw>
                </a:effectLst>
              </a:rPr>
              <a:t>have to move back to </a:t>
            </a:r>
            <a:r>
              <a:rPr lang="en-US" sz="1600" dirty="0" smtClean="0">
                <a:solidFill>
                  <a:srgbClr val="C00000"/>
                </a:solidFill>
                <a:effectLst>
                  <a:outerShdw blurRad="38100" dist="38100" dir="2700000" algn="tl">
                    <a:srgbClr val="000000">
                      <a:alpha val="43137"/>
                    </a:srgbClr>
                  </a:outerShdw>
                </a:effectLst>
              </a:rPr>
              <a:t>the mentioned square.</a:t>
            </a:r>
            <a:br>
              <a:rPr lang="en-US" sz="1600" dirty="0" smtClean="0">
                <a:solidFill>
                  <a:srgbClr val="C00000"/>
                </a:solidFill>
                <a:effectLst>
                  <a:outerShdw blurRad="38100" dist="38100" dir="2700000" algn="tl">
                    <a:srgbClr val="000000">
                      <a:alpha val="43137"/>
                    </a:srgbClr>
                  </a:outerShdw>
                </a:effectLst>
              </a:rPr>
            </a:br>
            <a:r>
              <a:rPr lang="en-US" sz="1600" dirty="0">
                <a:solidFill>
                  <a:srgbClr val="C00000"/>
                </a:solidFill>
                <a:effectLst>
                  <a:outerShdw blurRad="38100" dist="38100" dir="2700000" algn="tl">
                    <a:srgbClr val="000000">
                      <a:alpha val="43137"/>
                    </a:srgbClr>
                  </a:outerShdw>
                </a:effectLst>
              </a:rPr>
              <a:t/>
            </a:r>
            <a:br>
              <a:rPr lang="en-US" sz="1600" dirty="0">
                <a:solidFill>
                  <a:srgbClr val="C00000"/>
                </a:solidFill>
                <a:effectLst>
                  <a:outerShdw blurRad="38100" dist="38100" dir="2700000" algn="tl">
                    <a:srgbClr val="000000">
                      <a:alpha val="43137"/>
                    </a:srgbClr>
                  </a:outerShdw>
                </a:effectLst>
              </a:rPr>
            </a:br>
            <a:r>
              <a:rPr lang="en-US" sz="1600" dirty="0">
                <a:solidFill>
                  <a:srgbClr val="C00000"/>
                </a:solidFill>
                <a:effectLst>
                  <a:outerShdw blurRad="38100" dist="38100" dir="2700000" algn="tl">
                    <a:srgbClr val="000000">
                      <a:alpha val="43137"/>
                    </a:srgbClr>
                  </a:outerShdw>
                </a:effectLst>
              </a:rPr>
              <a:t>If you land on the </a:t>
            </a:r>
            <a:r>
              <a:rPr lang="en-US" sz="1600" dirty="0" smtClean="0">
                <a:solidFill>
                  <a:srgbClr val="C00000"/>
                </a:solidFill>
                <a:effectLst>
                  <a:outerShdw blurRad="38100" dist="38100" dir="2700000" algn="tl">
                    <a:srgbClr val="000000">
                      <a:alpha val="43137"/>
                    </a:srgbClr>
                  </a:outerShdw>
                </a:effectLst>
              </a:rPr>
              <a:t>square 15, </a:t>
            </a:r>
            <a:r>
              <a:rPr lang="en-US" sz="1600" dirty="0">
                <a:solidFill>
                  <a:srgbClr val="C00000"/>
                </a:solidFill>
                <a:effectLst>
                  <a:outerShdw blurRad="38100" dist="38100" dir="2700000" algn="tl">
                    <a:srgbClr val="000000">
                      <a:alpha val="43137"/>
                    </a:srgbClr>
                  </a:outerShdw>
                </a:effectLst>
              </a:rPr>
              <a:t>you will have to </a:t>
            </a:r>
            <a:r>
              <a:rPr lang="en-US" sz="1600" dirty="0" smtClean="0">
                <a:solidFill>
                  <a:srgbClr val="C00000"/>
                </a:solidFill>
                <a:effectLst>
                  <a:outerShdw blurRad="38100" dist="38100" dir="2700000" algn="tl">
                    <a:srgbClr val="000000">
                      <a:alpha val="43137"/>
                    </a:srgbClr>
                  </a:outerShdw>
                </a:effectLst>
              </a:rPr>
              <a:t>go forward to the square 18.</a:t>
            </a:r>
            <a:br>
              <a:rPr lang="en-US" sz="1600" dirty="0" smtClean="0">
                <a:solidFill>
                  <a:srgbClr val="C00000"/>
                </a:solidFill>
                <a:effectLst>
                  <a:outerShdw blurRad="38100" dist="38100" dir="2700000" algn="tl">
                    <a:srgbClr val="000000">
                      <a:alpha val="43137"/>
                    </a:srgbClr>
                  </a:outerShdw>
                </a:effectLst>
              </a:rPr>
            </a:br>
            <a:r>
              <a:rPr lang="en-US" sz="1600" dirty="0">
                <a:solidFill>
                  <a:srgbClr val="C00000"/>
                </a:solidFill>
                <a:effectLst>
                  <a:outerShdw blurRad="38100" dist="38100" dir="2700000" algn="tl">
                    <a:srgbClr val="000000">
                      <a:alpha val="43137"/>
                    </a:srgbClr>
                  </a:outerShdw>
                </a:effectLst>
              </a:rPr>
              <a:t/>
            </a:r>
            <a:br>
              <a:rPr lang="en-US" sz="1600" dirty="0">
                <a:solidFill>
                  <a:srgbClr val="C00000"/>
                </a:solidFill>
                <a:effectLst>
                  <a:outerShdw blurRad="38100" dist="38100" dir="2700000" algn="tl">
                    <a:srgbClr val="000000">
                      <a:alpha val="43137"/>
                    </a:srgbClr>
                  </a:outerShdw>
                </a:effectLst>
              </a:rPr>
            </a:br>
            <a:r>
              <a:rPr lang="en-US" sz="1600" dirty="0">
                <a:solidFill>
                  <a:srgbClr val="C00000"/>
                </a:solidFill>
                <a:effectLst>
                  <a:outerShdw blurRad="38100" dist="38100" dir="2700000" algn="tl">
                    <a:srgbClr val="000000">
                      <a:alpha val="43137"/>
                    </a:srgbClr>
                  </a:outerShdw>
                </a:effectLst>
              </a:rPr>
              <a:t>If you land on </a:t>
            </a:r>
            <a:r>
              <a:rPr lang="en-US" sz="1600" dirty="0" smtClean="0">
                <a:solidFill>
                  <a:srgbClr val="C00000"/>
                </a:solidFill>
                <a:effectLst>
                  <a:outerShdw blurRad="38100" dist="38100" dir="2700000" algn="tl">
                    <a:srgbClr val="000000">
                      <a:alpha val="43137"/>
                    </a:srgbClr>
                  </a:outerShdw>
                </a:effectLst>
              </a:rPr>
              <a:t>square 16, </a:t>
            </a:r>
            <a:r>
              <a:rPr lang="en-US" sz="1600" dirty="0">
                <a:solidFill>
                  <a:srgbClr val="C00000"/>
                </a:solidFill>
                <a:effectLst>
                  <a:outerShdw blurRad="38100" dist="38100" dir="2700000" algn="tl">
                    <a:srgbClr val="000000">
                      <a:alpha val="43137"/>
                    </a:srgbClr>
                  </a:outerShdw>
                </a:effectLst>
              </a:rPr>
              <a:t>you have to go back </a:t>
            </a:r>
            <a:r>
              <a:rPr lang="en-US" sz="1600" dirty="0" smtClean="0">
                <a:solidFill>
                  <a:srgbClr val="C00000"/>
                </a:solidFill>
                <a:effectLst>
                  <a:outerShdw blurRad="38100" dist="38100" dir="2700000" algn="tl">
                    <a:srgbClr val="000000">
                      <a:alpha val="43137"/>
                    </a:srgbClr>
                  </a:outerShdw>
                </a:effectLst>
              </a:rPr>
              <a:t>home and start </a:t>
            </a:r>
            <a:r>
              <a:rPr lang="en-US" sz="1600" dirty="0">
                <a:solidFill>
                  <a:srgbClr val="C00000"/>
                </a:solidFill>
                <a:effectLst>
                  <a:outerShdw blurRad="38100" dist="38100" dir="2700000" algn="tl">
                    <a:srgbClr val="000000">
                      <a:alpha val="43137"/>
                    </a:srgbClr>
                  </a:outerShdw>
                </a:effectLst>
              </a:rPr>
              <a:t>all over again</a:t>
            </a:r>
            <a:r>
              <a:rPr lang="en-US" sz="1600" dirty="0" smtClean="0">
                <a:solidFill>
                  <a:srgbClr val="C00000"/>
                </a:solidFill>
                <a:effectLst>
                  <a:outerShdw blurRad="38100" dist="38100" dir="2700000" algn="tl">
                    <a:srgbClr val="000000">
                      <a:alpha val="43137"/>
                    </a:srgbClr>
                  </a:outerShdw>
                </a:effectLst>
              </a:rPr>
              <a:t>!</a:t>
            </a:r>
            <a:br>
              <a:rPr lang="en-US" sz="1600" dirty="0" smtClean="0">
                <a:solidFill>
                  <a:srgbClr val="C00000"/>
                </a:solidFill>
                <a:effectLst>
                  <a:outerShdw blurRad="38100" dist="38100" dir="2700000" algn="tl">
                    <a:srgbClr val="000000">
                      <a:alpha val="43137"/>
                    </a:srgbClr>
                  </a:outerShdw>
                </a:effectLst>
              </a:rPr>
            </a:br>
            <a:r>
              <a:rPr lang="en-US" sz="1600" dirty="0">
                <a:solidFill>
                  <a:srgbClr val="C00000"/>
                </a:solidFill>
                <a:effectLst>
                  <a:outerShdw blurRad="38100" dist="38100" dir="2700000" algn="tl">
                    <a:srgbClr val="000000">
                      <a:alpha val="43137"/>
                    </a:srgbClr>
                  </a:outerShdw>
                </a:effectLst>
              </a:rPr>
              <a:t/>
            </a:r>
            <a:br>
              <a:rPr lang="en-US" sz="1600" dirty="0">
                <a:solidFill>
                  <a:srgbClr val="C00000"/>
                </a:solidFill>
                <a:effectLst>
                  <a:outerShdw blurRad="38100" dist="38100" dir="2700000" algn="tl">
                    <a:srgbClr val="000000">
                      <a:alpha val="43137"/>
                    </a:srgbClr>
                  </a:outerShdw>
                </a:effectLst>
              </a:rPr>
            </a:br>
            <a:r>
              <a:rPr lang="en-US" sz="1600" dirty="0" smtClean="0">
                <a:solidFill>
                  <a:srgbClr val="C00000"/>
                </a:solidFill>
                <a:effectLst>
                  <a:outerShdw blurRad="38100" dist="38100" dir="2700000" algn="tl">
                    <a:srgbClr val="000000">
                      <a:alpha val="43137"/>
                    </a:srgbClr>
                  </a:outerShdw>
                </a:effectLst>
              </a:rPr>
              <a:t>Players </a:t>
            </a:r>
            <a:r>
              <a:rPr lang="en-US" sz="1600" dirty="0">
                <a:solidFill>
                  <a:srgbClr val="C00000"/>
                </a:solidFill>
                <a:effectLst>
                  <a:outerShdw blurRad="38100" dist="38100" dir="2700000" algn="tl">
                    <a:srgbClr val="000000">
                      <a:alpha val="43137"/>
                    </a:srgbClr>
                  </a:outerShdw>
                </a:effectLst>
              </a:rPr>
              <a:t>may not share squares, so if your dice roll would land you on an occupied square you will have to stay where you are until it is your turn again. </a:t>
            </a:r>
            <a:r>
              <a:rPr lang="en-US" sz="1600" dirty="0" smtClean="0">
                <a:solidFill>
                  <a:srgbClr val="C00000"/>
                </a:solidFill>
                <a:effectLst>
                  <a:outerShdw blurRad="38100" dist="38100" dir="2700000" algn="tl">
                    <a:srgbClr val="000000">
                      <a:alpha val="43137"/>
                    </a:srgbClr>
                  </a:outerShdw>
                </a:effectLst>
              </a:rPr>
              <a:t/>
            </a:r>
            <a:br>
              <a:rPr lang="en-US" sz="1600" dirty="0" smtClean="0">
                <a:solidFill>
                  <a:srgbClr val="C00000"/>
                </a:solidFill>
                <a:effectLst>
                  <a:outerShdw blurRad="38100" dist="38100" dir="2700000" algn="tl">
                    <a:srgbClr val="000000">
                      <a:alpha val="43137"/>
                    </a:srgbClr>
                  </a:outerShdw>
                </a:effectLst>
              </a:rPr>
            </a:br>
            <a:r>
              <a:rPr lang="en-US" sz="1600" dirty="0">
                <a:solidFill>
                  <a:srgbClr val="C00000"/>
                </a:solidFill>
                <a:effectLst>
                  <a:outerShdw blurRad="38100" dist="38100" dir="2700000" algn="tl">
                    <a:srgbClr val="000000">
                      <a:alpha val="43137"/>
                    </a:srgbClr>
                  </a:outerShdw>
                </a:effectLst>
              </a:rPr>
              <a:t/>
            </a:r>
            <a:br>
              <a:rPr lang="en-US" sz="1600" dirty="0">
                <a:solidFill>
                  <a:srgbClr val="C00000"/>
                </a:solidFill>
                <a:effectLst>
                  <a:outerShdw blurRad="38100" dist="38100" dir="2700000" algn="tl">
                    <a:srgbClr val="000000">
                      <a:alpha val="43137"/>
                    </a:srgbClr>
                  </a:outerShdw>
                </a:effectLst>
              </a:rPr>
            </a:br>
            <a:r>
              <a:rPr lang="en-US" sz="1600" dirty="0" smtClean="0">
                <a:solidFill>
                  <a:srgbClr val="C00000"/>
                </a:solidFill>
                <a:effectLst>
                  <a:outerShdw blurRad="38100" dist="38100" dir="2700000" algn="tl">
                    <a:srgbClr val="000000">
                      <a:alpha val="43137"/>
                    </a:srgbClr>
                  </a:outerShdw>
                </a:effectLst>
              </a:rPr>
              <a:t>To </a:t>
            </a:r>
            <a:r>
              <a:rPr lang="en-US" sz="1600" dirty="0">
                <a:solidFill>
                  <a:srgbClr val="C00000"/>
                </a:solidFill>
                <a:effectLst>
                  <a:outerShdw blurRad="38100" dist="38100" dir="2700000" algn="tl">
                    <a:srgbClr val="000000">
                      <a:alpha val="43137"/>
                    </a:srgbClr>
                  </a:outerShdw>
                </a:effectLst>
              </a:rPr>
              <a:t>win you must reach square </a:t>
            </a:r>
            <a:r>
              <a:rPr lang="en-US" sz="1600" dirty="0" smtClean="0">
                <a:solidFill>
                  <a:srgbClr val="C00000"/>
                </a:solidFill>
                <a:effectLst>
                  <a:outerShdw blurRad="38100" dist="38100" dir="2700000" algn="tl">
                    <a:srgbClr val="000000">
                      <a:alpha val="43137"/>
                    </a:srgbClr>
                  </a:outerShdw>
                </a:effectLst>
              </a:rPr>
              <a:t>22 </a:t>
            </a:r>
            <a:r>
              <a:rPr lang="en-US" sz="1600" dirty="0">
                <a:solidFill>
                  <a:srgbClr val="C00000"/>
                </a:solidFill>
                <a:effectLst>
                  <a:outerShdw blurRad="38100" dist="38100" dir="2700000" algn="tl">
                    <a:srgbClr val="000000">
                      <a:alpha val="43137"/>
                    </a:srgbClr>
                  </a:outerShdw>
                </a:effectLst>
              </a:rPr>
              <a:t>exactly. If your dice roll is more than you need then you move in to square </a:t>
            </a:r>
            <a:r>
              <a:rPr lang="en-US" sz="1600" dirty="0" smtClean="0">
                <a:solidFill>
                  <a:srgbClr val="C00000"/>
                </a:solidFill>
                <a:effectLst>
                  <a:outerShdw blurRad="38100" dist="38100" dir="2700000" algn="tl">
                    <a:srgbClr val="000000">
                      <a:alpha val="43137"/>
                    </a:srgbClr>
                  </a:outerShdw>
                </a:effectLst>
              </a:rPr>
              <a:t>22 </a:t>
            </a:r>
            <a:r>
              <a:rPr lang="en-US" sz="1600" dirty="0">
                <a:solidFill>
                  <a:srgbClr val="C00000"/>
                </a:solidFill>
                <a:effectLst>
                  <a:outerShdw blurRad="38100" dist="38100" dir="2700000" algn="tl">
                    <a:srgbClr val="000000">
                      <a:alpha val="43137"/>
                    </a:srgbClr>
                  </a:outerShdw>
                </a:effectLst>
              </a:rPr>
              <a:t>and then bounce back out again, each spot on the dice is still </a:t>
            </a:r>
            <a:r>
              <a:rPr lang="en-US" sz="1600">
                <a:solidFill>
                  <a:srgbClr val="C00000"/>
                </a:solidFill>
                <a:effectLst>
                  <a:outerShdw blurRad="38100" dist="38100" dir="2700000" algn="tl">
                    <a:srgbClr val="000000">
                      <a:alpha val="43137"/>
                    </a:srgbClr>
                  </a:outerShdw>
                </a:effectLst>
              </a:rPr>
              <a:t>one </a:t>
            </a:r>
            <a:r>
              <a:rPr lang="en-US" sz="1600" smtClean="0">
                <a:solidFill>
                  <a:srgbClr val="C00000"/>
                </a:solidFill>
                <a:effectLst>
                  <a:outerShdw blurRad="38100" dist="38100" dir="2700000" algn="tl">
                    <a:srgbClr val="000000">
                      <a:alpha val="43137"/>
                    </a:srgbClr>
                  </a:outerShdw>
                </a:effectLst>
              </a:rPr>
              <a:t>square </a:t>
            </a:r>
            <a:r>
              <a:rPr lang="en-US" sz="1600" dirty="0">
                <a:solidFill>
                  <a:srgbClr val="C00000"/>
                </a:solidFill>
                <a:effectLst>
                  <a:outerShdw blurRad="38100" dist="38100" dir="2700000" algn="tl">
                    <a:srgbClr val="000000">
                      <a:alpha val="43137"/>
                    </a:srgbClr>
                  </a:outerShdw>
                </a:effectLst>
              </a:rPr>
              <a:t>in this move. If you land on any of the special squares while you are doing this then you must follow the normal instructions</a:t>
            </a:r>
            <a:r>
              <a:rPr lang="en-US" sz="1600" dirty="0" smtClean="0">
                <a:solidFill>
                  <a:srgbClr val="C00000"/>
                </a:solidFill>
                <a:effectLst>
                  <a:outerShdw blurRad="38100" dist="38100" dir="2700000" algn="tl">
                    <a:srgbClr val="000000">
                      <a:alpha val="43137"/>
                    </a:srgbClr>
                  </a:outerShdw>
                </a:effectLst>
              </a:rPr>
              <a:t>.</a:t>
            </a:r>
            <a:br>
              <a:rPr lang="en-US" sz="1600" dirty="0" smtClean="0">
                <a:solidFill>
                  <a:srgbClr val="C00000"/>
                </a:solidFill>
                <a:effectLst>
                  <a:outerShdw blurRad="38100" dist="38100" dir="2700000" algn="tl">
                    <a:srgbClr val="000000">
                      <a:alpha val="43137"/>
                    </a:srgbClr>
                  </a:outerShdw>
                </a:effectLst>
              </a:rPr>
            </a:br>
            <a:r>
              <a:rPr lang="en-US" sz="1600" dirty="0">
                <a:solidFill>
                  <a:srgbClr val="C00000"/>
                </a:solidFill>
                <a:effectLst>
                  <a:outerShdw blurRad="38100" dist="38100" dir="2700000" algn="tl">
                    <a:srgbClr val="000000">
                      <a:alpha val="43137"/>
                    </a:srgbClr>
                  </a:outerShdw>
                </a:effectLst>
              </a:rPr>
              <a:t/>
            </a:r>
            <a:br>
              <a:rPr lang="en-US" sz="1600" dirty="0">
                <a:solidFill>
                  <a:srgbClr val="C00000"/>
                </a:solidFill>
                <a:effectLst>
                  <a:outerShdw blurRad="38100" dist="38100" dir="2700000" algn="tl">
                    <a:srgbClr val="000000">
                      <a:alpha val="43137"/>
                    </a:srgbClr>
                  </a:outerShdw>
                </a:effectLst>
              </a:rPr>
            </a:br>
            <a:r>
              <a:rPr lang="en-US" sz="1600" dirty="0">
                <a:solidFill>
                  <a:srgbClr val="C00000"/>
                </a:solidFill>
                <a:effectLst>
                  <a:outerShdw blurRad="38100" dist="38100" dir="2700000" algn="tl">
                    <a:srgbClr val="000000">
                      <a:alpha val="43137"/>
                    </a:srgbClr>
                  </a:outerShdw>
                </a:effectLst>
              </a:rPr>
              <a:t>When you land on square </a:t>
            </a:r>
            <a:r>
              <a:rPr lang="en-US" sz="1600" dirty="0" smtClean="0">
                <a:solidFill>
                  <a:srgbClr val="C00000"/>
                </a:solidFill>
                <a:effectLst>
                  <a:outerShdw blurRad="38100" dist="38100" dir="2700000" algn="tl">
                    <a:srgbClr val="000000">
                      <a:alpha val="43137"/>
                    </a:srgbClr>
                  </a:outerShdw>
                </a:effectLst>
              </a:rPr>
              <a:t>22 </a:t>
            </a:r>
            <a:r>
              <a:rPr lang="en-US" sz="1600" dirty="0">
                <a:solidFill>
                  <a:srgbClr val="C00000"/>
                </a:solidFill>
                <a:effectLst>
                  <a:outerShdw blurRad="38100" dist="38100" dir="2700000" algn="tl">
                    <a:srgbClr val="000000">
                      <a:alpha val="43137"/>
                    </a:srgbClr>
                  </a:outerShdw>
                </a:effectLst>
              </a:rPr>
              <a:t>exactly you are the winner!</a:t>
            </a:r>
            <a:br>
              <a:rPr lang="en-US" sz="1600" dirty="0">
                <a:solidFill>
                  <a:srgbClr val="C00000"/>
                </a:solidFill>
                <a:effectLst>
                  <a:outerShdw blurRad="38100" dist="38100" dir="2700000" algn="tl">
                    <a:srgbClr val="000000">
                      <a:alpha val="43137"/>
                    </a:srgbClr>
                  </a:outerShdw>
                </a:effectLst>
              </a:rPr>
            </a:br>
            <a:r>
              <a:rPr lang="en-US" sz="1600" dirty="0">
                <a:solidFill>
                  <a:srgbClr val="C00000"/>
                </a:solidFill>
                <a:effectLst>
                  <a:outerShdw blurRad="38100" dist="38100" dir="2700000" algn="tl">
                    <a:srgbClr val="000000">
                      <a:alpha val="43137"/>
                    </a:srgbClr>
                  </a:outerShdw>
                </a:effectLst>
              </a:rPr>
              <a:t/>
            </a:r>
            <a:br>
              <a:rPr lang="en-US" sz="1600" dirty="0">
                <a:solidFill>
                  <a:srgbClr val="C00000"/>
                </a:solidFill>
                <a:effectLst>
                  <a:outerShdw blurRad="38100" dist="38100" dir="2700000" algn="tl">
                    <a:srgbClr val="000000">
                      <a:alpha val="43137"/>
                    </a:srgbClr>
                  </a:outerShdw>
                </a:effectLst>
              </a:rPr>
            </a:br>
            <a:endParaRPr lang="el-GR" sz="1600" dirty="0">
              <a:solidFill>
                <a:srgbClr val="C00000"/>
              </a:solidFill>
              <a:effectLst>
                <a:outerShdw blurRad="38100" dist="38100" dir="2700000" algn="tl">
                  <a:srgbClr val="000000">
                    <a:alpha val="43137"/>
                  </a:srgbClr>
                </a:outerShdw>
              </a:effectLst>
            </a:endParaRPr>
          </a:p>
        </p:txBody>
      </p:sp>
      <p:pic>
        <p:nvPicPr>
          <p:cNvPr id="4" name="3 - Εικόνα" descr="Untitled-1.jpg"/>
          <p:cNvPicPr>
            <a:picLocks noChangeAspect="1"/>
          </p:cNvPicPr>
          <p:nvPr/>
        </p:nvPicPr>
        <p:blipFill>
          <a:blip r:embed="rId2" cstate="print"/>
          <a:stretch>
            <a:fillRect/>
          </a:stretch>
        </p:blipFill>
        <p:spPr>
          <a:xfrm>
            <a:off x="4139952" y="1268760"/>
            <a:ext cx="432047" cy="3438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par>
                                <p:cTn id="10" presetID="5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Scale>
                                      <p:cBhvr>
                                        <p:cTn id="1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gtEl>
                                        <p:attrNameLst>
                                          <p:attrName>ppt_x</p:attrName>
                                          <p:attrName>ppt_y</p:attrName>
                                        </p:attrNameLst>
                                      </p:cBhvr>
                                    </p:animMotion>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6</Words>
  <Application>Microsoft Office PowerPoint</Application>
  <PresentationFormat>Προβολή στην οθόνη (4:3)</PresentationFormat>
  <Paragraphs>4</Paragraphs>
  <Slides>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vt:i4>
      </vt:variant>
    </vt:vector>
  </HeadingPairs>
  <TitlesOfParts>
    <vt:vector size="5" baseType="lpstr">
      <vt:lpstr>Θέμα του Office</vt:lpstr>
      <vt:lpstr>The game of “Santiago De Compostela”  a variation of the well-known “Goose game”.  </vt:lpstr>
      <vt:lpstr>  The object of the game is to be the first person to get to the end of the journey, which is the city of Santiago De Compostela, by following the route of the French prayers to the Camino De Compostela. </vt:lpstr>
      <vt:lpstr>  You will need a board, a dice and a counter (for each player).  </vt:lpstr>
      <vt:lpstr>How To Play  The youngest player goes first. Roll the dice and move your counter one square for each spot on the dice. Then it is the next player's turn unless one of these things happens:  If your counter lands on a square with the icon              you can move again without throwing the dice.  You move the number of spots of your original throw. For example throw a 3, land on an icon, move three squares forward again.  If you land on a square with a monument icon, miss a turn while you stop for some dinner.  If you land on the  squares 17, 19, 21 you will  have to move back to the mentioned square.  If you land on the square 15, you will have to go forward to the square 18.  If you land on square 16, you have to go back home and start all over again!  Players may not share squares, so if your dice roll would land you on an occupied square you will have to stay where you are until it is your turn again.   To win you must reach square 22 exactly. If your dice roll is more than you need then you move in to square 22 and then bounce back out again, each spot on the dice is still one square in this move. If you land on any of the special squares while you are doing this then you must follow the normal instructions.  When you land on square 22 exactly you are the winner!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game of “Santiago De Compostela”</dc:title>
  <dc:creator>user</dc:creator>
  <cp:lastModifiedBy>user</cp:lastModifiedBy>
  <cp:revision>14</cp:revision>
  <dcterms:created xsi:type="dcterms:W3CDTF">2016-05-17T17:22:53Z</dcterms:created>
  <dcterms:modified xsi:type="dcterms:W3CDTF">2016-05-17T18:46:38Z</dcterms:modified>
</cp:coreProperties>
</file>