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0"/>
  </p:notesMasterIdLst>
  <p:sldIdLst>
    <p:sldId id="267" r:id="rId2"/>
    <p:sldId id="268" r:id="rId3"/>
    <p:sldId id="269" r:id="rId4"/>
    <p:sldId id="270" r:id="rId5"/>
    <p:sldId id="271" r:id="rId6"/>
    <p:sldId id="272" r:id="rId7"/>
    <p:sldId id="273" r:id="rId8"/>
    <p:sldId id="274" r:id="rId9"/>
    <p:sldId id="256" r:id="rId10"/>
    <p:sldId id="257" r:id="rId11"/>
    <p:sldId id="261" r:id="rId12"/>
    <p:sldId id="262" r:id="rId13"/>
    <p:sldId id="263" r:id="rId14"/>
    <p:sldId id="258" r:id="rId15"/>
    <p:sldId id="259" r:id="rId16"/>
    <p:sldId id="264" r:id="rId17"/>
    <p:sldId id="265" r:id="rId18"/>
    <p:sldId id="266"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965D"/>
    <a:srgbClr val="B6AD80"/>
    <a:srgbClr val="CCECFF"/>
    <a:srgbClr val="9C9034"/>
    <a:srgbClr val="836717"/>
    <a:srgbClr val="979937"/>
    <a:srgbClr val="C4BA3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96" autoAdjust="0"/>
  </p:normalViewPr>
  <p:slideViewPr>
    <p:cSldViewPr>
      <p:cViewPr>
        <p:scale>
          <a:sx n="70" d="100"/>
          <a:sy n="70" d="100"/>
        </p:scale>
        <p:origin x="-516" y="7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422EA-457E-4D69-8EF9-DEA7D4424BE0}" type="datetimeFigureOut">
              <a:rPr lang="it-IT" smtClean="0"/>
              <a:pPr/>
              <a:t>07/04/2015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D1399C-FCA9-4D59-862D-335E9A2CA55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220B761-7394-49CF-A512-3A9DCCBA3633}" type="slidenum">
              <a:rPr lang="it-IT" smtClean="0"/>
              <a:pPr/>
              <a:t>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FB3C25C-58A4-482C-82D1-85B926563226}" type="datetimeFigureOut">
              <a:rPr lang="it-IT" smtClean="0"/>
              <a:pPr/>
              <a:t>07/04/2015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9AAD58-A939-4E8D-BEF5-17ADA6CE81FC}" type="slidenum">
              <a:rPr lang="it-IT" smtClean="0"/>
              <a:pPr/>
              <a:t>‹N›</a:t>
            </a:fld>
            <a:endParaRPr lang="it-IT"/>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FB3C25C-58A4-482C-82D1-85B926563226}" type="datetimeFigureOut">
              <a:rPr lang="it-IT" smtClean="0"/>
              <a:pPr/>
              <a:t>07/04/2015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9AAD58-A939-4E8D-BEF5-17ADA6CE81FC}" type="slidenum">
              <a:rPr lang="it-IT" smtClean="0"/>
              <a:pPr/>
              <a:t>‹N›</a:t>
            </a:fld>
            <a:endParaRPr lang="it-IT"/>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FB3C25C-58A4-482C-82D1-85B926563226}" type="datetimeFigureOut">
              <a:rPr lang="it-IT" smtClean="0"/>
              <a:pPr/>
              <a:t>07/04/2015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9AAD58-A939-4E8D-BEF5-17ADA6CE81FC}" type="slidenum">
              <a:rPr lang="it-IT" smtClean="0"/>
              <a:pPr/>
              <a:t>‹N›</a:t>
            </a:fld>
            <a:endParaRPr lang="it-IT"/>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FB3C25C-58A4-482C-82D1-85B926563226}" type="datetimeFigureOut">
              <a:rPr lang="it-IT" smtClean="0"/>
              <a:pPr/>
              <a:t>07/04/2015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9AAD58-A939-4E8D-BEF5-17ADA6CE81FC}" type="slidenum">
              <a:rPr lang="it-IT" smtClean="0"/>
              <a:pPr/>
              <a:t>‹N›</a:t>
            </a:fld>
            <a:endParaRPr lang="it-IT"/>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FB3C25C-58A4-482C-82D1-85B926563226}" type="datetimeFigureOut">
              <a:rPr lang="it-IT" smtClean="0"/>
              <a:pPr/>
              <a:t>07/04/2015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9AAD58-A939-4E8D-BEF5-17ADA6CE81FC}" type="slidenum">
              <a:rPr lang="it-IT" smtClean="0"/>
              <a:pPr/>
              <a:t>‹N›</a:t>
            </a:fld>
            <a:endParaRPr lang="it-IT"/>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FB3C25C-58A4-482C-82D1-85B926563226}" type="datetimeFigureOut">
              <a:rPr lang="it-IT" smtClean="0"/>
              <a:pPr/>
              <a:t>07/04/2015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9AAD58-A939-4E8D-BEF5-17ADA6CE81FC}" type="slidenum">
              <a:rPr lang="it-IT" smtClean="0"/>
              <a:pPr/>
              <a:t>‹N›</a:t>
            </a:fld>
            <a:endParaRPr lang="it-IT"/>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FB3C25C-58A4-482C-82D1-85B926563226}" type="datetimeFigureOut">
              <a:rPr lang="it-IT" smtClean="0"/>
              <a:pPr/>
              <a:t>07/04/2015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09AAD58-A939-4E8D-BEF5-17ADA6CE81FC}" type="slidenum">
              <a:rPr lang="it-IT" smtClean="0"/>
              <a:pPr/>
              <a:t>‹N›</a:t>
            </a:fld>
            <a:endParaRPr lang="it-IT"/>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FB3C25C-58A4-482C-82D1-85B926563226}" type="datetimeFigureOut">
              <a:rPr lang="it-IT" smtClean="0"/>
              <a:pPr/>
              <a:t>07/04/2015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09AAD58-A939-4E8D-BEF5-17ADA6CE81FC}" type="slidenum">
              <a:rPr lang="it-IT" smtClean="0"/>
              <a:pPr/>
              <a:t>‹N›</a:t>
            </a:fld>
            <a:endParaRPr lang="it-IT"/>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FB3C25C-58A4-482C-82D1-85B926563226}" type="datetimeFigureOut">
              <a:rPr lang="it-IT" smtClean="0"/>
              <a:pPr/>
              <a:t>07/04/2015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09AAD58-A939-4E8D-BEF5-17ADA6CE81FC}" type="slidenum">
              <a:rPr lang="it-IT" smtClean="0"/>
              <a:pPr/>
              <a:t>‹N›</a:t>
            </a:fld>
            <a:endParaRPr lang="it-IT"/>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FB3C25C-58A4-482C-82D1-85B926563226}" type="datetimeFigureOut">
              <a:rPr lang="it-IT" smtClean="0"/>
              <a:pPr/>
              <a:t>07/04/2015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9AAD58-A939-4E8D-BEF5-17ADA6CE81FC}" type="slidenum">
              <a:rPr lang="it-IT" smtClean="0"/>
              <a:pPr/>
              <a:t>‹N›</a:t>
            </a:fld>
            <a:endParaRPr lang="it-IT"/>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FB3C25C-58A4-482C-82D1-85B926563226}" type="datetimeFigureOut">
              <a:rPr lang="it-IT" smtClean="0"/>
              <a:pPr/>
              <a:t>07/04/2015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9AAD58-A939-4E8D-BEF5-17ADA6CE81FC}" type="slidenum">
              <a:rPr lang="it-IT" smtClean="0"/>
              <a:pPr/>
              <a:t>‹N›</a:t>
            </a:fld>
            <a:endParaRPr lang="it-IT"/>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2700000" scaled="0"/>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3C25C-58A4-482C-82D1-85B926563226}" type="datetimeFigureOut">
              <a:rPr lang="it-IT" smtClean="0"/>
              <a:pPr/>
              <a:t>07/04/2015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AAD58-A939-4E8D-BEF5-17ADA6CE81F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3635896" y="0"/>
            <a:ext cx="5688632" cy="3312368"/>
          </a:xfrm>
        </p:spPr>
        <p:txBody>
          <a:bodyPr>
            <a:normAutofit/>
          </a:bodyPr>
          <a:lstStyle/>
          <a:p>
            <a:r>
              <a:rPr lang="it-IT" sz="7200" b="1" dirty="0" smtClean="0">
                <a:solidFill>
                  <a:srgbClr val="C00000"/>
                </a:solidFill>
                <a:latin typeface="Andalus" pitchFamily="18" charset="-78"/>
                <a:cs typeface="Andalus" pitchFamily="18" charset="-78"/>
              </a:rPr>
              <a:t>Alessandro Magno</a:t>
            </a:r>
            <a:endParaRPr lang="it-IT" sz="7200" b="1" dirty="0">
              <a:solidFill>
                <a:srgbClr val="C00000"/>
              </a:solidFill>
              <a:latin typeface="Andalus" pitchFamily="18" charset="-78"/>
              <a:cs typeface="Andalus" pitchFamily="18" charset="-78"/>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428604"/>
            <a:ext cx="8229600" cy="1143000"/>
          </a:xfrm>
        </p:spPr>
        <p:txBody>
          <a:bodyPr>
            <a:noAutofit/>
          </a:bodyPr>
          <a:lstStyle/>
          <a:p>
            <a:r>
              <a:rPr lang="it-IT" sz="7200" b="1" dirty="0" smtClean="0">
                <a:solidFill>
                  <a:srgbClr val="A1965D"/>
                </a:solidFill>
                <a:latin typeface="PMingLiU" pitchFamily="18" charset="-120"/>
                <a:ea typeface="PMingLiU" pitchFamily="18" charset="-120"/>
                <a:cs typeface="Narkisim" pitchFamily="34" charset="-79"/>
              </a:rPr>
              <a:t>Il sogno di un impero universale </a:t>
            </a:r>
            <a:endParaRPr lang="it-IT" sz="7200" b="1" dirty="0">
              <a:solidFill>
                <a:srgbClr val="A1965D"/>
              </a:solidFill>
              <a:latin typeface="PMingLiU" pitchFamily="18" charset="-120"/>
              <a:ea typeface="PMingLiU" pitchFamily="18" charset="-120"/>
              <a:cs typeface="Narkisim" pitchFamily="34" charset="-79"/>
            </a:endParaRPr>
          </a:p>
        </p:txBody>
      </p:sp>
      <p:pic>
        <p:nvPicPr>
          <p:cNvPr id="4" name="Immagine 3" descr="Massima-espansione-dellimpero-di-Alessandro-Magno.jpg"/>
          <p:cNvPicPr>
            <a:picLocks noChangeAspect="1"/>
          </p:cNvPicPr>
          <p:nvPr/>
        </p:nvPicPr>
        <p:blipFill>
          <a:blip r:embed="rId2" cstate="print"/>
          <a:stretch>
            <a:fillRect/>
          </a:stretch>
        </p:blipFill>
        <p:spPr>
          <a:xfrm>
            <a:off x="785786" y="2214554"/>
            <a:ext cx="7620000" cy="42545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3357554" cy="6858000"/>
          </a:xfrm>
        </p:spPr>
        <p:txBody>
          <a:bodyPr>
            <a:normAutofit lnSpcReduction="10000"/>
          </a:bodyPr>
          <a:lstStyle/>
          <a:p>
            <a:pPr marL="0">
              <a:buNone/>
            </a:pPr>
            <a:r>
              <a:rPr lang="it-IT" b="1" dirty="0" smtClean="0">
                <a:solidFill>
                  <a:schemeClr val="bg2">
                    <a:lumMod val="50000"/>
                  </a:schemeClr>
                </a:solidFill>
                <a:latin typeface="PMingLiU" pitchFamily="18" charset="-120"/>
                <a:ea typeface="PMingLiU" pitchFamily="18" charset="-120"/>
              </a:rPr>
              <a:t>Le intenzioni di Alessandro erano ormai scoperte: creare un impero universale, d'Occidente e d'Oriente insieme. Ovunque passava, egli fondava nuove città, insediava colonie militari, reclutava nuove leve per il suo esercito.</a:t>
            </a:r>
            <a:endParaRPr lang="it-IT" b="1" dirty="0">
              <a:solidFill>
                <a:schemeClr val="bg2">
                  <a:lumMod val="50000"/>
                </a:schemeClr>
              </a:solidFill>
              <a:latin typeface="PMingLiU" pitchFamily="18" charset="-120"/>
              <a:ea typeface="PMingLiU" pitchFamily="18" charset="-120"/>
            </a:endParaRPr>
          </a:p>
        </p:txBody>
      </p:sp>
      <p:pic>
        <p:nvPicPr>
          <p:cNvPr id="4" name="Immagine 3" descr="Napoli_BW_2013-05-16_16-24-01_DxO.jpg"/>
          <p:cNvPicPr>
            <a:picLocks noChangeAspect="1"/>
          </p:cNvPicPr>
          <p:nvPr/>
        </p:nvPicPr>
        <p:blipFill>
          <a:blip r:embed="rId2" cstate="print"/>
          <a:stretch>
            <a:fillRect/>
          </a:stretch>
        </p:blipFill>
        <p:spPr>
          <a:xfrm>
            <a:off x="3571868" y="714356"/>
            <a:ext cx="5429256" cy="54292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2910" y="0"/>
            <a:ext cx="8229600" cy="4525963"/>
          </a:xfrm>
        </p:spPr>
        <p:txBody>
          <a:bodyPr/>
          <a:lstStyle/>
          <a:p>
            <a:pPr marL="0">
              <a:buNone/>
            </a:pPr>
            <a:r>
              <a:rPr lang="it-IT" b="1" dirty="0" smtClean="0">
                <a:solidFill>
                  <a:schemeClr val="bg2">
                    <a:lumMod val="50000"/>
                  </a:schemeClr>
                </a:solidFill>
                <a:latin typeface="PMingLiU" pitchFamily="18" charset="-120"/>
                <a:ea typeface="PMingLiU" pitchFamily="18" charset="-120"/>
              </a:rPr>
              <a:t>La politica di Alessandro mirava ad abbattere i confini geografici, politici e culturali tra Occidente e Oriente, tra greci e barbari, e contribuì concretamente a realizzare la fusione tra le diverse nazionalità dell'Impero. </a:t>
            </a:r>
            <a:endParaRPr lang="it-IT" b="1" dirty="0">
              <a:solidFill>
                <a:schemeClr val="bg2">
                  <a:lumMod val="50000"/>
                </a:schemeClr>
              </a:solidFill>
              <a:latin typeface="PMingLiU" pitchFamily="18" charset="-120"/>
              <a:ea typeface="PMingLiU" pitchFamily="18" charset="-120"/>
            </a:endParaRPr>
          </a:p>
        </p:txBody>
      </p:sp>
      <p:pic>
        <p:nvPicPr>
          <p:cNvPr id="5" name="Immagine 4" descr="battaglia_isso.jpg"/>
          <p:cNvPicPr>
            <a:picLocks noChangeAspect="1"/>
          </p:cNvPicPr>
          <p:nvPr/>
        </p:nvPicPr>
        <p:blipFill>
          <a:blip r:embed="rId2" cstate="print"/>
          <a:stretch>
            <a:fillRect/>
          </a:stretch>
        </p:blipFill>
        <p:spPr>
          <a:xfrm>
            <a:off x="857224" y="2786058"/>
            <a:ext cx="6958007" cy="3865559"/>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285728"/>
            <a:ext cx="4214842" cy="3929090"/>
          </a:xfrm>
        </p:spPr>
        <p:txBody>
          <a:bodyPr>
            <a:noAutofit/>
          </a:bodyPr>
          <a:lstStyle/>
          <a:p>
            <a:pPr marL="0" lvl="1">
              <a:buNone/>
            </a:pPr>
            <a:r>
              <a:rPr lang="it-IT" sz="4400" b="1" dirty="0" smtClean="0">
                <a:solidFill>
                  <a:schemeClr val="bg2">
                    <a:lumMod val="50000"/>
                  </a:schemeClr>
                </a:solidFill>
                <a:latin typeface="PMingLiU" pitchFamily="18" charset="-120"/>
                <a:ea typeface="PMingLiU" pitchFamily="18" charset="-120"/>
              </a:rPr>
              <a:t>Questa ideologia contribuì a creare una visione del mondo e un'impostazione culturale che furono caratteristiche dall'età ellenistica. </a:t>
            </a:r>
            <a:endParaRPr lang="it-IT" sz="4400" b="1" dirty="0">
              <a:solidFill>
                <a:schemeClr val="bg2">
                  <a:lumMod val="50000"/>
                </a:schemeClr>
              </a:solidFill>
              <a:latin typeface="PMingLiU" pitchFamily="18" charset="-120"/>
              <a:ea typeface="PMingLiU" pitchFamily="18" charset="-120"/>
            </a:endParaRPr>
          </a:p>
        </p:txBody>
      </p:sp>
      <p:pic>
        <p:nvPicPr>
          <p:cNvPr id="8" name="Immagine 7" descr="alex.jpg"/>
          <p:cNvPicPr>
            <a:picLocks noChangeAspect="1"/>
          </p:cNvPicPr>
          <p:nvPr/>
        </p:nvPicPr>
        <p:blipFill>
          <a:blip r:embed="rId2" cstate="print"/>
          <a:stretch>
            <a:fillRect/>
          </a:stretch>
        </p:blipFill>
        <p:spPr>
          <a:xfrm>
            <a:off x="5534977" y="0"/>
            <a:ext cx="3609023" cy="68580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0"/>
            <a:ext cx="6829444" cy="917596"/>
          </a:xfrm>
        </p:spPr>
        <p:txBody>
          <a:bodyPr>
            <a:noAutofit/>
          </a:bodyPr>
          <a:lstStyle/>
          <a:p>
            <a:pPr algn="l"/>
            <a:r>
              <a:rPr lang="it-IT" sz="6000" dirty="0" smtClean="0">
                <a:solidFill>
                  <a:srgbClr val="A1965D"/>
                </a:solidFill>
                <a:latin typeface="Baskerville Old Face" pitchFamily="18" charset="0"/>
                <a:cs typeface="Aldhabi" pitchFamily="2" charset="-78"/>
              </a:rPr>
              <a:t>La crisi delle</a:t>
            </a:r>
            <a:r>
              <a:rPr lang="it-IT" sz="6000" i="1" dirty="0" smtClean="0">
                <a:solidFill>
                  <a:srgbClr val="A1965D"/>
                </a:solidFill>
                <a:latin typeface="Baskerville Old Face" pitchFamily="18" charset="0"/>
                <a:cs typeface="Aldhabi" pitchFamily="2" charset="-78"/>
              </a:rPr>
              <a:t> </a:t>
            </a:r>
            <a:r>
              <a:rPr lang="it-IT" sz="6000" i="1" dirty="0" err="1" smtClean="0">
                <a:solidFill>
                  <a:srgbClr val="A1965D"/>
                </a:solidFill>
                <a:latin typeface="Baskerville Old Face" pitchFamily="18" charset="0"/>
                <a:cs typeface="Aldhabi" pitchFamily="2" charset="-78"/>
              </a:rPr>
              <a:t>pòleis</a:t>
            </a:r>
            <a:endParaRPr lang="it-IT" sz="6000" i="1" dirty="0">
              <a:solidFill>
                <a:srgbClr val="A1965D"/>
              </a:solidFill>
              <a:latin typeface="Baskerville Old Face" pitchFamily="18" charset="0"/>
              <a:cs typeface="Aldhabi" pitchFamily="2" charset="-78"/>
            </a:endParaRPr>
          </a:p>
        </p:txBody>
      </p:sp>
      <p:sp>
        <p:nvSpPr>
          <p:cNvPr id="3" name="Segnaposto contenuto 2"/>
          <p:cNvSpPr>
            <a:spLocks noGrp="1"/>
          </p:cNvSpPr>
          <p:nvPr>
            <p:ph idx="1"/>
          </p:nvPr>
        </p:nvSpPr>
        <p:spPr>
          <a:xfrm>
            <a:off x="214282" y="1142984"/>
            <a:ext cx="8472518" cy="4357718"/>
          </a:xfrm>
        </p:spPr>
        <p:txBody>
          <a:bodyPr>
            <a:noAutofit/>
          </a:bodyPr>
          <a:lstStyle/>
          <a:p>
            <a:pPr marL="0">
              <a:buNone/>
            </a:pPr>
            <a:r>
              <a:rPr lang="it-IT" sz="2000" b="1" dirty="0" smtClean="0">
                <a:latin typeface="PMingLiU" pitchFamily="18" charset="-120"/>
                <a:ea typeface="PMingLiU" pitchFamily="18" charset="-120"/>
              </a:rPr>
              <a:t>I danni prodotti dalla guerra del Peloponneso non furono solamente economici o politici, ma produssero un profondo disagio civile e culturale. In seguito a questi eventi, nella società greca maturarono inquietudini e fermenti: si affermò un nuovo senso di individualità. con il tramonto della polis, venne meno anche il senso di una cultura di tipo etico - civile e la cultura dell'età ellenistica seguì nuovi orientamenti.</a:t>
            </a:r>
          </a:p>
          <a:p>
            <a:pPr marL="0">
              <a:buNone/>
            </a:pPr>
            <a:r>
              <a:rPr lang="it-IT" sz="2000" b="1" dirty="0" smtClean="0">
                <a:latin typeface="PMingLiU" pitchFamily="18" charset="-120"/>
                <a:ea typeface="PMingLiU" pitchFamily="18" charset="-120"/>
              </a:rPr>
              <a:t> • L'individualismo: era la tendenza a una visione etica e filosofica che metteva al centro l'individuo, nella sua personale ricerca della felicità, e che di solito predicava il distacco dalle vicende del potere e della storia. </a:t>
            </a:r>
          </a:p>
          <a:p>
            <a:pPr marL="0">
              <a:buNone/>
            </a:pPr>
            <a:r>
              <a:rPr lang="it-IT" sz="2000" b="1" dirty="0" smtClean="0">
                <a:latin typeface="PMingLiU" pitchFamily="18" charset="-120"/>
                <a:ea typeface="PMingLiU" pitchFamily="18" charset="-120"/>
              </a:rPr>
              <a:t>• Il cosmopolitismo: era la consapevolezza di essere cittadini di un mondo (in greco </a:t>
            </a:r>
            <a:r>
              <a:rPr lang="it-IT" sz="2000" b="1" dirty="0" err="1" smtClean="0">
                <a:latin typeface="PMingLiU" pitchFamily="18" charset="-120"/>
                <a:ea typeface="PMingLiU" pitchFamily="18" charset="-120"/>
              </a:rPr>
              <a:t>kòsmos</a:t>
            </a:r>
            <a:r>
              <a:rPr lang="it-IT" sz="2000" b="1" dirty="0" smtClean="0">
                <a:latin typeface="PMingLiU" pitchFamily="18" charset="-120"/>
                <a:ea typeface="PMingLiU" pitchFamily="18" charset="-120"/>
              </a:rPr>
              <a:t>, "mondo", e </a:t>
            </a:r>
            <a:r>
              <a:rPr lang="it-IT" sz="2000" b="1" dirty="0" err="1" smtClean="0">
                <a:latin typeface="PMingLiU" pitchFamily="18" charset="-120"/>
                <a:ea typeface="PMingLiU" pitchFamily="18" charset="-120"/>
              </a:rPr>
              <a:t>polìtes</a:t>
            </a:r>
            <a:r>
              <a:rPr lang="it-IT" sz="2000" b="1" dirty="0" smtClean="0">
                <a:latin typeface="PMingLiU" pitchFamily="18" charset="-120"/>
                <a:ea typeface="PMingLiU" pitchFamily="18" charset="-120"/>
              </a:rPr>
              <a:t>, "cittadino") in cui erano caduti i precedenti confini politici e culturali, quindi in cui la cultura assumeva una dimensione sovranazionale. </a:t>
            </a:r>
          </a:p>
          <a:p>
            <a:pPr marL="0">
              <a:buNone/>
            </a:pPr>
            <a:r>
              <a:rPr lang="it-IT" sz="2000" b="1" dirty="0" smtClean="0">
                <a:latin typeface="PMingLiU" pitchFamily="18" charset="-120"/>
                <a:ea typeface="PMingLiU" pitchFamily="18" charset="-120"/>
              </a:rPr>
              <a:t>La vastità del mondo ellenistico e le generose offerte dei sovrani, desiderosi di accrescere il prestigio culturale delle loro corti, favorirono la creazione di un ceto intellettuale cosmopolita, che poteva spostarsi fra i diversi centri di produzione del sapere. </a:t>
            </a:r>
          </a:p>
          <a:p>
            <a:pPr marL="0">
              <a:buNone/>
            </a:pPr>
            <a:endParaRPr lang="it-IT" sz="2000" dirty="0" smtClean="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funerali-di-Timoleonte.jpg"/>
          <p:cNvPicPr>
            <a:picLocks noChangeAspect="1"/>
          </p:cNvPicPr>
          <p:nvPr/>
        </p:nvPicPr>
        <p:blipFill>
          <a:blip r:embed="rId2" cstate="print"/>
          <a:stretch>
            <a:fillRect/>
          </a:stretch>
        </p:blipFill>
        <p:spPr>
          <a:xfrm>
            <a:off x="857224" y="857232"/>
            <a:ext cx="7286676" cy="517817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142852"/>
            <a:ext cx="7772400" cy="1470025"/>
          </a:xfrm>
        </p:spPr>
        <p:txBody>
          <a:bodyPr/>
          <a:lstStyle/>
          <a:p>
            <a:r>
              <a:rPr lang="it-IT" sz="5400" dirty="0" smtClean="0">
                <a:latin typeface="Century Schoolbook" pitchFamily="18" charset="0"/>
              </a:rPr>
              <a:t>L’Ellenismo</a:t>
            </a:r>
            <a:r>
              <a:rPr lang="it-IT" dirty="0" smtClean="0"/>
              <a:t> </a:t>
            </a:r>
            <a:endParaRPr lang="it-IT" dirty="0"/>
          </a:p>
        </p:txBody>
      </p:sp>
      <p:pic>
        <p:nvPicPr>
          <p:cNvPr id="4" name="Immagine 3" descr="hermitage-alexander_de_grote-22.jpg"/>
          <p:cNvPicPr>
            <a:picLocks noChangeAspect="1"/>
          </p:cNvPicPr>
          <p:nvPr/>
        </p:nvPicPr>
        <p:blipFill>
          <a:blip r:embed="rId2" cstate="print"/>
          <a:stretch>
            <a:fillRect/>
          </a:stretch>
        </p:blipFill>
        <p:spPr>
          <a:xfrm>
            <a:off x="5500694" y="1928802"/>
            <a:ext cx="3357586" cy="45327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Immagine 4" descr="download.jpg"/>
          <p:cNvPicPr>
            <a:picLocks noChangeAspect="1"/>
          </p:cNvPicPr>
          <p:nvPr/>
        </p:nvPicPr>
        <p:blipFill>
          <a:blip r:embed="rId3" cstate="print"/>
          <a:stretch>
            <a:fillRect/>
          </a:stretch>
        </p:blipFill>
        <p:spPr>
          <a:xfrm>
            <a:off x="1248317" y="4429132"/>
            <a:ext cx="3680873" cy="22860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Immagine 5" descr="Laocoon_and_His_Sons.jpg"/>
          <p:cNvPicPr>
            <a:picLocks noChangeAspect="1"/>
          </p:cNvPicPr>
          <p:nvPr/>
        </p:nvPicPr>
        <p:blipFill>
          <a:blip r:embed="rId4" cstate="print"/>
          <a:stretch>
            <a:fillRect/>
          </a:stretch>
        </p:blipFill>
        <p:spPr>
          <a:xfrm>
            <a:off x="714349" y="1857365"/>
            <a:ext cx="2698768" cy="24288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2844" y="714356"/>
            <a:ext cx="4500594" cy="5786478"/>
          </a:xfrm>
        </p:spPr>
        <p:txBody>
          <a:bodyPr>
            <a:normAutofit fontScale="77500" lnSpcReduction="20000"/>
          </a:bodyPr>
          <a:lstStyle/>
          <a:p>
            <a:pPr>
              <a:buNone/>
            </a:pPr>
            <a:r>
              <a:rPr lang="it-IT" sz="2000" dirty="0">
                <a:latin typeface="Century Schoolbook" pitchFamily="18" charset="0"/>
              </a:rPr>
              <a:t> </a:t>
            </a:r>
            <a:r>
              <a:rPr lang="it-IT" sz="2000" dirty="0" smtClean="0">
                <a:latin typeface="Century Schoolbook" pitchFamily="18" charset="0"/>
              </a:rPr>
              <a:t>      </a:t>
            </a:r>
            <a:r>
              <a:rPr lang="it-IT" sz="2400" dirty="0" smtClean="0">
                <a:latin typeface="Century Schoolbook" pitchFamily="18" charset="0"/>
              </a:rPr>
              <a:t>Il </a:t>
            </a:r>
            <a:r>
              <a:rPr lang="it-IT" sz="2400" dirty="0">
                <a:latin typeface="Century Schoolbook" pitchFamily="18" charset="0"/>
              </a:rPr>
              <a:t>termine “ellenismo” è stato inventato da uno storico dell’800, </a:t>
            </a:r>
            <a:r>
              <a:rPr lang="it-IT" sz="2400" dirty="0" err="1">
                <a:latin typeface="Century Schoolbook" pitchFamily="18" charset="0"/>
              </a:rPr>
              <a:t>Droysen</a:t>
            </a:r>
            <a:r>
              <a:rPr lang="it-IT" sz="2400" dirty="0">
                <a:latin typeface="Century Schoolbook" pitchFamily="18" charset="0"/>
              </a:rPr>
              <a:t>. Negli Atti degli Apostoli, infatti, “</a:t>
            </a:r>
            <a:r>
              <a:rPr lang="it-IT" sz="2400" dirty="0" err="1">
                <a:latin typeface="Century Schoolbook" pitchFamily="18" charset="0"/>
              </a:rPr>
              <a:t>ellenistai</a:t>
            </a:r>
            <a:r>
              <a:rPr lang="it-IT" sz="2400" dirty="0">
                <a:latin typeface="Century Schoolbook" pitchFamily="18" charset="0"/>
              </a:rPr>
              <a:t>” veniva usato per indicare gli Ebrei di lingua greca. Facendo un’errata traduzione di questa parola, essa passa ad indicare chi parla un greco imbarbarito.</a:t>
            </a:r>
            <a:r>
              <a:rPr lang="it-IT" sz="2400" dirty="0"/>
              <a:t/>
            </a:r>
            <a:br>
              <a:rPr lang="it-IT" sz="2400" dirty="0"/>
            </a:br>
            <a:endParaRPr lang="it-IT" sz="2400" dirty="0" smtClean="0">
              <a:latin typeface="Century Schoolbook" pitchFamily="18" charset="0"/>
            </a:endParaRPr>
          </a:p>
          <a:p>
            <a:pPr>
              <a:buNone/>
            </a:pPr>
            <a:r>
              <a:rPr lang="it-IT" sz="2400" dirty="0" smtClean="0">
                <a:latin typeface="Century Schoolbook" pitchFamily="18" charset="0"/>
              </a:rPr>
              <a:t>      L’Ellenismo </a:t>
            </a:r>
            <a:r>
              <a:rPr lang="it-IT" sz="2400" dirty="0">
                <a:latin typeface="Century Schoolbook" pitchFamily="18" charset="0"/>
              </a:rPr>
              <a:t>è un periodo storico che inizia nel 323 a.C. con la morte di Alessandro Magno e termina simbolicamente intorno al 500 d.C., quando l’Accademia Platonica viene fatta chiudere. In senso stretto, però, l’Ellenismo si può far concludere nel 31 a.C. con la battaglia di </a:t>
            </a:r>
            <a:r>
              <a:rPr lang="it-IT" sz="2400" dirty="0" err="1">
                <a:latin typeface="Century Schoolbook" pitchFamily="18" charset="0"/>
              </a:rPr>
              <a:t>Azio</a:t>
            </a:r>
            <a:r>
              <a:rPr lang="it-IT" sz="2400" dirty="0">
                <a:latin typeface="Century Schoolbook" pitchFamily="18" charset="0"/>
              </a:rPr>
              <a:t> che segna la conquista romana sull’Oriente. Si distinguono, dunque, un Ellenismo greco (323 – 31 a.C.) ed uno romano (31 a.c. – 500 d.C. ca.).</a:t>
            </a:r>
            <a:r>
              <a:rPr lang="it-IT" dirty="0"/>
              <a:t/>
            </a:r>
            <a:br>
              <a:rPr lang="it-IT" dirty="0"/>
            </a:br>
            <a:endParaRPr lang="it-IT" dirty="0"/>
          </a:p>
        </p:txBody>
      </p:sp>
      <p:pic>
        <p:nvPicPr>
          <p:cNvPr id="4" name="Immagine 3" descr="Castro_Battle_of_Actium.jpg"/>
          <p:cNvPicPr>
            <a:picLocks noChangeAspect="1"/>
          </p:cNvPicPr>
          <p:nvPr/>
        </p:nvPicPr>
        <p:blipFill>
          <a:blip r:embed="rId2" cstate="print"/>
          <a:stretch>
            <a:fillRect/>
          </a:stretch>
        </p:blipFill>
        <p:spPr>
          <a:xfrm>
            <a:off x="4929190" y="428604"/>
            <a:ext cx="3730620" cy="26380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magine 4" descr="alexander_the_great.jpg"/>
          <p:cNvPicPr>
            <a:picLocks noChangeAspect="1"/>
          </p:cNvPicPr>
          <p:nvPr/>
        </p:nvPicPr>
        <p:blipFill>
          <a:blip r:embed="rId3" cstate="print"/>
          <a:stretch>
            <a:fillRect/>
          </a:stretch>
        </p:blipFill>
        <p:spPr>
          <a:xfrm>
            <a:off x="5786446" y="3571876"/>
            <a:ext cx="2041925" cy="2857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2908" y="214290"/>
            <a:ext cx="6215106" cy="5357826"/>
          </a:xfrm>
        </p:spPr>
        <p:txBody>
          <a:bodyPr>
            <a:normAutofit fontScale="40000" lnSpcReduction="20000"/>
          </a:bodyPr>
          <a:lstStyle/>
          <a:p>
            <a:pPr>
              <a:buNone/>
            </a:pPr>
            <a:r>
              <a:rPr lang="it-IT" sz="3800" dirty="0" smtClean="0">
                <a:latin typeface="Century Schoolbook" pitchFamily="18" charset="0"/>
              </a:rPr>
              <a:t>   </a:t>
            </a:r>
            <a:r>
              <a:rPr lang="it-IT" sz="4000" dirty="0" smtClean="0">
                <a:latin typeface="Century Schoolbook" pitchFamily="18" charset="0"/>
              </a:rPr>
              <a:t>    L’Ellenismo </a:t>
            </a:r>
            <a:r>
              <a:rPr lang="it-IT" sz="4000" dirty="0">
                <a:latin typeface="Century Schoolbook" pitchFamily="18" charset="0"/>
              </a:rPr>
              <a:t>è un periodo in cui non si perseguono più i modelli delle opere classiche e gli artisti esprimono una nuova concezione culturale protesa al naturalismo; inoltre, in quest’epoca si assiste alla fioritura della scienza. Abbiamo il Museo di Alessandria, attorno al quale operano gli scienziati di varie discipline:</a:t>
            </a:r>
            <a:br>
              <a:rPr lang="it-IT" sz="4000" dirty="0">
                <a:latin typeface="Century Schoolbook" pitchFamily="18" charset="0"/>
              </a:rPr>
            </a:br>
            <a:r>
              <a:rPr lang="it-IT" sz="4000" dirty="0">
                <a:latin typeface="Century Schoolbook" pitchFamily="18" charset="0"/>
              </a:rPr>
              <a:t/>
            </a:r>
            <a:br>
              <a:rPr lang="it-IT" sz="4000" dirty="0">
                <a:latin typeface="Century Schoolbook" pitchFamily="18" charset="0"/>
              </a:rPr>
            </a:br>
            <a:r>
              <a:rPr lang="it-IT" sz="4000" dirty="0">
                <a:latin typeface="Century Schoolbook" pitchFamily="18" charset="0"/>
              </a:rPr>
              <a:t>1. </a:t>
            </a:r>
            <a:r>
              <a:rPr lang="it-IT" sz="4000" dirty="0" smtClean="0">
                <a:latin typeface="Century Schoolbook" pitchFamily="18" charset="0"/>
              </a:rPr>
              <a:t>Aristofane </a:t>
            </a:r>
            <a:r>
              <a:rPr lang="it-IT" sz="4000" dirty="0">
                <a:latin typeface="Century Schoolbook" pitchFamily="18" charset="0"/>
              </a:rPr>
              <a:t>e </a:t>
            </a:r>
            <a:r>
              <a:rPr lang="it-IT" sz="4000" dirty="0" err="1">
                <a:latin typeface="Century Schoolbook" pitchFamily="18" charset="0"/>
              </a:rPr>
              <a:t>Aristarco</a:t>
            </a:r>
            <a:r>
              <a:rPr lang="it-IT" sz="4000" dirty="0">
                <a:latin typeface="Century Schoolbook" pitchFamily="18" charset="0"/>
              </a:rPr>
              <a:t> sono studiosi di letteratura greca. E’ grazie alla </a:t>
            </a:r>
            <a:r>
              <a:rPr lang="it-IT" sz="4000" b="1" dirty="0">
                <a:latin typeface="Century Schoolbook" pitchFamily="18" charset="0"/>
              </a:rPr>
              <a:t>filologia</a:t>
            </a:r>
            <a:r>
              <a:rPr lang="it-IT" sz="4000" dirty="0">
                <a:latin typeface="Century Schoolbook" pitchFamily="18" charset="0"/>
              </a:rPr>
              <a:t> (come Erasmo) alessandrina che abbiamo ricevuto le grandi opere greche, come l’Iliade e l’Odissea. </a:t>
            </a:r>
          </a:p>
          <a:p>
            <a:pPr>
              <a:buNone/>
            </a:pPr>
            <a:r>
              <a:rPr lang="it-IT" sz="4000" dirty="0" smtClean="0">
                <a:latin typeface="Century Schoolbook" pitchFamily="18" charset="0"/>
              </a:rPr>
              <a:t>     </a:t>
            </a:r>
          </a:p>
          <a:p>
            <a:pPr>
              <a:buNone/>
            </a:pPr>
            <a:r>
              <a:rPr lang="it-IT" sz="4000" dirty="0">
                <a:latin typeface="Century Schoolbook" pitchFamily="18" charset="0"/>
              </a:rPr>
              <a:t> </a:t>
            </a:r>
            <a:r>
              <a:rPr lang="it-IT" sz="4000" dirty="0" smtClean="0">
                <a:latin typeface="Century Schoolbook" pitchFamily="18" charset="0"/>
              </a:rPr>
              <a:t>      2</a:t>
            </a:r>
            <a:r>
              <a:rPr lang="it-IT" sz="4000" dirty="0">
                <a:latin typeface="Century Schoolbook" pitchFamily="18" charset="0"/>
              </a:rPr>
              <a:t>. La </a:t>
            </a:r>
            <a:r>
              <a:rPr lang="it-IT" sz="4000" b="1" dirty="0">
                <a:latin typeface="Century Schoolbook" pitchFamily="18" charset="0"/>
              </a:rPr>
              <a:t>medicina</a:t>
            </a:r>
            <a:r>
              <a:rPr lang="it-IT" sz="4000" dirty="0">
                <a:latin typeface="Century Schoolbook" pitchFamily="18" charset="0"/>
              </a:rPr>
              <a:t>, con la Scuola di Ippocrate. </a:t>
            </a:r>
            <a:br>
              <a:rPr lang="it-IT" sz="4000" dirty="0">
                <a:latin typeface="Century Schoolbook" pitchFamily="18" charset="0"/>
              </a:rPr>
            </a:br>
            <a:endParaRPr lang="it-IT" sz="4000" dirty="0">
              <a:latin typeface="Century Schoolbook" pitchFamily="18" charset="0"/>
            </a:endParaRPr>
          </a:p>
          <a:p>
            <a:pPr>
              <a:buNone/>
            </a:pPr>
            <a:r>
              <a:rPr lang="it-IT" sz="4000" dirty="0" smtClean="0">
                <a:latin typeface="Century Schoolbook" pitchFamily="18" charset="0"/>
              </a:rPr>
              <a:t>       3</a:t>
            </a:r>
            <a:r>
              <a:rPr lang="it-IT" sz="4000" dirty="0">
                <a:latin typeface="Century Schoolbook" pitchFamily="18" charset="0"/>
              </a:rPr>
              <a:t>. L</a:t>
            </a:r>
            <a:r>
              <a:rPr lang="it-IT" sz="4000" dirty="0" smtClean="0">
                <a:latin typeface="Century Schoolbook" pitchFamily="18" charset="0"/>
              </a:rPr>
              <a:t>’ </a:t>
            </a:r>
            <a:r>
              <a:rPr lang="it-IT" sz="4000" b="1" dirty="0" smtClean="0">
                <a:latin typeface="Century Schoolbook" pitchFamily="18" charset="0"/>
              </a:rPr>
              <a:t>astronomia</a:t>
            </a:r>
            <a:r>
              <a:rPr lang="it-IT" sz="4000" dirty="0">
                <a:latin typeface="Century Schoolbook" pitchFamily="18" charset="0"/>
              </a:rPr>
              <a:t>, importante per la figura di </a:t>
            </a:r>
            <a:r>
              <a:rPr lang="it-IT" sz="4000" dirty="0" err="1">
                <a:latin typeface="Century Schoolbook" pitchFamily="18" charset="0"/>
              </a:rPr>
              <a:t>Aristarco</a:t>
            </a:r>
            <a:r>
              <a:rPr lang="it-IT" sz="4000" dirty="0">
                <a:latin typeface="Century Schoolbook" pitchFamily="18" charset="0"/>
              </a:rPr>
              <a:t> che è il primo a formulare </a:t>
            </a:r>
            <a:r>
              <a:rPr lang="it-IT" sz="4000" dirty="0" smtClean="0">
                <a:latin typeface="Century Schoolbook" pitchFamily="18" charset="0"/>
              </a:rPr>
              <a:t> l’ipotesi </a:t>
            </a:r>
            <a:r>
              <a:rPr lang="it-IT" sz="4000" dirty="0">
                <a:latin typeface="Century Schoolbook" pitchFamily="18" charset="0"/>
              </a:rPr>
              <a:t>eliocentrica. Quindi, anche la teoria di Copernico e Galileo è stata anticipata dai Greci.</a:t>
            </a:r>
          </a:p>
          <a:p>
            <a:pPr>
              <a:buNone/>
            </a:pPr>
            <a:r>
              <a:rPr lang="it-IT" sz="4000" dirty="0" smtClean="0">
                <a:latin typeface="Century Schoolbook" pitchFamily="18" charset="0"/>
              </a:rPr>
              <a:t>     </a:t>
            </a:r>
          </a:p>
          <a:p>
            <a:pPr>
              <a:buNone/>
            </a:pPr>
            <a:r>
              <a:rPr lang="it-IT" sz="4000" dirty="0">
                <a:latin typeface="Century Schoolbook" pitchFamily="18" charset="0"/>
              </a:rPr>
              <a:t> </a:t>
            </a:r>
            <a:r>
              <a:rPr lang="it-IT" sz="4000" dirty="0" smtClean="0">
                <a:latin typeface="Century Schoolbook" pitchFamily="18" charset="0"/>
              </a:rPr>
              <a:t>       4</a:t>
            </a:r>
            <a:r>
              <a:rPr lang="it-IT" sz="4000" dirty="0">
                <a:latin typeface="Century Schoolbook" pitchFamily="18" charset="0"/>
              </a:rPr>
              <a:t>. Eratostene, studioso di </a:t>
            </a:r>
            <a:r>
              <a:rPr lang="it-IT" sz="4000" b="1" dirty="0">
                <a:latin typeface="Century Schoolbook" pitchFamily="18" charset="0"/>
              </a:rPr>
              <a:t>geografia</a:t>
            </a:r>
            <a:r>
              <a:rPr lang="it-IT" sz="4000" dirty="0">
                <a:latin typeface="Century Schoolbook" pitchFamily="18" charset="0"/>
              </a:rPr>
              <a:t>, che ha per la prima volta teorizzato la </a:t>
            </a:r>
            <a:r>
              <a:rPr lang="it-IT" sz="4000" dirty="0" smtClean="0">
                <a:latin typeface="Century Schoolbook" pitchFamily="18" charset="0"/>
              </a:rPr>
              <a:t>   sfericità </a:t>
            </a:r>
            <a:r>
              <a:rPr lang="it-IT" sz="4000" dirty="0">
                <a:latin typeface="Century Schoolbook" pitchFamily="18" charset="0"/>
              </a:rPr>
              <a:t>della terra, anticipando le scoperte del 1400.</a:t>
            </a:r>
          </a:p>
          <a:p>
            <a:pPr>
              <a:buNone/>
            </a:pPr>
            <a:endParaRPr lang="it-IT" dirty="0"/>
          </a:p>
        </p:txBody>
      </p:sp>
      <p:pic>
        <p:nvPicPr>
          <p:cNvPr id="4" name="Immagine 3" descr="images.jpg"/>
          <p:cNvPicPr>
            <a:picLocks noChangeAspect="1"/>
          </p:cNvPicPr>
          <p:nvPr/>
        </p:nvPicPr>
        <p:blipFill>
          <a:blip r:embed="rId2" cstate="print"/>
          <a:stretch>
            <a:fillRect/>
          </a:stretch>
        </p:blipFill>
        <p:spPr>
          <a:xfrm rot="205620">
            <a:off x="6597096" y="276475"/>
            <a:ext cx="2178859" cy="3286148"/>
          </a:xfrm>
          <a:prstGeom prst="rect">
            <a:avLst/>
          </a:prstGeom>
          <a:ln>
            <a:noFill/>
          </a:ln>
          <a:effectLst>
            <a:softEdge rad="112500"/>
          </a:effectLst>
        </p:spPr>
      </p:pic>
      <p:pic>
        <p:nvPicPr>
          <p:cNvPr id="5" name="Immagine 4" descr="Biblioteca-Alessandria_Low.jpg"/>
          <p:cNvPicPr>
            <a:picLocks noChangeAspect="1"/>
          </p:cNvPicPr>
          <p:nvPr/>
        </p:nvPicPr>
        <p:blipFill>
          <a:blip r:embed="rId3" cstate="print"/>
          <a:stretch>
            <a:fillRect/>
          </a:stretch>
        </p:blipFill>
        <p:spPr>
          <a:xfrm rot="21241371">
            <a:off x="5761379" y="4380408"/>
            <a:ext cx="3286116" cy="2025068"/>
          </a:xfrm>
          <a:prstGeom prst="rect">
            <a:avLst/>
          </a:prstGeom>
          <a:ln>
            <a:noFill/>
          </a:ln>
          <a:effectLst>
            <a:softEdge rad="112500"/>
          </a:effectLst>
        </p:spPr>
      </p:pic>
      <p:pic>
        <p:nvPicPr>
          <p:cNvPr id="6" name="Immagine 5" descr="alexandria-cosmosreconstruction1.jpg"/>
          <p:cNvPicPr>
            <a:picLocks noChangeAspect="1"/>
          </p:cNvPicPr>
          <p:nvPr/>
        </p:nvPicPr>
        <p:blipFill>
          <a:blip r:embed="rId4" cstate="print"/>
          <a:stretch>
            <a:fillRect/>
          </a:stretch>
        </p:blipFill>
        <p:spPr>
          <a:xfrm rot="21109319">
            <a:off x="113118" y="4886593"/>
            <a:ext cx="2735174" cy="1785950"/>
          </a:xfrm>
          <a:prstGeom prst="rect">
            <a:avLst/>
          </a:prstGeom>
          <a:ln>
            <a:noFill/>
          </a:ln>
          <a:effectLst>
            <a:softEdge rad="112500"/>
          </a:effectLst>
        </p:spPr>
      </p:pic>
      <p:pic>
        <p:nvPicPr>
          <p:cNvPr id="7" name="Immagine 6" descr="alessandria_biblioteca.jpg"/>
          <p:cNvPicPr>
            <a:picLocks noChangeAspect="1"/>
          </p:cNvPicPr>
          <p:nvPr/>
        </p:nvPicPr>
        <p:blipFill>
          <a:blip r:embed="rId5" cstate="print"/>
          <a:stretch>
            <a:fillRect/>
          </a:stretch>
        </p:blipFill>
        <p:spPr>
          <a:xfrm rot="334052">
            <a:off x="3082772" y="4761595"/>
            <a:ext cx="2524126" cy="1821535"/>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8726" y="214290"/>
            <a:ext cx="8229600" cy="1143000"/>
          </a:xfrm>
        </p:spPr>
        <p:txBody>
          <a:bodyPr>
            <a:noAutofit/>
          </a:bodyPr>
          <a:lstStyle/>
          <a:p>
            <a:r>
              <a:rPr lang="it-IT" sz="7200" dirty="0" smtClean="0">
                <a:solidFill>
                  <a:schemeClr val="tx1">
                    <a:lumMod val="95000"/>
                    <a:lumOff val="5000"/>
                  </a:schemeClr>
                </a:solidFill>
                <a:latin typeface="Cooper Black" pitchFamily="18" charset="0"/>
                <a:cs typeface="Andalus" pitchFamily="18" charset="-78"/>
              </a:rPr>
              <a:t>La vita</a:t>
            </a:r>
            <a:endParaRPr lang="it-IT" sz="7200" dirty="0">
              <a:solidFill>
                <a:schemeClr val="tx1">
                  <a:lumMod val="95000"/>
                  <a:lumOff val="5000"/>
                </a:schemeClr>
              </a:solidFill>
              <a:latin typeface="Cooper Black" pitchFamily="18" charset="0"/>
            </a:endParaRPr>
          </a:p>
        </p:txBody>
      </p:sp>
      <p:sp>
        <p:nvSpPr>
          <p:cNvPr id="3" name="Segnaposto contenuto 2"/>
          <p:cNvSpPr>
            <a:spLocks noGrp="1"/>
          </p:cNvSpPr>
          <p:nvPr>
            <p:ph idx="1"/>
          </p:nvPr>
        </p:nvSpPr>
        <p:spPr>
          <a:xfrm>
            <a:off x="285720" y="1571612"/>
            <a:ext cx="8229600" cy="3786214"/>
          </a:xfrm>
        </p:spPr>
        <p:txBody>
          <a:bodyPr/>
          <a:lstStyle/>
          <a:p>
            <a:pPr>
              <a:buNone/>
            </a:pPr>
            <a:r>
              <a:rPr lang="it-IT" b="1" u="sng" dirty="0" smtClean="0">
                <a:ln w="11430"/>
                <a:solidFill>
                  <a:srgbClr val="C00000"/>
                </a:solidFill>
                <a:effectLst>
                  <a:outerShdw blurRad="50800" dist="39000" dir="5460000" algn="tl">
                    <a:srgbClr val="000000">
                      <a:alpha val="38000"/>
                    </a:srgbClr>
                  </a:outerShdw>
                </a:effectLst>
              </a:rPr>
              <a:t>1. Il modello eroico greco</a:t>
            </a:r>
            <a:endParaRPr lang="it-IT" b="1" u="sng" dirty="0">
              <a:ln w="11430"/>
              <a:solidFill>
                <a:srgbClr val="C00000"/>
              </a:solidFill>
              <a:effectLst>
                <a:outerShdw blurRad="50800" dist="39000" dir="5460000" algn="tl">
                  <a:srgbClr val="000000">
                    <a:alpha val="38000"/>
                  </a:srgbClr>
                </a:outerShdw>
              </a:effectLst>
            </a:endParaRPr>
          </a:p>
        </p:txBody>
      </p:sp>
      <p:sp>
        <p:nvSpPr>
          <p:cNvPr id="4" name="Rettangolo 3"/>
          <p:cNvSpPr/>
          <p:nvPr/>
        </p:nvSpPr>
        <p:spPr>
          <a:xfrm>
            <a:off x="285720" y="2357430"/>
            <a:ext cx="5786478" cy="4154984"/>
          </a:xfrm>
          <a:prstGeom prst="rect">
            <a:avLst/>
          </a:prstGeom>
        </p:spPr>
        <p:txBody>
          <a:bodyPr wrap="square">
            <a:spAutoFit/>
          </a:bodyPr>
          <a:lstStyle/>
          <a:p>
            <a:r>
              <a:rPr lang="it-IT" sz="2400" b="1" dirty="0" smtClean="0">
                <a:latin typeface="Gill Sans MT Condensed" pitchFamily="34" charset="0"/>
              </a:rPr>
              <a:t>Il coraggio e il fascino personale di Alessandro si associavano a una forte volontà di potere e a un carisma che fecero di lui l’idolo di tutto l’esercito. La nascita di Alessandro, come quella di altri personaggi storici che hanno lasciato una forte impronta nella memoria dell’umanità, si diceva fosse stata accompagnata da segni inconsueti. Coincise con tre importanti vittorie macedoni: Filippo aveva appena conquistato la città di </a:t>
            </a:r>
            <a:r>
              <a:rPr lang="it-IT" sz="2400" b="1" dirty="0" err="1" smtClean="0">
                <a:latin typeface="Gill Sans MT Condensed" pitchFamily="34" charset="0"/>
              </a:rPr>
              <a:t>Potidea</a:t>
            </a:r>
            <a:r>
              <a:rPr lang="it-IT" sz="2400" b="1" dirty="0" smtClean="0">
                <a:latin typeface="Gill Sans MT Condensed" pitchFamily="34" charset="0"/>
              </a:rPr>
              <a:t>, </a:t>
            </a:r>
            <a:r>
              <a:rPr lang="it-IT" sz="2400" b="1" dirty="0" err="1" smtClean="0">
                <a:latin typeface="Gill Sans MT Condensed" pitchFamily="34" charset="0"/>
              </a:rPr>
              <a:t>Parmenione</a:t>
            </a:r>
            <a:r>
              <a:rPr lang="it-IT" sz="2400" b="1" dirty="0" smtClean="0">
                <a:latin typeface="Gill Sans MT Condensed" pitchFamily="34" charset="0"/>
              </a:rPr>
              <a:t>, valente generale, aveva sconfitto gli </a:t>
            </a:r>
            <a:r>
              <a:rPr lang="it-IT" sz="2400" b="1" dirty="0" err="1" smtClean="0">
                <a:latin typeface="Gill Sans MT Condensed" pitchFamily="34" charset="0"/>
              </a:rPr>
              <a:t>Illiri</a:t>
            </a:r>
            <a:r>
              <a:rPr lang="it-IT" sz="2400" b="1" dirty="0" smtClean="0">
                <a:latin typeface="Gill Sans MT Condensed" pitchFamily="34" charset="0"/>
              </a:rPr>
              <a:t> e un cavallo di Filippo aveva vinto la corsa ad Olimpia. Ciò fu la conferma del fatto che Alessandro sarebbe stato invincibile. </a:t>
            </a:r>
            <a:endParaRPr lang="it-IT" sz="2400" b="1" dirty="0">
              <a:latin typeface="Gill Sans MT Condensed" pitchFamily="34" charset="0"/>
            </a:endParaRPr>
          </a:p>
        </p:txBody>
      </p:sp>
      <p:sp>
        <p:nvSpPr>
          <p:cNvPr id="9" name="CasellaDiTesto 8"/>
          <p:cNvSpPr txBox="1"/>
          <p:nvPr/>
        </p:nvSpPr>
        <p:spPr>
          <a:xfrm>
            <a:off x="6215074" y="6304002"/>
            <a:ext cx="3214710" cy="553998"/>
          </a:xfrm>
          <a:prstGeom prst="rect">
            <a:avLst/>
          </a:prstGeom>
          <a:noFill/>
        </p:spPr>
        <p:txBody>
          <a:bodyPr wrap="square" rtlCol="0">
            <a:spAutoFit/>
          </a:bodyPr>
          <a:lstStyle/>
          <a:p>
            <a:r>
              <a:rPr lang="it-IT" sz="1500" dirty="0" smtClean="0"/>
              <a:t> </a:t>
            </a:r>
            <a:r>
              <a:rPr lang="it-IT" sz="1500" dirty="0" smtClean="0">
                <a:latin typeface="Arial Narrow" pitchFamily="34" charset="0"/>
              </a:rPr>
              <a:t>Alessandro Magno, </a:t>
            </a:r>
            <a:r>
              <a:rPr lang="it-IT" sz="1500" dirty="0" smtClean="0">
                <a:latin typeface="Arial Narrow" pitchFamily="34" charset="0"/>
                <a:cs typeface="Arabic Typesetting" pitchFamily="66" charset="-78"/>
              </a:rPr>
              <a:t>busto in marmo </a:t>
            </a:r>
          </a:p>
          <a:p>
            <a:r>
              <a:rPr lang="it-IT" sz="1500" dirty="0" smtClean="0">
                <a:latin typeface="Arial Narrow" pitchFamily="34" charset="0"/>
                <a:cs typeface="Arabic Typesetting" pitchFamily="66" charset="-78"/>
              </a:rPr>
              <a:t>– </a:t>
            </a:r>
            <a:r>
              <a:rPr lang="it-IT" sz="1500" dirty="0" err="1" smtClean="0">
                <a:latin typeface="Arial Narrow" pitchFamily="34" charset="0"/>
                <a:cs typeface="Arabic Typesetting" pitchFamily="66" charset="-78"/>
              </a:rPr>
              <a:t>Ph</a:t>
            </a:r>
            <a:r>
              <a:rPr lang="it-IT" sz="1500" dirty="0" smtClean="0">
                <a:latin typeface="Arial Narrow" pitchFamily="34" charset="0"/>
                <a:cs typeface="Arabic Typesetting" pitchFamily="66" charset="-78"/>
              </a:rPr>
              <a:t>. </a:t>
            </a:r>
            <a:r>
              <a:rPr lang="it-IT" sz="1500" dirty="0" err="1" smtClean="0">
                <a:latin typeface="Arial Narrow" pitchFamily="34" charset="0"/>
                <a:cs typeface="Arabic Typesetting" pitchFamily="66" charset="-78"/>
              </a:rPr>
              <a:t>Gunnar</a:t>
            </a:r>
            <a:r>
              <a:rPr lang="it-IT" sz="1500" dirty="0" smtClean="0">
                <a:latin typeface="Arial Narrow" pitchFamily="34" charset="0"/>
                <a:cs typeface="Arabic Typesetting" pitchFamily="66" charset="-78"/>
              </a:rPr>
              <a:t> Bach </a:t>
            </a:r>
            <a:r>
              <a:rPr lang="it-IT" sz="1500" dirty="0" err="1" smtClean="0">
                <a:latin typeface="Arial Narrow" pitchFamily="34" charset="0"/>
                <a:cs typeface="Arabic Typesetting" pitchFamily="66" charset="-78"/>
              </a:rPr>
              <a:t>Pedersen</a:t>
            </a:r>
            <a:endParaRPr lang="it-IT" sz="1500" dirty="0">
              <a:latin typeface="Arial Narrow" pitchFamily="34" charset="0"/>
              <a:cs typeface="Arabic Typesetting" pitchFamily="66" charset="-78"/>
            </a:endParaRPr>
          </a:p>
        </p:txBody>
      </p:sp>
      <p:pic>
        <p:nvPicPr>
          <p:cNvPr id="10" name="Immagine 9" descr="640px-Aleksander.jpg"/>
          <p:cNvPicPr>
            <a:picLocks noChangeAspect="1"/>
          </p:cNvPicPr>
          <p:nvPr/>
        </p:nvPicPr>
        <p:blipFill>
          <a:blip r:embed="rId2" cstate="print"/>
          <a:stretch>
            <a:fillRect/>
          </a:stretch>
        </p:blipFill>
        <p:spPr>
          <a:xfrm>
            <a:off x="6858016" y="3786190"/>
            <a:ext cx="1785950" cy="2388708"/>
          </a:xfrm>
          <a:prstGeom prst="round2DiagRect">
            <a:avLst>
              <a:gd name="adj1" fmla="val 16667"/>
              <a:gd name="adj2" fmla="val 41265"/>
            </a:avLst>
          </a:prstGeom>
          <a:ln w="88900" cap="sq">
            <a:solidFill>
              <a:srgbClr val="FFFFFF"/>
            </a:solidFill>
            <a:miter lim="800000"/>
          </a:ln>
          <a:effectLst>
            <a:outerShdw blurRad="254000" algn="tl" rotWithShape="0">
              <a:srgbClr val="000000">
                <a:alpha val="43000"/>
              </a:srgbClr>
            </a:outerShdw>
          </a:effectLst>
        </p:spPr>
      </p:pic>
      <p:sp>
        <p:nvSpPr>
          <p:cNvPr id="11" name="CasellaDiTesto 10"/>
          <p:cNvSpPr txBox="1"/>
          <p:nvPr/>
        </p:nvSpPr>
        <p:spPr>
          <a:xfrm>
            <a:off x="6572264" y="2643182"/>
            <a:ext cx="2357486" cy="830997"/>
          </a:xfrm>
          <a:prstGeom prst="rect">
            <a:avLst/>
          </a:prstGeom>
          <a:noFill/>
        </p:spPr>
        <p:txBody>
          <a:bodyPr wrap="square" rtlCol="0">
            <a:spAutoFit/>
          </a:bodyPr>
          <a:lstStyle/>
          <a:p>
            <a:r>
              <a:rPr lang="it-IT" sz="1600" dirty="0" smtClean="0">
                <a:latin typeface="Arial Narrow" pitchFamily="34" charset="0"/>
              </a:rPr>
              <a:t>Busto in marmo raffigurante Filippo II di Macedonia </a:t>
            </a:r>
            <a:r>
              <a:rPr lang="it-IT" sz="1600" dirty="0" smtClean="0">
                <a:latin typeface="Arial Narrow" pitchFamily="34" charset="0"/>
                <a:cs typeface="Arabic Typesetting" pitchFamily="66" charset="-78"/>
              </a:rPr>
              <a:t>– </a:t>
            </a:r>
            <a:r>
              <a:rPr lang="it-IT" sz="1600" dirty="0" err="1" smtClean="0">
                <a:latin typeface="Arial Narrow" pitchFamily="34" charset="0"/>
                <a:cs typeface="Arabic Typesetting" pitchFamily="66" charset="-78"/>
              </a:rPr>
              <a:t>Leocare</a:t>
            </a:r>
            <a:endParaRPr lang="it-IT" sz="1600" dirty="0">
              <a:latin typeface="Arial Narrow" pitchFamily="34" charset="0"/>
            </a:endParaRPr>
          </a:p>
        </p:txBody>
      </p:sp>
      <p:pic>
        <p:nvPicPr>
          <p:cNvPr id="13" name="Immagine 12" descr="view_09_-96000465.jpg"/>
          <p:cNvPicPr>
            <a:picLocks noChangeAspect="1"/>
          </p:cNvPicPr>
          <p:nvPr/>
        </p:nvPicPr>
        <p:blipFill>
          <a:blip r:embed="rId3" cstate="print"/>
          <a:stretch>
            <a:fillRect/>
          </a:stretch>
        </p:blipFill>
        <p:spPr>
          <a:xfrm>
            <a:off x="6715140" y="214290"/>
            <a:ext cx="1811647" cy="2248383"/>
          </a:xfrm>
          <a:prstGeom prst="snip2DiagRect">
            <a:avLst>
              <a:gd name="adj1" fmla="val 0"/>
              <a:gd name="adj2" fmla="val 25853"/>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908720"/>
            <a:ext cx="4186238" cy="5572164"/>
          </a:xfrm>
        </p:spPr>
        <p:txBody>
          <a:bodyPr numCol="1">
            <a:normAutofit fontScale="77500" lnSpcReduction="20000"/>
          </a:bodyPr>
          <a:lstStyle/>
          <a:p>
            <a:pPr algn="just">
              <a:buNone/>
            </a:pPr>
            <a:r>
              <a:rPr lang="it-IT" dirty="0" smtClean="0">
                <a:latin typeface="Gill Sans MT Condensed" pitchFamily="34" charset="0"/>
              </a:rPr>
              <a:t>   </a:t>
            </a:r>
            <a:r>
              <a:rPr lang="it-IT" b="1" dirty="0" smtClean="0">
                <a:latin typeface="Gill Sans MT Condensed" pitchFamily="34" charset="0"/>
              </a:rPr>
              <a:t>Si tratta ovviamente di racconti elaborati successivamente, che contribuirono a rendere leggendaria la sua figura. Sicuramente l’aspetto fisico, la forte personalità, il carattere e il coraggio del macedone favorirono la creazione di questi racconti. Ancora Plutarco descrive l’aspetto, il carattere, le qualità morali ed intellettuali di Alessandro lasciando emergere l’eccezionalità del sovrano macedone. Molto affascinante e prestante nell’aspetto fisico, Alessandro aveva un carattere sfrenato e impulsivo, anche se, al momento opportuno sapeva dominare i propri sensi.</a:t>
            </a:r>
          </a:p>
          <a:p>
            <a:pPr algn="just"/>
            <a:endParaRPr lang="it-IT" dirty="0"/>
          </a:p>
        </p:txBody>
      </p:sp>
      <p:pic>
        <p:nvPicPr>
          <p:cNvPr id="4" name="Immagine 3" descr="alessandro-magno-Battaglia-di-Isso.jpg"/>
          <p:cNvPicPr>
            <a:picLocks noChangeAspect="1"/>
          </p:cNvPicPr>
          <p:nvPr/>
        </p:nvPicPr>
        <p:blipFill>
          <a:blip r:embed="rId3" cstate="print"/>
          <a:stretch>
            <a:fillRect/>
          </a:stretch>
        </p:blipFill>
        <p:spPr>
          <a:xfrm>
            <a:off x="5143504" y="836712"/>
            <a:ext cx="3071834" cy="5328592"/>
          </a:xfrm>
          <a:prstGeom prst="rect">
            <a:avLst/>
          </a:prstGeom>
          <a:ln>
            <a:noFill/>
          </a:ln>
          <a:effectLst>
            <a:outerShdw blurRad="190500" algn="tl" rotWithShape="0">
              <a:srgbClr val="000000">
                <a:alpha val="70000"/>
              </a:srgbClr>
            </a:outerShdw>
          </a:effectLst>
        </p:spPr>
      </p:pic>
      <p:pic>
        <p:nvPicPr>
          <p:cNvPr id="8" name="Immagine 7" descr="evelin è babba1.jpg"/>
          <p:cNvPicPr>
            <a:picLocks noChangeAspect="1"/>
          </p:cNvPicPr>
          <p:nvPr/>
        </p:nvPicPr>
        <p:blipFill>
          <a:blip r:embed="rId4" cstate="print"/>
          <a:stretch>
            <a:fillRect/>
          </a:stretch>
        </p:blipFill>
        <p:spPr>
          <a:xfrm>
            <a:off x="3000364" y="0"/>
            <a:ext cx="3071834" cy="533400"/>
          </a:xfrm>
          <a:prstGeom prst="rect">
            <a:avLst/>
          </a:prstGeom>
        </p:spPr>
      </p:pic>
      <p:pic>
        <p:nvPicPr>
          <p:cNvPr id="9" name="Immagine 8" descr="evelin è babba1.jpg"/>
          <p:cNvPicPr>
            <a:picLocks noChangeAspect="1"/>
          </p:cNvPicPr>
          <p:nvPr/>
        </p:nvPicPr>
        <p:blipFill>
          <a:blip r:embed="rId4" cstate="print"/>
          <a:stretch>
            <a:fillRect/>
          </a:stretch>
        </p:blipFill>
        <p:spPr>
          <a:xfrm>
            <a:off x="0" y="0"/>
            <a:ext cx="3000364" cy="533400"/>
          </a:xfrm>
          <a:prstGeom prst="rect">
            <a:avLst/>
          </a:prstGeom>
        </p:spPr>
      </p:pic>
      <p:pic>
        <p:nvPicPr>
          <p:cNvPr id="10" name="Immagine 9" descr="evelin è babba1.jpg"/>
          <p:cNvPicPr>
            <a:picLocks noChangeAspect="1"/>
          </p:cNvPicPr>
          <p:nvPr/>
        </p:nvPicPr>
        <p:blipFill>
          <a:blip r:embed="rId4" cstate="print"/>
          <a:stretch>
            <a:fillRect/>
          </a:stretch>
        </p:blipFill>
        <p:spPr>
          <a:xfrm>
            <a:off x="6072166" y="0"/>
            <a:ext cx="3071834" cy="533400"/>
          </a:xfrm>
          <a:prstGeom prst="rect">
            <a:avLst/>
          </a:prstGeom>
        </p:spPr>
      </p:pic>
      <p:pic>
        <p:nvPicPr>
          <p:cNvPr id="11" name="Immagine 10" descr="evelin è babba1.jpg"/>
          <p:cNvPicPr>
            <a:picLocks noChangeAspect="1"/>
          </p:cNvPicPr>
          <p:nvPr/>
        </p:nvPicPr>
        <p:blipFill>
          <a:blip r:embed="rId4" cstate="print"/>
          <a:stretch>
            <a:fillRect/>
          </a:stretch>
        </p:blipFill>
        <p:spPr>
          <a:xfrm>
            <a:off x="6000760" y="6324600"/>
            <a:ext cx="3143240" cy="533400"/>
          </a:xfrm>
          <a:prstGeom prst="rect">
            <a:avLst/>
          </a:prstGeom>
        </p:spPr>
      </p:pic>
      <p:pic>
        <p:nvPicPr>
          <p:cNvPr id="12" name="Immagine 11" descr="evelin è babba1.jpg"/>
          <p:cNvPicPr>
            <a:picLocks noChangeAspect="1"/>
          </p:cNvPicPr>
          <p:nvPr/>
        </p:nvPicPr>
        <p:blipFill>
          <a:blip r:embed="rId4" cstate="print"/>
          <a:stretch>
            <a:fillRect/>
          </a:stretch>
        </p:blipFill>
        <p:spPr>
          <a:xfrm>
            <a:off x="3071802" y="6324600"/>
            <a:ext cx="2976563" cy="533400"/>
          </a:xfrm>
          <a:prstGeom prst="rect">
            <a:avLst/>
          </a:prstGeom>
        </p:spPr>
      </p:pic>
      <p:pic>
        <p:nvPicPr>
          <p:cNvPr id="13" name="Immagine 12" descr="evelin è babba1.jpg"/>
          <p:cNvPicPr>
            <a:picLocks noChangeAspect="1"/>
          </p:cNvPicPr>
          <p:nvPr/>
        </p:nvPicPr>
        <p:blipFill>
          <a:blip r:embed="rId4" cstate="print"/>
          <a:stretch>
            <a:fillRect/>
          </a:stretch>
        </p:blipFill>
        <p:spPr>
          <a:xfrm>
            <a:off x="0" y="6324600"/>
            <a:ext cx="3071802" cy="533400"/>
          </a:xfrm>
          <a:prstGeom prst="rect">
            <a:avLst/>
          </a:prstGeom>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142852"/>
            <a:ext cx="8229600" cy="1011222"/>
          </a:xfrm>
        </p:spPr>
        <p:txBody>
          <a:bodyPr>
            <a:noAutofit/>
          </a:bodyPr>
          <a:lstStyle/>
          <a:p>
            <a:r>
              <a:rPr lang="it-IT" sz="7200" dirty="0" smtClean="0">
                <a:solidFill>
                  <a:schemeClr val="tx1">
                    <a:lumMod val="95000"/>
                    <a:lumOff val="5000"/>
                  </a:schemeClr>
                </a:solidFill>
                <a:latin typeface="Cooper Black" pitchFamily="18" charset="0"/>
                <a:cs typeface="Andalus" pitchFamily="18" charset="-78"/>
              </a:rPr>
              <a:t>La vita</a:t>
            </a:r>
            <a:endParaRPr lang="it-IT" sz="7200" dirty="0">
              <a:solidFill>
                <a:schemeClr val="tx1">
                  <a:lumMod val="95000"/>
                  <a:lumOff val="5000"/>
                </a:schemeClr>
              </a:solidFill>
              <a:latin typeface="Cooper Black" pitchFamily="18" charset="0"/>
              <a:cs typeface="Andalus" pitchFamily="18" charset="-78"/>
            </a:endParaRPr>
          </a:p>
        </p:txBody>
      </p:sp>
      <p:sp>
        <p:nvSpPr>
          <p:cNvPr id="3" name="Segnaposto contenuto 2"/>
          <p:cNvSpPr>
            <a:spLocks noGrp="1"/>
          </p:cNvSpPr>
          <p:nvPr>
            <p:ph idx="1"/>
          </p:nvPr>
        </p:nvSpPr>
        <p:spPr>
          <a:xfrm>
            <a:off x="-214346" y="1857364"/>
            <a:ext cx="4714908" cy="3954459"/>
          </a:xfrm>
        </p:spPr>
        <p:txBody>
          <a:bodyPr>
            <a:noAutofit/>
          </a:bodyPr>
          <a:lstStyle/>
          <a:p>
            <a:pPr algn="just">
              <a:buNone/>
            </a:pPr>
            <a:r>
              <a:rPr lang="it-IT" sz="2300" dirty="0" smtClean="0">
                <a:latin typeface="Browallia New" pitchFamily="34" charset="-34"/>
                <a:cs typeface="Browallia New" pitchFamily="34" charset="-34"/>
              </a:rPr>
              <a:t>    </a:t>
            </a:r>
            <a:r>
              <a:rPr lang="it-IT" sz="2300" b="1" dirty="0" smtClean="0">
                <a:latin typeface="Gill Sans MT Condensed" pitchFamily="34" charset="0"/>
                <a:cs typeface="Browallia New" pitchFamily="34" charset="-34"/>
              </a:rPr>
              <a:t>Alessandro - detto “Magno”, ossia “Grande”- salì al trono all’età di vent’anni, la sua educazione era stata eccellente: infatti suo padre Filippo aveva voluto come suo maestro Aristotele, il grande filosofo greco, allievo di Platone, che inaugurò una cultura enciclopedica, fondata su una precisa organizzazione e su un piano di ricerca interdisciplinare (dal linguaggio al funzionamento del pensiero, alla scienza, alla letteratura, alla storia politica). </a:t>
            </a:r>
          </a:p>
          <a:p>
            <a:pPr algn="just">
              <a:buNone/>
            </a:pPr>
            <a:r>
              <a:rPr lang="it-IT" sz="2300" b="1" dirty="0" smtClean="0">
                <a:latin typeface="Gill Sans MT Condensed" pitchFamily="34" charset="0"/>
                <a:cs typeface="Browallia New" pitchFamily="34" charset="-34"/>
              </a:rPr>
              <a:t>    Aristotele offrì al suo illustre allievo una cultura totalmente greca e gli trasmise una passione per la poesia di Omero.</a:t>
            </a:r>
            <a:endParaRPr lang="it-IT" sz="2300" b="1" dirty="0">
              <a:latin typeface="Gill Sans MT Condensed" pitchFamily="34" charset="0"/>
              <a:cs typeface="Browallia New" pitchFamily="34" charset="-34"/>
            </a:endParaRPr>
          </a:p>
        </p:txBody>
      </p:sp>
      <p:sp>
        <p:nvSpPr>
          <p:cNvPr id="4" name="CasellaDiTesto 3"/>
          <p:cNvSpPr txBox="1"/>
          <p:nvPr/>
        </p:nvSpPr>
        <p:spPr>
          <a:xfrm>
            <a:off x="142844" y="1214422"/>
            <a:ext cx="4095288" cy="523220"/>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t-IT" sz="2800" b="1" u="sng" dirty="0" smtClean="0">
                <a:ln w="11430"/>
                <a:solidFill>
                  <a:srgbClr val="C00000"/>
                </a:solidFill>
                <a:effectLst>
                  <a:outerShdw blurRad="50800" dist="39000" dir="5460000" algn="tl">
                    <a:srgbClr val="000000">
                      <a:alpha val="38000"/>
                    </a:srgbClr>
                  </a:outerShdw>
                </a:effectLst>
              </a:rPr>
              <a:t>2. I rapporti con Aristotele</a:t>
            </a:r>
            <a:endParaRPr lang="it-IT" sz="2800" b="1" u="sng" dirty="0">
              <a:ln w="11430"/>
              <a:solidFill>
                <a:srgbClr val="C00000"/>
              </a:solidFill>
              <a:effectLst>
                <a:outerShdw blurRad="50800" dist="39000" dir="5460000" algn="tl">
                  <a:srgbClr val="000000">
                    <a:alpha val="38000"/>
                  </a:srgbClr>
                </a:outerShdw>
              </a:effectLst>
            </a:endParaRPr>
          </a:p>
        </p:txBody>
      </p:sp>
      <p:pic>
        <p:nvPicPr>
          <p:cNvPr id="5" name="Immagine 4" descr="aristotele-e-alessandro-magno-fitness.jpg"/>
          <p:cNvPicPr>
            <a:picLocks noChangeAspect="1"/>
          </p:cNvPicPr>
          <p:nvPr/>
        </p:nvPicPr>
        <p:blipFill>
          <a:blip r:embed="rId2" cstate="print"/>
          <a:stretch>
            <a:fillRect/>
          </a:stretch>
        </p:blipFill>
        <p:spPr>
          <a:xfrm>
            <a:off x="4644008" y="2636912"/>
            <a:ext cx="4295164" cy="25336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0" y="908720"/>
            <a:ext cx="4392488" cy="1656184"/>
          </a:xfrm>
        </p:spPr>
        <p:txBody>
          <a:bodyPr>
            <a:noAutofit/>
          </a:bodyPr>
          <a:lstStyle/>
          <a:p>
            <a:r>
              <a:rPr lang="it-IT" sz="7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Britannic Bold" pitchFamily="34" charset="0"/>
              </a:rPr>
              <a:t>LE IMPRESE MILITARI</a:t>
            </a:r>
            <a:endParaRPr lang="it-IT" sz="70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Britannic Bold" pitchFamily="34" charset="0"/>
            </a:endParaRPr>
          </a:p>
        </p:txBody>
      </p:sp>
      <p:pic>
        <p:nvPicPr>
          <p:cNvPr id="9" name="Immagine 8" descr="0.jpg"/>
          <p:cNvPicPr>
            <a:picLocks noChangeAspect="1"/>
          </p:cNvPicPr>
          <p:nvPr/>
        </p:nvPicPr>
        <p:blipFill>
          <a:blip r:embed="rId2" cstate="print"/>
          <a:stretch>
            <a:fillRect/>
          </a:stretch>
        </p:blipFill>
        <p:spPr>
          <a:xfrm>
            <a:off x="5364088" y="692696"/>
            <a:ext cx="3246107" cy="24345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Immagine 9" descr="153.jpg"/>
          <p:cNvPicPr>
            <a:picLocks noChangeAspect="1"/>
          </p:cNvPicPr>
          <p:nvPr/>
        </p:nvPicPr>
        <p:blipFill>
          <a:blip r:embed="rId3" cstate="print"/>
          <a:stretch>
            <a:fillRect/>
          </a:stretch>
        </p:blipFill>
        <p:spPr>
          <a:xfrm>
            <a:off x="1043608" y="3717032"/>
            <a:ext cx="7164288" cy="2959467"/>
          </a:xfrm>
          <a:prstGeom prst="rect">
            <a:avLst/>
          </a:prstGeom>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11560" y="0"/>
            <a:ext cx="7560840" cy="1052736"/>
          </a:xfrm>
        </p:spPr>
        <p:txBody>
          <a:bodyPr>
            <a:normAutofit fontScale="90000"/>
          </a:bodyPr>
          <a:lstStyle/>
          <a:p>
            <a:r>
              <a:rPr lang="it-IT" dirty="0" smtClean="0"/>
              <a:t> </a:t>
            </a:r>
            <a:r>
              <a:rPr lang="it-IT" sz="5400" dirty="0" smtClean="0">
                <a:solidFill>
                  <a:srgbClr val="C00000"/>
                </a:solidFill>
                <a:latin typeface="Cooper Black" pitchFamily="18" charset="0"/>
              </a:rPr>
              <a:t>La distruzione di Tebe</a:t>
            </a:r>
            <a:endParaRPr lang="it-IT" sz="5400" dirty="0">
              <a:solidFill>
                <a:srgbClr val="C00000"/>
              </a:solidFill>
              <a:latin typeface="Cooper Black" pitchFamily="18" charset="0"/>
            </a:endParaRPr>
          </a:p>
        </p:txBody>
      </p:sp>
      <p:sp>
        <p:nvSpPr>
          <p:cNvPr id="3" name="Segnaposto contenuto 2"/>
          <p:cNvSpPr>
            <a:spLocks noGrp="1"/>
          </p:cNvSpPr>
          <p:nvPr>
            <p:ph idx="1"/>
          </p:nvPr>
        </p:nvSpPr>
        <p:spPr>
          <a:xfrm>
            <a:off x="0" y="1412776"/>
            <a:ext cx="4427984" cy="5781105"/>
          </a:xfrm>
        </p:spPr>
        <p:txBody>
          <a:bodyPr>
            <a:normAutofit/>
          </a:bodyPr>
          <a:lstStyle/>
          <a:p>
            <a:pPr>
              <a:buNone/>
            </a:pPr>
            <a:r>
              <a:rPr lang="it-IT" sz="2800" b="1" dirty="0" smtClean="0">
                <a:latin typeface="Gill Sans MT Condensed" pitchFamily="34" charset="0"/>
              </a:rPr>
              <a:t>   Dopo la morte di Filippo,  alcune città greche tra cui Atene e Tebe, </a:t>
            </a:r>
            <a:r>
              <a:rPr lang="it-IT" sz="2800" b="1" dirty="0" err="1" smtClean="0">
                <a:latin typeface="Gill Sans MT Condensed" pitchFamily="34" charset="0"/>
              </a:rPr>
              <a:t>credettero</a:t>
            </a:r>
            <a:r>
              <a:rPr lang="it-IT" sz="2800" b="1" dirty="0" smtClean="0">
                <a:latin typeface="Gill Sans MT Condensed" pitchFamily="34" charset="0"/>
              </a:rPr>
              <a:t> che fosse giunta l’occasione di riacquistare la libertà.      </a:t>
            </a:r>
          </a:p>
          <a:p>
            <a:endParaRPr lang="it-IT" dirty="0"/>
          </a:p>
        </p:txBody>
      </p:sp>
      <p:sp>
        <p:nvSpPr>
          <p:cNvPr id="10" name="Segnaposto testo 9"/>
          <p:cNvSpPr>
            <a:spLocks noGrp="1"/>
          </p:cNvSpPr>
          <p:nvPr>
            <p:ph type="body" sz="half" idx="2"/>
          </p:nvPr>
        </p:nvSpPr>
        <p:spPr>
          <a:xfrm>
            <a:off x="6084168" y="3861049"/>
            <a:ext cx="2808312" cy="2736304"/>
          </a:xfrm>
        </p:spPr>
        <p:txBody>
          <a:bodyPr>
            <a:normAutofit fontScale="92500" lnSpcReduction="20000"/>
          </a:bodyPr>
          <a:lstStyle/>
          <a:p>
            <a:r>
              <a:rPr lang="it-IT" sz="3200" b="1" dirty="0" smtClean="0">
                <a:latin typeface="Gill Sans MT Condensed" pitchFamily="34" charset="0"/>
              </a:rPr>
              <a:t>La risposta di Alessandro fu terribile: in pochi giorni il suo esercito espugnò Tebe e distrusse la città ad eccezione della casa del poeta Pindaro.</a:t>
            </a:r>
            <a:endParaRPr lang="it-IT" sz="3200" b="1" dirty="0"/>
          </a:p>
        </p:txBody>
      </p:sp>
      <p:pic>
        <p:nvPicPr>
          <p:cNvPr id="11" name="Immagine 10" descr="Battaglia-di-Isso-mosaico1.jpg"/>
          <p:cNvPicPr>
            <a:picLocks noChangeAspect="1"/>
          </p:cNvPicPr>
          <p:nvPr/>
        </p:nvPicPr>
        <p:blipFill>
          <a:blip r:embed="rId2" cstate="print"/>
          <a:stretch>
            <a:fillRect/>
          </a:stretch>
        </p:blipFill>
        <p:spPr>
          <a:xfrm>
            <a:off x="971600" y="3933056"/>
            <a:ext cx="4608512" cy="2695980"/>
          </a:xfrm>
          <a:prstGeom prst="rect">
            <a:avLst/>
          </a:prstGeom>
          <a:ln>
            <a:noFill/>
          </a:ln>
          <a:effectLst>
            <a:outerShdw blurRad="190500" algn="tl" rotWithShape="0">
              <a:srgbClr val="000000">
                <a:alpha val="70000"/>
              </a:srgbClr>
            </a:outerShdw>
          </a:effectLst>
        </p:spPr>
      </p:pic>
      <p:pic>
        <p:nvPicPr>
          <p:cNvPr id="12" name="Immagine 11" descr="La Battaglia di Isso 067.jpg"/>
          <p:cNvPicPr>
            <a:picLocks noChangeAspect="1"/>
          </p:cNvPicPr>
          <p:nvPr/>
        </p:nvPicPr>
        <p:blipFill>
          <a:blip r:embed="rId3" cstate="print"/>
          <a:stretch>
            <a:fillRect/>
          </a:stretch>
        </p:blipFill>
        <p:spPr>
          <a:xfrm>
            <a:off x="4932040" y="1124744"/>
            <a:ext cx="3240360" cy="24554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solidFill>
                  <a:srgbClr val="C00000"/>
                </a:solidFill>
                <a:latin typeface="Cooper Black" pitchFamily="18" charset="0"/>
              </a:rPr>
              <a:t>La spedizione in oriente</a:t>
            </a:r>
            <a:endParaRPr lang="it-IT" sz="5400" dirty="0">
              <a:solidFill>
                <a:srgbClr val="C00000"/>
              </a:solidFill>
              <a:latin typeface="Cooper Black" pitchFamily="18" charset="0"/>
            </a:endParaRPr>
          </a:p>
        </p:txBody>
      </p:sp>
      <p:sp>
        <p:nvSpPr>
          <p:cNvPr id="3" name="Segnaposto contenuto 2"/>
          <p:cNvSpPr>
            <a:spLocks noGrp="1"/>
          </p:cNvSpPr>
          <p:nvPr>
            <p:ph sz="half" idx="1"/>
          </p:nvPr>
        </p:nvSpPr>
        <p:spPr>
          <a:xfrm>
            <a:off x="0" y="1628800"/>
            <a:ext cx="4139952" cy="3672408"/>
          </a:xfrm>
        </p:spPr>
        <p:txBody>
          <a:bodyPr>
            <a:normAutofit fontScale="55000" lnSpcReduction="20000"/>
          </a:bodyPr>
          <a:lstStyle/>
          <a:p>
            <a:pPr algn="just">
              <a:buNone/>
            </a:pPr>
            <a:r>
              <a:rPr lang="it-IT" sz="4400" b="1" dirty="0" smtClean="0">
                <a:latin typeface="Gill Sans MT Condensed" pitchFamily="34" charset="0"/>
              </a:rPr>
              <a:t>    Il primo scontro tra i Persiani e Alessandro avvenne presso il fiume </a:t>
            </a:r>
            <a:r>
              <a:rPr lang="it-IT" sz="4400" b="1" dirty="0" err="1" smtClean="0">
                <a:latin typeface="Gill Sans MT Condensed" pitchFamily="34" charset="0"/>
              </a:rPr>
              <a:t>Granico</a:t>
            </a:r>
            <a:r>
              <a:rPr lang="it-IT" sz="4400" b="1" dirty="0" smtClean="0">
                <a:latin typeface="Gill Sans MT Condensed" pitchFamily="34" charset="0"/>
              </a:rPr>
              <a:t>, in seguito a questa battaglia le città greche della </a:t>
            </a:r>
            <a:r>
              <a:rPr lang="it-IT" sz="4400" b="1" dirty="0" err="1" smtClean="0">
                <a:latin typeface="Gill Sans MT Condensed" pitchFamily="34" charset="0"/>
              </a:rPr>
              <a:t>Ionia</a:t>
            </a:r>
            <a:r>
              <a:rPr lang="it-IT" sz="4400" b="1" dirty="0" smtClean="0">
                <a:latin typeface="Gill Sans MT Condensed" pitchFamily="34" charset="0"/>
              </a:rPr>
              <a:t> vennero definitivamente sottratte al dominio persiano. L’anno successivo l’ esercito del re Dario III affrontò i Macedoni a Isso. Fu una fu una grande battaglia che venne risolta soltanto da Alessandro.</a:t>
            </a:r>
          </a:p>
          <a:p>
            <a:pPr>
              <a:buNone/>
            </a:pPr>
            <a:endParaRPr lang="it-IT" dirty="0"/>
          </a:p>
        </p:txBody>
      </p:sp>
      <p:sp>
        <p:nvSpPr>
          <p:cNvPr id="7" name="Segnaposto contenuto 6"/>
          <p:cNvSpPr>
            <a:spLocks noGrp="1"/>
          </p:cNvSpPr>
          <p:nvPr>
            <p:ph sz="half" idx="2"/>
          </p:nvPr>
        </p:nvSpPr>
        <p:spPr>
          <a:xfrm>
            <a:off x="179512" y="5013176"/>
            <a:ext cx="8964488" cy="1844824"/>
          </a:xfrm>
        </p:spPr>
        <p:txBody>
          <a:bodyPr>
            <a:normAutofit fontScale="55000" lnSpcReduction="20000"/>
          </a:bodyPr>
          <a:lstStyle/>
          <a:p>
            <a:pPr>
              <a:buNone/>
            </a:pPr>
            <a:r>
              <a:rPr lang="it-IT" sz="4200" dirty="0" smtClean="0">
                <a:latin typeface="Gill Sans MT Condensed" pitchFamily="34" charset="0"/>
              </a:rPr>
              <a:t>    </a:t>
            </a:r>
            <a:r>
              <a:rPr lang="it-IT" sz="4400" b="1" dirty="0" smtClean="0">
                <a:latin typeface="Gill Sans MT Condensed" pitchFamily="34" charset="0"/>
              </a:rPr>
              <a:t>Alessandro decise di impadronirsi delle regioni costiere: attraversò la Siria e poi la Fenicia, proseguì in Egitto dove, sulla foce del Nilo fondò una città: Alessandria. Ma il giovane Re mirava ormai alla conquista dell’Asia  e a creare un organismo statale che abbracciasse Oriente e Occidente. Avvenne quindi la battaglia decisiva presso </a:t>
            </a:r>
            <a:r>
              <a:rPr lang="it-IT" sz="4400" b="1" dirty="0" err="1" smtClean="0">
                <a:latin typeface="Gill Sans MT Condensed" pitchFamily="34" charset="0"/>
              </a:rPr>
              <a:t>Gaugamèla</a:t>
            </a:r>
            <a:r>
              <a:rPr lang="it-IT" sz="4400" b="1" dirty="0" smtClean="0">
                <a:latin typeface="Gill Sans MT Condensed" pitchFamily="34" charset="0"/>
              </a:rPr>
              <a:t> e anche in questo caso la vittoria dell’esercito macedone fu completa. </a:t>
            </a:r>
          </a:p>
          <a:p>
            <a:pPr>
              <a:buNone/>
            </a:pPr>
            <a:endParaRPr lang="it-IT" sz="5000" dirty="0" smtClean="0">
              <a:latin typeface="Gill Sans MT Condensed" pitchFamily="34" charset="0"/>
            </a:endParaRPr>
          </a:p>
          <a:p>
            <a:endParaRPr lang="it-IT" dirty="0"/>
          </a:p>
        </p:txBody>
      </p:sp>
      <p:pic>
        <p:nvPicPr>
          <p:cNvPr id="5" name="Immagine 4" descr="Livio 3.jpg"/>
          <p:cNvPicPr>
            <a:picLocks noChangeAspect="1"/>
          </p:cNvPicPr>
          <p:nvPr/>
        </p:nvPicPr>
        <p:blipFill>
          <a:blip r:embed="rId2" cstate="print"/>
          <a:stretch>
            <a:fillRect/>
          </a:stretch>
        </p:blipFill>
        <p:spPr>
          <a:xfrm>
            <a:off x="4427984" y="2060848"/>
            <a:ext cx="4072305" cy="2781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olo 15"/>
          <p:cNvSpPr>
            <a:spLocks noGrp="1"/>
          </p:cNvSpPr>
          <p:nvPr>
            <p:ph type="ctrTitle"/>
          </p:nvPr>
        </p:nvSpPr>
        <p:spPr>
          <a:xfrm>
            <a:off x="3995936" y="5157192"/>
            <a:ext cx="5148064" cy="792088"/>
          </a:xfrm>
        </p:spPr>
        <p:txBody>
          <a:bodyPr>
            <a:noAutofit/>
          </a:bodyPr>
          <a:lstStyle/>
          <a:p>
            <a:pPr algn="just"/>
            <a:r>
              <a:rPr lang="it-IT" sz="1900" b="1" dirty="0" smtClean="0">
                <a:latin typeface="Gill Sans MT Condensed" pitchFamily="34" charset="0"/>
              </a:rPr>
              <a:t>Infine l’esercito , stremato dalla fatica e dalle malattie, si rifiutò di procedere e Alessandro ritornò a Babilonia, dove stabilì la sua capitale e si dedicò all’organizzazione dei territori conquistati. </a:t>
            </a:r>
            <a:br>
              <a:rPr lang="it-IT" sz="1900" b="1" dirty="0" smtClean="0">
                <a:latin typeface="Gill Sans MT Condensed" pitchFamily="34" charset="0"/>
              </a:rPr>
            </a:br>
            <a:r>
              <a:rPr lang="it-IT" sz="1900" b="1" dirty="0" smtClean="0">
                <a:latin typeface="Gill Sans MT Condensed" pitchFamily="34" charset="0"/>
              </a:rPr>
              <a:t>Il suo progetto ero teso a favorire la fusione tra i greci conquistatori e i persiani, e lui stesso prese come moglie una nobile orientale. Il suo disegno politico lo portò ad accentuare i caratteri di assolutismo monarchico aumentando l’opposizione dei suoi seguaci. Morì nel 323 a.C. a Babilonia.</a:t>
            </a:r>
            <a:endParaRPr lang="it-IT" sz="1900" b="1" dirty="0">
              <a:latin typeface="Gill Sans MT Condensed" pitchFamily="34" charset="0"/>
            </a:endParaRPr>
          </a:p>
        </p:txBody>
      </p:sp>
      <p:sp>
        <p:nvSpPr>
          <p:cNvPr id="3" name="Segnaposto contenuto 2"/>
          <p:cNvSpPr>
            <a:spLocks noGrp="1"/>
          </p:cNvSpPr>
          <p:nvPr>
            <p:ph type="subTitle" idx="1"/>
          </p:nvPr>
        </p:nvSpPr>
        <p:spPr>
          <a:xfrm>
            <a:off x="539552" y="-274340"/>
            <a:ext cx="8208912" cy="548680"/>
          </a:xfrm>
        </p:spPr>
        <p:txBody>
          <a:bodyPr>
            <a:noAutofit/>
          </a:bodyPr>
          <a:lstStyle/>
          <a:p>
            <a:pPr>
              <a:buNone/>
            </a:pPr>
            <a:r>
              <a:rPr lang="it-IT" sz="1900" dirty="0" smtClean="0">
                <a:latin typeface="Berlin Sans FB Demi" pitchFamily="34" charset="0"/>
                <a:cs typeface="Andalus"/>
              </a:rPr>
              <a:t>    </a:t>
            </a:r>
          </a:p>
          <a:p>
            <a:pPr>
              <a:buNone/>
            </a:pPr>
            <a:r>
              <a:rPr lang="it-IT" sz="4000" dirty="0" smtClean="0">
                <a:solidFill>
                  <a:srgbClr val="C00000"/>
                </a:solidFill>
                <a:latin typeface="Cooper Black" pitchFamily="18" charset="0"/>
                <a:cs typeface="Andalus"/>
              </a:rPr>
              <a:t>La spedizione in India e la morte di  Alessandro</a:t>
            </a:r>
          </a:p>
          <a:p>
            <a:pPr>
              <a:buNone/>
            </a:pPr>
            <a:r>
              <a:rPr lang="it-IT" sz="1900" dirty="0" smtClean="0">
                <a:latin typeface="Gill Sans MT Condensed" pitchFamily="34" charset="0"/>
              </a:rPr>
              <a:t>                                              </a:t>
            </a:r>
          </a:p>
          <a:p>
            <a:pPr>
              <a:buNone/>
            </a:pPr>
            <a:r>
              <a:rPr lang="it-IT" sz="1900" dirty="0" smtClean="0">
                <a:latin typeface="Gill Sans MT Condensed" pitchFamily="34" charset="0"/>
              </a:rPr>
              <a:t>0.</a:t>
            </a:r>
          </a:p>
          <a:p>
            <a:pPr>
              <a:buNone/>
            </a:pPr>
            <a:endParaRPr lang="it-IT" sz="1900" dirty="0">
              <a:latin typeface="Gill Sans MT Condensed" pitchFamily="34" charset="0"/>
            </a:endParaRPr>
          </a:p>
        </p:txBody>
      </p:sp>
      <p:sp>
        <p:nvSpPr>
          <p:cNvPr id="15" name="Segnaposto testo 14"/>
          <p:cNvSpPr txBox="1">
            <a:spLocks noGrp="1"/>
          </p:cNvSpPr>
          <p:nvPr>
            <p:ph type="body" sz="half" idx="4294967295"/>
          </p:nvPr>
        </p:nvSpPr>
        <p:spPr>
          <a:xfrm>
            <a:off x="0" y="1484784"/>
            <a:ext cx="4139952" cy="3477875"/>
          </a:xfrm>
          <a:prstGeom prst="rect">
            <a:avLst/>
          </a:prstGeom>
          <a:noFill/>
        </p:spPr>
        <p:txBody>
          <a:bodyPr wrap="square" rtlCol="0">
            <a:spAutoFit/>
          </a:bodyPr>
          <a:lstStyle/>
          <a:p>
            <a:pPr algn="just">
              <a:buNone/>
            </a:pPr>
            <a:r>
              <a:rPr lang="it-IT" sz="2000" b="1" dirty="0" smtClean="0">
                <a:latin typeface="Gill Sans MT Condensed" pitchFamily="34" charset="0"/>
              </a:rPr>
              <a:t>    Alessandro si spinse sempre più a Oriente, sino ai confini dell’India e oltre: egli mirava alla costituzione di un grande impero universale. Percorso l’altopiano iranico, sottomettendo le varie popolazioni locali,  Alessandro fondò città che furono colonizzate dai suoi stessi soldati; quindi attraversò l’Afghanistan, sino al Kashmir, e giunse fin quasi ai confini della Cina; di lì piegò a Sud, verso la valle del fiume Indo, dove sconfisse il re indiano Poro in una terribile </a:t>
            </a:r>
            <a:r>
              <a:rPr lang="it-IT" sz="2000" b="1" dirty="0" smtClean="0">
                <a:latin typeface="Gill Sans MT Condensed" pitchFamily="34" charset="0"/>
              </a:rPr>
              <a:t>battaglia </a:t>
            </a:r>
            <a:r>
              <a:rPr lang="it-IT" sz="2000" b="1" dirty="0" smtClean="0">
                <a:latin typeface="Gill Sans MT Condensed" pitchFamily="34" charset="0"/>
              </a:rPr>
              <a:t>(326 </a:t>
            </a:r>
            <a:r>
              <a:rPr lang="it-IT" sz="2000" b="1" dirty="0" err="1" smtClean="0">
                <a:latin typeface="Gill Sans MT Condensed" pitchFamily="34" charset="0"/>
              </a:rPr>
              <a:t>a.C</a:t>
            </a:r>
            <a:r>
              <a:rPr lang="it-IT" sz="2000" b="1" dirty="0" smtClean="0">
                <a:latin typeface="Gill Sans MT Condensed" pitchFamily="34" charset="0"/>
              </a:rPr>
              <a:t>).</a:t>
            </a:r>
            <a:endParaRPr lang="it-IT" sz="2000" b="1" dirty="0">
              <a:latin typeface="Gill Sans MT Condensed" pitchFamily="34" charset="0"/>
            </a:endParaRPr>
          </a:p>
        </p:txBody>
      </p:sp>
      <p:pic>
        <p:nvPicPr>
          <p:cNvPr id="5" name="Immagine 4" descr="image001.jpg"/>
          <p:cNvPicPr>
            <a:picLocks noChangeAspect="1"/>
          </p:cNvPicPr>
          <p:nvPr/>
        </p:nvPicPr>
        <p:blipFill>
          <a:blip r:embed="rId2" cstate="print"/>
          <a:stretch>
            <a:fillRect/>
          </a:stretch>
        </p:blipFill>
        <p:spPr>
          <a:xfrm>
            <a:off x="4427984" y="1700808"/>
            <a:ext cx="4248472" cy="2360262"/>
          </a:xfrm>
          <a:prstGeom prst="rect">
            <a:avLst/>
          </a:prstGeom>
          <a:ln>
            <a:noFill/>
          </a:ln>
          <a:effectLst>
            <a:outerShdw blurRad="190500" algn="tl" rotWithShape="0">
              <a:srgbClr val="000000">
                <a:alpha val="70000"/>
              </a:srgbClr>
            </a:outerShdw>
          </a:effectLst>
        </p:spPr>
      </p:pic>
      <p:pic>
        <p:nvPicPr>
          <p:cNvPr id="7" name="Immagine 6" descr="88423_orig.jpg"/>
          <p:cNvPicPr>
            <a:picLocks noChangeAspect="1"/>
          </p:cNvPicPr>
          <p:nvPr/>
        </p:nvPicPr>
        <p:blipFill>
          <a:blip r:embed="rId3" cstate="print"/>
          <a:stretch>
            <a:fillRect/>
          </a:stretch>
        </p:blipFill>
        <p:spPr>
          <a:xfrm>
            <a:off x="1259632" y="4869160"/>
            <a:ext cx="2592288" cy="1793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0" y="0"/>
            <a:ext cx="9144000" cy="2857496"/>
          </a:xfrm>
        </p:spPr>
        <p:txBody>
          <a:bodyPr>
            <a:normAutofit fontScale="62500" lnSpcReduction="20000"/>
          </a:bodyPr>
          <a:lstStyle/>
          <a:p>
            <a:pPr algn="l"/>
            <a:r>
              <a:rPr lang="it-IT" sz="3400" b="1" dirty="0">
                <a:solidFill>
                  <a:schemeClr val="tx1">
                    <a:lumMod val="95000"/>
                    <a:lumOff val="5000"/>
                  </a:schemeClr>
                </a:solidFill>
                <a:latin typeface="Bookman Old Style" pitchFamily="18" charset="0"/>
                <a:cs typeface="Estrangelo Edessa" pitchFamily="66" charset="0"/>
              </a:rPr>
              <a:t>Predilesse sopra ogni altro poeta Omero e amò identificarsi con Achille, del quale aveva l'ambizione sfrenata di gloria e l'animo sempre pronto a cedere alle più opposte passioni, conscio della sua grandezza, amò credere in una sua nascita divina già prima che questa gli venisse ufficialmente confermata dall'oracolo di </a:t>
            </a:r>
            <a:r>
              <a:rPr lang="it-IT" sz="3400" b="1" dirty="0" err="1">
                <a:solidFill>
                  <a:schemeClr val="tx1">
                    <a:lumMod val="95000"/>
                    <a:lumOff val="5000"/>
                  </a:schemeClr>
                </a:solidFill>
                <a:latin typeface="Bookman Old Style" pitchFamily="18" charset="0"/>
                <a:cs typeface="Estrangelo Edessa" pitchFamily="66" charset="0"/>
              </a:rPr>
              <a:t>Zeus-Ammone</a:t>
            </a:r>
            <a:r>
              <a:rPr lang="it-IT" sz="3400" b="1" dirty="0">
                <a:solidFill>
                  <a:schemeClr val="tx1">
                    <a:lumMod val="95000"/>
                    <a:lumOff val="5000"/>
                  </a:schemeClr>
                </a:solidFill>
                <a:latin typeface="Bookman Old Style" pitchFamily="18" charset="0"/>
                <a:cs typeface="Estrangelo Edessa" pitchFamily="66" charset="0"/>
              </a:rPr>
              <a:t>. La sua figura è stata in ogni tempo particolarmente studiata: la critica moderna si è soffermata soprattutto sulla genesi della sua concezione teocratica e sulla natura e l'originalità della sua strategia.</a:t>
            </a:r>
          </a:p>
          <a:p>
            <a:pPr algn="l"/>
            <a:endParaRPr lang="it-IT" dirty="0"/>
          </a:p>
        </p:txBody>
      </p:sp>
      <p:pic>
        <p:nvPicPr>
          <p:cNvPr id="4" name="Immagine 3" descr="Colin_Farrell_Alessandro.jpg"/>
          <p:cNvPicPr>
            <a:picLocks noChangeAspect="1"/>
          </p:cNvPicPr>
          <p:nvPr/>
        </p:nvPicPr>
        <p:blipFill>
          <a:blip r:embed="rId2" cstate="print"/>
          <a:stretch>
            <a:fillRect/>
          </a:stretch>
        </p:blipFill>
        <p:spPr>
          <a:xfrm>
            <a:off x="928662" y="2357430"/>
            <a:ext cx="3143272" cy="4286256"/>
          </a:xfrm>
          <a:prstGeom prst="rect">
            <a:avLst/>
          </a:prstGeom>
          <a:ln>
            <a:noFill/>
          </a:ln>
          <a:effectLst>
            <a:softEdge rad="112500"/>
          </a:effectLst>
        </p:spPr>
      </p:pic>
      <p:pic>
        <p:nvPicPr>
          <p:cNvPr id="5" name="Immagine 4" descr="Troy 12.jpg"/>
          <p:cNvPicPr>
            <a:picLocks noChangeAspect="1"/>
          </p:cNvPicPr>
          <p:nvPr/>
        </p:nvPicPr>
        <p:blipFill>
          <a:blip r:embed="rId3" cstate="print"/>
          <a:stretch>
            <a:fillRect/>
          </a:stretch>
        </p:blipFill>
        <p:spPr>
          <a:xfrm>
            <a:off x="4643438" y="2357430"/>
            <a:ext cx="3121152" cy="4214842"/>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TotalTime>
  <Words>1167</Words>
  <Application>Microsoft Office PowerPoint</Application>
  <PresentationFormat>Presentazione su schermo (4:3)</PresentationFormat>
  <Paragraphs>45</Paragraphs>
  <Slides>18</Slides>
  <Notes>1</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Alessandro Magno</vt:lpstr>
      <vt:lpstr>La vita</vt:lpstr>
      <vt:lpstr>Diapositiva 3</vt:lpstr>
      <vt:lpstr>La vita</vt:lpstr>
      <vt:lpstr>LE IMPRESE MILITARI</vt:lpstr>
      <vt:lpstr> La distruzione di Tebe</vt:lpstr>
      <vt:lpstr>La spedizione in oriente</vt:lpstr>
      <vt:lpstr>Infine l’esercito , stremato dalla fatica e dalle malattie, si rifiutò di procedere e Alessandro ritornò a Babilonia, dove stabilì la sua capitale e si dedicò all’organizzazione dei territori conquistati.  Il suo progetto ero teso a favorire la fusione tra i greci conquistatori e i persiani, e lui stesso prese come moglie una nobile orientale. Il suo disegno politico lo portò ad accentuare i caratteri di assolutismo monarchico aumentando l’opposizione dei suoi seguaci. Morì nel 323 a.C. a Babilonia.</vt:lpstr>
      <vt:lpstr>Diapositiva 9</vt:lpstr>
      <vt:lpstr>Il sogno di un impero universale </vt:lpstr>
      <vt:lpstr>Diapositiva 11</vt:lpstr>
      <vt:lpstr>Diapositiva 12</vt:lpstr>
      <vt:lpstr>Diapositiva 13</vt:lpstr>
      <vt:lpstr>La crisi delle pòleis</vt:lpstr>
      <vt:lpstr>Diapositiva 15</vt:lpstr>
      <vt:lpstr>L’Ellenismo </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alunni</dc:creator>
  <cp:lastModifiedBy>Your User Name</cp:lastModifiedBy>
  <cp:revision>21</cp:revision>
  <dcterms:created xsi:type="dcterms:W3CDTF">2015-03-26T10:27:40Z</dcterms:created>
  <dcterms:modified xsi:type="dcterms:W3CDTF">2015-04-07T14:26:53Z</dcterms:modified>
</cp:coreProperties>
</file>