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68" r:id="rId9"/>
    <p:sldId id="269" r:id="rId10"/>
    <p:sldId id="270" r:id="rId11"/>
    <p:sldId id="265" r:id="rId12"/>
    <p:sldId id="266" r:id="rId13"/>
    <p:sldId id="267" r:id="rId14"/>
  </p:sldIdLst>
  <p:sldSz cx="12188825" cy="6858000"/>
  <p:notesSz cx="6858000" cy="9144000"/>
  <p:defaultTextStyle>
    <a:defPPr rtl="0">
      <a:defRPr lang="lt-L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5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BD7227-5319-4132-AF31-428555425A75}" type="datetime1">
              <a:rPr lang="lt-LT" smtClean="0">
                <a:solidFill>
                  <a:schemeClr val="tx2"/>
                </a:solidFill>
                <a:latin typeface="Century Gothic" panose="020B0502020202020204" pitchFamily="34" charset="0"/>
              </a:rPr>
              <a:t>2020-03-05</a:t>
            </a:fld>
            <a:endParaRPr lang="lt-LT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lt-LT" smtClean="0">
                <a:solidFill>
                  <a:schemeClr val="tx2"/>
                </a:solidFill>
                <a:latin typeface="Century Gothic" panose="020B0502020202020204" pitchFamily="34" charset="0"/>
              </a:rPr>
              <a:t>‹#›</a:t>
            </a:fld>
            <a:endParaRPr lang="lt-LT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4E767480-D62F-40FD-98C5-7867086AFD60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B8796F01-7154-41E0-B48B-A6921757531A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lt-LT" smtClean="0">
                <a:latin typeface="Century Gothic" panose="020B0502020202020204" pitchFamily="34" charset="0"/>
              </a:rPr>
              <a:t>1</a:t>
            </a:fld>
            <a:endParaRPr lang="lt-L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2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158084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3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43108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4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88257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5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57071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6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72292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11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10591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12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73746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lt-LT" noProof="0" smtClean="0"/>
              <a:pPr/>
              <a:t>13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8985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ė" descr="Knygų šūsni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12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>
                <a:latin typeface="Century Gothic" panose="020B0502020202020204" pitchFamily="34" charset="0"/>
              </a:endParaRPr>
            </a:p>
          </p:txBody>
        </p:sp>
        <p:grpSp>
          <p:nvGrpSpPr>
            <p:cNvPr id="12" name="11 grupė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8 paveikslėlis" descr="Knygų šūsni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9 stačiakampis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lt-LT" noProof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/>
              <a:t>Spustelėję redaguokite šablono paantraštės stilių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22029CF-8FFE-40E0-A2CE-B218FE91C0F7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11" name="10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9B3BE29-D8BD-44C9-B0EC-078C2E434EC4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1DB25F5-8B4D-4BE7-9A83-CE196F27C560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B601FA6-0085-4FAD-B9D6-6A61C9D13D59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A60BA0E-20D0-4E7C-B286-26C960A6788F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ijos antraštė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ė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3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>
                <a:latin typeface="Century Gothic" panose="020B0502020202020204" pitchFamily="34" charset="0"/>
              </a:endParaRPr>
            </a:p>
          </p:txBody>
        </p:sp>
        <p:pic>
          <p:nvPicPr>
            <p:cNvPr id="10" name="9 paveikslėli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10 stačiakampis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b="0" noProof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4 paveikslėlis" descr="Knygų šūsn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1 pavadinimas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8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/>
              <a:t>Spustelėję redaguokite šablono paantraštės stilių</a:t>
            </a:r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C847AB3-C498-4E81-8002-1000844230CD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C61BC9A-6A4F-40E9-A5B9-E33F23AA55C3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E5C692B-1ED9-4158-BA13-F9CEA2E91341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8A79529-A0AB-4D89-A03D-1CF2BE9B59AF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F13CCE-12AA-4B0A-B3D9-C339EC74AE41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t-LT" noProof="0">
              <a:latin typeface="Century Gothic" panose="020B0502020202020204" pitchFamily="34" charset="0"/>
            </a:endParaRPr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6E9BBF0-E7F1-47AD-B6AE-C700F632181A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t-LT" noProof="0">
              <a:latin typeface="Century Gothic" panose="020B0502020202020204" pitchFamily="34" charset="0"/>
            </a:endParaRPr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lt-LT" noProof="0"/>
              <a:t>Spustelėkite piktogramą, kad įtrauktumėte paveikslėlį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/>
              <a:t>Spustelėkite, jei norite redaguoti ruošinio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C5AB6F6-D47E-4EB7-9E2B-A3697128BC81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ė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9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>
                <a:latin typeface="Century Gothic" panose="020B0502020202020204" pitchFamily="34" charset="0"/>
              </a:endParaRPr>
            </a:p>
          </p:txBody>
        </p:sp>
        <p:sp>
          <p:nvSpPr>
            <p:cNvPr id="8" name="7 stačiakampis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lt-LT" noProof="0"/>
              <a:t>Spustelėkite, jei norite redaguoti ruošinio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1B1CEBB-A430-4348-B2CF-8F40AD7E5755}" type="datetime1">
              <a:rPr lang="lt-LT" noProof="0" smtClean="0"/>
              <a:t>2020-03-05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lt-LT" noProof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100111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ietimonaujienos.lt/marijampoles-ryto-mokyklai-sudominti-alfa-karta-padeda-erasmus-ir-etwinning-projekt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Es1IPFZhY&amp;feature=emb_lo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time_continue=17&amp;v=U3TFBy_dTRk&amp;feature=emb_lo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lt-LT" sz="4400" dirty="0">
                <a:latin typeface="New roman"/>
              </a:rPr>
              <a:t>“Sudominti ugdymu Alfa kartą padeda </a:t>
            </a:r>
            <a:r>
              <a:rPr lang="lt-LT" sz="4400" dirty="0" err="1">
                <a:latin typeface="New roman"/>
              </a:rPr>
              <a:t>Erasmus</a:t>
            </a:r>
            <a:r>
              <a:rPr lang="lt-LT" sz="4400" dirty="0">
                <a:latin typeface="New roman"/>
              </a:rPr>
              <a:t>+ </a:t>
            </a:r>
            <a:r>
              <a:rPr lang="lt-LT" sz="4400" dirty="0" smtClean="0">
                <a:latin typeface="New roman"/>
              </a:rPr>
              <a:t/>
            </a:r>
            <a:br>
              <a:rPr lang="lt-LT" sz="4400" dirty="0" smtClean="0">
                <a:latin typeface="New roman"/>
              </a:rPr>
            </a:br>
            <a:r>
              <a:rPr lang="lt-LT" sz="4400" dirty="0" smtClean="0">
                <a:latin typeface="New roman"/>
              </a:rPr>
              <a:t>ir  </a:t>
            </a:r>
            <a:r>
              <a:rPr lang="lt-LT" sz="4400" dirty="0">
                <a:latin typeface="New roman"/>
              </a:rPr>
              <a:t>E-</a:t>
            </a:r>
            <a:r>
              <a:rPr lang="lt-LT" sz="4400" dirty="0" err="1">
                <a:latin typeface="New roman"/>
              </a:rPr>
              <a:t>twinning</a:t>
            </a:r>
            <a:r>
              <a:rPr lang="lt-LT" sz="4400" dirty="0">
                <a:latin typeface="New roman"/>
              </a:rPr>
              <a:t> projektai".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2020-03-06</a:t>
            </a:r>
          </a:p>
          <a:p>
            <a:pPr rtl="0"/>
            <a:r>
              <a:rPr lang="lt-LT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Druskininkai</a:t>
            </a:r>
          </a:p>
          <a:p>
            <a:pPr rtl="0"/>
            <a:endParaRPr lang="lt-LT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mokslinė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praktinė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Kūrybiškumas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inovacijos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sėkmingos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XXI A.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būtinybė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endParaRPr lang="lt-LT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dirty="0">
              <a:latin typeface="Century Gothic" panose="020B0502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424869"/>
            <a:ext cx="2880320" cy="201729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72" y="4797426"/>
            <a:ext cx="2499972" cy="18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Mokinių atsakymai kokie gebėjimai ugdomi projektuose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28800"/>
            <a:ext cx="8928992" cy="511256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65" y="201626"/>
            <a:ext cx="163387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 dirty="0" smtClean="0"/>
              <a:t> Kaip pvz. e </a:t>
            </a:r>
            <a:r>
              <a:rPr lang="lt-LT" dirty="0" err="1" smtClean="0">
                <a:latin typeface="Century Gothic" panose="020B0502020202020204" pitchFamily="34" charset="0"/>
              </a:rPr>
              <a:t>Twinning</a:t>
            </a:r>
            <a:r>
              <a:rPr lang="lt-LT" dirty="0" smtClean="0">
                <a:latin typeface="Century Gothic" panose="020B0502020202020204" pitchFamily="34" charset="0"/>
              </a:rPr>
              <a:t> projektas </a:t>
            </a:r>
            <a:br>
              <a:rPr lang="lt-LT" dirty="0" smtClean="0">
                <a:latin typeface="Century Gothic" panose="020B0502020202020204" pitchFamily="34" charset="0"/>
              </a:rPr>
            </a:br>
            <a:r>
              <a:rPr lang="lt-LT" dirty="0" err="1" smtClean="0">
                <a:hlinkClick r:id="rId3"/>
              </a:rPr>
              <a:t>Life</a:t>
            </a:r>
            <a:r>
              <a:rPr lang="lt-LT" dirty="0" smtClean="0">
                <a:hlinkClick r:id="rId3"/>
              </a:rPr>
              <a:t> </a:t>
            </a:r>
            <a:r>
              <a:rPr lang="lt-LT" dirty="0">
                <a:hlinkClick r:id="rId3"/>
              </a:rPr>
              <a:t>&amp; Money </a:t>
            </a:r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Skatinamas mokinių verslumas: mokiniai įsteigia savo bankus, mokomi uždirbti pinigus.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907" y="4077072"/>
            <a:ext cx="3456384" cy="249289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9" y="4077072"/>
            <a:ext cx="4207420" cy="249289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075" y="2759968"/>
            <a:ext cx="283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lt-LT" sz="2400" dirty="0"/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lt-L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projekto </a:t>
            </a:r>
            <a:r>
              <a:rPr lang="lt-LT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Money 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poveikis mokinių žinioms ir gebėjimams. </a:t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Žinių konkurse “Euro </a:t>
            </a: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yga“ apie pinigus, ekonominių, verslumo dalykų išmanymas</a:t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vieta Marijampolės regione, III vieta respublikoje.</a:t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-LT" dirty="0">
                <a:latin typeface="Century Gothic" panose="020B0502020202020204" pitchFamily="34" charset="0"/>
              </a:rPr>
              <a:t>Paraginti tėvus / mokinius užduoti klausimus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340768"/>
            <a:ext cx="8944121" cy="50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/>
              <a:t> </a:t>
            </a:r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Projektų nauda </a:t>
            </a:r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765820" y="1556792"/>
            <a:ext cx="10157354" cy="44704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Įdomesnės pamokos.</a:t>
            </a:r>
          </a:p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Mokymo/</a:t>
            </a:r>
            <a:r>
              <a:rPr lang="lt-LT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kokybės gerinimas.</a:t>
            </a:r>
          </a:p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Geresnė mokinių motyvacija.</a:t>
            </a:r>
          </a:p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Profesinio tobulėjimo galimybės.</a:t>
            </a:r>
          </a:p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programa mokykloms suteikia 100 proc. finansavimą dalyvauti tarptautinėje veikloje su ilgalaike nauda Jums kaip lyderiui, Jūsų mokiniams, Jūsų  kolegoms.</a:t>
            </a:r>
          </a:p>
          <a:p>
            <a:pPr rtl="0"/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 apie projektų naudą  galite paskaityti švietimo naujienose.</a:t>
            </a: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http://www.svietimonaujienos.lt/marijampoles-ryto-mokyklai-sudominti-alfa-karta-padeda-erasmus-ir-etwinning-projektai</a:t>
            </a:r>
            <a:r>
              <a:rPr lang="lt-LT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/</a:t>
            </a:r>
            <a:r>
              <a:rPr lang="lt-L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lt-LT" dirty="0" smtClean="0"/>
              <a:t> </a:t>
            </a:r>
            <a:endParaRPr lang="lt-LT" dirty="0">
              <a:latin typeface="Century Gothic" panose="020B0502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452" y="76200"/>
            <a:ext cx="2255716" cy="157900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601" y="110358"/>
            <a:ext cx="2141629" cy="154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338958"/>
            <a:ext cx="10157354" cy="1397000"/>
          </a:xfrm>
        </p:spPr>
        <p:txBody>
          <a:bodyPr rtlCol="0">
            <a:normAutofit/>
          </a:bodyPr>
          <a:lstStyle/>
          <a:p>
            <a:r>
              <a:rPr lang="lt-LT" sz="2400" dirty="0" smtClean="0"/>
              <a:t>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Kuo išskirtinė Alfa karta?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endParaRPr lang="lt-LT" dirty="0"/>
          </a:p>
          <a:p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Alfa vaikų mokymosi procesas reikalauja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vaizdumo.</a:t>
            </a:r>
          </a:p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Nemėgsta </a:t>
            </a: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rutinos, nuobodžios ir mechaniškos veiklos, nori naujų išbandymų ir motyvuojančios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aplinkos.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Alfa karta naują medžiagą įsisavina tik tuo atveju, jei mato prasmę, jiems svarbu tyrinėti ir išmėginti. </a:t>
            </a:r>
            <a:endParaRPr lang="lt-LT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Šie vaikai geriau mokosi netradicinėse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aplinkose.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Labai </a:t>
            </a:r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imlūs naujausioms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technologijoms. 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Mokiniai reiklesni ir 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laisvesni. 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Mokymas(</a:t>
            </a:r>
            <a:r>
              <a:rPr lang="lt-LT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bendradarbiaujant. </a:t>
            </a:r>
            <a:endParaRPr lang="lt-LT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Būtini </a:t>
            </a:r>
            <a:r>
              <a:rPr lang="lt-LT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įtraukūs</a:t>
            </a:r>
            <a:r>
              <a:rPr lang="lt-LT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ugdymo </a:t>
            </a:r>
            <a:r>
              <a:rPr lang="lt-LT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metodai. </a:t>
            </a:r>
            <a:endParaRPr lang="lt-L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42" y="3789040"/>
            <a:ext cx="1872207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Šiuolaikiniai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okiniai nori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naujų išbandymų ir motyvuojančios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aplinkos.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lt-LT" dirty="0"/>
              <a:t>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Todėl  Marijampolės Ryto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mokyklos mokytojai siekdami patenkinti mokinių poreikius šiuo metu  vykdo </a:t>
            </a:r>
          </a:p>
          <a:p>
            <a:pPr marL="0" indent="0" rtl="0">
              <a:buNone/>
            </a:pPr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 e </a:t>
            </a:r>
            <a:r>
              <a:rPr lang="lt-LT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projektus.</a:t>
            </a:r>
          </a:p>
          <a:p>
            <a:pPr marL="0" indent="0" rtl="0">
              <a:buNone/>
            </a:pPr>
            <a:endParaRPr lang="lt-L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2" y="4072395"/>
            <a:ext cx="5688182" cy="249289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140" y="4072395"/>
            <a:ext cx="345638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72024" y="338309"/>
            <a:ext cx="10157354" cy="1397000"/>
          </a:xfrm>
        </p:spPr>
        <p:txBody>
          <a:bodyPr rtlCol="0"/>
          <a:lstStyle/>
          <a:p>
            <a:pPr rtl="0"/>
            <a:r>
              <a:rPr lang="lt-LT" dirty="0"/>
              <a:t> </a:t>
            </a:r>
            <a:r>
              <a:rPr lang="lt-LT" dirty="0" smtClean="0"/>
              <a:t>   2 </a:t>
            </a:r>
            <a:r>
              <a:rPr lang="lt-LT" dirty="0" smtClean="0">
                <a:latin typeface="Century Gothic" panose="020B0502020202020204" pitchFamily="34" charset="0"/>
              </a:rPr>
              <a:t>                projektus (2019-2021)</a:t>
            </a:r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Socialinė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įtrauktis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duok ranką, būkim draugais.</a:t>
            </a:r>
          </a:p>
          <a:p>
            <a:pPr rtl="0"/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Kultūrinis paveldas ir IKT.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7" y="0"/>
            <a:ext cx="2258237" cy="158028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820" y="1701800"/>
            <a:ext cx="1819029" cy="205169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52" y="4067639"/>
            <a:ext cx="2226072" cy="22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845940" y="298016"/>
            <a:ext cx="10157354" cy="1397000"/>
          </a:xfrm>
        </p:spPr>
        <p:txBody>
          <a:bodyPr rtlCol="0"/>
          <a:lstStyle/>
          <a:p>
            <a:pPr rtl="0"/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Kokius  mokinių gebėjimus ugdome šiais projektais?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1197868" y="1772816"/>
            <a:ext cx="10229362" cy="4614416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Bendravimas ir bendradarbiavimas.</a:t>
            </a:r>
            <a:endParaRPr lang="lt-LT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Kritinis mąstymas, problemų sprendimas.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Informacinis raštingumas.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Iniciatyva ir savarankiškumas.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Socialiniai ir tarpkultūriniai gebėjimai.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Produktyvumas ir atsiskaitomybė.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Lyderystė ir atsakomybė.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Kūrybiškumas ir naujovės.</a:t>
            </a:r>
          </a:p>
          <a:p>
            <a:pPr rtl="0"/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Komunikavimas užsienio kalba.</a:t>
            </a:r>
          </a:p>
          <a:p>
            <a:pPr rtl="0"/>
            <a:endParaRPr lang="lt-LT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78" y="32859"/>
            <a:ext cx="1632062" cy="114209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005" y="5632298"/>
            <a:ext cx="1457289" cy="1244445"/>
          </a:xfrm>
          <a:prstGeom prst="rect">
            <a:avLst/>
          </a:prstGeom>
        </p:spPr>
      </p:pic>
      <p:pic>
        <p:nvPicPr>
          <p:cNvPr id="8" name="Picture 7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05" y="2661980"/>
            <a:ext cx="2240379" cy="30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005" y="5613555"/>
            <a:ext cx="1457289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ugdomi gebėjimai atsispindi mokinių veiklose?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lt-L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Spektakliai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www.youtube.com/watch?v=W7Es1IPFZhY&amp;feature=emb_logo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Koncertai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www.youtube.com/watch?time_continue=17&amp;v=U3TFBy_dTRk&amp;feature=emb_logo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>
              <a:latin typeface="Century Gothic" panose="020B0502020202020204" pitchFamily="34" charset="0"/>
            </a:endParaRPr>
          </a:p>
        </p:txBody>
      </p:sp>
      <p:pic>
        <p:nvPicPr>
          <p:cNvPr id="6" name="Picture 7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3645024"/>
            <a:ext cx="2240379" cy="30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860" y="201626"/>
            <a:ext cx="163387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projekto veiklos.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763610"/>
            <a:ext cx="5197393" cy="4532945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152854"/>
            <a:ext cx="1457070" cy="124369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20" y="1739116"/>
            <a:ext cx="4510017" cy="45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     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Tyrimų rezultatai kokias kalbų kompetencijas projektuose ugdo mokiniai.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80" y="1916832"/>
            <a:ext cx="7448827" cy="455000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294321"/>
            <a:ext cx="163387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Skaitmeninio raštingumo tyrimų rezultatai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8" y="1490320"/>
            <a:ext cx="8832982" cy="496855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201626"/>
            <a:ext cx="163387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teiktis Sveiki sugrįžę į mokyklą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3_TF03460615" id="{0C29BD3C-BA84-413E-8958-CCB34F35725B}" vid="{CC0B93A2-084A-45A4-B50E-85D54CAC4F07}"/>
    </a:ext>
  </a:extLst>
</a:theme>
</file>

<file path=ppt/theme/theme2.xml><?xml version="1.0" encoding="utf-8"?>
<a:theme xmlns:a="http://schemas.openxmlformats.org/drawingml/2006/main" name="„Office“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Pateiktis Sveiki sugrįžę į mokyklą</Template>
  <TotalTime>218</TotalTime>
  <Words>353</Words>
  <Application>Microsoft Office PowerPoint</Application>
  <PresentationFormat>Pasirinktinai</PresentationFormat>
  <Paragraphs>67</Paragraphs>
  <Slides>13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New roman</vt:lpstr>
      <vt:lpstr>Times New Roman</vt:lpstr>
      <vt:lpstr>Pateiktis Sveiki sugrįžę į mokyklą</vt:lpstr>
      <vt:lpstr>“Sudominti ugdymu Alfa kartą padeda Erasmus+  ir  E-twinning projektai".</vt:lpstr>
      <vt:lpstr> Kuo išskirtinė Alfa karta?</vt:lpstr>
      <vt:lpstr>  Šiuolaikiniai mokiniai nori naujų išbandymų ir motyvuojančios aplinkos.</vt:lpstr>
      <vt:lpstr>    2                 projektus (2019-2021)</vt:lpstr>
      <vt:lpstr>Kokius  mokinių gebėjimus ugdome šiais projektais?</vt:lpstr>
      <vt:lpstr>Kaip ugdomi gebėjimai atsispindi mokinių veiklose?</vt:lpstr>
      <vt:lpstr>              Be active, be happy projekto veiklos.</vt:lpstr>
      <vt:lpstr>      Tyrimų rezultatai kokias kalbų kompetencijas projektuose ugdo mokiniai.</vt:lpstr>
      <vt:lpstr>                 Skaitmeninio raštingumo tyrimų rezultatai</vt:lpstr>
      <vt:lpstr>              Mokinių atsakymai kokie gebėjimai ugdomi projektuose</vt:lpstr>
      <vt:lpstr> Kaip pvz. e Twinning projektas  Life &amp; Money </vt:lpstr>
      <vt:lpstr>  e Twinning projekto Life &amp; Money poveikis mokinių žinioms ir gebėjimams.  Žinių konkurse “Euro  Lyga“ apie pinigus, ekonominių, verslumo dalykų išmanymas  I vieta Marijampolės regione, III vieta respublikoje. </vt:lpstr>
      <vt:lpstr> Projektų nauda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“Sudominti ugdymu Alfa kartą padeda Erasmus+  ir  E-twinning projektai".</dc:title>
  <dc:creator>Windows User</dc:creator>
  <cp:lastModifiedBy>Windows User</cp:lastModifiedBy>
  <cp:revision>31</cp:revision>
  <dcterms:created xsi:type="dcterms:W3CDTF">2020-03-02T12:58:47Z</dcterms:created>
  <dcterms:modified xsi:type="dcterms:W3CDTF">2020-03-05T16:09:09Z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