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Bad Script"/>
      <p:regular r:id="rId27"/>
    </p:embeddedFont>
    <p:embeddedFont>
      <p:font typeface="Nunito"/>
      <p:regular r:id="rId28"/>
      <p:bold r:id="rId29"/>
      <p:italic r:id="rId30"/>
      <p:boldItalic r:id="rId31"/>
    </p:embeddedFont>
    <p:embeddedFont>
      <p:font typeface="Courgette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Nunito-regular.fntdata"/><Relationship Id="rId27" Type="http://schemas.openxmlformats.org/officeDocument/2006/relationships/font" Target="fonts/BadScrip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boldItalic.fntdata"/><Relationship Id="rId30" Type="http://schemas.openxmlformats.org/officeDocument/2006/relationships/font" Target="fonts/Nuni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ourgette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1-09T15:22:49.406">
    <p:pos x="6000" y="0"/>
    <p:text>Dear partners, create international dictionary and show your language. Into the bubble add your flag.
Thanks for collaboration.
-etwinning program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fd367d3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fd367d3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fd367d39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4fd367d39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Lo Sport per ricordare a tutti  che il nostro corpo è l’unico  grande Patrimon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io   che abbiamo. E possiamo conservare il nostro patrimonio   solo con una sana attività fisica, un sano  stile di  vita e  una sana alimentazione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fd367d3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fd367d3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3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12"/>
          <p:cNvGrpSpPr/>
          <p:nvPr/>
        </p:nvGrpSpPr>
        <p:grpSpPr>
          <a:xfrm>
            <a:off x="5959222" y="4119576"/>
            <a:ext cx="2520951" cy="1024165"/>
            <a:chOff x="6917201" y="0"/>
            <a:chExt cx="2227777" cy="863400"/>
          </a:xfrm>
        </p:grpSpPr>
        <p:sp>
          <p:nvSpPr>
            <p:cNvPr id="114" name="Google Shape;114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12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118" name="Google Shape;118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2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2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1" name="Google Shape;51;p5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6"/>
          <p:cNvGrpSpPr/>
          <p:nvPr/>
        </p:nvGrpSpPr>
        <p:grpSpPr>
          <a:xfrm>
            <a:off x="5594190" y="3961115"/>
            <a:ext cx="2910144" cy="1182340"/>
            <a:chOff x="6917201" y="0"/>
            <a:chExt cx="2227777" cy="863400"/>
          </a:xfrm>
        </p:grpSpPr>
        <p:sp>
          <p:nvSpPr>
            <p:cNvPr id="57" name="Google Shape;57;p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6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61" name="Google Shape;61;p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6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1" name="Google Shape;71;p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5" name="Google Shape;85;p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91" name="Google Shape;91;p1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96" name="Google Shape;96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0"/>
          <p:cNvGrpSpPr/>
          <p:nvPr/>
        </p:nvGrpSpPr>
        <p:grpSpPr>
          <a:xfrm>
            <a:off x="5886353" y="1243"/>
            <a:ext cx="3257454" cy="1261514"/>
            <a:chOff x="6917201" y="0"/>
            <a:chExt cx="2227777" cy="863400"/>
          </a:xfrm>
        </p:grpSpPr>
        <p:sp>
          <p:nvSpPr>
            <p:cNvPr id="100" name="Google Shape;10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jpg"/><Relationship Id="rId10" Type="http://schemas.openxmlformats.org/officeDocument/2006/relationships/image" Target="../media/image42.png"/><Relationship Id="rId13" Type="http://schemas.openxmlformats.org/officeDocument/2006/relationships/image" Target="../media/image70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Relationship Id="rId15" Type="http://schemas.openxmlformats.org/officeDocument/2006/relationships/image" Target="../media/image43.jpg"/><Relationship Id="rId14" Type="http://schemas.openxmlformats.org/officeDocument/2006/relationships/image" Target="../media/image19.jpg"/><Relationship Id="rId5" Type="http://schemas.openxmlformats.org/officeDocument/2006/relationships/image" Target="../media/image28.png"/><Relationship Id="rId6" Type="http://schemas.openxmlformats.org/officeDocument/2006/relationships/image" Target="../media/image41.png"/><Relationship Id="rId7" Type="http://schemas.openxmlformats.org/officeDocument/2006/relationships/image" Target="../media/image27.png"/><Relationship Id="rId8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jpg"/><Relationship Id="rId10" Type="http://schemas.openxmlformats.org/officeDocument/2006/relationships/image" Target="../media/image76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8.png"/><Relationship Id="rId8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19.jpg"/><Relationship Id="rId5" Type="http://schemas.openxmlformats.org/officeDocument/2006/relationships/image" Target="../media/image50.png"/><Relationship Id="rId6" Type="http://schemas.openxmlformats.org/officeDocument/2006/relationships/image" Target="../media/image12.jpg"/><Relationship Id="rId7" Type="http://schemas.openxmlformats.org/officeDocument/2006/relationships/image" Target="../media/image13.png"/><Relationship Id="rId8" Type="http://schemas.openxmlformats.org/officeDocument/2006/relationships/image" Target="../media/image7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6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5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56.png"/><Relationship Id="rId5" Type="http://schemas.openxmlformats.org/officeDocument/2006/relationships/image" Target="../media/image12.jpg"/><Relationship Id="rId6" Type="http://schemas.openxmlformats.org/officeDocument/2006/relationships/image" Target="../media/image63.png"/><Relationship Id="rId7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jpg"/><Relationship Id="rId4" Type="http://schemas.openxmlformats.org/officeDocument/2006/relationships/image" Target="../media/image57.jpg"/><Relationship Id="rId5" Type="http://schemas.openxmlformats.org/officeDocument/2006/relationships/image" Target="../media/image59.jpg"/><Relationship Id="rId6" Type="http://schemas.openxmlformats.org/officeDocument/2006/relationships/image" Target="../media/image5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Relationship Id="rId4" Type="http://schemas.openxmlformats.org/officeDocument/2006/relationships/image" Target="../media/image66.jpg"/><Relationship Id="rId5" Type="http://schemas.openxmlformats.org/officeDocument/2006/relationships/image" Target="../media/image67.jpg"/><Relationship Id="rId6" Type="http://schemas.openxmlformats.org/officeDocument/2006/relationships/image" Target="../media/image65.png"/><Relationship Id="rId7" Type="http://schemas.openxmlformats.org/officeDocument/2006/relationships/image" Target="../media/image6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4.png"/><Relationship Id="rId4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11" Type="http://schemas.openxmlformats.org/officeDocument/2006/relationships/image" Target="../media/image10.png"/><Relationship Id="rId10" Type="http://schemas.openxmlformats.org/officeDocument/2006/relationships/image" Target="../media/image11.jpg"/><Relationship Id="rId9" Type="http://schemas.openxmlformats.org/officeDocument/2006/relationships/image" Target="../media/image69.png"/><Relationship Id="rId5" Type="http://schemas.openxmlformats.org/officeDocument/2006/relationships/image" Target="../media/image68.png"/><Relationship Id="rId6" Type="http://schemas.openxmlformats.org/officeDocument/2006/relationships/image" Target="../media/image8.png"/><Relationship Id="rId7" Type="http://schemas.openxmlformats.org/officeDocument/2006/relationships/image" Target="../media/image12.jp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75.png"/><Relationship Id="rId8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18.png"/><Relationship Id="rId11" Type="http://schemas.openxmlformats.org/officeDocument/2006/relationships/image" Target="../media/image21.png"/><Relationship Id="rId10" Type="http://schemas.openxmlformats.org/officeDocument/2006/relationships/image" Target="../media/image19.jpg"/><Relationship Id="rId9" Type="http://schemas.openxmlformats.org/officeDocument/2006/relationships/image" Target="../media/image77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12.jp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hyperlink" Target="https://www.google.com/imgres?imgurl=https://koalaprint.lt/wp-content/uploads/2018/03/Lietuvos-veliava-SPAUSTA.jpg&amp;imgrefurl=https://koalaprint.lt/parduotuve/veliavu-gamyba/lietuvos-veliavos/lietuvos-veliava-2/&amp;docid=SR_TmD4I0zF2vM&amp;tbnid=FV-VBPLF7Eyf0M:&amp;vet=10ahUKEwj3mMq56L3fAhWBXSwKHXKvCGEQMwg8KAAwAA..i&amp;w=600&amp;h=600&amp;client=firefox-b-ab&amp;bih=959&amp;biw=1908&amp;q=Lietuvos%20v%C4%97liava&amp;ved=0ahUKEwj3mMq56L3fAhWBXSwKHXKvCGEQMwg8KAAwAA&amp;iact=mrc&amp;uact=8" TargetMode="External"/><Relationship Id="rId10" Type="http://schemas.openxmlformats.org/officeDocument/2006/relationships/image" Target="../media/image24.png"/><Relationship Id="rId9" Type="http://schemas.openxmlformats.org/officeDocument/2006/relationships/image" Target="../media/image23.jpg"/><Relationship Id="rId5" Type="http://schemas.openxmlformats.org/officeDocument/2006/relationships/image" Target="../media/image25.png"/><Relationship Id="rId6" Type="http://schemas.openxmlformats.org/officeDocument/2006/relationships/image" Target="../media/image12.jpg"/><Relationship Id="rId7" Type="http://schemas.openxmlformats.org/officeDocument/2006/relationships/image" Target="../media/image13.png"/><Relationship Id="rId8" Type="http://schemas.openxmlformats.org/officeDocument/2006/relationships/image" Target="../media/image7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26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74.png"/><Relationship Id="rId8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28.png"/><Relationship Id="rId11" Type="http://schemas.openxmlformats.org/officeDocument/2006/relationships/image" Target="../media/image29.png"/><Relationship Id="rId10" Type="http://schemas.openxmlformats.org/officeDocument/2006/relationships/image" Target="../media/image19.jpg"/><Relationship Id="rId9" Type="http://schemas.openxmlformats.org/officeDocument/2006/relationships/image" Target="../media/image78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12.jpg"/><Relationship Id="rId8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32.png"/><Relationship Id="rId11" Type="http://schemas.openxmlformats.org/officeDocument/2006/relationships/image" Target="../media/image38.jpg"/><Relationship Id="rId10" Type="http://schemas.openxmlformats.org/officeDocument/2006/relationships/image" Target="../media/image71.png"/><Relationship Id="rId12" Type="http://schemas.openxmlformats.org/officeDocument/2006/relationships/image" Target="../media/image39.png"/><Relationship Id="rId9" Type="http://schemas.openxmlformats.org/officeDocument/2006/relationships/image" Target="../media/image13.png"/><Relationship Id="rId5" Type="http://schemas.openxmlformats.org/officeDocument/2006/relationships/image" Target="../media/image28.png"/><Relationship Id="rId6" Type="http://schemas.openxmlformats.org/officeDocument/2006/relationships/image" Target="../media/image33.png"/><Relationship Id="rId7" Type="http://schemas.openxmlformats.org/officeDocument/2006/relationships/image" Target="../media/image36.png"/><Relationship Id="rId8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12250" y="489821"/>
            <a:ext cx="85206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-GB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en-GB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 us your language! </a:t>
            </a:r>
            <a:endParaRPr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International dictionary </a:t>
            </a:r>
            <a:endParaRPr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br>
              <a:rPr lang="en-GB" sz="3200"/>
            </a:b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47" y="2784002"/>
            <a:ext cx="5485200" cy="21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302527"/>
            <a:ext cx="3210134" cy="294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 rot="-1035268">
            <a:off x="5368626" y="1843131"/>
            <a:ext cx="170431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2400" u="none" cap="none" strike="noStrike">
                <a:solidFill>
                  <a:srgbClr val="000000"/>
                </a:solidFill>
                <a:latin typeface="Bad Script"/>
                <a:ea typeface="Bad Script"/>
                <a:cs typeface="Bad Script"/>
                <a:sym typeface="Bad Script"/>
              </a:rPr>
              <a:t>Be active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Bad Script"/>
                <a:ea typeface="Bad Script"/>
                <a:cs typeface="Bad Script"/>
                <a:sym typeface="Bad Script"/>
              </a:rPr>
              <a:t>be happy</a:t>
            </a:r>
            <a:endParaRPr b="1" i="0" sz="2400" u="none" cap="none" strike="noStrike">
              <a:solidFill>
                <a:srgbClr val="00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583" y="459002"/>
            <a:ext cx="1249788" cy="11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6622" y="459002"/>
            <a:ext cx="1585097" cy="1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3044" y="505365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21720" y="3920737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87659" y="3478425"/>
            <a:ext cx="1249788" cy="11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12997" y="1647825"/>
            <a:ext cx="3611550" cy="199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0159" y="3359885"/>
            <a:ext cx="1585097" cy="1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4625" y="4156938"/>
            <a:ext cx="376114" cy="22643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2"/>
          <p:cNvSpPr txBox="1"/>
          <p:nvPr/>
        </p:nvSpPr>
        <p:spPr>
          <a:xfrm>
            <a:off x="996715" y="3451529"/>
            <a:ext cx="45992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</a:t>
            </a: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tbolas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likovni rezultat za croatian flag" id="320" name="Google Shape;320;p22"/>
          <p:cNvPicPr preferRelativeResize="0"/>
          <p:nvPr/>
        </p:nvPicPr>
        <p:blipFill rotWithShape="1">
          <a:blip r:embed="rId11">
            <a:alphaModFix/>
          </a:blip>
          <a:srcRect b="17347" l="553" r="0" t="17344"/>
          <a:stretch/>
        </p:blipFill>
        <p:spPr>
          <a:xfrm rot="157785">
            <a:off x="7308545" y="4172503"/>
            <a:ext cx="461109" cy="30281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/>
        </p:nvSpPr>
        <p:spPr>
          <a:xfrm>
            <a:off x="7075502" y="3844031"/>
            <a:ext cx="8803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nogomet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62284" y="660947"/>
            <a:ext cx="5429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2"/>
          <p:cNvSpPr txBox="1"/>
          <p:nvPr/>
        </p:nvSpPr>
        <p:spPr>
          <a:xfrm>
            <a:off x="-621162" y="505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24" name="Google Shape;324;p22"/>
          <p:cNvSpPr txBox="1"/>
          <p:nvPr/>
        </p:nvSpPr>
        <p:spPr>
          <a:xfrm>
            <a:off x="3193875" y="918050"/>
            <a:ext cx="13008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Fotboll</a:t>
            </a:r>
            <a:endParaRPr/>
          </a:p>
        </p:txBody>
      </p:sp>
      <p:pic>
        <p:nvPicPr>
          <p:cNvPr id="325" name="Google Shape;32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48418" y="853757"/>
            <a:ext cx="542925" cy="36184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2"/>
          <p:cNvSpPr txBox="1"/>
          <p:nvPr/>
        </p:nvSpPr>
        <p:spPr>
          <a:xfrm>
            <a:off x="6590550" y="1175000"/>
            <a:ext cx="711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Futbol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de bandera españa imagen" id="327" name="Google Shape;327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04200" y="99386"/>
            <a:ext cx="773350" cy="51651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2"/>
          <p:cNvSpPr txBox="1"/>
          <p:nvPr/>
        </p:nvSpPr>
        <p:spPr>
          <a:xfrm>
            <a:off x="850750" y="881588"/>
            <a:ext cx="11322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Fútbol</a:t>
            </a:r>
            <a:endParaRPr/>
          </a:p>
        </p:txBody>
      </p:sp>
      <p:sp>
        <p:nvSpPr>
          <p:cNvPr id="329" name="Google Shape;329;p22"/>
          <p:cNvSpPr txBox="1"/>
          <p:nvPr/>
        </p:nvSpPr>
        <p:spPr>
          <a:xfrm>
            <a:off x="3612800" y="4151800"/>
            <a:ext cx="10785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Fussball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374025" y="3718275"/>
            <a:ext cx="773350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4505" y="1403686"/>
            <a:ext cx="3019492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643" y="320889"/>
            <a:ext cx="1249788" cy="11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408" y="3331539"/>
            <a:ext cx="1585097" cy="1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1796" y="-56346"/>
            <a:ext cx="1585097" cy="1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450" y="3852187"/>
            <a:ext cx="1249788" cy="11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36120" y="320889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0814" y="3852187"/>
            <a:ext cx="1371719" cy="89619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3"/>
          <p:cNvSpPr txBox="1"/>
          <p:nvPr/>
        </p:nvSpPr>
        <p:spPr>
          <a:xfrm>
            <a:off x="473646" y="3835802"/>
            <a:ext cx="12286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Ledo ritulys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4016" y="4143579"/>
            <a:ext cx="471403" cy="268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croatian flag" id="344" name="Google Shape;344;p23"/>
          <p:cNvPicPr preferRelativeResize="0"/>
          <p:nvPr/>
        </p:nvPicPr>
        <p:blipFill rotWithShape="1">
          <a:blip r:embed="rId8">
            <a:alphaModFix/>
          </a:blip>
          <a:srcRect b="17347" l="553" r="0" t="17344"/>
          <a:stretch/>
        </p:blipFill>
        <p:spPr>
          <a:xfrm rot="157785">
            <a:off x="4680753" y="4039342"/>
            <a:ext cx="461109" cy="30281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3"/>
          <p:cNvSpPr txBox="1"/>
          <p:nvPr/>
        </p:nvSpPr>
        <p:spPr>
          <a:xfrm>
            <a:off x="3879542" y="4367813"/>
            <a:ext cx="13292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Hokej  na ledu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77122" y="479399"/>
            <a:ext cx="5429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3"/>
          <p:cNvSpPr txBox="1"/>
          <p:nvPr/>
        </p:nvSpPr>
        <p:spPr>
          <a:xfrm>
            <a:off x="-1165225" y="180325"/>
            <a:ext cx="15852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8" name="Google Shape;348;p23"/>
          <p:cNvSpPr txBox="1"/>
          <p:nvPr/>
        </p:nvSpPr>
        <p:spPr>
          <a:xfrm>
            <a:off x="4225654" y="666750"/>
            <a:ext cx="1047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Ishockey </a:t>
            </a:r>
            <a:endParaRPr/>
          </a:p>
        </p:txBody>
      </p:sp>
      <p:pic>
        <p:nvPicPr>
          <p:cNvPr id="349" name="Google Shape;34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65821" y="329754"/>
            <a:ext cx="542925" cy="36187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3"/>
          <p:cNvSpPr txBox="1"/>
          <p:nvPr/>
        </p:nvSpPr>
        <p:spPr>
          <a:xfrm>
            <a:off x="7558250" y="615900"/>
            <a:ext cx="1132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Buz hokeyi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3"/>
          <p:cNvSpPr txBox="1"/>
          <p:nvPr/>
        </p:nvSpPr>
        <p:spPr>
          <a:xfrm>
            <a:off x="611450" y="652038"/>
            <a:ext cx="11322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Hockey sobre hielo</a:t>
            </a:r>
            <a:endParaRPr/>
          </a:p>
        </p:txBody>
      </p:sp>
      <p:pic>
        <p:nvPicPr>
          <p:cNvPr descr="Resultado de imagen de bandera españa imagen" id="352" name="Google Shape;352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04200" y="99386"/>
            <a:ext cx="773350" cy="51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558250" y="3769625"/>
            <a:ext cx="608425" cy="4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3"/>
          <p:cNvSpPr txBox="1"/>
          <p:nvPr/>
        </p:nvSpPr>
        <p:spPr>
          <a:xfrm>
            <a:off x="7646850" y="4213300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Eishockey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7640" y="1059125"/>
            <a:ext cx="2815563" cy="282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040" y="334326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621" y="1899989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620" y="3465652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1418" y="308012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1418" y="1860137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6938" y="3412262"/>
            <a:ext cx="1371719" cy="89619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4"/>
          <p:cNvSpPr txBox="1"/>
          <p:nvPr/>
        </p:nvSpPr>
        <p:spPr>
          <a:xfrm>
            <a:off x="533803" y="628532"/>
            <a:ext cx="11913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Slidinėjimas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5326" y="868675"/>
            <a:ext cx="469433" cy="268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croatian flag" id="368" name="Google Shape;368;p24"/>
          <p:cNvPicPr preferRelativeResize="0"/>
          <p:nvPr/>
        </p:nvPicPr>
        <p:blipFill rotWithShape="1">
          <a:blip r:embed="rId6">
            <a:alphaModFix/>
          </a:blip>
          <a:srcRect b="17347" l="553" r="0" t="17344"/>
          <a:stretch/>
        </p:blipFill>
        <p:spPr>
          <a:xfrm rot="157785">
            <a:off x="7921103" y="3604335"/>
            <a:ext cx="461109" cy="30281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4"/>
          <p:cNvSpPr txBox="1"/>
          <p:nvPr/>
        </p:nvSpPr>
        <p:spPr>
          <a:xfrm>
            <a:off x="7111014" y="3728621"/>
            <a:ext cx="7825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skijanje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800" y="2029517"/>
            <a:ext cx="5429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4"/>
          <p:cNvSpPr txBox="1"/>
          <p:nvPr/>
        </p:nvSpPr>
        <p:spPr>
          <a:xfrm>
            <a:off x="1076725" y="2302050"/>
            <a:ext cx="782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Skidor </a:t>
            </a:r>
            <a:endParaRPr/>
          </a:p>
        </p:txBody>
      </p:sp>
      <p:pic>
        <p:nvPicPr>
          <p:cNvPr id="372" name="Google Shape;37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836" y="3614487"/>
            <a:ext cx="542925" cy="36184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4"/>
          <p:cNvSpPr txBox="1"/>
          <p:nvPr/>
        </p:nvSpPr>
        <p:spPr>
          <a:xfrm>
            <a:off x="1076725" y="3810075"/>
            <a:ext cx="7827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Kayak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de bandera españa imagen" id="374" name="Google Shape;37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14400" y="112011"/>
            <a:ext cx="773350" cy="51651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4"/>
          <p:cNvSpPr txBox="1"/>
          <p:nvPr/>
        </p:nvSpPr>
        <p:spPr>
          <a:xfrm>
            <a:off x="7131700" y="679625"/>
            <a:ext cx="782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Esquí</a:t>
            </a:r>
            <a:r>
              <a:rPr lang="en-GB"/>
              <a:t> </a:t>
            </a:r>
            <a:endParaRPr/>
          </a:p>
        </p:txBody>
      </p:sp>
      <p:sp>
        <p:nvSpPr>
          <p:cNvPr id="376" name="Google Shape;376;p24"/>
          <p:cNvSpPr txBox="1"/>
          <p:nvPr/>
        </p:nvSpPr>
        <p:spPr>
          <a:xfrm>
            <a:off x="7131700" y="2104700"/>
            <a:ext cx="11172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Skifahren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00425" y="1801025"/>
            <a:ext cx="668600" cy="4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087" y="343738"/>
            <a:ext cx="6485826" cy="44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"/>
          <p:cNvSpPr txBox="1"/>
          <p:nvPr>
            <p:ph type="ctrTitle"/>
          </p:nvPr>
        </p:nvSpPr>
        <p:spPr>
          <a:xfrm>
            <a:off x="1778803" y="231998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br>
              <a:rPr lang="en-GB"/>
            </a:br>
            <a:r>
              <a:rPr lang="en-GB"/>
              <a:t>Football (nogomet)</a:t>
            </a:r>
            <a:endParaRPr/>
          </a:p>
        </p:txBody>
      </p:sp>
      <p:sp>
        <p:nvSpPr>
          <p:cNvPr id="388" name="Google Shape;388;p26"/>
          <p:cNvSpPr txBox="1"/>
          <p:nvPr>
            <p:ph idx="1" type="subTitle"/>
          </p:nvPr>
        </p:nvSpPr>
        <p:spPr>
          <a:xfrm>
            <a:off x="1858700" y="3661733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/>
              <a:t>Favourite sport in Croatia</a:t>
            </a:r>
            <a:endParaRPr/>
          </a:p>
        </p:txBody>
      </p:sp>
      <p:pic>
        <p:nvPicPr>
          <p:cNvPr descr="Slikovni rezultat za croatian flag" id="389" name="Google Shape;389;p26"/>
          <p:cNvPicPr preferRelativeResize="0"/>
          <p:nvPr/>
        </p:nvPicPr>
        <p:blipFill rotWithShape="1">
          <a:blip r:embed="rId3">
            <a:alphaModFix/>
          </a:blip>
          <a:srcRect b="17347" l="553" r="0" t="17344"/>
          <a:stretch/>
        </p:blipFill>
        <p:spPr>
          <a:xfrm>
            <a:off x="2896342" y="3693112"/>
            <a:ext cx="461109" cy="302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croatian football team" id="390" name="Google Shape;39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4323" y="632392"/>
            <a:ext cx="3472493" cy="2314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250" y="647000"/>
            <a:ext cx="8605501" cy="38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85C6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 txBox="1"/>
          <p:nvPr>
            <p:ph type="title"/>
          </p:nvPr>
        </p:nvSpPr>
        <p:spPr>
          <a:xfrm>
            <a:off x="166975" y="178625"/>
            <a:ext cx="8555400" cy="1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accent2"/>
                </a:solidFill>
              </a:rPr>
              <a:t>The value of sport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01" name="Google Shape;401;p28"/>
          <p:cNvSpPr txBox="1"/>
          <p:nvPr>
            <p:ph idx="1" type="body"/>
          </p:nvPr>
        </p:nvSpPr>
        <p:spPr>
          <a:xfrm>
            <a:off x="756775" y="1257300"/>
            <a:ext cx="7517700" cy="3403477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b="1" lang="en-GB" sz="1400"/>
              <a:t> 1) Strong body, 2) healthy life, 3)social relationships -friendships, 4) antidote to life dangers, 5) professional opportunities</a:t>
            </a:r>
            <a:endParaRPr b="1" sz="1400"/>
          </a:p>
          <a:p>
            <a:pPr indent="-171450" lvl="0" marL="1714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 sz="1200"/>
              <a:t>Sporto vertė: 1) stiprus kūnas, 2) sveikas gyvenimas, 3) socialiniai santykiai, draugiškumas, 4) priešnuodis ligoms, 5) profesinės galimybės.</a:t>
            </a:r>
            <a:endParaRPr sz="1200"/>
          </a:p>
          <a:p>
            <a:pPr indent="-171450" lvl="0" marL="1714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 sz="1200"/>
              <a:t>               Vrijednost sporta: 1) Jako tijelo, 2) zdrav život, 3) društveni odnosi - prijateljstvo, 4) antidot za životne opasnosti, 5) profesionalne mogućnosti</a:t>
            </a:r>
            <a:endParaRPr sz="1200"/>
          </a:p>
          <a:p>
            <a:pPr indent="-165100" lvl="0" marL="1714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1) Starker Körper 2) Gesundes Leben 3) soziale Kontakte 4) Schutz vor Gefahr 5) berufliche Möglichkeiten</a:t>
            </a:r>
            <a:endParaRPr sz="1200"/>
          </a:p>
          <a:p>
            <a:pPr indent="-88900" lvl="0" marL="1714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/>
          </a:p>
          <a:p>
            <a:pPr indent="-88900" lvl="0" marL="1714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/>
          </a:p>
          <a:p>
            <a:pPr indent="-88900" lvl="0" marL="1714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/>
          </a:p>
          <a:p>
            <a:pPr indent="-88900" lvl="0" marL="1714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402" name="Google Shape;402;p28"/>
          <p:cNvSpPr txBox="1"/>
          <p:nvPr/>
        </p:nvSpPr>
        <p:spPr>
          <a:xfrm>
            <a:off x="8581050" y="3206675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likovni rezultat za croatian flag" id="403" name="Google Shape;403;p28"/>
          <p:cNvPicPr preferRelativeResize="0"/>
          <p:nvPr/>
        </p:nvPicPr>
        <p:blipFill rotWithShape="1">
          <a:blip r:embed="rId3">
            <a:alphaModFix/>
          </a:blip>
          <a:srcRect b="17347" l="553" r="0" t="17344"/>
          <a:stretch/>
        </p:blipFill>
        <p:spPr>
          <a:xfrm>
            <a:off x="961011" y="2805343"/>
            <a:ext cx="461109" cy="30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7047825" y="3776900"/>
            <a:ext cx="621575" cy="2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"/>
          <p:cNvSpPr txBox="1"/>
          <p:nvPr>
            <p:ph idx="1" type="body"/>
          </p:nvPr>
        </p:nvSpPr>
        <p:spPr>
          <a:xfrm>
            <a:off x="819150" y="591000"/>
            <a:ext cx="7505700" cy="32106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/>
              <a:t>BENEFITS OF SPORT: 1) Strong body, 2) Healthy life, 3) Social relationships - friendships,     4)Antidote to life threats, 5) Possibilities of professional rehabilitation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/>
              <a:t>SPORTO NAUDA: 1) Stiprus kūnas, 2) Sveikas gyvenimas, 3) Socialiniai santykiai - Draugystė, 4) Priešnuodis ligoms, 5) Profesinės reabilitacijos galimybės.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/>
              <a:t>PREDNOSTI SPORTA: 1) Jako tijelo, 2) Zdrav život, 3) Društveni odnosi - prijateljstva, 4) Antidot za životne prijetnje, 5) Mogućnosti profesionalne rehabilitacije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/>
              <a:t>FÖRDELARNA MED SPORT: 1) Stark kropp, 2) Hälsosamt liv, 3) Sociala relationer - vänskap, 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/>
              <a:t>4) Motverka ohälsa, 5) Rehabiliteringsmöjligheter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/>
              <a:t>BENEFICIOS DEL DEPORTE: 1) Fortaleza física 2) Vida saludable 3)Relaciones sociales 4) Contra los malos hábitos de vida 5)Oportunidad profesional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/>
              <a:t>NUTZEN DES SPORTS: 1) Starker Körper 2) Gesundes Leben 3) Soziale Kontakte/ Freundschaften 4) Schutz vor Gefahren 5) Möglichkeit der Genesung/ Eingliederung ins Berufsleben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410" name="Google Shape;41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075" y="748625"/>
            <a:ext cx="460825" cy="29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138075" y="1197648"/>
            <a:ext cx="531005" cy="31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croatian flag" id="412" name="Google Shape;412;p29"/>
          <p:cNvPicPr preferRelativeResize="0"/>
          <p:nvPr/>
        </p:nvPicPr>
        <p:blipFill rotWithShape="1">
          <a:blip r:embed="rId5">
            <a:alphaModFix/>
          </a:blip>
          <a:srcRect b="17347" l="553" r="0" t="17344"/>
          <a:stretch/>
        </p:blipFill>
        <p:spPr>
          <a:xfrm>
            <a:off x="1165195" y="1677881"/>
            <a:ext cx="513699" cy="3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2176" y="2178176"/>
            <a:ext cx="539750" cy="33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bandera españa imagen" id="414" name="Google Shape;41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8075" y="2571753"/>
            <a:ext cx="553850" cy="36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"/>
          <p:cNvSpPr txBox="1"/>
          <p:nvPr>
            <p:ph type="title"/>
          </p:nvPr>
        </p:nvSpPr>
        <p:spPr>
          <a:xfrm>
            <a:off x="819150" y="16171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20" name="Google Shape;420;p30"/>
          <p:cNvSpPr txBox="1"/>
          <p:nvPr>
            <p:ph idx="1" type="body"/>
          </p:nvPr>
        </p:nvSpPr>
        <p:spPr>
          <a:xfrm>
            <a:off x="595525" y="1341775"/>
            <a:ext cx="7505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en-GB">
                <a:latin typeface="Courgette"/>
                <a:ea typeface="Courgette"/>
                <a:cs typeface="Courgette"/>
                <a:sym typeface="Courgette"/>
              </a:rPr>
              <a:t>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Būk aktyvus, būk laimingas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descr="Susijęs vaizdas" id="421" name="Google Shape;42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6481" y="1617150"/>
            <a:ext cx="1947211" cy="2020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ijęs vaizdas" id="422" name="Google Shape;42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9497" y="1617151"/>
            <a:ext cx="2036042" cy="2079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izdo rezultatas pagal užklausą „marijampoles ryto mok“" id="423" name="Google Shape;42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6213" y="1680141"/>
            <a:ext cx="3454464" cy="195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152400"/>
            <a:ext cx="8088406" cy="10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1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       Budite aktivni, budite sretni </a:t>
            </a:r>
            <a:br>
              <a:rPr lang="en-GB"/>
            </a:br>
            <a:br>
              <a:rPr lang="en-GB"/>
            </a:br>
            <a:endParaRPr/>
          </a:p>
        </p:txBody>
      </p:sp>
      <p:sp>
        <p:nvSpPr>
          <p:cNvPr id="430" name="Google Shape;430;p31"/>
          <p:cNvSpPr txBox="1"/>
          <p:nvPr>
            <p:ph idx="1" type="subTitle"/>
          </p:nvPr>
        </p:nvSpPr>
        <p:spPr>
          <a:xfrm>
            <a:off x="819150" y="1550700"/>
            <a:ext cx="5859900" cy="5533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/>
              <a:t>               </a:t>
            </a:r>
            <a:r>
              <a:rPr lang="en-GB" sz="2000"/>
              <a:t>Osnovna škola Gradac</a:t>
            </a:r>
            <a:endParaRPr sz="2000"/>
          </a:p>
        </p:txBody>
      </p:sp>
      <p:pic>
        <p:nvPicPr>
          <p:cNvPr descr="Slikovni rezultat za croatian flag" id="431" name="Google Shape;431;p31"/>
          <p:cNvPicPr preferRelativeResize="0"/>
          <p:nvPr/>
        </p:nvPicPr>
        <p:blipFill rotWithShape="1">
          <a:blip r:embed="rId3">
            <a:alphaModFix/>
          </a:blip>
          <a:srcRect b="17347" l="553" r="0" t="17344"/>
          <a:stretch/>
        </p:blipFill>
        <p:spPr>
          <a:xfrm>
            <a:off x="943253" y="1029811"/>
            <a:ext cx="461109" cy="302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ERIC\Documents\Branka škola\My Pictures\šk god 1112\navijanje\prvi turnir\DSCI0009.JPG" id="432" name="Google Shape;43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989" y="2246050"/>
            <a:ext cx="2487969" cy="1865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ERIC\Documents\Branka škola\My Pictures\šk god 1112\navijanje\prvi turnir\DSCI0014.JPG" id="433" name="Google Shape;43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7350" y="2219417"/>
            <a:ext cx="2573044" cy="192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62482">
            <a:off x="3327467" y="2150950"/>
            <a:ext cx="2561670" cy="208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1"/>
          <p:cNvPicPr preferRelativeResize="0"/>
          <p:nvPr/>
        </p:nvPicPr>
        <p:blipFill rotWithShape="1">
          <a:blip r:embed="rId7">
            <a:alphaModFix/>
          </a:blip>
          <a:srcRect b="7886" l="27604" r="27074" t="6280"/>
          <a:stretch/>
        </p:blipFill>
        <p:spPr>
          <a:xfrm>
            <a:off x="911753" y="1509204"/>
            <a:ext cx="668471" cy="711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>
            <p:ph type="ctrTitle"/>
          </p:nvPr>
        </p:nvSpPr>
        <p:spPr>
          <a:xfrm>
            <a:off x="2075000" y="646800"/>
            <a:ext cx="5361300" cy="8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-GB"/>
              <a:t>This ebook created by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393771" y="1241253"/>
            <a:ext cx="10746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LITHUANIA		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715" y="1534800"/>
            <a:ext cx="1062656" cy="916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vezana slika" id="140" name="Google Shape;14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3955" y="1544713"/>
            <a:ext cx="947820" cy="923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/>
        </p:nvSpPr>
        <p:spPr>
          <a:xfrm>
            <a:off x="1993231" y="1269366"/>
            <a:ext cx="10746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CROATIA		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3763500" y="1291125"/>
            <a:ext cx="1000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SWEDEN</a:t>
            </a:r>
            <a:endParaRPr sz="1200"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9000" y="1562600"/>
            <a:ext cx="342900" cy="8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9325" y="1683750"/>
            <a:ext cx="1691410" cy="8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/>
          <p:nvPr/>
        </p:nvSpPr>
        <p:spPr>
          <a:xfrm>
            <a:off x="5535725" y="1269550"/>
            <a:ext cx="771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TURKEY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7375" y="3127275"/>
            <a:ext cx="1265675" cy="17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 txBox="1"/>
          <p:nvPr/>
        </p:nvSpPr>
        <p:spPr>
          <a:xfrm>
            <a:off x="3571250" y="2797675"/>
            <a:ext cx="151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SPAIN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94825" y="2571750"/>
            <a:ext cx="2197500" cy="209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 txBox="1"/>
          <p:nvPr/>
        </p:nvSpPr>
        <p:spPr>
          <a:xfrm>
            <a:off x="5694825" y="2989025"/>
            <a:ext cx="13200" cy="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6661150" y="2817125"/>
            <a:ext cx="13200" cy="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6036225" y="2627750"/>
            <a:ext cx="15147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       GERMANY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00" y="164950"/>
            <a:ext cx="7939176" cy="4773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bandera españa imagen" id="441" name="Google Shape;44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0975" y="489278"/>
            <a:ext cx="553850" cy="36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4715800" y="2612075"/>
            <a:ext cx="4867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012" y="218227"/>
            <a:ext cx="8745975" cy="48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5"/>
          <p:cNvSpPr/>
          <p:nvPr/>
        </p:nvSpPr>
        <p:spPr>
          <a:xfrm>
            <a:off x="3217325" y="196650"/>
            <a:ext cx="2588700" cy="648900"/>
          </a:xfrm>
          <a:prstGeom prst="doubleWave">
            <a:avLst>
              <a:gd fmla="val 625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Hello!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6250" y="375400"/>
            <a:ext cx="460825" cy="29139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/>
          <p:nvPr/>
        </p:nvSpPr>
        <p:spPr>
          <a:xfrm flipH="1" rot="-244196">
            <a:off x="377885" y="231574"/>
            <a:ext cx="2654494" cy="1053252"/>
          </a:xfrm>
          <a:prstGeom prst="wedgeEllipseCallout">
            <a:avLst>
              <a:gd fmla="val -81034" name="adj1"/>
              <a:gd fmla="val 5902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/>
              <a:t>Hola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 flipH="1" rot="-1629051">
            <a:off x="322746" y="1768712"/>
            <a:ext cx="2007736" cy="1217469"/>
          </a:xfrm>
          <a:prstGeom prst="wedgeEllipseCallout">
            <a:avLst>
              <a:gd fmla="val -28612" name="adj1"/>
              <a:gd fmla="val 10240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/>
          <p:nvPr/>
        </p:nvSpPr>
        <p:spPr>
          <a:xfrm rot="1138273">
            <a:off x="4955103" y="3348877"/>
            <a:ext cx="1865003" cy="998060"/>
          </a:xfrm>
          <a:prstGeom prst="wedgeEllipseCallout">
            <a:avLst>
              <a:gd fmla="val -28612" name="adj1"/>
              <a:gd fmla="val 10240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Labas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/>
          <p:nvPr/>
        </p:nvSpPr>
        <p:spPr>
          <a:xfrm flipH="1" rot="-1629116">
            <a:off x="2520603" y="3383601"/>
            <a:ext cx="1912341" cy="1065050"/>
          </a:xfrm>
          <a:prstGeom prst="wedgeEllipseCallout">
            <a:avLst>
              <a:gd fmla="val -28612" name="adj1"/>
              <a:gd fmla="val 10240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Hallo!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/>
          <p:nvPr/>
        </p:nvSpPr>
        <p:spPr>
          <a:xfrm flipH="1" rot="-1629116">
            <a:off x="2606209" y="1667209"/>
            <a:ext cx="1912341" cy="997965"/>
          </a:xfrm>
          <a:prstGeom prst="wedgeEllipseCallout">
            <a:avLst>
              <a:gd fmla="val -28612" name="adj1"/>
              <a:gd fmla="val 10240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520943">
            <a:off x="5606626" y="3998341"/>
            <a:ext cx="398798" cy="28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croatian shield of armour" id="168" name="Google Shape;16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1430" y="3394917"/>
            <a:ext cx="293918" cy="38944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/>
          <p:nvPr/>
        </p:nvSpPr>
        <p:spPr>
          <a:xfrm rot="-993309">
            <a:off x="5978916" y="1952351"/>
            <a:ext cx="1599153" cy="1176242"/>
          </a:xfrm>
          <a:prstGeom prst="wedgeEllipseCallout">
            <a:avLst>
              <a:gd fmla="val 28682" name="adj1"/>
              <a:gd fmla="val 98727" name="adj2"/>
            </a:avLst>
          </a:prstGeom>
          <a:solidFill>
            <a:schemeClr val="dk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Bog!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likovni rezultat za croatian flag" id="170" name="Google Shape;170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likovni rezultat za croatian flag" id="171" name="Google Shape;171;p15"/>
          <p:cNvPicPr preferRelativeResize="0"/>
          <p:nvPr/>
        </p:nvPicPr>
        <p:blipFill rotWithShape="1">
          <a:blip r:embed="rId7">
            <a:alphaModFix/>
          </a:blip>
          <a:srcRect b="17347" l="553" r="0" t="17344"/>
          <a:stretch/>
        </p:blipFill>
        <p:spPr>
          <a:xfrm rot="-1008871">
            <a:off x="6447412" y="2139519"/>
            <a:ext cx="461109" cy="30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728903">
            <a:off x="3180500" y="1869300"/>
            <a:ext cx="5429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/>
          <p:nvPr/>
        </p:nvSpPr>
        <p:spPr>
          <a:xfrm rot="-1544129">
            <a:off x="3374696" y="1928743"/>
            <a:ext cx="741334" cy="1234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Hej!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  </a:t>
            </a:r>
            <a:endParaRPr sz="1800"/>
          </a:p>
        </p:txBody>
      </p:sp>
      <p:pic>
        <p:nvPicPr>
          <p:cNvPr id="174" name="Google Shape;17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322912">
            <a:off x="995562" y="2276028"/>
            <a:ext cx="521375" cy="3474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5" name="Google Shape;175;p15"/>
          <p:cNvSpPr txBox="1"/>
          <p:nvPr/>
        </p:nvSpPr>
        <p:spPr>
          <a:xfrm rot="-1078391">
            <a:off x="660353" y="1829940"/>
            <a:ext cx="1200693" cy="3895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Merhaba!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de bandera españa imagen" id="176" name="Google Shape;17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0900" y="152400"/>
            <a:ext cx="640975" cy="42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5"/>
          <p:cNvSpPr txBox="1"/>
          <p:nvPr/>
        </p:nvSpPr>
        <p:spPr>
          <a:xfrm>
            <a:off x="205125" y="263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"/>
          <p:cNvSpPr txBox="1"/>
          <p:nvPr/>
        </p:nvSpPr>
        <p:spPr>
          <a:xfrm>
            <a:off x="1774675" y="540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 rot="10800000">
            <a:off x="3441150" y="3579075"/>
            <a:ext cx="673450" cy="537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/>
          <p:nvPr>
            <p:ph type="title"/>
          </p:nvPr>
        </p:nvSpPr>
        <p:spPr>
          <a:xfrm>
            <a:off x="819150" y="5540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European Week of Sports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p16"/>
          <p:cNvSpPr/>
          <p:nvPr/>
        </p:nvSpPr>
        <p:spPr>
          <a:xfrm flipH="1">
            <a:off x="437816" y="861914"/>
            <a:ext cx="1741200" cy="1329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Europeisk idrottsvecka</a:t>
            </a:r>
            <a:endParaRPr b="0"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6" name="Google Shape;186;p16"/>
          <p:cNvSpPr/>
          <p:nvPr/>
        </p:nvSpPr>
        <p:spPr>
          <a:xfrm flipH="1">
            <a:off x="477401" y="2499103"/>
            <a:ext cx="1392600" cy="1329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 rot="2366596">
            <a:off x="6911813" y="3201199"/>
            <a:ext cx="1461156" cy="763842"/>
          </a:xfrm>
          <a:prstGeom prst="wedgeRectCallout">
            <a:avLst>
              <a:gd fmla="val -161938" name="adj1"/>
              <a:gd fmla="val 11235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Europos sporto savaitė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 rot="1207700">
            <a:off x="6947659" y="1203181"/>
            <a:ext cx="1486382" cy="1004241"/>
          </a:xfrm>
          <a:prstGeom prst="wedgeRectCallout">
            <a:avLst>
              <a:gd fmla="val -113253" name="adj1"/>
              <a:gd fmla="val 11934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Europski tjedan sporta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aizdo rezultatas pagal užklausą „Lietuvos vėliava“" id="189" name="Google Shape;1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256072">
            <a:off x="7584413" y="3740895"/>
            <a:ext cx="291349" cy="30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/>
        <p:spPr>
          <a:xfrm>
            <a:off x="2179037" y="3221728"/>
            <a:ext cx="1755900" cy="151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1" name="Google Shape;191;p16"/>
          <p:cNvSpPr/>
          <p:nvPr/>
        </p:nvSpPr>
        <p:spPr>
          <a:xfrm rot="2366596">
            <a:off x="6384192" y="3964023"/>
            <a:ext cx="1461156" cy="815992"/>
          </a:xfrm>
          <a:prstGeom prst="wedgeRectCallout">
            <a:avLst>
              <a:gd fmla="val -161938" name="adj1"/>
              <a:gd fmla="val 11235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Semana europea del deporte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europos sporto savaitė" id="192" name="Google Shape;192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3098" y="122575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croatian flag" id="194" name="Google Shape;194;p16"/>
          <p:cNvPicPr preferRelativeResize="0"/>
          <p:nvPr/>
        </p:nvPicPr>
        <p:blipFill rotWithShape="1">
          <a:blip r:embed="rId5">
            <a:alphaModFix/>
          </a:blip>
          <a:srcRect b="17347" l="553" r="0" t="17344"/>
          <a:stretch/>
        </p:blipFill>
        <p:spPr>
          <a:xfrm rot="1252786">
            <a:off x="7219769" y="1154098"/>
            <a:ext cx="461109" cy="30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600" y="978100"/>
            <a:ext cx="662520" cy="41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/>
          <p:nvPr/>
        </p:nvSpPr>
        <p:spPr>
          <a:xfrm>
            <a:off x="530075" y="3174300"/>
            <a:ext cx="15567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Avrupa spor haftası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4275" y="2755875"/>
            <a:ext cx="627800" cy="418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8" name="Google Shape;198;p16"/>
          <p:cNvSpPr txBox="1"/>
          <p:nvPr/>
        </p:nvSpPr>
        <p:spPr>
          <a:xfrm>
            <a:off x="6481972" y="4733725"/>
            <a:ext cx="7617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Resultado de imagen de bandera españa imagen" id="199" name="Google Shape;19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396240">
            <a:off x="7459962" y="4414850"/>
            <a:ext cx="364850" cy="3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>
            <p:ph idx="1" type="body"/>
          </p:nvPr>
        </p:nvSpPr>
        <p:spPr>
          <a:xfrm>
            <a:off x="-3441275" y="3536600"/>
            <a:ext cx="6965100" cy="22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1262522" y="368948"/>
            <a:ext cx="6618955" cy="8791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"/>
              </a:rPr>
              <a:t>Physical activity</a:t>
            </a:r>
          </a:p>
        </p:txBody>
      </p:sp>
      <p:sp>
        <p:nvSpPr>
          <p:cNvPr id="206" name="Google Shape;206;p17"/>
          <p:cNvSpPr/>
          <p:nvPr/>
        </p:nvSpPr>
        <p:spPr>
          <a:xfrm rot="1081298">
            <a:off x="6431392" y="1338476"/>
            <a:ext cx="2222538" cy="1036939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Tjelesna aktivnost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/>
          <p:nvPr/>
        </p:nvSpPr>
        <p:spPr>
          <a:xfrm flipH="1">
            <a:off x="255700" y="1307375"/>
            <a:ext cx="2720100" cy="12009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Fysiska aktiviteter </a:t>
            </a:r>
            <a:endParaRPr b="0"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6730375" y="2657600"/>
            <a:ext cx="1699200" cy="879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Körperliche Aktivität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/>
          <p:nvPr/>
        </p:nvSpPr>
        <p:spPr>
          <a:xfrm flipH="1">
            <a:off x="454800" y="2528063"/>
            <a:ext cx="1800000" cy="879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Actividad física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6738337" y="3663821"/>
            <a:ext cx="1699200" cy="879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678" y="3648843"/>
            <a:ext cx="1822862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izdo rezultatas pagal užklausą „Lietuvos vėliava“" id="212" name="Google Shape;21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8090" y="4025671"/>
            <a:ext cx="408798" cy="25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39036" y="1438836"/>
            <a:ext cx="3286474" cy="2944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croatian flag" id="214" name="Google Shape;214;p17"/>
          <p:cNvPicPr preferRelativeResize="0"/>
          <p:nvPr/>
        </p:nvPicPr>
        <p:blipFill rotWithShape="1">
          <a:blip r:embed="rId7">
            <a:alphaModFix/>
          </a:blip>
          <a:srcRect b="17347" l="553" r="0" t="17344"/>
          <a:stretch/>
        </p:blipFill>
        <p:spPr>
          <a:xfrm rot="1252786">
            <a:off x="7708040" y="1740025"/>
            <a:ext cx="461109" cy="30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0322" y="1462200"/>
            <a:ext cx="708178" cy="4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7"/>
          <p:cNvSpPr txBox="1"/>
          <p:nvPr/>
        </p:nvSpPr>
        <p:spPr>
          <a:xfrm>
            <a:off x="7001775" y="3712954"/>
            <a:ext cx="12993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Fiziksel aktivite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30375" y="4037870"/>
            <a:ext cx="538750" cy="359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bandera españa imagen" id="218" name="Google Shape;21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78125" y="2764186"/>
            <a:ext cx="773350" cy="51651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 txBox="1"/>
          <p:nvPr/>
        </p:nvSpPr>
        <p:spPr>
          <a:xfrm>
            <a:off x="3390838" y="712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3560613" y="229013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56025" y="2946425"/>
            <a:ext cx="538750" cy="447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/>
          <p:nvPr/>
        </p:nvSpPr>
        <p:spPr>
          <a:xfrm>
            <a:off x="733075" y="378975"/>
            <a:ext cx="7621000" cy="7639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Arial"/>
              </a:rPr>
              <a:t>Sport is health</a:t>
            </a:r>
          </a:p>
        </p:txBody>
      </p:sp>
      <p:sp>
        <p:nvSpPr>
          <p:cNvPr id="227" name="Google Shape;227;p18"/>
          <p:cNvSpPr/>
          <p:nvPr/>
        </p:nvSpPr>
        <p:spPr>
          <a:xfrm rot="2159506">
            <a:off x="6547193" y="1305039"/>
            <a:ext cx="1667776" cy="1099271"/>
          </a:xfrm>
          <a:prstGeom prst="cloudCallout">
            <a:avLst>
              <a:gd fmla="val -67114" name="adj1"/>
              <a:gd fmla="val 12700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 je zdravlje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6913100" y="2873025"/>
            <a:ext cx="1413900" cy="7638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Deporte es salud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5778525" y="3632650"/>
            <a:ext cx="1222800" cy="8604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/>
              <a:t>Sport ist gesund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450675" y="2315300"/>
            <a:ext cx="1356300" cy="763800"/>
          </a:xfrm>
          <a:prstGeom prst="cloudCallout">
            <a:avLst>
              <a:gd fmla="val 172585" name="adj1"/>
              <a:gd fmla="val -1678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Sportas-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sveikata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352463" y="1236696"/>
            <a:ext cx="1995300" cy="979800"/>
          </a:xfrm>
          <a:prstGeom prst="cloudCallout">
            <a:avLst>
              <a:gd fmla="val 160994" name="adj1"/>
              <a:gd fmla="val 2947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Idrott är hälsa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320675" y="3382350"/>
            <a:ext cx="1282500" cy="1260900"/>
          </a:xfrm>
          <a:prstGeom prst="cloudCallout">
            <a:avLst>
              <a:gd fmla="val 166099" name="adj1"/>
              <a:gd fmla="val -8488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aizdo rezultatas pagal užklausą „Lietuvos vėliava“" id="233" name="Google Shape;2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2275" y="2410075"/>
            <a:ext cx="192934" cy="4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/>
          <p:nvPr/>
        </p:nvSpPr>
        <p:spPr>
          <a:xfrm>
            <a:off x="1489084" y="2453925"/>
            <a:ext cx="4761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  <p:pic>
        <p:nvPicPr>
          <p:cNvPr id="235" name="Google Shape;23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8436" y="1562100"/>
            <a:ext cx="2478452" cy="2187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croatian flag" id="236" name="Google Shape;236;p18"/>
          <p:cNvPicPr preferRelativeResize="0"/>
          <p:nvPr/>
        </p:nvPicPr>
        <p:blipFill rotWithShape="1">
          <a:blip r:embed="rId6">
            <a:alphaModFix/>
          </a:blip>
          <a:srcRect b="17347" l="553" r="0" t="17344"/>
          <a:stretch/>
        </p:blipFill>
        <p:spPr>
          <a:xfrm rot="2402858">
            <a:off x="7610386" y="1766658"/>
            <a:ext cx="461109" cy="30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4888" y="1392600"/>
            <a:ext cx="5429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2210" y="3944176"/>
            <a:ext cx="547825" cy="365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9" name="Google Shape;239;p18"/>
          <p:cNvSpPr txBox="1"/>
          <p:nvPr/>
        </p:nvSpPr>
        <p:spPr>
          <a:xfrm>
            <a:off x="450675" y="3547600"/>
            <a:ext cx="11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Spor sağlıktır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de bandera españa imagen" id="240" name="Google Shape;24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85275" y="3543228"/>
            <a:ext cx="641725" cy="86030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8"/>
          <p:cNvSpPr txBox="1"/>
          <p:nvPr/>
        </p:nvSpPr>
        <p:spPr>
          <a:xfrm>
            <a:off x="7713380" y="3599641"/>
            <a:ext cx="5535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77300" y="3384200"/>
            <a:ext cx="641725" cy="52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975" y="-59975"/>
            <a:ext cx="9180975" cy="50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9"/>
          <p:cNvSpPr/>
          <p:nvPr/>
        </p:nvSpPr>
        <p:spPr>
          <a:xfrm>
            <a:off x="7331600" y="3832450"/>
            <a:ext cx="1533300" cy="6513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Volim sport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7273550" y="2083531"/>
            <a:ext cx="1649400" cy="8403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Myliu sportą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205600" y="342730"/>
            <a:ext cx="1728300" cy="9021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/>
              <a:t>Jag älskar sport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137750" y="4048475"/>
            <a:ext cx="1533300" cy="6513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137750" y="1949808"/>
            <a:ext cx="1533300" cy="14553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highlight>
                  <a:srgbClr val="FF0000"/>
                </a:highlight>
              </a:rPr>
              <a:t>Ich liebe Sport</a:t>
            </a:r>
            <a:endParaRPr b="0" i="0" sz="1400" u="none" cap="none" strike="noStrik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7009025" y="297050"/>
            <a:ext cx="1533300" cy="11565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highlight>
                  <a:srgbClr val="FF0000"/>
                </a:highlight>
              </a:rPr>
              <a:t>Me gusta el deporte.</a:t>
            </a:r>
            <a:endParaRPr b="0" i="0" sz="1400" u="none" cap="none" strike="noStrik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207" y="2359590"/>
            <a:ext cx="521125" cy="393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croatian flag" id="255" name="Google Shape;255;p19"/>
          <p:cNvPicPr preferRelativeResize="0"/>
          <p:nvPr/>
        </p:nvPicPr>
        <p:blipFill rotWithShape="1">
          <a:blip r:embed="rId5">
            <a:alphaModFix/>
          </a:blip>
          <a:srcRect b="17347" l="553" r="0" t="17344"/>
          <a:stretch/>
        </p:blipFill>
        <p:spPr>
          <a:xfrm rot="157785">
            <a:off x="8347232" y="4101484"/>
            <a:ext cx="461109" cy="30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0975" y="711000"/>
            <a:ext cx="5429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7066" y="4244702"/>
            <a:ext cx="474525" cy="31627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8" name="Google Shape;258;p19"/>
          <p:cNvSpPr txBox="1"/>
          <p:nvPr/>
        </p:nvSpPr>
        <p:spPr>
          <a:xfrm>
            <a:off x="172450" y="3980950"/>
            <a:ext cx="1066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Sporu seviyorum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de bandera españa imagen" id="259" name="Google Shape;25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2800" y="298940"/>
            <a:ext cx="641725" cy="86030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9"/>
          <p:cNvSpPr txBox="1"/>
          <p:nvPr/>
        </p:nvSpPr>
        <p:spPr>
          <a:xfrm>
            <a:off x="6600905" y="355354"/>
            <a:ext cx="5535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"/>
          <p:cNvSpPr txBox="1"/>
          <p:nvPr/>
        </p:nvSpPr>
        <p:spPr>
          <a:xfrm>
            <a:off x="1039750" y="2633250"/>
            <a:ext cx="709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17605" y="2571750"/>
            <a:ext cx="755800" cy="10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525" y="266187"/>
            <a:ext cx="4645025" cy="461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784" y="842163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5021" y="3829765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072" y="3820887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0409" y="842163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749" y="1896381"/>
            <a:ext cx="1249788" cy="11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2340" y="2122063"/>
            <a:ext cx="1249788" cy="118882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0"/>
          <p:cNvSpPr txBox="1"/>
          <p:nvPr/>
        </p:nvSpPr>
        <p:spPr>
          <a:xfrm>
            <a:off x="572322" y="2122063"/>
            <a:ext cx="1258181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Krepšinis –the second religion in our country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0829" y="2666234"/>
            <a:ext cx="403896" cy="237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ovni rezultat za croatian flag" id="276" name="Google Shape;276;p20"/>
          <p:cNvPicPr preferRelativeResize="0"/>
          <p:nvPr/>
        </p:nvPicPr>
        <p:blipFill rotWithShape="1">
          <a:blip r:embed="rId7">
            <a:alphaModFix/>
          </a:blip>
          <a:srcRect b="17347" l="553" r="0" t="17344"/>
          <a:stretch/>
        </p:blipFill>
        <p:spPr>
          <a:xfrm rot="157785">
            <a:off x="7983247" y="3950564"/>
            <a:ext cx="461109" cy="30281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0"/>
          <p:cNvSpPr txBox="1"/>
          <p:nvPr/>
        </p:nvSpPr>
        <p:spPr>
          <a:xfrm>
            <a:off x="7190913" y="4145872"/>
            <a:ext cx="8114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košarka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8065" y="3998997"/>
            <a:ext cx="512435" cy="32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0"/>
          <p:cNvSpPr txBox="1"/>
          <p:nvPr/>
        </p:nvSpPr>
        <p:spPr>
          <a:xfrm>
            <a:off x="802250" y="4263800"/>
            <a:ext cx="12498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Basketboll</a:t>
            </a:r>
            <a:endParaRPr/>
          </a:p>
        </p:txBody>
      </p:sp>
      <p:pic>
        <p:nvPicPr>
          <p:cNvPr id="280" name="Google Shape;280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71950" y="988175"/>
            <a:ext cx="512425" cy="34152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 txBox="1"/>
          <p:nvPr/>
        </p:nvSpPr>
        <p:spPr>
          <a:xfrm>
            <a:off x="7220395" y="1253500"/>
            <a:ext cx="9612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Basketbol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de bandera españa imagen" id="282" name="Google Shape;282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50000" y="644186"/>
            <a:ext cx="773350" cy="51651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0"/>
          <p:cNvSpPr txBox="1"/>
          <p:nvPr/>
        </p:nvSpPr>
        <p:spPr>
          <a:xfrm>
            <a:off x="547875" y="1078163"/>
            <a:ext cx="12498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Baloncesto</a:t>
            </a:r>
            <a:endParaRPr/>
          </a:p>
        </p:txBody>
      </p:sp>
      <p:sp>
        <p:nvSpPr>
          <p:cNvPr id="284" name="Google Shape;284;p20"/>
          <p:cNvSpPr txBox="1"/>
          <p:nvPr/>
        </p:nvSpPr>
        <p:spPr>
          <a:xfrm>
            <a:off x="7530925" y="2500275"/>
            <a:ext cx="62277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Basketball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49350" y="1962150"/>
            <a:ext cx="568875" cy="53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375" y="1106700"/>
            <a:ext cx="4379375" cy="283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1"/>
          <p:cNvSpPr/>
          <p:nvPr/>
        </p:nvSpPr>
        <p:spPr>
          <a:xfrm>
            <a:off x="471940" y="2006705"/>
            <a:ext cx="1225800" cy="11886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1"/>
          <p:cNvSpPr/>
          <p:nvPr/>
        </p:nvSpPr>
        <p:spPr>
          <a:xfrm>
            <a:off x="7046040" y="247778"/>
            <a:ext cx="1574400" cy="14034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Volleyboll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1"/>
          <p:cNvSpPr/>
          <p:nvPr/>
        </p:nvSpPr>
        <p:spPr>
          <a:xfrm>
            <a:off x="643416" y="415732"/>
            <a:ext cx="1363800" cy="8889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Voleibol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960" y="3495010"/>
            <a:ext cx="1585097" cy="14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6040" y="2266766"/>
            <a:ext cx="1371719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46040" y="3495010"/>
            <a:ext cx="1255885" cy="11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0245" y="3670756"/>
            <a:ext cx="474448" cy="24800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1"/>
          <p:cNvSpPr txBox="1"/>
          <p:nvPr/>
        </p:nvSpPr>
        <p:spPr>
          <a:xfrm>
            <a:off x="7315759" y="3993520"/>
            <a:ext cx="8322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Tinklinis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likovni rezultat za croatian flag" id="299" name="Google Shape;299;p21"/>
          <p:cNvPicPr preferRelativeResize="0"/>
          <p:nvPr/>
        </p:nvPicPr>
        <p:blipFill rotWithShape="1">
          <a:blip r:embed="rId8">
            <a:alphaModFix/>
          </a:blip>
          <a:srcRect b="17347" l="553" r="0" t="17344"/>
          <a:stretch/>
        </p:blipFill>
        <p:spPr>
          <a:xfrm>
            <a:off x="1166677" y="3881022"/>
            <a:ext cx="461109" cy="30281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 txBox="1"/>
          <p:nvPr/>
        </p:nvSpPr>
        <p:spPr>
          <a:xfrm>
            <a:off x="674703" y="4199138"/>
            <a:ext cx="8114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odbojka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05132" y="626475"/>
            <a:ext cx="5429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59000" y="2404611"/>
            <a:ext cx="542925" cy="36186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3" name="Google Shape;303;p21"/>
          <p:cNvSpPr txBox="1"/>
          <p:nvPr/>
        </p:nvSpPr>
        <p:spPr>
          <a:xfrm>
            <a:off x="7046050" y="2707100"/>
            <a:ext cx="832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Voleybol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467475" y="2073025"/>
            <a:ext cx="10290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Volleyballl</a:t>
            </a:r>
            <a:endParaRPr/>
          </a:p>
        </p:txBody>
      </p:sp>
      <p:pic>
        <p:nvPicPr>
          <p:cNvPr descr="Resultado de imagen de bandera españa imagen" id="305" name="Google Shape;30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02207" y="410350"/>
            <a:ext cx="669739" cy="8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96551" y="1962150"/>
            <a:ext cx="438750" cy="5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