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75" r:id="rId13"/>
    <p:sldId id="271" r:id="rId14"/>
    <p:sldId id="273" r:id="rId1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Svetel slog 3 – poudarek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sl-SI" smtClean="0"/>
              <a:t>Uredite slog naslova matrice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lvl1pPr>
              <a:defRPr/>
            </a:lvl1pPr>
          </a:lstStyle>
          <a:p>
            <a:pPr>
              <a:defRPr/>
            </a:pPr>
            <a:fld id="{8FCFE44C-44C1-47DE-869F-183BE784DED6}"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37F2A7-5BF5-4490-A14C-A82644CEA66E}" type="slidenum">
              <a:rPr lang="en-US"/>
              <a:pPr>
                <a:defRPr/>
              </a:pPr>
              <a:t>‹#›</a:t>
            </a:fld>
            <a:endParaRPr lang="en-US"/>
          </a:p>
        </p:txBody>
      </p:sp>
    </p:spTree>
    <p:extLst>
      <p:ext uri="{BB962C8B-B14F-4D97-AF65-F5344CB8AC3E}">
        <p14:creationId xmlns:p14="http://schemas.microsoft.com/office/powerpoint/2010/main" val="36290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noProof="0" smtClean="0"/>
              <a:t>Kliknite ikono, če želite dodati sliko</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3"/>
          <p:cNvSpPr>
            <a:spLocks noGrp="1"/>
          </p:cNvSpPr>
          <p:nvPr>
            <p:ph type="dt" sz="half" idx="10"/>
          </p:nvPr>
        </p:nvSpPr>
        <p:spPr/>
        <p:txBody>
          <a:bodyPr/>
          <a:lstStyle>
            <a:lvl1pPr>
              <a:defRPr/>
            </a:lvl1pPr>
          </a:lstStyle>
          <a:p>
            <a:pPr>
              <a:defRPr/>
            </a:pPr>
            <a:fld id="{F58DA7C1-B8D3-43F4-A5FE-6390C5F53ABF}" type="datetimeFigureOut">
              <a:rPr lang="en-US"/>
              <a:pPr>
                <a:defRPr/>
              </a:pPr>
              <a:t>11/22/2019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409B42-CE25-4AE8-9FFD-13650F4200B5}" type="slidenum">
              <a:rPr lang="en-US"/>
              <a:pPr>
                <a:defRPr/>
              </a:pPr>
              <a:t>‹#›</a:t>
            </a:fld>
            <a:endParaRPr lang="en-US"/>
          </a:p>
        </p:txBody>
      </p:sp>
    </p:spTree>
    <p:extLst>
      <p:ext uri="{BB962C8B-B14F-4D97-AF65-F5344CB8AC3E}">
        <p14:creationId xmlns:p14="http://schemas.microsoft.com/office/powerpoint/2010/main" val="1824311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sl-SI" smtClean="0"/>
              <a:t>Uredite slog naslova matrice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4" name="Date Placeholder 3"/>
          <p:cNvSpPr>
            <a:spLocks noGrp="1"/>
          </p:cNvSpPr>
          <p:nvPr>
            <p:ph type="dt" sz="half" idx="10"/>
          </p:nvPr>
        </p:nvSpPr>
        <p:spPr/>
        <p:txBody>
          <a:bodyPr/>
          <a:lstStyle>
            <a:lvl1pPr>
              <a:defRPr/>
            </a:lvl1pPr>
          </a:lstStyle>
          <a:p>
            <a:pPr>
              <a:defRPr/>
            </a:pPr>
            <a:fld id="{FD984339-D27D-445E-9172-A8F8C4CAC4F7}"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7AC7EA-7F8D-4CB2-A26C-4FF4A30FEF8F}" type="slidenum">
              <a:rPr lang="en-US"/>
              <a:pPr>
                <a:defRPr/>
              </a:pPr>
              <a:t>‹#›</a:t>
            </a:fld>
            <a:endParaRPr lang="en-US"/>
          </a:p>
        </p:txBody>
      </p:sp>
    </p:spTree>
    <p:extLst>
      <p:ext uri="{BB962C8B-B14F-4D97-AF65-F5344CB8AC3E}">
        <p14:creationId xmlns:p14="http://schemas.microsoft.com/office/powerpoint/2010/main" val="188401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5" name="TextBox 11"/>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6" name="TextBox 14"/>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sl-SI" smtClean="0"/>
              <a:t>Uredite slog naslova matrice</a:t>
            </a:r>
            <a:endParaRPr lang="en-US" dirty="0"/>
          </a:p>
        </p:txBody>
      </p:sp>
      <p:sp>
        <p:nvSpPr>
          <p:cNvPr id="11" name="Text Placeholder 3"/>
          <p:cNvSpPr>
            <a:spLocks noGrp="1"/>
          </p:cNvSpPr>
          <p:nvPr>
            <p:ph type="body" sz="half" idx="14"/>
          </p:nvPr>
        </p:nvSpPr>
        <p:spPr>
          <a:xfrm>
            <a:off x="1930400" y="3771174"/>
            <a:ext cx="727964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7" name="Date Placeholder 3"/>
          <p:cNvSpPr>
            <a:spLocks noGrp="1"/>
          </p:cNvSpPr>
          <p:nvPr>
            <p:ph type="dt" sz="half" idx="15"/>
          </p:nvPr>
        </p:nvSpPr>
        <p:spPr/>
        <p:txBody>
          <a:bodyPr/>
          <a:lstStyle>
            <a:lvl1pPr>
              <a:defRPr/>
            </a:lvl1pPr>
          </a:lstStyle>
          <a:p>
            <a:pPr>
              <a:defRPr/>
            </a:pPr>
            <a:fld id="{19A65CF3-FCE8-487B-9CEA-3C1C2C37A12F}" type="datetimeFigureOut">
              <a:rPr lang="en-US"/>
              <a:pPr>
                <a:defRPr/>
              </a:pPr>
              <a:t>11/22/2019</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4DD57B55-CDA1-4A87-B88B-377093DEEADF}" type="slidenum">
              <a:rPr lang="en-US"/>
              <a:pPr>
                <a:defRPr/>
              </a:pPr>
              <a:t>‹#›</a:t>
            </a:fld>
            <a:endParaRPr lang="en-US"/>
          </a:p>
        </p:txBody>
      </p:sp>
    </p:spTree>
    <p:extLst>
      <p:ext uri="{BB962C8B-B14F-4D97-AF65-F5344CB8AC3E}">
        <p14:creationId xmlns:p14="http://schemas.microsoft.com/office/powerpoint/2010/main" val="419167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1154954" y="4777381"/>
            <a:ext cx="8825659"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lvl1pPr>
              <a:defRPr/>
            </a:lvl1pPr>
          </a:lstStyle>
          <a:p>
            <a:pPr>
              <a:defRPr/>
            </a:pPr>
            <a:fld id="{817F1847-3E2C-4C6F-84B3-CD7F44FE6F1E}"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C047D6-4352-4B25-B396-1522E5420E6F}" type="slidenum">
              <a:rPr lang="en-US"/>
              <a:pPr>
                <a:defRPr/>
              </a:pPr>
              <a:t>‹#›</a:t>
            </a:fld>
            <a:endParaRPr lang="en-US"/>
          </a:p>
        </p:txBody>
      </p:sp>
    </p:spTree>
    <p:extLst>
      <p:ext uri="{BB962C8B-B14F-4D97-AF65-F5344CB8AC3E}">
        <p14:creationId xmlns:p14="http://schemas.microsoft.com/office/powerpoint/2010/main" val="1700440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cxnSp>
        <p:nvCxnSpPr>
          <p:cNvPr id="9" name="Straight Connector 16"/>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sl-SI" smtClean="0"/>
              <a:t>Uredite slog naslova matrice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1" name="Date Placeholder 3"/>
          <p:cNvSpPr>
            <a:spLocks noGrp="1"/>
          </p:cNvSpPr>
          <p:nvPr>
            <p:ph type="dt" sz="half" idx="18"/>
          </p:nvPr>
        </p:nvSpPr>
        <p:spPr/>
        <p:txBody>
          <a:bodyPr/>
          <a:lstStyle>
            <a:lvl1pPr>
              <a:defRPr/>
            </a:lvl1pPr>
          </a:lstStyle>
          <a:p>
            <a:pPr>
              <a:defRPr/>
            </a:pPr>
            <a:fld id="{4C6D97BE-526C-498D-AF91-16D829950EB4}" type="datetimeFigureOut">
              <a:rPr lang="en-US"/>
              <a:pPr>
                <a:defRPr/>
              </a:pPr>
              <a:t>11/22/2019</a:t>
            </a:fld>
            <a:endParaRPr lang="en-US"/>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3" name="Slide Number Placeholder 5"/>
          <p:cNvSpPr>
            <a:spLocks noGrp="1"/>
          </p:cNvSpPr>
          <p:nvPr>
            <p:ph type="sldNum" sz="quarter" idx="20"/>
          </p:nvPr>
        </p:nvSpPr>
        <p:spPr/>
        <p:txBody>
          <a:bodyPr/>
          <a:lstStyle>
            <a:lvl1pPr>
              <a:defRPr/>
            </a:lvl1pPr>
          </a:lstStyle>
          <a:p>
            <a:pPr>
              <a:defRPr/>
            </a:pPr>
            <a:fld id="{81A9C1A4-DA95-44C3-BF19-FF6B0A2DB04E}" type="slidenum">
              <a:rPr lang="en-US"/>
              <a:pPr>
                <a:defRPr/>
              </a:pPr>
              <a:t>‹#›</a:t>
            </a:fld>
            <a:endParaRPr lang="en-US"/>
          </a:p>
        </p:txBody>
      </p:sp>
    </p:spTree>
    <p:extLst>
      <p:ext uri="{BB962C8B-B14F-4D97-AF65-F5344CB8AC3E}">
        <p14:creationId xmlns:p14="http://schemas.microsoft.com/office/powerpoint/2010/main" val="80488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cxnSp>
        <p:nvCxnSpPr>
          <p:cNvPr id="12" name="Straight Connector 18"/>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sl-SI" smtClean="0"/>
              <a:t>Uredite slog naslova matrice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noProof="0" smtClean="0"/>
              <a:t>Kliknite ikono, če želite dodati sliko</a:t>
            </a:r>
            <a:endParaRPr lang="en-US" noProof="0" dirty="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noProof="0" smtClean="0"/>
              <a:t>Kliknite ikono, če želite dodati sliko</a:t>
            </a:r>
            <a:endParaRPr lang="en-US" noProof="0" dirty="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noProof="0" smtClean="0"/>
              <a:t>Kliknite ikono, če želite dodati sliko</a:t>
            </a:r>
            <a:endParaRPr lang="en-US" noProof="0" dirty="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5" name="Date Placeholder 3"/>
          <p:cNvSpPr>
            <a:spLocks noGrp="1"/>
          </p:cNvSpPr>
          <p:nvPr>
            <p:ph type="dt" sz="half" idx="23"/>
          </p:nvPr>
        </p:nvSpPr>
        <p:spPr/>
        <p:txBody>
          <a:bodyPr/>
          <a:lstStyle>
            <a:lvl1pPr>
              <a:defRPr/>
            </a:lvl1pPr>
          </a:lstStyle>
          <a:p>
            <a:pPr>
              <a:defRPr/>
            </a:pPr>
            <a:fld id="{01F1865F-81BC-4FA9-83FF-6D95D2CD953B}" type="datetimeFigureOut">
              <a:rPr lang="en-US"/>
              <a:pPr>
                <a:defRPr/>
              </a:pPr>
              <a:t>11/22/2019</a:t>
            </a:fld>
            <a:endParaRPr lang="en-US"/>
          </a:p>
        </p:txBody>
      </p:sp>
      <p:sp>
        <p:nvSpPr>
          <p:cNvPr id="16" name="Footer Placeholder 4"/>
          <p:cNvSpPr>
            <a:spLocks noGrp="1"/>
          </p:cNvSpPr>
          <p:nvPr>
            <p:ph type="ftr" sz="quarter" idx="24"/>
          </p:nvPr>
        </p:nvSpPr>
        <p:spPr/>
        <p:txBody>
          <a:bodyPr/>
          <a:lstStyle>
            <a:lvl1pPr>
              <a:defRPr/>
            </a:lvl1pPr>
          </a:lstStyle>
          <a:p>
            <a:pPr>
              <a:defRPr/>
            </a:pPr>
            <a:endParaRPr lang="en-US"/>
          </a:p>
        </p:txBody>
      </p:sp>
      <p:sp>
        <p:nvSpPr>
          <p:cNvPr id="17" name="Slide Number Placeholder 5"/>
          <p:cNvSpPr>
            <a:spLocks noGrp="1"/>
          </p:cNvSpPr>
          <p:nvPr>
            <p:ph type="sldNum" sz="quarter" idx="25"/>
          </p:nvPr>
        </p:nvSpPr>
        <p:spPr/>
        <p:txBody>
          <a:bodyPr/>
          <a:lstStyle>
            <a:lvl1pPr>
              <a:defRPr/>
            </a:lvl1pPr>
          </a:lstStyle>
          <a:p>
            <a:pPr>
              <a:defRPr/>
            </a:pPr>
            <a:fld id="{A06FBFC0-D105-4F67-831F-E6ACAD550A04}" type="slidenum">
              <a:rPr lang="en-US"/>
              <a:pPr>
                <a:defRPr/>
              </a:pPr>
              <a:t>‹#›</a:t>
            </a:fld>
            <a:endParaRPr lang="en-US"/>
          </a:p>
        </p:txBody>
      </p:sp>
    </p:spTree>
    <p:extLst>
      <p:ext uri="{BB962C8B-B14F-4D97-AF65-F5344CB8AC3E}">
        <p14:creationId xmlns:p14="http://schemas.microsoft.com/office/powerpoint/2010/main" val="2086214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lvl1pPr>
              <a:defRPr/>
            </a:lvl1pPr>
          </a:lstStyle>
          <a:p>
            <a:pPr>
              <a:defRPr/>
            </a:pPr>
            <a:fld id="{1E6BB809-7BF1-4CA6-86C7-2795A37701A5}"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DE6D3-2144-4E2B-A1A3-C6D930798EB3}" type="slidenum">
              <a:rPr lang="en-US"/>
              <a:pPr>
                <a:defRPr/>
              </a:pPr>
              <a:t>‹#›</a:t>
            </a:fld>
            <a:endParaRPr lang="en-US"/>
          </a:p>
        </p:txBody>
      </p:sp>
    </p:spTree>
    <p:extLst>
      <p:ext uri="{BB962C8B-B14F-4D97-AF65-F5344CB8AC3E}">
        <p14:creationId xmlns:p14="http://schemas.microsoft.com/office/powerpoint/2010/main" val="223218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sl-SI" smtClean="0"/>
              <a:t>Uredite slog naslova matrice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lvl1pPr>
              <a:defRPr/>
            </a:lvl1pPr>
          </a:lstStyle>
          <a:p>
            <a:pPr>
              <a:defRPr/>
            </a:pPr>
            <a:fld id="{A9B32BF9-4003-4318-BC9B-EFC5B5357CAF}"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E09006-AF0D-4610-B88C-EB068679FF6F}" type="slidenum">
              <a:rPr lang="en-US"/>
              <a:pPr>
                <a:defRPr/>
              </a:pPr>
              <a:t>‹#›</a:t>
            </a:fld>
            <a:endParaRPr lang="en-US"/>
          </a:p>
        </p:txBody>
      </p:sp>
    </p:spTree>
    <p:extLst>
      <p:ext uri="{BB962C8B-B14F-4D97-AF65-F5344CB8AC3E}">
        <p14:creationId xmlns:p14="http://schemas.microsoft.com/office/powerpoint/2010/main" val="3550333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lvl1pPr>
              <a:defRPr/>
            </a:lvl1pPr>
          </a:lstStyle>
          <a:p>
            <a:pPr>
              <a:defRPr/>
            </a:pPr>
            <a:fld id="{E9722371-7959-481A-9AFD-D693A7B2ADBE}"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46B8FB-3A9C-48D6-87C0-9156E1B1EBAE}" type="slidenum">
              <a:rPr lang="en-US"/>
              <a:pPr>
                <a:defRPr/>
              </a:pPr>
              <a:t>‹#›</a:t>
            </a:fld>
            <a:endParaRPr lang="en-US"/>
          </a:p>
        </p:txBody>
      </p:sp>
    </p:spTree>
    <p:extLst>
      <p:ext uri="{BB962C8B-B14F-4D97-AF65-F5344CB8AC3E}">
        <p14:creationId xmlns:p14="http://schemas.microsoft.com/office/powerpoint/2010/main" val="172358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lvl1pPr>
              <a:defRPr/>
            </a:lvl1pPr>
          </a:lstStyle>
          <a:p>
            <a:pPr>
              <a:defRPr/>
            </a:pPr>
            <a:fld id="{8D5F8299-9328-4393-926F-4B4ED974BEA5}" type="datetimeFigureOut">
              <a:rPr lang="en-US"/>
              <a:pPr>
                <a:defRPr/>
              </a:pPr>
              <a:t>11/22/2019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F9865E-77C7-4F73-9662-BBFECA0B607C}" type="slidenum">
              <a:rPr lang="en-US"/>
              <a:pPr>
                <a:defRPr/>
              </a:pPr>
              <a:t>‹#›</a:t>
            </a:fld>
            <a:endParaRPr lang="en-US"/>
          </a:p>
        </p:txBody>
      </p:sp>
    </p:spTree>
    <p:extLst>
      <p:ext uri="{BB962C8B-B14F-4D97-AF65-F5344CB8AC3E}">
        <p14:creationId xmlns:p14="http://schemas.microsoft.com/office/powerpoint/2010/main" val="288110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3"/>
          <p:cNvSpPr>
            <a:spLocks noGrp="1"/>
          </p:cNvSpPr>
          <p:nvPr>
            <p:ph type="dt" sz="half" idx="10"/>
          </p:nvPr>
        </p:nvSpPr>
        <p:spPr/>
        <p:txBody>
          <a:bodyPr/>
          <a:lstStyle>
            <a:lvl1pPr>
              <a:defRPr/>
            </a:lvl1pPr>
          </a:lstStyle>
          <a:p>
            <a:pPr>
              <a:defRPr/>
            </a:pPr>
            <a:fld id="{D13F5C5B-F149-4D59-A526-735CECEA336F}" type="datetimeFigureOut">
              <a:rPr lang="en-US"/>
              <a:pPr>
                <a:defRPr/>
              </a:pPr>
              <a:t>11/22/2019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E740AE-06C1-4662-928F-B6A0A257415E}" type="slidenum">
              <a:rPr lang="en-US"/>
              <a:pPr>
                <a:defRPr/>
              </a:pPr>
              <a:t>‹#›</a:t>
            </a:fld>
            <a:endParaRPr lang="en-US"/>
          </a:p>
        </p:txBody>
      </p:sp>
    </p:spTree>
    <p:extLst>
      <p:ext uri="{BB962C8B-B14F-4D97-AF65-F5344CB8AC3E}">
        <p14:creationId xmlns:p14="http://schemas.microsoft.com/office/powerpoint/2010/main" val="137950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3"/>
          <p:cNvSpPr>
            <a:spLocks noGrp="1"/>
          </p:cNvSpPr>
          <p:nvPr>
            <p:ph type="dt" sz="half" idx="10"/>
          </p:nvPr>
        </p:nvSpPr>
        <p:spPr/>
        <p:txBody>
          <a:bodyPr/>
          <a:lstStyle>
            <a:lvl1pPr>
              <a:defRPr/>
            </a:lvl1pPr>
          </a:lstStyle>
          <a:p>
            <a:pPr>
              <a:defRPr/>
            </a:pPr>
            <a:fld id="{C558B913-C9B1-4916-BEC8-4C32E9A88ED2}" type="datetimeFigureOut">
              <a:rPr lang="en-US"/>
              <a:pPr>
                <a:defRPr/>
              </a:pPr>
              <a:t>11/22/2019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BABAD5-53A3-49F4-8C91-68F62D97DBAD}" type="slidenum">
              <a:rPr lang="en-US"/>
              <a:pPr>
                <a:defRPr/>
              </a:pPr>
              <a:t>‹#›</a:t>
            </a:fld>
            <a:endParaRPr lang="en-US"/>
          </a:p>
        </p:txBody>
      </p:sp>
    </p:spTree>
    <p:extLst>
      <p:ext uri="{BB962C8B-B14F-4D97-AF65-F5344CB8AC3E}">
        <p14:creationId xmlns:p14="http://schemas.microsoft.com/office/powerpoint/2010/main" val="2790702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3"/>
          <p:cNvSpPr>
            <a:spLocks noGrp="1"/>
          </p:cNvSpPr>
          <p:nvPr>
            <p:ph type="dt" sz="half" idx="10"/>
          </p:nvPr>
        </p:nvSpPr>
        <p:spPr/>
        <p:txBody>
          <a:bodyPr/>
          <a:lstStyle>
            <a:lvl1pPr>
              <a:defRPr/>
            </a:lvl1pPr>
          </a:lstStyle>
          <a:p>
            <a:pPr>
              <a:defRPr/>
            </a:pPr>
            <a:fld id="{CCCFEAD0-ED95-4CCC-85F7-9152B46AE313}" type="datetimeFigureOut">
              <a:rPr lang="en-US"/>
              <a:pPr>
                <a:defRPr/>
              </a:pPr>
              <a:t>11/22/2019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A2F194A-0E74-4685-A3E0-F45D200DACF9}" type="slidenum">
              <a:rPr lang="en-US"/>
              <a:pPr>
                <a:defRPr/>
              </a:pPr>
              <a:t>‹#›</a:t>
            </a:fld>
            <a:endParaRPr lang="en-US"/>
          </a:p>
        </p:txBody>
      </p:sp>
    </p:spTree>
    <p:extLst>
      <p:ext uri="{BB962C8B-B14F-4D97-AF65-F5344CB8AC3E}">
        <p14:creationId xmlns:p14="http://schemas.microsoft.com/office/powerpoint/2010/main" val="1705809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EB3097-ED0E-4940-BB3B-87A5423CBA80}" type="datetimeFigureOut">
              <a:rPr lang="en-US"/>
              <a:pPr>
                <a:defRPr/>
              </a:pPr>
              <a:t>11/22/2019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05CA6F-30BC-4503-A388-4F079FFDF821}" type="slidenum">
              <a:rPr lang="en-US"/>
              <a:pPr>
                <a:defRPr/>
              </a:pPr>
              <a:t>‹#›</a:t>
            </a:fld>
            <a:endParaRPr lang="en-US"/>
          </a:p>
        </p:txBody>
      </p:sp>
    </p:spTree>
    <p:extLst>
      <p:ext uri="{BB962C8B-B14F-4D97-AF65-F5344CB8AC3E}">
        <p14:creationId xmlns:p14="http://schemas.microsoft.com/office/powerpoint/2010/main" val="121881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sl-SI" smtClean="0"/>
              <a:t>Uredite slog naslova matrice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3"/>
          <p:cNvSpPr>
            <a:spLocks noGrp="1"/>
          </p:cNvSpPr>
          <p:nvPr>
            <p:ph type="dt" sz="half" idx="10"/>
          </p:nvPr>
        </p:nvSpPr>
        <p:spPr/>
        <p:txBody>
          <a:bodyPr/>
          <a:lstStyle>
            <a:lvl1pPr>
              <a:defRPr/>
            </a:lvl1pPr>
          </a:lstStyle>
          <a:p>
            <a:pPr>
              <a:defRPr/>
            </a:pPr>
            <a:fld id="{064615A1-9F15-4AAD-A047-B6508898A92E}" type="datetimeFigureOut">
              <a:rPr lang="en-US"/>
              <a:pPr>
                <a:defRPr/>
              </a:pPr>
              <a:t>11/22/2019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C95514-A97D-4F41-B1E8-2D92B341D1DE}" type="slidenum">
              <a:rPr lang="en-US"/>
              <a:pPr>
                <a:defRPr/>
              </a:pPr>
              <a:t>‹#›</a:t>
            </a:fld>
            <a:endParaRPr lang="en-US"/>
          </a:p>
        </p:txBody>
      </p:sp>
    </p:spTree>
    <p:extLst>
      <p:ext uri="{BB962C8B-B14F-4D97-AF65-F5344CB8AC3E}">
        <p14:creationId xmlns:p14="http://schemas.microsoft.com/office/powerpoint/2010/main" val="3377993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noProof="0" smtClean="0"/>
              <a:t>Kliknite ikono, če želite dodati sliko</a:t>
            </a:r>
            <a:endParaRPr lang="en-US" noProof="0"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3"/>
          <p:cNvSpPr>
            <a:spLocks noGrp="1"/>
          </p:cNvSpPr>
          <p:nvPr>
            <p:ph type="dt" sz="half" idx="10"/>
          </p:nvPr>
        </p:nvSpPr>
        <p:spPr/>
        <p:txBody>
          <a:bodyPr/>
          <a:lstStyle>
            <a:lvl1pPr>
              <a:defRPr/>
            </a:lvl1pPr>
          </a:lstStyle>
          <a:p>
            <a:pPr>
              <a:defRPr/>
            </a:pPr>
            <a:fld id="{A8624910-18F5-444C-9250-C59925F2EEF2}" type="datetimeFigureOut">
              <a:rPr lang="en-US"/>
              <a:pPr>
                <a:defRPr/>
              </a:pPr>
              <a:t>11/22/2019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154312-E4D1-42CB-A427-C843BC963193}" type="slidenum">
              <a:rPr lang="en-US"/>
              <a:pPr>
                <a:defRPr/>
              </a:pPr>
              <a:t>‹#›</a:t>
            </a:fld>
            <a:endParaRPr lang="en-US"/>
          </a:p>
        </p:txBody>
      </p:sp>
    </p:spTree>
    <p:extLst>
      <p:ext uri="{BB962C8B-B14F-4D97-AF65-F5344CB8AC3E}">
        <p14:creationId xmlns:p14="http://schemas.microsoft.com/office/powerpoint/2010/main" val="922791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1026" name="Picture 7"/>
          <p:cNvPicPr>
            <a:picLocks noChangeAspect="1"/>
          </p:cNvPicPr>
          <p:nvPr/>
        </p:nvPicPr>
        <p:blipFill>
          <a:blip r:embed="rId20">
            <a:extLst>
              <a:ext uri="{28A0092B-C50C-407E-A947-70E740481C1C}">
                <a14:useLocalDpi xmlns:a14="http://schemas.microsoft.com/office/drawing/2010/main" val="0"/>
              </a:ext>
            </a:extLst>
          </a:blip>
          <a:srcRect l="3613"/>
          <a:stretch>
            <a:fillRect/>
          </a:stretch>
        </p:blipFill>
        <p:spPr bwMode="auto">
          <a:xfrm>
            <a:off x="0" y="2670175"/>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p:cNvPicPr>
            <a:picLocks noChangeAspect="1"/>
          </p:cNvPicPr>
          <p:nvPr/>
        </p:nvPicPr>
        <p:blipFill>
          <a:blip r:embed="rId21">
            <a:extLst>
              <a:ext uri="{28A0092B-C50C-407E-A947-70E740481C1C}">
                <a14:useLocalDpi xmlns:a14="http://schemas.microsoft.com/office/drawing/2010/main" val="0"/>
              </a:ext>
            </a:extLst>
          </a:blip>
          <a:srcRect l="35640"/>
          <a:stretch>
            <a:fillRect/>
          </a:stretch>
        </p:blipFill>
        <p:spPr bwMode="auto">
          <a:xfrm>
            <a:off x="0" y="2892425"/>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p:cNvPicPr>
            <a:picLocks noChangeAspect="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9413" y="0"/>
            <a:ext cx="16033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p:cNvPicPr>
            <a:picLocks noChangeAspect="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5838" y="6096000"/>
            <a:ext cx="99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p:cNvSpPr>
            <a:spLocks noGrp="1"/>
          </p:cNvSpPr>
          <p:nvPr>
            <p:ph type="title"/>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smtClean="0"/>
              <a:t>Uredite slog naslova matrice</a:t>
            </a:r>
            <a:endParaRPr lang="en-US" altLang="sl-SI" smtClean="0"/>
          </a:p>
        </p:txBody>
      </p:sp>
      <p:sp>
        <p:nvSpPr>
          <p:cNvPr id="1035" name="Text Placeholder 2"/>
          <p:cNvSpPr>
            <a:spLocks noGrp="1"/>
          </p:cNvSpPr>
          <p:nvPr>
            <p:ph type="body" idx="1"/>
          </p:nvPr>
        </p:nvSpPr>
        <p:spPr bwMode="auto">
          <a:xfrm>
            <a:off x="1103313" y="2052638"/>
            <a:ext cx="89471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endParaRPr lang="en-US" altLang="sl-SI" smtClean="0"/>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1100" b="0" i="0" dirty="0">
                <a:solidFill>
                  <a:schemeClr val="tx1">
                    <a:tint val="75000"/>
                    <a:alpha val="60000"/>
                  </a:schemeClr>
                </a:solidFill>
                <a:latin typeface="+mn-lt"/>
              </a:defRPr>
            </a:lvl1pPr>
          </a:lstStyle>
          <a:p>
            <a:pPr>
              <a:defRPr/>
            </a:pPr>
            <a:fld id="{A50862EC-85C4-4916-A69E-84EC9E461E1E}" type="datetimeFigureOut">
              <a:rPr lang="en-US"/>
              <a:pPr>
                <a:defRPr/>
              </a:pPr>
              <a:t>11/22/2019</a:t>
            </a:fld>
            <a:endParaRPr lang="en-US"/>
          </a:p>
        </p:txBody>
      </p:sp>
      <p:sp>
        <p:nvSpPr>
          <p:cNvPr id="5" name="Footer Placeholder 4"/>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1100" b="0" i="0" dirty="0">
                <a:solidFill>
                  <a:schemeClr val="tx1">
                    <a:tint val="75000"/>
                    <a:alpha val="60000"/>
                  </a:schemeClr>
                </a:solidFill>
                <a:latin typeface="+mn-lt"/>
              </a:defRPr>
            </a:lvl1pPr>
          </a:lstStyle>
          <a:p>
            <a:pPr>
              <a:defRPr/>
            </a:pPr>
            <a:endParaRPr lang="en-US"/>
          </a:p>
        </p:txBody>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eaLnBrk="1" fontAlgn="auto" hangingPunct="1">
              <a:spcBef>
                <a:spcPts val="0"/>
              </a:spcBef>
              <a:spcAft>
                <a:spcPts val="0"/>
              </a:spcAft>
              <a:defRPr sz="2800" b="0" i="0" dirty="0">
                <a:solidFill>
                  <a:schemeClr val="tx1">
                    <a:tint val="75000"/>
                  </a:schemeClr>
                </a:solidFill>
                <a:latin typeface="+mn-lt"/>
              </a:defRPr>
            </a:lvl1pPr>
          </a:lstStyle>
          <a:p>
            <a:pPr>
              <a:defRPr/>
            </a:pPr>
            <a:fld id="{9F48B00F-F039-48C7-BE88-8D4DD05AEF82}"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8" r:id="rId12"/>
    <p:sldLayoutId id="2147483685" r:id="rId13"/>
    <p:sldLayoutId id="2147483689" r:id="rId14"/>
    <p:sldLayoutId id="2147483690" r:id="rId15"/>
    <p:sldLayoutId id="2147483686" r:id="rId16"/>
    <p:sldLayoutId id="2147483687"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defTabSz="457200" rtl="0" fontAlgn="base">
        <a:spcBef>
          <a:spcPct val="0"/>
        </a:spcBef>
        <a:spcAft>
          <a:spcPct val="0"/>
        </a:spcAft>
        <a:defRPr sz="4200" kern="1200">
          <a:solidFill>
            <a:schemeClr val="tx2"/>
          </a:solidFill>
          <a:latin typeface="+mj-lt"/>
          <a:ea typeface="+mj-ea"/>
          <a:cs typeface="+mj-cs"/>
        </a:defRPr>
      </a:lvl1pPr>
      <a:lvl2pPr algn="l" defTabSz="457200" rtl="0" fontAlgn="base">
        <a:spcBef>
          <a:spcPct val="0"/>
        </a:spcBef>
        <a:spcAft>
          <a:spcPct val="0"/>
        </a:spcAft>
        <a:defRPr sz="4200">
          <a:solidFill>
            <a:schemeClr val="tx2"/>
          </a:solidFill>
          <a:latin typeface="Century Gothic" panose="020B0502020202020204" pitchFamily="34" charset="0"/>
        </a:defRPr>
      </a:lvl2pPr>
      <a:lvl3pPr algn="l" defTabSz="457200" rtl="0" fontAlgn="base">
        <a:spcBef>
          <a:spcPct val="0"/>
        </a:spcBef>
        <a:spcAft>
          <a:spcPct val="0"/>
        </a:spcAft>
        <a:defRPr sz="4200">
          <a:solidFill>
            <a:schemeClr val="tx2"/>
          </a:solidFill>
          <a:latin typeface="Century Gothic" panose="020B0502020202020204" pitchFamily="34" charset="0"/>
        </a:defRPr>
      </a:lvl3pPr>
      <a:lvl4pPr algn="l" defTabSz="457200" rtl="0" fontAlgn="base">
        <a:spcBef>
          <a:spcPct val="0"/>
        </a:spcBef>
        <a:spcAft>
          <a:spcPct val="0"/>
        </a:spcAft>
        <a:defRPr sz="4200">
          <a:solidFill>
            <a:schemeClr val="tx2"/>
          </a:solidFill>
          <a:latin typeface="Century Gothic" panose="020B0502020202020204" pitchFamily="34" charset="0"/>
        </a:defRPr>
      </a:lvl4pPr>
      <a:lvl5pPr algn="l" defTabSz="457200" rtl="0" fontAlgn="base">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fontAlgn="base">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fontAlgn="base">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fontAlgn="base">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fontAlgn="base">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slov 1"/>
          <p:cNvSpPr>
            <a:spLocks noGrp="1"/>
          </p:cNvSpPr>
          <p:nvPr>
            <p:ph type="ctrTitle"/>
          </p:nvPr>
        </p:nvSpPr>
        <p:spPr>
          <a:xfrm>
            <a:off x="2817813" y="1573213"/>
            <a:ext cx="9110662" cy="3328987"/>
          </a:xfrm>
        </p:spPr>
        <p:txBody>
          <a:bodyPr/>
          <a:lstStyle/>
          <a:p>
            <a:pPr algn="ctr"/>
            <a:r>
              <a:rPr lang="en-GB" altLang="sl-SI" sz="3200" smtClean="0"/>
              <a:t>Istituto comprensivo "Dante Alighieri " Isola</a:t>
            </a:r>
            <a:br>
              <a:rPr lang="en-GB" altLang="sl-SI" sz="3200" smtClean="0"/>
            </a:br>
            <a:r>
              <a:rPr lang="en-GB" altLang="sl-SI" sz="3200" smtClean="0"/>
              <a:t>Osnovna šola Dante Alighieri Izola Comprehensive Institute Dante Alighieri I</a:t>
            </a:r>
            <a:r>
              <a:rPr lang="sl-SI" altLang="sl-SI" sz="3200" smtClean="0"/>
              <a:t>z</a:t>
            </a:r>
            <a:r>
              <a:rPr lang="en-GB" altLang="sl-SI" sz="3200" smtClean="0"/>
              <a:t>ola</a:t>
            </a:r>
            <a:br>
              <a:rPr lang="en-GB" altLang="sl-SI" sz="3200" smtClean="0"/>
            </a:br>
            <a:endParaRPr lang="en-GB" altLang="sl-SI" sz="3200" smtClean="0"/>
          </a:p>
        </p:txBody>
      </p:sp>
      <p:sp>
        <p:nvSpPr>
          <p:cNvPr id="3" name="Podnaslov 2"/>
          <p:cNvSpPr>
            <a:spLocks noGrp="1"/>
          </p:cNvSpPr>
          <p:nvPr>
            <p:ph type="subTitle" idx="1"/>
          </p:nvPr>
        </p:nvSpPr>
        <p:spPr>
          <a:xfrm>
            <a:off x="5865541" y="5583238"/>
            <a:ext cx="5877197" cy="862012"/>
          </a:xfrm>
        </p:spPr>
        <p:txBody>
          <a:bodyPr rtlCol="0">
            <a:normAutofit/>
          </a:bodyPr>
          <a:lstStyle/>
          <a:p>
            <a:pPr algn="r" fontAlgn="auto">
              <a:spcAft>
                <a:spcPts val="0"/>
              </a:spcAft>
              <a:buClr>
                <a:schemeClr val="bg2">
                  <a:lumMod val="40000"/>
                  <a:lumOff val="60000"/>
                </a:schemeClr>
              </a:buClr>
              <a:buFont typeface="Wingdings 3" charset="2"/>
              <a:buNone/>
              <a:defRPr/>
            </a:pPr>
            <a:r>
              <a:rPr lang="sl-SI" dirty="0" err="1" smtClean="0"/>
              <a:t>Coordinator</a:t>
            </a:r>
            <a:r>
              <a:rPr lang="sl-SI" dirty="0" smtClean="0"/>
              <a:t>: jadranka mittendorfer</a:t>
            </a:r>
            <a:endParaRPr lang="sl-SI" dirty="0"/>
          </a:p>
        </p:txBody>
      </p:sp>
      <p:pic>
        <p:nvPicPr>
          <p:cNvPr id="5124" name="Slika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38" y="381000"/>
            <a:ext cx="228917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750" advClick="0" advTm="2000">
        <p:split orient="vert"/>
      </p:transition>
    </mc:Choice>
    <mc:Fallback xmlns="">
      <p:transition spd="slow" advClick="0" advTm="2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slov 1"/>
          <p:cNvSpPr>
            <a:spLocks noGrp="1"/>
          </p:cNvSpPr>
          <p:nvPr>
            <p:ph type="title"/>
          </p:nvPr>
        </p:nvSpPr>
        <p:spPr>
          <a:xfrm>
            <a:off x="846138" y="444500"/>
            <a:ext cx="3127375" cy="1400175"/>
          </a:xfrm>
        </p:spPr>
        <p:txBody>
          <a:bodyPr/>
          <a:lstStyle/>
          <a:p>
            <a:r>
              <a:rPr lang="sl-SI" altLang="sl-SI" smtClean="0"/>
              <a:t>Courses</a:t>
            </a:r>
          </a:p>
        </p:txBody>
      </p:sp>
      <p:graphicFrame>
        <p:nvGraphicFramePr>
          <p:cNvPr id="4" name="Označba mesta vsebine 3"/>
          <p:cNvGraphicFramePr>
            <a:graphicFrameLocks noGrp="1"/>
          </p:cNvGraphicFramePr>
          <p:nvPr>
            <p:ph idx="1"/>
          </p:nvPr>
        </p:nvGraphicFramePr>
        <p:xfrm>
          <a:off x="846138" y="1690688"/>
          <a:ext cx="5721350" cy="4111626"/>
        </p:xfrm>
        <a:graphic>
          <a:graphicData uri="http://schemas.openxmlformats.org/drawingml/2006/table">
            <a:tbl>
              <a:tblPr/>
              <a:tblGrid>
                <a:gridCol w="2720440">
                  <a:extLst>
                    <a:ext uri="{9D8B030D-6E8A-4147-A177-3AD203B41FA5}">
                      <a16:colId xmlns:a16="http://schemas.microsoft.com/office/drawing/2014/main" xmlns="" val="1710576415"/>
                    </a:ext>
                  </a:extLst>
                </a:gridCol>
                <a:gridCol w="3000910">
                  <a:extLst>
                    <a:ext uri="{9D8B030D-6E8A-4147-A177-3AD203B41FA5}">
                      <a16:colId xmlns:a16="http://schemas.microsoft.com/office/drawing/2014/main" xmlns="" val="2462210179"/>
                    </a:ext>
                  </a:extLst>
                </a:gridCol>
              </a:tblGrid>
              <a:tr h="739254">
                <a:tc>
                  <a:txBody>
                    <a:bodyPr/>
                    <a:lstStyle/>
                    <a:p>
                      <a:pPr rtl="0" fontAlgn="t">
                        <a:spcBef>
                          <a:spcPts val="486"/>
                        </a:spcBef>
                        <a:spcAft>
                          <a:spcPts val="0"/>
                        </a:spcAft>
                      </a:pPr>
                      <a:r>
                        <a:rPr lang="sl-SI" sz="1800" b="1" i="0" u="none" strike="noStrike" dirty="0" err="1">
                          <a:solidFill>
                            <a:schemeClr val="tx1"/>
                          </a:solidFill>
                          <a:effectLst/>
                          <a:latin typeface="Arial" panose="020B0604020202020204" pitchFamily="34" charset="0"/>
                        </a:rPr>
                        <a:t>The</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Italian</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Language</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Course</a:t>
                      </a:r>
                      <a:r>
                        <a:rPr lang="sl-SI" sz="1800" b="1" i="0" u="none" strike="noStrike" dirty="0">
                          <a:solidFill>
                            <a:schemeClr val="tx1"/>
                          </a:solidFill>
                          <a:effectLst/>
                          <a:latin typeface="Arial" panose="020B0604020202020204" pitchFamily="34" charset="0"/>
                        </a:rPr>
                        <a:t> </a:t>
                      </a:r>
                      <a:endParaRPr lang="sl-SI" sz="1800" dirty="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486"/>
                        </a:spcBef>
                        <a:spcAft>
                          <a:spcPts val="0"/>
                        </a:spcAft>
                      </a:pPr>
                      <a:r>
                        <a:rPr lang="sl-SI" sz="1800" b="1" i="0" u="none" strike="noStrike" dirty="0" err="1">
                          <a:solidFill>
                            <a:schemeClr val="tx1"/>
                          </a:solidFill>
                          <a:effectLst/>
                          <a:latin typeface="Arial" panose="020B0604020202020204" pitchFamily="34" charset="0"/>
                        </a:rPr>
                        <a:t>Cycling</a:t>
                      </a:r>
                      <a:r>
                        <a:rPr lang="sl-SI" sz="1800" b="1" i="0" u="none" strike="noStrike" dirty="0">
                          <a:solidFill>
                            <a:schemeClr val="tx1"/>
                          </a:solidFill>
                          <a:effectLst/>
                          <a:latin typeface="Arial" panose="020B0604020202020204" pitchFamily="34" charset="0"/>
                        </a:rPr>
                        <a:t> </a:t>
                      </a:r>
                      <a:endParaRPr lang="sl-SI" sz="1800" dirty="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4236163211"/>
                  </a:ext>
                </a:extLst>
              </a:tr>
              <a:tr h="476324">
                <a:tc>
                  <a:txBody>
                    <a:bodyPr/>
                    <a:lstStyle/>
                    <a:p>
                      <a:pPr rtl="0" fontAlgn="t">
                        <a:spcBef>
                          <a:spcPts val="486"/>
                        </a:spcBef>
                        <a:spcAft>
                          <a:spcPts val="0"/>
                        </a:spcAft>
                      </a:pPr>
                      <a:r>
                        <a:rPr lang="sl-SI" sz="1800" b="1" i="0" u="none" strike="noStrike" dirty="0" err="1">
                          <a:solidFill>
                            <a:schemeClr val="tx1"/>
                          </a:solidFill>
                          <a:effectLst/>
                          <a:latin typeface="Arial" panose="020B0604020202020204" pitchFamily="34" charset="0"/>
                        </a:rPr>
                        <a:t>The</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Italian</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Book</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Club</a:t>
                      </a:r>
                      <a:r>
                        <a:rPr lang="sl-SI" sz="1800" b="1" i="0" u="none" strike="noStrike" dirty="0">
                          <a:solidFill>
                            <a:schemeClr val="tx1"/>
                          </a:solidFill>
                          <a:effectLst/>
                          <a:latin typeface="Arial" panose="020B0604020202020204" pitchFamily="34" charset="0"/>
                        </a:rPr>
                        <a:t> </a:t>
                      </a:r>
                      <a:endParaRPr lang="sl-SI" sz="1800" dirty="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486"/>
                        </a:spcBef>
                        <a:spcAft>
                          <a:spcPts val="0"/>
                        </a:spcAft>
                      </a:pPr>
                      <a:r>
                        <a:rPr lang="sl-SI" sz="1800" b="1" i="0" u="none" strike="noStrike">
                          <a:solidFill>
                            <a:schemeClr val="tx1"/>
                          </a:solidFill>
                          <a:effectLst/>
                          <a:latin typeface="Arial" panose="020B0604020202020204" pitchFamily="34" charset="0"/>
                        </a:rPr>
                        <a:t>Sports Badge</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030178472"/>
                  </a:ext>
                </a:extLst>
              </a:tr>
              <a:tr h="739254">
                <a:tc>
                  <a:txBody>
                    <a:bodyPr/>
                    <a:lstStyle/>
                    <a:p>
                      <a:pPr rtl="0" fontAlgn="t">
                        <a:spcBef>
                          <a:spcPts val="486"/>
                        </a:spcBef>
                        <a:spcAft>
                          <a:spcPts val="0"/>
                        </a:spcAft>
                      </a:pPr>
                      <a:r>
                        <a:rPr lang="sl-SI" sz="1800" b="1" i="0" u="none" strike="noStrike">
                          <a:solidFill>
                            <a:schemeClr val="tx1"/>
                          </a:solidFill>
                          <a:effectLst/>
                          <a:latin typeface="Arial" panose="020B0604020202020204" pitchFamily="34" charset="0"/>
                        </a:rPr>
                        <a:t>The Slovene Reading Badge</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sl-SI" sz="1800" b="1" i="0" u="none" strike="noStrike">
                          <a:solidFill>
                            <a:schemeClr val="tx1"/>
                          </a:solidFill>
                          <a:effectLst/>
                          <a:latin typeface="Arial" panose="020B0604020202020204" pitchFamily="34" charset="0"/>
                        </a:rPr>
                        <a:t>Peer Violence Prevention</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751298065"/>
                  </a:ext>
                </a:extLst>
              </a:tr>
              <a:tr h="739254">
                <a:tc>
                  <a:txBody>
                    <a:bodyPr/>
                    <a:lstStyle/>
                    <a:p>
                      <a:pPr rtl="0" fontAlgn="t">
                        <a:spcBef>
                          <a:spcPts val="486"/>
                        </a:spcBef>
                        <a:spcAft>
                          <a:spcPts val="0"/>
                        </a:spcAft>
                      </a:pPr>
                      <a:r>
                        <a:rPr lang="sl-SI" sz="1800" b="1" i="0" u="none" strike="noStrike">
                          <a:solidFill>
                            <a:schemeClr val="tx1"/>
                          </a:solidFill>
                          <a:effectLst/>
                          <a:latin typeface="Arial" panose="020B0604020202020204" pitchFamily="34" charset="0"/>
                        </a:rPr>
                        <a:t>The English Reading Badge</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486"/>
                        </a:spcBef>
                        <a:spcAft>
                          <a:spcPts val="0"/>
                        </a:spcAft>
                      </a:pPr>
                      <a:r>
                        <a:rPr lang="sl-SI" sz="1800" b="1" i="0" u="none" strike="noStrike">
                          <a:solidFill>
                            <a:schemeClr val="tx1"/>
                          </a:solidFill>
                          <a:effectLst/>
                          <a:latin typeface="Arial" panose="020B0604020202020204" pitchFamily="34" charset="0"/>
                        </a:rPr>
                        <a:t>Coding </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607096408"/>
                  </a:ext>
                </a:extLst>
              </a:tr>
              <a:tr h="476324">
                <a:tc>
                  <a:txBody>
                    <a:bodyPr/>
                    <a:lstStyle/>
                    <a:p>
                      <a:pPr rtl="0" fontAlgn="t">
                        <a:spcBef>
                          <a:spcPts val="486"/>
                        </a:spcBef>
                        <a:spcAft>
                          <a:spcPts val="0"/>
                        </a:spcAft>
                      </a:pPr>
                      <a:r>
                        <a:rPr lang="sl-SI" sz="1800" b="1" i="0" u="none" strike="noStrike">
                          <a:solidFill>
                            <a:schemeClr val="tx1"/>
                          </a:solidFill>
                          <a:effectLst/>
                          <a:latin typeface="Arial" panose="020B0604020202020204" pitchFamily="34" charset="0"/>
                        </a:rPr>
                        <a:t>Skiing</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800" b="1" i="0" u="none" strike="noStrike">
                          <a:solidFill>
                            <a:schemeClr val="tx1"/>
                          </a:solidFill>
                          <a:effectLst/>
                          <a:latin typeface="Arial" panose="020B0604020202020204" pitchFamily="34" charset="0"/>
                        </a:rPr>
                        <a:t>Safe Use of the Internet</a:t>
                      </a:r>
                      <a:endParaRPr lang="en-US"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70026847"/>
                  </a:ext>
                </a:extLst>
              </a:tr>
              <a:tr h="464892">
                <a:tc>
                  <a:txBody>
                    <a:bodyPr/>
                    <a:lstStyle/>
                    <a:p>
                      <a:pPr rtl="0" fontAlgn="t">
                        <a:spcBef>
                          <a:spcPts val="0"/>
                        </a:spcBef>
                        <a:spcAft>
                          <a:spcPts val="0"/>
                        </a:spcAft>
                      </a:pPr>
                      <a:r>
                        <a:rPr lang="sl-SI" sz="1800" b="1" i="0" u="none" strike="noStrike">
                          <a:solidFill>
                            <a:schemeClr val="tx1"/>
                          </a:solidFill>
                          <a:effectLst/>
                          <a:latin typeface="Arial" panose="020B0604020202020204" pitchFamily="34" charset="0"/>
                        </a:rPr>
                        <a:t>Sailing</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sl-SI" sz="1800" b="1" i="0" u="none" strike="noStrike">
                          <a:solidFill>
                            <a:schemeClr val="tx1"/>
                          </a:solidFill>
                          <a:effectLst/>
                          <a:latin typeface="Arial" panose="020B0604020202020204" pitchFamily="34" charset="0"/>
                        </a:rPr>
                        <a:t>Safety in Traffic</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550620276"/>
                  </a:ext>
                </a:extLst>
              </a:tr>
              <a:tr h="476324">
                <a:tc>
                  <a:txBody>
                    <a:bodyPr/>
                    <a:lstStyle/>
                    <a:p>
                      <a:pPr rtl="0" fontAlgn="t">
                        <a:spcBef>
                          <a:spcPts val="0"/>
                        </a:spcBef>
                        <a:spcAft>
                          <a:spcPts val="0"/>
                        </a:spcAft>
                      </a:pPr>
                      <a:r>
                        <a:rPr lang="sl-SI" sz="1800" b="1" i="0" u="none" strike="noStrike">
                          <a:solidFill>
                            <a:schemeClr val="tx1"/>
                          </a:solidFill>
                          <a:effectLst/>
                          <a:latin typeface="Arial" panose="020B0604020202020204" pitchFamily="34" charset="0"/>
                        </a:rPr>
                        <a:t>Rowing</a:t>
                      </a:r>
                      <a:endParaRPr lang="sl-SI" sz="180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486"/>
                        </a:spcBef>
                        <a:spcAft>
                          <a:spcPts val="0"/>
                        </a:spcAft>
                      </a:pPr>
                      <a:r>
                        <a:rPr lang="sl-SI" sz="1800" b="1" i="0" u="none" strike="noStrike" dirty="0" err="1">
                          <a:solidFill>
                            <a:schemeClr val="tx1"/>
                          </a:solidFill>
                          <a:effectLst/>
                          <a:latin typeface="Arial" panose="020B0604020202020204" pitchFamily="34" charset="0"/>
                        </a:rPr>
                        <a:t>Ecological</a:t>
                      </a:r>
                      <a:r>
                        <a:rPr lang="sl-SI" sz="1800" b="1" i="0" u="none" strike="noStrike" dirty="0">
                          <a:solidFill>
                            <a:schemeClr val="tx1"/>
                          </a:solidFill>
                          <a:effectLst/>
                          <a:latin typeface="Arial" panose="020B0604020202020204" pitchFamily="34" charset="0"/>
                        </a:rPr>
                        <a:t> </a:t>
                      </a:r>
                      <a:r>
                        <a:rPr lang="sl-SI" sz="1800" b="1" i="0" u="none" strike="noStrike" dirty="0" err="1">
                          <a:solidFill>
                            <a:schemeClr val="tx1"/>
                          </a:solidFill>
                          <a:effectLst/>
                          <a:latin typeface="Arial" panose="020B0604020202020204" pitchFamily="34" charset="0"/>
                        </a:rPr>
                        <a:t>Actions</a:t>
                      </a:r>
                      <a:endParaRPr lang="sl-SI" sz="1800" dirty="0">
                        <a:solidFill>
                          <a:schemeClr val="tx1"/>
                        </a:solidFill>
                        <a:effectLst/>
                      </a:endParaRPr>
                    </a:p>
                  </a:txBody>
                  <a:tcPr marL="95250" marR="95250" marT="95265" marB="95265">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2689557211"/>
                  </a:ext>
                </a:extLst>
              </a:tr>
            </a:tbl>
          </a:graphicData>
        </a:graphic>
      </p:graphicFrame>
      <p:pic>
        <p:nvPicPr>
          <p:cNvPr id="8194" name="Picture 2" descr="https://lh6.googleusercontent.com/e457rUnUx6sx7c6atyD4G_48SAWlPx01LyGbiBEQ6mYXjPvWhmiH9sQICOgSAE-cZPXbHmSX3Y9bPexi6p99wxIdXk-E_I1mfMtoxTsKlrRhOi4KQg9l-ZEaWngRAp8jNGHMAuRSE_0"/>
          <p:cNvPicPr>
            <a:picLocks noChangeAspect="1" noChangeArrowheads="1"/>
          </p:cNvPicPr>
          <p:nvPr/>
        </p:nvPicPr>
        <p:blipFill>
          <a:blip r:embed="rId2"/>
          <a:srcRect/>
          <a:stretch>
            <a:fillRect/>
          </a:stretch>
        </p:blipFill>
        <p:spPr bwMode="auto">
          <a:xfrm>
            <a:off x="6854825" y="363538"/>
            <a:ext cx="3328988" cy="24971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s://lh4.googleusercontent.com/rFRASuGYiqAxZ422t8B0_aJQnZE4VeQs0tI6vnIMWpORP1-WCReAzdSFiLOD-zTs_oLIFwg30sbxf7df3U-C7hr57O-MlvE1ViijcCbuWQxiSs_LnoCaPCGdqy0JkC6NuNBrS5ImYZQ"/>
          <p:cNvPicPr>
            <a:picLocks noChangeAspect="1" noChangeArrowheads="1"/>
          </p:cNvPicPr>
          <p:nvPr/>
        </p:nvPicPr>
        <p:blipFill>
          <a:blip r:embed="rId3"/>
          <a:srcRect/>
          <a:stretch>
            <a:fillRect/>
          </a:stretch>
        </p:blipFill>
        <p:spPr bwMode="auto">
          <a:xfrm>
            <a:off x="8420100" y="2341563"/>
            <a:ext cx="3525838" cy="19796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8" name="Picture 6" descr="https://lh5.googleusercontent.com/xoXW5vesmZOWI4rJtd-nhe0lPtP_hzGCF5U9Pb3VUYCukTm8fZrzBStqT1lQtt59XheHOkP7m9BbbBH1RQRsciy6kmfkGfCnoK5qpE8VqShfE9KWWwcvRwUNHnA6tNH1U6mo50Vgrpc"/>
          <p:cNvPicPr>
            <a:picLocks noChangeAspect="1" noChangeArrowheads="1"/>
          </p:cNvPicPr>
          <p:nvPr/>
        </p:nvPicPr>
        <p:blipFill>
          <a:blip r:embed="rId4"/>
          <a:srcRect/>
          <a:stretch>
            <a:fillRect/>
          </a:stretch>
        </p:blipFill>
        <p:spPr bwMode="auto">
          <a:xfrm>
            <a:off x="7315200" y="4222750"/>
            <a:ext cx="3203575" cy="24018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250" advClick="0" advTm="4000"/>
    </mc:Choice>
    <mc:Fallback xmlns="">
      <p:transition spd="slow" advClick="0" advTm="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1"/>
          <p:cNvSpPr>
            <a:spLocks noGrp="1"/>
          </p:cNvSpPr>
          <p:nvPr>
            <p:ph type="title"/>
          </p:nvPr>
        </p:nvSpPr>
        <p:spPr/>
        <p:txBody>
          <a:bodyPr/>
          <a:lstStyle/>
          <a:p>
            <a:r>
              <a:rPr lang="sl-SI" altLang="sl-SI" smtClean="0"/>
              <a:t>Projects</a:t>
            </a:r>
          </a:p>
        </p:txBody>
      </p:sp>
      <p:graphicFrame>
        <p:nvGraphicFramePr>
          <p:cNvPr id="5" name="Označba mesta vsebine 4"/>
          <p:cNvGraphicFramePr>
            <a:graphicFrameLocks noGrp="1"/>
          </p:cNvGraphicFramePr>
          <p:nvPr>
            <p:ph idx="1"/>
          </p:nvPr>
        </p:nvGraphicFramePr>
        <p:xfrm>
          <a:off x="646113" y="1389063"/>
          <a:ext cx="6162675" cy="4984820"/>
        </p:xfrm>
        <a:graphic>
          <a:graphicData uri="http://schemas.openxmlformats.org/drawingml/2006/table">
            <a:tbl>
              <a:tblPr/>
              <a:tblGrid>
                <a:gridCol w="2490654">
                  <a:extLst>
                    <a:ext uri="{9D8B030D-6E8A-4147-A177-3AD203B41FA5}">
                      <a16:colId xmlns:a16="http://schemas.microsoft.com/office/drawing/2014/main" xmlns="" val="2770340405"/>
                    </a:ext>
                  </a:extLst>
                </a:gridCol>
                <a:gridCol w="3672021">
                  <a:extLst>
                    <a:ext uri="{9D8B030D-6E8A-4147-A177-3AD203B41FA5}">
                      <a16:colId xmlns:a16="http://schemas.microsoft.com/office/drawing/2014/main" xmlns="" val="3702026127"/>
                    </a:ext>
                  </a:extLst>
                </a:gridCol>
              </a:tblGrid>
              <a:tr h="429047">
                <a:tc>
                  <a:txBody>
                    <a:bodyPr/>
                    <a:lstStyle/>
                    <a:p>
                      <a:pPr algn="ctr" rtl="0" fontAlgn="t">
                        <a:spcBef>
                          <a:spcPts val="0"/>
                        </a:spcBef>
                        <a:spcAft>
                          <a:spcPts val="0"/>
                        </a:spcAft>
                      </a:pPr>
                      <a:r>
                        <a:rPr lang="sl-SI" sz="1800" b="1" i="1" u="none" strike="noStrike" dirty="0">
                          <a:solidFill>
                            <a:schemeClr val="tx1"/>
                          </a:solidFill>
                          <a:effectLst/>
                          <a:latin typeface="Arial" panose="020B0604020202020204" pitchFamily="34" charset="0"/>
                        </a:rPr>
                        <a:t>KINDERGARTEN </a:t>
                      </a:r>
                      <a:endParaRPr lang="sl-SI" sz="2400" b="1" i="1"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800" b="1" i="1" u="none" strike="noStrike" dirty="0">
                          <a:solidFill>
                            <a:schemeClr val="tx1"/>
                          </a:solidFill>
                          <a:effectLst/>
                          <a:latin typeface="Arial" panose="020B0604020202020204" pitchFamily="34" charset="0"/>
                        </a:rPr>
                        <a:t>SCHOOL</a:t>
                      </a:r>
                      <a:endParaRPr lang="sl-SI" sz="2400" b="1" i="1"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104165144"/>
                  </a:ext>
                </a:extLst>
              </a:tr>
              <a:tr h="962772">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Storytelling</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500" b="1" i="0" u="none" strike="noStrike" dirty="0">
                          <a:solidFill>
                            <a:schemeClr val="tx1"/>
                          </a:solidFill>
                          <a:effectLst/>
                          <a:latin typeface="Arial" panose="020B0604020202020204" pitchFamily="34" charset="0"/>
                        </a:rPr>
                        <a:t>Erasmus + “EDUCOM: </a:t>
                      </a:r>
                      <a:endParaRPr lang="en-US" sz="1500" dirty="0">
                        <a:solidFill>
                          <a:schemeClr val="tx1"/>
                        </a:solidFill>
                        <a:effectLst/>
                      </a:endParaRPr>
                    </a:p>
                    <a:p>
                      <a:pPr algn="ctr" rtl="0" fontAlgn="t">
                        <a:spcBef>
                          <a:spcPts val="0"/>
                        </a:spcBef>
                        <a:spcAft>
                          <a:spcPts val="0"/>
                        </a:spcAft>
                      </a:pPr>
                      <a:r>
                        <a:rPr lang="en-US" sz="1500" b="1" i="0" u="none" strike="noStrike" dirty="0">
                          <a:solidFill>
                            <a:schemeClr val="tx1"/>
                          </a:solidFill>
                          <a:effectLst/>
                          <a:latin typeface="Arial" panose="020B0604020202020204" pitchFamily="34" charset="0"/>
                        </a:rPr>
                        <a:t>Educate the community to reduce the risk of social exclusion of children</a:t>
                      </a:r>
                      <a:endParaRPr lang="en-US" sz="1500"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78614515"/>
                  </a:ext>
                </a:extLst>
              </a:tr>
              <a:tr h="700938">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Meetings with parents </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it-IT" sz="1500" b="1" i="0" u="none" strike="noStrike" dirty="0">
                          <a:solidFill>
                            <a:schemeClr val="tx1"/>
                          </a:solidFill>
                          <a:effectLst/>
                          <a:latin typeface="Arial" panose="020B0604020202020204" pitchFamily="34" charset="0"/>
                        </a:rPr>
                        <a:t>Erasmus + KA 229: SALT-WORK-IN-PROGRESS: Piccoli Ciceroni</a:t>
                      </a:r>
                      <a:endParaRPr lang="it-IT" sz="1500"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2223598487"/>
                  </a:ext>
                </a:extLst>
              </a:tr>
              <a:tr h="700938">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Tourism in the kindergarten </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500" b="1" i="0" u="none" strike="noStrike" dirty="0" err="1" smtClean="0">
                          <a:solidFill>
                            <a:schemeClr val="tx1"/>
                          </a:solidFill>
                          <a:effectLst/>
                          <a:latin typeface="Arial" panose="020B0604020202020204" pitchFamily="34" charset="0"/>
                        </a:rPr>
                        <a:t>Languages</a:t>
                      </a:r>
                      <a:r>
                        <a:rPr lang="sl-SI" sz="1500" b="1" i="0" u="none" strike="noStrike" dirty="0" smtClean="0">
                          <a:solidFill>
                            <a:schemeClr val="tx1"/>
                          </a:solidFill>
                          <a:effectLst/>
                          <a:latin typeface="Arial" panose="020B0604020202020204" pitchFamily="34" charset="0"/>
                        </a:rPr>
                        <a:t> </a:t>
                      </a:r>
                      <a:r>
                        <a:rPr lang="sl-SI" sz="1500" b="1" i="0" u="none" strike="noStrike" dirty="0" err="1" smtClean="0">
                          <a:solidFill>
                            <a:schemeClr val="tx1"/>
                          </a:solidFill>
                          <a:effectLst/>
                          <a:latin typeface="Arial" panose="020B0604020202020204" pitchFamily="34" charset="0"/>
                        </a:rPr>
                        <a:t>matter</a:t>
                      </a:r>
                      <a:r>
                        <a:rPr lang="sl-SI" sz="1500" b="1" i="0" u="none" strike="noStrike" dirty="0" smtClean="0">
                          <a:solidFill>
                            <a:schemeClr val="tx1"/>
                          </a:solidFill>
                          <a:effectLst/>
                          <a:latin typeface="Arial" panose="020B0604020202020204" pitchFamily="34" charset="0"/>
                        </a:rPr>
                        <a:t> </a:t>
                      </a:r>
                      <a:r>
                        <a:rPr lang="en-US" sz="1500" b="1" i="0" u="none" strike="noStrike" dirty="0" smtClean="0">
                          <a:solidFill>
                            <a:schemeClr val="tx1"/>
                          </a:solidFill>
                          <a:effectLst/>
                          <a:latin typeface="Arial" panose="020B0604020202020204" pitchFamily="34" charset="0"/>
                        </a:rPr>
                        <a:t>(JEŠT</a:t>
                      </a:r>
                      <a:r>
                        <a:rPr lang="en-US" sz="1500" b="1" i="0" u="none" strike="noStrike" dirty="0">
                          <a:solidFill>
                            <a:schemeClr val="tx1"/>
                          </a:solidFill>
                          <a:effectLst/>
                          <a:latin typeface="Arial" panose="020B0604020202020204" pitchFamily="34" charset="0"/>
                        </a:rPr>
                        <a:t>)</a:t>
                      </a:r>
                      <a:endParaRPr lang="en-US" sz="1500"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798771089"/>
                  </a:ext>
                </a:extLst>
              </a:tr>
              <a:tr h="439103">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Alltogether passionately </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The Film Badge</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414463897"/>
                  </a:ext>
                </a:extLst>
              </a:tr>
              <a:tr h="611910">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Health in the kindergarten </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1500" b="1" i="0" u="none" strike="noStrike" dirty="0" err="1">
                          <a:solidFill>
                            <a:schemeClr val="tx1"/>
                          </a:solidFill>
                          <a:effectLst/>
                          <a:latin typeface="Arial" panose="020B0604020202020204" pitchFamily="34" charset="0"/>
                        </a:rPr>
                        <a:t>RaP</a:t>
                      </a:r>
                      <a:r>
                        <a:rPr lang="en-US" sz="1500" b="1" i="0" u="none" strike="noStrike" dirty="0">
                          <a:solidFill>
                            <a:schemeClr val="tx1"/>
                          </a:solidFill>
                          <a:effectLst/>
                          <a:latin typeface="Arial" panose="020B0604020202020204" pitchFamily="34" charset="0"/>
                        </a:rPr>
                        <a:t>: A broadened school curriculum</a:t>
                      </a:r>
                      <a:endParaRPr lang="en-US" sz="1500"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359231345"/>
                  </a:ext>
                </a:extLst>
              </a:tr>
              <a:tr h="700938">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Say, do, and create</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500" b="1" i="0" u="none" strike="noStrike">
                          <a:solidFill>
                            <a:schemeClr val="tx1"/>
                          </a:solidFill>
                          <a:effectLst/>
                          <a:latin typeface="Arial" panose="020B0604020202020204" pitchFamily="34" charset="0"/>
                        </a:rPr>
                        <a:t>“Largo ai giovani” - Developing the youth entrepreneurship</a:t>
                      </a:r>
                      <a:endParaRPr lang="sl-SI" sz="150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297989725"/>
                  </a:ext>
                </a:extLst>
              </a:tr>
              <a:tr h="439103">
                <a:tc>
                  <a:txBody>
                    <a:bodyPr/>
                    <a:lstStyle/>
                    <a:p>
                      <a:pPr algn="ctr" rtl="0" fontAlgn="t">
                        <a:spcBef>
                          <a:spcPts val="0"/>
                        </a:spcBef>
                        <a:spcAft>
                          <a:spcPts val="0"/>
                        </a:spcAft>
                      </a:pPr>
                      <a:r>
                        <a:rPr lang="sl-SI" sz="1500" b="1" i="0" u="none" strike="noStrike" dirty="0" err="1">
                          <a:solidFill>
                            <a:schemeClr val="tx1"/>
                          </a:solidFill>
                          <a:effectLst/>
                          <a:latin typeface="Arial" panose="020B0604020202020204" pitchFamily="34" charset="0"/>
                        </a:rPr>
                        <a:t>Sustainable</a:t>
                      </a:r>
                      <a:r>
                        <a:rPr lang="sl-SI" sz="1500" b="1" i="0" u="none" strike="noStrike" dirty="0">
                          <a:solidFill>
                            <a:schemeClr val="tx1"/>
                          </a:solidFill>
                          <a:effectLst/>
                          <a:latin typeface="Arial" panose="020B0604020202020204" pitchFamily="34" charset="0"/>
                        </a:rPr>
                        <a:t> </a:t>
                      </a:r>
                      <a:r>
                        <a:rPr lang="sl-SI" sz="1500" b="1" i="0" u="none" strike="noStrike" dirty="0" err="1" smtClean="0">
                          <a:solidFill>
                            <a:schemeClr val="tx1"/>
                          </a:solidFill>
                          <a:effectLst/>
                          <a:latin typeface="Arial" panose="020B0604020202020204" pitchFamily="34" charset="0"/>
                        </a:rPr>
                        <a:t>Mobility</a:t>
                      </a:r>
                      <a:endParaRPr lang="sl-SI" sz="1500"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500" b="1" i="0" u="none" strike="noStrike" dirty="0" err="1">
                          <a:solidFill>
                            <a:schemeClr val="tx1"/>
                          </a:solidFill>
                          <a:effectLst/>
                          <a:latin typeface="Arial" panose="020B0604020202020204" pitchFamily="34" charset="0"/>
                        </a:rPr>
                        <a:t>Sustainable</a:t>
                      </a:r>
                      <a:r>
                        <a:rPr lang="sl-SI" sz="1500" b="1" i="0" u="none" strike="noStrike" dirty="0">
                          <a:solidFill>
                            <a:schemeClr val="tx1"/>
                          </a:solidFill>
                          <a:effectLst/>
                          <a:latin typeface="Arial" panose="020B0604020202020204" pitchFamily="34" charset="0"/>
                        </a:rPr>
                        <a:t> </a:t>
                      </a:r>
                      <a:r>
                        <a:rPr lang="sl-SI" sz="1500" b="1" i="0" u="none" strike="noStrike" dirty="0" err="1">
                          <a:solidFill>
                            <a:schemeClr val="tx1"/>
                          </a:solidFill>
                          <a:effectLst/>
                          <a:latin typeface="Arial" panose="020B0604020202020204" pitchFamily="34" charset="0"/>
                        </a:rPr>
                        <a:t>Mobility</a:t>
                      </a:r>
                      <a:endParaRPr lang="sl-SI" sz="1500" dirty="0">
                        <a:solidFill>
                          <a:schemeClr val="tx1"/>
                        </a:solidFill>
                        <a:effectLst/>
                      </a:endParaRPr>
                    </a:p>
                  </a:txBody>
                  <a:tcPr marL="77392" marR="77392" marT="77377" marB="7737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797605908"/>
                  </a:ext>
                </a:extLst>
              </a:tr>
            </a:tbl>
          </a:graphicData>
        </a:graphic>
      </p:graphicFrame>
      <p:pic>
        <p:nvPicPr>
          <p:cNvPr id="15392" name="Picture 4" descr="https://lh5.googleusercontent.com/xPXR1GVGO0Euz6A7Teb75MD-oIBuTADYqC6jPxNDL_ZZScdn8wAWnOdjA9uhFGPIK4MTCjYLYZcIJiMxOUaBMLMrSCO-xSo1dQNP1cUDTz-V9tLSm_NGdRntjIGqluT9D-81OCmd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763" y="671513"/>
            <a:ext cx="376555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6" descr="https://lh5.googleusercontent.com/YTb9sNIgoIcQ1jEWst2rguIsQN0hh4uIfUv7_gjvXvuklsjg7KJnd79pHxDmguB-ArAIoQtI3TCjgh-DwTwOrdU0RT75jrGnx1MHASf90RVHozhtGy5lh_7MEYQrA8OpBFw49-q2T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988" y="2609850"/>
            <a:ext cx="34353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4" name="Slika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7863" y="3930650"/>
            <a:ext cx="30972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extLst>
              <a:ext uri="{28A0092B-C50C-407E-A947-70E740481C1C}">
                <a14:useLocalDpi xmlns:a14="http://schemas.microsoft.com/office/drawing/2010/main" val="0"/>
              </a:ext>
            </a:extLst>
          </a:blip>
          <a:srcRect l="3359" t="11836" r="1525" b="8164"/>
          <a:stretch/>
        </p:blipFill>
        <p:spPr>
          <a:xfrm>
            <a:off x="2017231" y="1616924"/>
            <a:ext cx="7632895" cy="4795025"/>
          </a:xfrm>
          <a:prstGeom prst="rect">
            <a:avLst/>
          </a:prstGeom>
        </p:spPr>
      </p:pic>
      <p:sp>
        <p:nvSpPr>
          <p:cNvPr id="3" name="PoljeZBesedilom 2"/>
          <p:cNvSpPr txBox="1"/>
          <p:nvPr/>
        </p:nvSpPr>
        <p:spPr>
          <a:xfrm>
            <a:off x="4248616" y="635619"/>
            <a:ext cx="3334214" cy="707886"/>
          </a:xfrm>
          <a:prstGeom prst="rect">
            <a:avLst/>
          </a:prstGeom>
          <a:noFill/>
        </p:spPr>
        <p:txBody>
          <a:bodyPr wrap="square" rtlCol="0">
            <a:spAutoFit/>
          </a:bodyPr>
          <a:lstStyle/>
          <a:p>
            <a:pPr algn="ctr"/>
            <a:r>
              <a:rPr lang="sl-SI" sz="2000" b="1" dirty="0" err="1" smtClean="0"/>
              <a:t>Our</a:t>
            </a:r>
            <a:r>
              <a:rPr lang="sl-SI" sz="2000" b="1" dirty="0" smtClean="0"/>
              <a:t> </a:t>
            </a:r>
            <a:r>
              <a:rPr lang="sl-SI" sz="2000" b="1" dirty="0" err="1" smtClean="0"/>
              <a:t>Erasmus</a:t>
            </a:r>
            <a:r>
              <a:rPr lang="sl-SI" sz="2000" b="1" dirty="0" smtClean="0"/>
              <a:t> Team 2019  </a:t>
            </a:r>
          </a:p>
          <a:p>
            <a:pPr algn="ctr"/>
            <a:r>
              <a:rPr lang="sl-SI" sz="2000" b="1" dirty="0" smtClean="0"/>
              <a:t>PICCOLI CICERONI</a:t>
            </a:r>
            <a:endParaRPr lang="sl-SI" sz="2000" b="1" dirty="0"/>
          </a:p>
        </p:txBody>
      </p:sp>
    </p:spTree>
    <p:extLst>
      <p:ext uri="{BB962C8B-B14F-4D97-AF65-F5344CB8AC3E}">
        <p14:creationId xmlns:p14="http://schemas.microsoft.com/office/powerpoint/2010/main" val="1824994337"/>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slov 1"/>
          <p:cNvSpPr>
            <a:spLocks noGrp="1"/>
          </p:cNvSpPr>
          <p:nvPr>
            <p:ph type="title"/>
          </p:nvPr>
        </p:nvSpPr>
        <p:spPr/>
        <p:txBody>
          <a:bodyPr/>
          <a:lstStyle/>
          <a:p>
            <a:r>
              <a:rPr lang="sl-SI" altLang="sl-SI" smtClean="0"/>
              <a:t>Social and cultural background</a:t>
            </a:r>
          </a:p>
        </p:txBody>
      </p:sp>
      <p:sp>
        <p:nvSpPr>
          <p:cNvPr id="3" name="Označba mesta vsebine 2"/>
          <p:cNvSpPr>
            <a:spLocks noGrp="1"/>
          </p:cNvSpPr>
          <p:nvPr>
            <p:ph idx="1"/>
          </p:nvPr>
        </p:nvSpPr>
        <p:spPr>
          <a:xfrm>
            <a:off x="1103313" y="1463675"/>
            <a:ext cx="8947150" cy="4784725"/>
          </a:xfrm>
        </p:spPr>
        <p:txBody>
          <a:bodyPr rtlCol="0">
            <a:normAutofit fontScale="92500" lnSpcReduction="20000"/>
          </a:bodyPr>
          <a:lstStyle/>
          <a:p>
            <a:pPr fontAlgn="auto">
              <a:spcAft>
                <a:spcPts val="0"/>
              </a:spcAft>
              <a:buClr>
                <a:schemeClr val="bg2">
                  <a:lumMod val="40000"/>
                  <a:lumOff val="60000"/>
                </a:schemeClr>
              </a:buClr>
              <a:buFont typeface="Wingdings 3" charset="2"/>
              <a:buChar char=""/>
              <a:defRPr/>
            </a:pPr>
            <a:r>
              <a:rPr lang="en-GB" dirty="0" smtClean="0"/>
              <a:t>No official data about students’</a:t>
            </a:r>
            <a:r>
              <a:rPr lang="sl-SI" dirty="0" smtClean="0"/>
              <a:t> </a:t>
            </a:r>
            <a:r>
              <a:rPr lang="en-GB" dirty="0" smtClean="0"/>
              <a:t>social background.</a:t>
            </a:r>
          </a:p>
          <a:p>
            <a:pPr fontAlgn="auto">
              <a:spcAft>
                <a:spcPts val="0"/>
              </a:spcAft>
              <a:buClr>
                <a:schemeClr val="bg2">
                  <a:lumMod val="40000"/>
                  <a:lumOff val="60000"/>
                </a:schemeClr>
              </a:buClr>
              <a:buFont typeface="Wingdings 3" charset="2"/>
              <a:buChar char=""/>
              <a:defRPr/>
            </a:pPr>
            <a:r>
              <a:rPr lang="en-GB" dirty="0" smtClean="0"/>
              <a:t>The </a:t>
            </a:r>
            <a:r>
              <a:rPr lang="en-GB" dirty="0"/>
              <a:t>Red Cross, the Ministry of Education, Science and Sport and the </a:t>
            </a:r>
            <a:r>
              <a:rPr lang="en-GB" dirty="0" smtClean="0"/>
              <a:t>Social care centre </a:t>
            </a:r>
            <a:r>
              <a:rPr lang="en-GB" dirty="0" err="1" smtClean="0"/>
              <a:t>Izola</a:t>
            </a:r>
            <a:r>
              <a:rPr lang="en-GB" dirty="0" smtClean="0"/>
              <a:t> </a:t>
            </a:r>
            <a:r>
              <a:rPr lang="en-GB" dirty="0"/>
              <a:t>offer different types of financial aid for books, students’ meals and the "School in nature" </a:t>
            </a:r>
            <a:r>
              <a:rPr lang="en-GB" dirty="0" smtClean="0"/>
              <a:t>program.</a:t>
            </a:r>
            <a:endParaRPr lang="en-GB" dirty="0"/>
          </a:p>
          <a:p>
            <a:pPr fontAlgn="auto">
              <a:spcAft>
                <a:spcPts val="0"/>
              </a:spcAft>
              <a:buClr>
                <a:schemeClr val="bg2">
                  <a:lumMod val="40000"/>
                  <a:lumOff val="60000"/>
                </a:schemeClr>
              </a:buClr>
              <a:buFont typeface="Wingdings 3" charset="2"/>
              <a:buChar char=""/>
              <a:defRPr/>
            </a:pPr>
            <a:endParaRPr lang="sl-SI" dirty="0"/>
          </a:p>
          <a:p>
            <a:pPr fontAlgn="auto">
              <a:spcAft>
                <a:spcPts val="0"/>
              </a:spcAft>
              <a:buClr>
                <a:schemeClr val="bg2">
                  <a:lumMod val="40000"/>
                  <a:lumOff val="60000"/>
                </a:schemeClr>
              </a:buClr>
              <a:buFont typeface="Wingdings 3" charset="2"/>
              <a:buChar char=""/>
              <a:defRPr/>
            </a:pPr>
            <a:r>
              <a:rPr lang="en-GB" dirty="0" smtClean="0"/>
              <a:t>Many students come </a:t>
            </a:r>
            <a:r>
              <a:rPr lang="en-GB" dirty="0"/>
              <a:t>from </a:t>
            </a:r>
            <a:r>
              <a:rPr lang="en-GB" dirty="0" smtClean="0"/>
              <a:t>former Yugoslavian and former Soviet union countries. </a:t>
            </a:r>
          </a:p>
          <a:p>
            <a:pPr fontAlgn="auto">
              <a:spcAft>
                <a:spcPts val="0"/>
              </a:spcAft>
              <a:buClr>
                <a:schemeClr val="bg2">
                  <a:lumMod val="40000"/>
                  <a:lumOff val="60000"/>
                </a:schemeClr>
              </a:buClr>
              <a:buFont typeface="Wingdings 3" charset="2"/>
              <a:buChar char=""/>
              <a:defRPr/>
            </a:pPr>
            <a:r>
              <a:rPr lang="en-GB" dirty="0"/>
              <a:t>I</a:t>
            </a:r>
            <a:r>
              <a:rPr lang="en-GB" dirty="0" smtClean="0"/>
              <a:t>ndividual </a:t>
            </a:r>
            <a:r>
              <a:rPr lang="en-GB" dirty="0"/>
              <a:t>learning plans for foreign </a:t>
            </a:r>
            <a:r>
              <a:rPr lang="en-GB" dirty="0" smtClean="0"/>
              <a:t>students are created </a:t>
            </a:r>
            <a:r>
              <a:rPr lang="en-GB" dirty="0"/>
              <a:t>during the first two years of their schooling in our </a:t>
            </a:r>
            <a:r>
              <a:rPr lang="en-GB" dirty="0" smtClean="0"/>
              <a:t>country.</a:t>
            </a:r>
          </a:p>
          <a:p>
            <a:pPr fontAlgn="auto">
              <a:spcAft>
                <a:spcPts val="0"/>
              </a:spcAft>
              <a:buClr>
                <a:schemeClr val="bg2">
                  <a:lumMod val="40000"/>
                  <a:lumOff val="60000"/>
                </a:schemeClr>
              </a:buClr>
              <a:buFont typeface="Wingdings 3" charset="2"/>
              <a:buChar char=""/>
              <a:defRPr/>
            </a:pPr>
            <a:r>
              <a:rPr lang="en-GB" dirty="0"/>
              <a:t>Foreign students are not assessed the first year of their schooling in Slovenia. </a:t>
            </a:r>
          </a:p>
          <a:p>
            <a:pPr fontAlgn="auto">
              <a:spcAft>
                <a:spcPts val="0"/>
              </a:spcAft>
              <a:buClr>
                <a:schemeClr val="bg2">
                  <a:lumMod val="40000"/>
                  <a:lumOff val="60000"/>
                </a:schemeClr>
              </a:buClr>
              <a:buFont typeface="Wingdings 3" charset="2"/>
              <a:buChar char=""/>
              <a:defRPr/>
            </a:pPr>
            <a:r>
              <a:rPr lang="en-GB" dirty="0" smtClean="0"/>
              <a:t>They are entitled </a:t>
            </a:r>
            <a:r>
              <a:rPr lang="en-GB" dirty="0"/>
              <a:t>to a certain amount of hours of the Italian language course. </a:t>
            </a:r>
            <a:endParaRPr lang="en-GB" dirty="0" smtClean="0"/>
          </a:p>
          <a:p>
            <a:pPr fontAlgn="auto">
              <a:spcAft>
                <a:spcPts val="0"/>
              </a:spcAft>
              <a:buClr>
                <a:schemeClr val="bg2">
                  <a:lumMod val="40000"/>
                  <a:lumOff val="60000"/>
                </a:schemeClr>
              </a:buClr>
              <a:buFont typeface="Wingdings 3" charset="2"/>
              <a:buChar char=""/>
              <a:defRPr/>
            </a:pPr>
            <a:r>
              <a:rPr lang="en-GB" dirty="0"/>
              <a:t>N</a:t>
            </a:r>
            <a:r>
              <a:rPr lang="en-GB" dirty="0" smtClean="0"/>
              <a:t>ational </a:t>
            </a:r>
            <a:r>
              <a:rPr lang="en-GB" dirty="0"/>
              <a:t>project </a:t>
            </a:r>
            <a:r>
              <a:rPr lang="en-GB" b="1" dirty="0"/>
              <a:t>Languages matter </a:t>
            </a:r>
            <a:r>
              <a:rPr lang="en-GB" dirty="0"/>
              <a:t>(</a:t>
            </a:r>
            <a:r>
              <a:rPr lang="en-GB" dirty="0" err="1"/>
              <a:t>Jeziki</a:t>
            </a:r>
            <a:r>
              <a:rPr lang="en-GB" dirty="0"/>
              <a:t> </a:t>
            </a:r>
            <a:r>
              <a:rPr lang="en-GB" dirty="0" err="1" smtClean="0"/>
              <a:t>štejejo</a:t>
            </a:r>
            <a:r>
              <a:rPr lang="en-GB" dirty="0" smtClean="0"/>
              <a:t>) promotes </a:t>
            </a:r>
            <a:r>
              <a:rPr lang="en-GB" dirty="0" err="1"/>
              <a:t>multilingusim</a:t>
            </a:r>
            <a:r>
              <a:rPr lang="en-GB" dirty="0"/>
              <a:t> </a:t>
            </a:r>
            <a:r>
              <a:rPr lang="en-GB" dirty="0" smtClean="0"/>
              <a:t>and encourages the use of foreign </a:t>
            </a:r>
            <a:r>
              <a:rPr lang="en-GB" dirty="0"/>
              <a:t>students' mother </a:t>
            </a:r>
            <a:r>
              <a:rPr lang="en-GB" dirty="0" smtClean="0"/>
              <a:t>languages.</a:t>
            </a:r>
          </a:p>
          <a:p>
            <a:pPr fontAlgn="auto">
              <a:spcAft>
                <a:spcPts val="0"/>
              </a:spcAft>
              <a:buClr>
                <a:schemeClr val="bg2">
                  <a:lumMod val="40000"/>
                  <a:lumOff val="60000"/>
                </a:schemeClr>
              </a:buClr>
              <a:buFont typeface="Wingdings 3" charset="2"/>
              <a:buChar char=""/>
              <a:defRPr/>
            </a:pPr>
            <a:endParaRPr lang="en-US" dirty="0" smtClean="0"/>
          </a:p>
          <a:p>
            <a:pPr fontAlgn="auto">
              <a:spcAft>
                <a:spcPts val="0"/>
              </a:spcAft>
              <a:buClr>
                <a:schemeClr val="bg2">
                  <a:lumMod val="40000"/>
                  <a:lumOff val="60000"/>
                </a:schemeClr>
              </a:buClr>
              <a:buFont typeface="Wingdings 3" charset="2"/>
              <a:buChar char=""/>
              <a:defRPr/>
            </a:pPr>
            <a:endParaRPr lang="sl-SI" dirty="0"/>
          </a:p>
        </p:txBody>
      </p:sp>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slov 1"/>
          <p:cNvSpPr>
            <a:spLocks noGrp="1"/>
          </p:cNvSpPr>
          <p:nvPr>
            <p:ph type="title"/>
          </p:nvPr>
        </p:nvSpPr>
        <p:spPr/>
        <p:txBody>
          <a:bodyPr/>
          <a:lstStyle/>
          <a:p>
            <a:pPr algn="ctr"/>
            <a:r>
              <a:rPr lang="en-GB" altLang="sl-SI" smtClean="0"/>
              <a:t>Students with special educational needs (SEM) </a:t>
            </a:r>
            <a:endParaRPr lang="sl-SI" altLang="sl-SI" smtClean="0"/>
          </a:p>
        </p:txBody>
      </p:sp>
      <p:sp>
        <p:nvSpPr>
          <p:cNvPr id="3" name="Označba mesta vsebine 2"/>
          <p:cNvSpPr>
            <a:spLocks noGrp="1"/>
          </p:cNvSpPr>
          <p:nvPr>
            <p:ph idx="1"/>
          </p:nvPr>
        </p:nvSpPr>
        <p:spPr/>
        <p:txBody>
          <a:bodyPr rtlCol="0">
            <a:normAutofit lnSpcReduction="10000"/>
          </a:bodyPr>
          <a:lstStyle/>
          <a:p>
            <a:pPr fontAlgn="auto">
              <a:spcAft>
                <a:spcPts val="0"/>
              </a:spcAft>
              <a:buClr>
                <a:schemeClr val="bg2">
                  <a:lumMod val="40000"/>
                  <a:lumOff val="60000"/>
                </a:schemeClr>
              </a:buClr>
              <a:buFont typeface="Wingdings 3" charset="2"/>
              <a:buChar char=""/>
              <a:defRPr/>
            </a:pPr>
            <a:r>
              <a:rPr lang="en-GB" dirty="0"/>
              <a:t>Depending on the level of the deficit, children with SEM are often included in regular primary schools where they are trained according to the regular school curriculum</a:t>
            </a:r>
            <a:r>
              <a:rPr lang="en-GB" dirty="0" smtClean="0"/>
              <a:t>.</a:t>
            </a:r>
          </a:p>
          <a:p>
            <a:pPr fontAlgn="auto">
              <a:spcAft>
                <a:spcPts val="0"/>
              </a:spcAft>
              <a:buClr>
                <a:schemeClr val="bg2">
                  <a:lumMod val="40000"/>
                  <a:lumOff val="60000"/>
                </a:schemeClr>
              </a:buClr>
              <a:buFont typeface="Wingdings 3" charset="2"/>
              <a:buChar char=""/>
              <a:defRPr/>
            </a:pPr>
            <a:r>
              <a:rPr lang="en-GB" dirty="0" smtClean="0"/>
              <a:t>Currently </a:t>
            </a:r>
            <a:r>
              <a:rPr lang="en-GB" dirty="0"/>
              <a:t>trained at our </a:t>
            </a:r>
            <a:r>
              <a:rPr lang="en-GB" dirty="0" smtClean="0"/>
              <a:t>institute:</a:t>
            </a:r>
          </a:p>
          <a:p>
            <a:pPr lvl="1" fontAlgn="auto">
              <a:spcAft>
                <a:spcPts val="0"/>
              </a:spcAft>
              <a:buClr>
                <a:schemeClr val="bg2">
                  <a:lumMod val="40000"/>
                  <a:lumOff val="60000"/>
                </a:schemeClr>
              </a:buClr>
              <a:buFont typeface="Wingdings 3" charset="2"/>
              <a:buChar char=""/>
              <a:defRPr/>
            </a:pPr>
            <a:r>
              <a:rPr lang="en-GB" dirty="0" smtClean="0"/>
              <a:t>pupils </a:t>
            </a:r>
            <a:r>
              <a:rPr lang="en-GB" dirty="0"/>
              <a:t>with autism spectrum, pupils with deficits in specific areas of learning, pupils with language and speech disorders, pupils with emotional and behavioural disturbances, pupils with chronical diseases and pupils with physical </a:t>
            </a:r>
            <a:r>
              <a:rPr lang="en-GB" dirty="0" smtClean="0"/>
              <a:t>disabilities.</a:t>
            </a:r>
            <a:endParaRPr lang="sl-SI" dirty="0"/>
          </a:p>
          <a:p>
            <a:pPr fontAlgn="auto">
              <a:spcAft>
                <a:spcPts val="0"/>
              </a:spcAft>
              <a:buClr>
                <a:schemeClr val="bg2">
                  <a:lumMod val="40000"/>
                  <a:lumOff val="60000"/>
                </a:schemeClr>
              </a:buClr>
              <a:buFont typeface="Wingdings 3" charset="2"/>
              <a:buChar char=""/>
              <a:defRPr/>
            </a:pPr>
            <a:r>
              <a:rPr lang="en-GB" dirty="0"/>
              <a:t>Individual </a:t>
            </a:r>
            <a:r>
              <a:rPr lang="en-GB" dirty="0" smtClean="0"/>
              <a:t>learning </a:t>
            </a:r>
            <a:r>
              <a:rPr lang="en-GB" dirty="0"/>
              <a:t>plans are elaborated for pupils with SEM. </a:t>
            </a:r>
            <a:endParaRPr lang="en-GB" dirty="0" smtClean="0"/>
          </a:p>
          <a:p>
            <a:pPr fontAlgn="auto">
              <a:spcAft>
                <a:spcPts val="0"/>
              </a:spcAft>
              <a:buClr>
                <a:schemeClr val="bg2">
                  <a:lumMod val="40000"/>
                  <a:lumOff val="60000"/>
                </a:schemeClr>
              </a:buClr>
              <a:buFont typeface="Wingdings 3" charset="2"/>
              <a:buChar char=""/>
              <a:defRPr/>
            </a:pPr>
            <a:r>
              <a:rPr lang="en-GB" dirty="0" smtClean="0"/>
              <a:t>Individual teaching support is carried out by:</a:t>
            </a:r>
          </a:p>
          <a:p>
            <a:pPr lvl="1" fontAlgn="auto">
              <a:spcAft>
                <a:spcPts val="0"/>
              </a:spcAft>
              <a:buClr>
                <a:schemeClr val="bg2">
                  <a:lumMod val="40000"/>
                  <a:lumOff val="60000"/>
                </a:schemeClr>
              </a:buClr>
              <a:buFont typeface="Wingdings 3" charset="2"/>
              <a:buChar char=""/>
              <a:defRPr/>
            </a:pPr>
            <a:r>
              <a:rPr lang="en-GB" dirty="0" smtClean="0"/>
              <a:t>a psychologist, a speech </a:t>
            </a:r>
            <a:r>
              <a:rPr lang="en-GB" dirty="0"/>
              <a:t>and language </a:t>
            </a:r>
            <a:r>
              <a:rPr lang="en-GB" dirty="0" smtClean="0"/>
              <a:t>therapist, a </a:t>
            </a:r>
            <a:r>
              <a:rPr lang="en-GB" dirty="0" err="1" smtClean="0"/>
              <a:t>defectologist</a:t>
            </a:r>
            <a:r>
              <a:rPr lang="en-GB" dirty="0" smtClean="0"/>
              <a:t>, a </a:t>
            </a:r>
            <a:r>
              <a:rPr lang="en-GB" dirty="0"/>
              <a:t>social </a:t>
            </a:r>
            <a:r>
              <a:rPr lang="en-GB" dirty="0" smtClean="0"/>
              <a:t>pedagogue and an inclusive </a:t>
            </a:r>
            <a:r>
              <a:rPr lang="en-GB" dirty="0"/>
              <a:t>pedagogue</a:t>
            </a:r>
            <a:endParaRPr lang="sl-SI" dirty="0"/>
          </a:p>
        </p:txBody>
      </p:sp>
    </p:spTree>
  </p:cSld>
  <p:clrMapOvr>
    <a:masterClrMapping/>
  </p:clrMapOvr>
  <mc:AlternateContent xmlns:mc="http://schemas.openxmlformats.org/markup-compatibility/2006" xmlns:p14="http://schemas.microsoft.com/office/powerpoint/2010/main">
    <mc:Choice Requires="p14">
      <p:transition spd="slow" p14:dur="275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p:cNvPicPr>
            <a:picLocks noGrp="1" noChangeAspect="1"/>
          </p:cNvPicPr>
          <p:nvPr>
            <p:ph idx="1"/>
          </p:nvPr>
        </p:nvPicPr>
        <p:blipFill>
          <a:blip r:embed="rId2"/>
          <a:stretch>
            <a:fillRect/>
          </a:stretch>
        </p:blipFill>
        <p:spPr>
          <a:xfrm>
            <a:off x="5416550" y="712788"/>
            <a:ext cx="5195888" cy="3463925"/>
          </a:xfrm>
          <a:effectLst>
            <a:outerShdw blurRad="190500" algn="tl" rotWithShape="0">
              <a:srgbClr val="000000">
                <a:alpha val="70000"/>
              </a:srgbClr>
            </a:outerShdw>
          </a:effectLst>
        </p:spPr>
      </p:pic>
      <p:sp>
        <p:nvSpPr>
          <p:cNvPr id="4" name="Označba mesta besedila 3"/>
          <p:cNvSpPr>
            <a:spLocks noGrp="1"/>
          </p:cNvSpPr>
          <p:nvPr>
            <p:ph type="body" sz="half" idx="2"/>
          </p:nvPr>
        </p:nvSpPr>
        <p:spPr>
          <a:xfrm>
            <a:off x="590550" y="558800"/>
            <a:ext cx="3948113" cy="4845050"/>
          </a:xfrm>
        </p:spPr>
        <p:txBody>
          <a:bodyPr rtlCol="0">
            <a:noAutofit/>
          </a:bodyPr>
          <a:lstStyle/>
          <a:p>
            <a:pPr marL="285750" indent="-285750">
              <a:spcAft>
                <a:spcPts val="0"/>
              </a:spcAft>
              <a:buClr>
                <a:schemeClr val="bg2">
                  <a:lumMod val="40000"/>
                  <a:lumOff val="60000"/>
                </a:schemeClr>
              </a:buClr>
              <a:buFont typeface="Arial" panose="020B0604020202020204" pitchFamily="34" charset="0"/>
              <a:buChar char="•"/>
              <a:defRPr/>
            </a:pPr>
            <a:r>
              <a:rPr lang="en-US" sz="2000" b="1" dirty="0"/>
              <a:t>Our school is situated in a small town </a:t>
            </a:r>
            <a:r>
              <a:rPr lang="en-US" sz="2000" b="1" dirty="0" smtClean="0"/>
              <a:t>Isola.</a:t>
            </a:r>
          </a:p>
          <a:p>
            <a:pPr>
              <a:spcAft>
                <a:spcPts val="0"/>
              </a:spcAft>
              <a:buClr>
                <a:schemeClr val="bg2">
                  <a:lumMod val="40000"/>
                  <a:lumOff val="60000"/>
                </a:schemeClr>
              </a:buClr>
              <a:buFont typeface="Wingdings 3" charset="2"/>
              <a:buNone/>
              <a:defRPr/>
            </a:pPr>
            <a:endParaRPr lang="en-US" sz="2000" dirty="0"/>
          </a:p>
          <a:p>
            <a:pPr marL="285750" indent="-285750">
              <a:spcAft>
                <a:spcPts val="0"/>
              </a:spcAft>
              <a:buClr>
                <a:schemeClr val="bg2">
                  <a:lumMod val="40000"/>
                  <a:lumOff val="60000"/>
                </a:schemeClr>
              </a:buClr>
              <a:buFont typeface="Arial" panose="020B0604020202020204" pitchFamily="34" charset="0"/>
              <a:buChar char="•"/>
              <a:defRPr/>
            </a:pPr>
            <a:r>
              <a:rPr lang="en-US" sz="2000" b="1" dirty="0"/>
              <a:t>It was founded by the Italian Community </a:t>
            </a:r>
            <a:r>
              <a:rPr lang="en-US" sz="2000" b="1" dirty="0" smtClean="0"/>
              <a:t>and </a:t>
            </a:r>
            <a:r>
              <a:rPr lang="en-US" sz="2000" b="1" dirty="0"/>
              <a:t>the Town Council of </a:t>
            </a:r>
            <a:r>
              <a:rPr lang="en-US" sz="2000" b="1" dirty="0" smtClean="0"/>
              <a:t>Isola.</a:t>
            </a:r>
          </a:p>
          <a:p>
            <a:pPr>
              <a:spcAft>
                <a:spcPts val="0"/>
              </a:spcAft>
              <a:buClr>
                <a:schemeClr val="bg2">
                  <a:lumMod val="40000"/>
                  <a:lumOff val="60000"/>
                </a:schemeClr>
              </a:buClr>
              <a:buFont typeface="Wingdings 3" charset="2"/>
              <a:buNone/>
              <a:defRPr/>
            </a:pPr>
            <a:endParaRPr lang="en-US" sz="2000" dirty="0"/>
          </a:p>
          <a:p>
            <a:pPr marL="285750" indent="-285750">
              <a:spcAft>
                <a:spcPts val="0"/>
              </a:spcAft>
              <a:buClr>
                <a:schemeClr val="bg2">
                  <a:lumMod val="40000"/>
                  <a:lumOff val="60000"/>
                </a:schemeClr>
              </a:buClr>
              <a:buFont typeface="Arial" panose="020B0604020202020204" pitchFamily="34" charset="0"/>
              <a:buChar char="•"/>
              <a:defRPr/>
            </a:pPr>
            <a:r>
              <a:rPr lang="en-US" sz="2000" b="1" dirty="0"/>
              <a:t>It is situated in a multicultural and </a:t>
            </a:r>
            <a:r>
              <a:rPr lang="en-US" sz="2000" b="1" dirty="0" smtClean="0"/>
              <a:t>bilingual </a:t>
            </a:r>
            <a:r>
              <a:rPr lang="en-US" sz="2000" b="1" dirty="0"/>
              <a:t>context.</a:t>
            </a:r>
            <a:endParaRPr lang="en-US" sz="2000" dirty="0"/>
          </a:p>
          <a:p>
            <a:pPr fontAlgn="auto">
              <a:spcAft>
                <a:spcPts val="0"/>
              </a:spcAft>
              <a:buClr>
                <a:schemeClr val="bg2">
                  <a:lumMod val="40000"/>
                  <a:lumOff val="60000"/>
                </a:schemeClr>
              </a:buClr>
              <a:buFont typeface="Wingdings 3" charset="2"/>
              <a:buNone/>
              <a:defRPr/>
            </a:pPr>
            <a:endParaRPr lang="sl-SI" sz="1600" dirty="0"/>
          </a:p>
        </p:txBody>
      </p:sp>
      <p:sp>
        <p:nvSpPr>
          <p:cNvPr id="6148" name="Označba mesta besedila 3"/>
          <p:cNvSpPr txBox="1">
            <a:spLocks/>
          </p:cNvSpPr>
          <p:nvPr/>
        </p:nvSpPr>
        <p:spPr bwMode="auto">
          <a:xfrm>
            <a:off x="590550" y="4497388"/>
            <a:ext cx="104235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it-IT" altLang="sl-SI" b="1" dirty="0"/>
              <a:t>OUR MOTTO</a:t>
            </a:r>
          </a:p>
          <a:p>
            <a:pPr lvl="1" eaLnBrk="1" hangingPunct="1">
              <a:buFont typeface="Arial" panose="020B0604020202020204" pitchFamily="34" charset="0"/>
              <a:buChar char="•"/>
            </a:pPr>
            <a:r>
              <a:rPr lang="it-IT" altLang="sl-SI" b="1" i="1" dirty="0"/>
              <a:t>Siamo una scuola italiana che fa crescere nel reciproco rispetto, amicizia, conoscenza e multiculturalità.</a:t>
            </a:r>
            <a:endParaRPr lang="en-US" altLang="sl-SI" b="1" i="1" dirty="0"/>
          </a:p>
          <a:p>
            <a:pPr lvl="1" eaLnBrk="1" hangingPunct="1">
              <a:buFont typeface="Arial" panose="020B0604020202020204" pitchFamily="34" charset="0"/>
              <a:buChar char="•"/>
            </a:pPr>
            <a:r>
              <a:rPr lang="en-US" altLang="sl-SI" b="1" dirty="0"/>
              <a:t>We are an Italian school that raises pupils in mutual respect, friendship, knowledge and multiculturalism. </a:t>
            </a:r>
            <a:endParaRPr lang="sl-SI" altLang="sl-SI" sz="1200" dirty="0"/>
          </a:p>
        </p:txBody>
      </p:sp>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1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p:cNvPicPr>
            <a:picLocks noGrp="1" noChangeAspect="1"/>
          </p:cNvPicPr>
          <p:nvPr>
            <p:ph idx="1"/>
          </p:nvPr>
        </p:nvPicPr>
        <p:blipFill>
          <a:blip r:embed="rId2"/>
          <a:stretch>
            <a:fillRect/>
          </a:stretch>
        </p:blipFill>
        <p:spPr>
          <a:xfrm>
            <a:off x="6600825" y="1547813"/>
            <a:ext cx="4984750" cy="3324225"/>
          </a:xfrm>
          <a:effectLst>
            <a:outerShdw blurRad="190500" algn="tl" rotWithShape="0">
              <a:srgbClr val="000000">
                <a:alpha val="70000"/>
              </a:srgbClr>
            </a:outerShdw>
          </a:effectLst>
        </p:spPr>
      </p:pic>
      <p:sp>
        <p:nvSpPr>
          <p:cNvPr id="4" name="Označba mesta besedila 3"/>
          <p:cNvSpPr>
            <a:spLocks noGrp="1"/>
          </p:cNvSpPr>
          <p:nvPr>
            <p:ph type="body" sz="half" idx="2"/>
          </p:nvPr>
        </p:nvSpPr>
        <p:spPr>
          <a:xfrm>
            <a:off x="731838" y="1092200"/>
            <a:ext cx="5211762" cy="4378325"/>
          </a:xfrm>
        </p:spPr>
        <p:txBody>
          <a:bodyPr rtlCol="0">
            <a:noAutofit/>
          </a:bodyPr>
          <a:lstStyle/>
          <a:p>
            <a:pPr marL="342900" indent="-342900">
              <a:spcAft>
                <a:spcPts val="0"/>
              </a:spcAft>
              <a:buClr>
                <a:schemeClr val="bg2">
                  <a:lumMod val="40000"/>
                  <a:lumOff val="60000"/>
                </a:schemeClr>
              </a:buClr>
              <a:buFont typeface="Arial" panose="020B0604020202020204" pitchFamily="34" charset="0"/>
              <a:buChar char="•"/>
              <a:defRPr/>
            </a:pPr>
            <a:r>
              <a:rPr lang="en-US" sz="2400" b="1" dirty="0"/>
              <a:t>The </a:t>
            </a:r>
            <a:r>
              <a:rPr lang="en-GB" sz="2400" b="1" dirty="0" smtClean="0"/>
              <a:t>learning</a:t>
            </a:r>
            <a:r>
              <a:rPr lang="en-US" sz="2400" b="1" dirty="0" smtClean="0"/>
              <a:t> </a:t>
            </a:r>
            <a:r>
              <a:rPr lang="en-US" sz="2400" b="1" dirty="0"/>
              <a:t>language is Italian. </a:t>
            </a:r>
            <a:endParaRPr lang="sl-SI" sz="2400" b="1" dirty="0" smtClean="0"/>
          </a:p>
          <a:p>
            <a:pPr>
              <a:spcAft>
                <a:spcPts val="0"/>
              </a:spcAft>
              <a:buClr>
                <a:schemeClr val="bg2">
                  <a:lumMod val="40000"/>
                  <a:lumOff val="60000"/>
                </a:schemeClr>
              </a:buClr>
              <a:buFont typeface="Wingdings 3" charset="2"/>
              <a:buNone/>
              <a:defRPr/>
            </a:pPr>
            <a:endParaRPr lang="en-US" sz="2400" b="1" dirty="0"/>
          </a:p>
          <a:p>
            <a:pPr marL="342900" indent="-342900">
              <a:spcAft>
                <a:spcPts val="0"/>
              </a:spcAft>
              <a:buClr>
                <a:schemeClr val="bg2">
                  <a:lumMod val="40000"/>
                  <a:lumOff val="60000"/>
                </a:schemeClr>
              </a:buClr>
              <a:buFont typeface="Arial" panose="020B0604020202020204" pitchFamily="34" charset="0"/>
              <a:buChar char="•"/>
              <a:defRPr/>
            </a:pPr>
            <a:r>
              <a:rPr lang="en-US" sz="2400" b="1" dirty="0"/>
              <a:t>Slovene is the language of the environment</a:t>
            </a:r>
            <a:r>
              <a:rPr lang="en-US" sz="2400" b="1" dirty="0" smtClean="0"/>
              <a:t>.</a:t>
            </a:r>
            <a:endParaRPr lang="sl-SI" sz="2400" b="1" dirty="0" smtClean="0"/>
          </a:p>
          <a:p>
            <a:pPr>
              <a:spcAft>
                <a:spcPts val="0"/>
              </a:spcAft>
              <a:buClr>
                <a:schemeClr val="bg2">
                  <a:lumMod val="40000"/>
                  <a:lumOff val="60000"/>
                </a:schemeClr>
              </a:buClr>
              <a:buFont typeface="Wingdings 3" charset="2"/>
              <a:buNone/>
              <a:defRPr/>
            </a:pPr>
            <a:endParaRPr lang="en-US" sz="2400" b="1" dirty="0"/>
          </a:p>
          <a:p>
            <a:pPr marL="342900" indent="-342900">
              <a:spcAft>
                <a:spcPts val="0"/>
              </a:spcAft>
              <a:buClr>
                <a:schemeClr val="bg2">
                  <a:lumMod val="40000"/>
                  <a:lumOff val="60000"/>
                </a:schemeClr>
              </a:buClr>
              <a:buFont typeface="Arial" panose="020B0604020202020204" pitchFamily="34" charset="0"/>
              <a:buChar char="•"/>
              <a:defRPr/>
            </a:pPr>
            <a:r>
              <a:rPr lang="en-US" sz="2400" b="1" dirty="0" smtClean="0"/>
              <a:t>The </a:t>
            </a:r>
            <a:r>
              <a:rPr lang="en-US" sz="2400" b="1" dirty="0"/>
              <a:t>old school was founded in 1899</a:t>
            </a:r>
            <a:r>
              <a:rPr lang="en-US" sz="2400" b="1" dirty="0" smtClean="0"/>
              <a:t>.</a:t>
            </a:r>
            <a:endParaRPr lang="sl-SI" sz="2400" b="1" dirty="0" smtClean="0"/>
          </a:p>
          <a:p>
            <a:pPr>
              <a:spcAft>
                <a:spcPts val="0"/>
              </a:spcAft>
              <a:buClr>
                <a:schemeClr val="bg2">
                  <a:lumMod val="40000"/>
                  <a:lumOff val="60000"/>
                </a:schemeClr>
              </a:buClr>
              <a:buFont typeface="Wingdings 3" charset="2"/>
              <a:buNone/>
              <a:defRPr/>
            </a:pPr>
            <a:endParaRPr lang="en-US" sz="2400" b="1" dirty="0"/>
          </a:p>
          <a:p>
            <a:pPr marL="342900" indent="-342900">
              <a:spcAft>
                <a:spcPts val="0"/>
              </a:spcAft>
              <a:buClr>
                <a:schemeClr val="bg2">
                  <a:lumMod val="40000"/>
                  <a:lumOff val="60000"/>
                </a:schemeClr>
              </a:buClr>
              <a:buFont typeface="Arial" panose="020B0604020202020204" pitchFamily="34" charset="0"/>
              <a:buChar char="•"/>
              <a:defRPr/>
            </a:pPr>
            <a:r>
              <a:rPr lang="en-US" sz="2400" b="1" dirty="0" smtClean="0"/>
              <a:t>Our </a:t>
            </a:r>
            <a:r>
              <a:rPr lang="en-US" sz="2400" b="1" dirty="0"/>
              <a:t>new building was opened on </a:t>
            </a:r>
            <a:r>
              <a:rPr lang="en-GB" sz="2400" b="1" dirty="0" smtClean="0"/>
              <a:t>January</a:t>
            </a:r>
            <a:r>
              <a:rPr lang="sl-SI" sz="2400" b="1" dirty="0" smtClean="0"/>
              <a:t> </a:t>
            </a:r>
            <a:r>
              <a:rPr lang="en-US" sz="2400" b="1" dirty="0" smtClean="0"/>
              <a:t>24</a:t>
            </a:r>
            <a:r>
              <a:rPr lang="sl-SI" sz="2400" b="1" dirty="0"/>
              <a:t>,</a:t>
            </a:r>
            <a:r>
              <a:rPr lang="sl-SI" sz="2400" b="1" dirty="0" smtClean="0"/>
              <a:t> </a:t>
            </a:r>
            <a:r>
              <a:rPr lang="en-US" sz="2400" b="1" dirty="0" smtClean="0"/>
              <a:t>1998</a:t>
            </a:r>
            <a:r>
              <a:rPr lang="en-US" sz="2400" b="1" dirty="0"/>
              <a:t>.</a:t>
            </a:r>
          </a:p>
          <a:p>
            <a:pPr marL="342900" indent="-342900" fontAlgn="auto">
              <a:spcAft>
                <a:spcPts val="0"/>
              </a:spcAft>
              <a:buClr>
                <a:schemeClr val="bg2">
                  <a:lumMod val="40000"/>
                  <a:lumOff val="60000"/>
                </a:schemeClr>
              </a:buClr>
              <a:buFont typeface="Arial" panose="020B0604020202020204" pitchFamily="34" charset="0"/>
              <a:buChar char="•"/>
              <a:defRPr/>
            </a:pPr>
            <a:endParaRPr lang="sl-SI" sz="2400" dirty="0"/>
          </a:p>
        </p:txBody>
      </p:sp>
    </p:spTree>
  </p:cSld>
  <p:clrMapOvr>
    <a:masterClrMapping/>
  </p:clrMapOvr>
  <mc:AlternateContent xmlns:mc="http://schemas.openxmlformats.org/markup-compatibility/2006" xmlns:p14="http://schemas.microsoft.com/office/powerpoint/2010/main">
    <mc:Choice Requires="p14">
      <p:transition spd="slow" p14:dur="25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1096963" y="598488"/>
            <a:ext cx="8412162" cy="542925"/>
          </a:xfrm>
        </p:spPr>
        <p:txBody>
          <a:bodyPr/>
          <a:lstStyle/>
          <a:p>
            <a:r>
              <a:rPr lang="en-GB" altLang="sl-SI" b="1" smtClean="0"/>
              <a:t>The comprehensive school Dante Alighieri comprises</a:t>
            </a:r>
            <a:r>
              <a:rPr lang="sl-SI" altLang="sl-SI" b="1" smtClean="0"/>
              <a:t>:</a:t>
            </a:r>
            <a:endParaRPr lang="sl-SI" altLang="sl-SI" smtClean="0"/>
          </a:p>
        </p:txBody>
      </p:sp>
      <p:pic>
        <p:nvPicPr>
          <p:cNvPr id="7" name="Picture 2" descr="https://lh4.googleusercontent.com/Kdo-blI-8DzVeRBgSAGI_4I-HwwZ7gNnYEYy-DfHeHWYwLjELFpFabqpGN-h90bar6SAbh-eH1Y7DmnQRPKgroKKFDBYONgQqM68NoM6eFy37muHOhBvRKT-b_91sVNIHgiLsWFgOm4"/>
          <p:cNvPicPr>
            <a:picLocks noGrp="1" noChangeAspect="1" noChangeArrowheads="1"/>
          </p:cNvPicPr>
          <p:nvPr>
            <p:ph idx="1"/>
          </p:nvPr>
        </p:nvPicPr>
        <p:blipFill>
          <a:blip r:embed="rId2"/>
          <a:srcRect/>
          <a:stretch>
            <a:fillRect/>
          </a:stretch>
        </p:blipFill>
        <p:spPr>
          <a:xfrm>
            <a:off x="5545486" y="1269805"/>
            <a:ext cx="2620963" cy="1965325"/>
          </a:xfrm>
          <a:effectLst>
            <a:outerShdw blurRad="190500" algn="tl" rotWithShape="0">
              <a:srgbClr val="000000">
                <a:alpha val="70000"/>
              </a:srgbClr>
            </a:outerShdw>
          </a:effectLst>
          <a:extLst/>
        </p:spPr>
      </p:pic>
      <p:sp>
        <p:nvSpPr>
          <p:cNvPr id="4" name="Označba mesta besedila 3"/>
          <p:cNvSpPr>
            <a:spLocks noGrp="1"/>
          </p:cNvSpPr>
          <p:nvPr>
            <p:ph type="body" sz="half" idx="2"/>
          </p:nvPr>
        </p:nvSpPr>
        <p:spPr>
          <a:xfrm>
            <a:off x="1096963" y="1549400"/>
            <a:ext cx="3400425" cy="4884738"/>
          </a:xfrm>
        </p:spPr>
        <p:txBody>
          <a:bodyPr rtlCol="0">
            <a:normAutofit/>
          </a:bodyPr>
          <a:lstStyle/>
          <a:p>
            <a:pPr marL="285750" indent="-285750">
              <a:spcAft>
                <a:spcPts val="0"/>
              </a:spcAft>
              <a:buClr>
                <a:schemeClr val="bg2">
                  <a:lumMod val="40000"/>
                  <a:lumOff val="60000"/>
                </a:schemeClr>
              </a:buClr>
              <a:buFont typeface="Arial" panose="020B0604020202020204" pitchFamily="34" charset="0"/>
              <a:buChar char="•"/>
              <a:defRPr/>
            </a:pPr>
            <a:r>
              <a:rPr lang="en-US" sz="1800" b="1" i="1" dirty="0"/>
              <a:t>the Kindergarten </a:t>
            </a:r>
            <a:r>
              <a:rPr lang="en-US" sz="1800" b="1" i="1" dirty="0" err="1"/>
              <a:t>L’Aquilone</a:t>
            </a:r>
            <a:endParaRPr lang="en-US" sz="1800" b="1" i="1" dirty="0"/>
          </a:p>
          <a:p>
            <a:pPr fontAlgn="auto">
              <a:spcAft>
                <a:spcPts val="0"/>
              </a:spcAft>
              <a:buClr>
                <a:schemeClr val="bg2">
                  <a:lumMod val="40000"/>
                  <a:lumOff val="60000"/>
                </a:schemeClr>
              </a:buClr>
              <a:buFont typeface="Wingdings 3" charset="2"/>
              <a:buNone/>
              <a:defRPr/>
            </a:pPr>
            <a:r>
              <a:rPr lang="en-US" sz="1800" b="1" dirty="0"/>
              <a:t>(1-to-5-year-old children</a:t>
            </a:r>
            <a:r>
              <a:rPr lang="en-US" sz="1800" b="1" dirty="0" smtClean="0"/>
              <a:t>)</a:t>
            </a:r>
            <a:endParaRPr lang="sl-SI" sz="1800" b="1" dirty="0" smtClean="0"/>
          </a:p>
          <a:p>
            <a:pPr fontAlgn="auto">
              <a:spcAft>
                <a:spcPts val="0"/>
              </a:spcAft>
              <a:buClr>
                <a:schemeClr val="bg2">
                  <a:lumMod val="40000"/>
                  <a:lumOff val="60000"/>
                </a:schemeClr>
              </a:buClr>
              <a:buFont typeface="Wingdings 3" charset="2"/>
              <a:buNone/>
              <a:defRPr/>
            </a:pPr>
            <a:endParaRPr lang="sl-SI" sz="1800" dirty="0" smtClean="0"/>
          </a:p>
          <a:p>
            <a:pPr fontAlgn="auto">
              <a:spcAft>
                <a:spcPts val="0"/>
              </a:spcAft>
              <a:buClr>
                <a:schemeClr val="bg2">
                  <a:lumMod val="40000"/>
                  <a:lumOff val="60000"/>
                </a:schemeClr>
              </a:buClr>
              <a:buFont typeface="Wingdings 3" charset="2"/>
              <a:buNone/>
              <a:defRPr/>
            </a:pPr>
            <a:endParaRPr lang="en-US" sz="1800" dirty="0"/>
          </a:p>
          <a:p>
            <a:pPr marL="285750" indent="-285750">
              <a:spcAft>
                <a:spcPts val="0"/>
              </a:spcAft>
              <a:buClr>
                <a:schemeClr val="bg2">
                  <a:lumMod val="40000"/>
                  <a:lumOff val="60000"/>
                </a:schemeClr>
              </a:buClr>
              <a:buFont typeface="Arial" panose="020B0604020202020204" pitchFamily="34" charset="0"/>
              <a:buChar char="•"/>
              <a:defRPr/>
            </a:pPr>
            <a:r>
              <a:rPr lang="en-US" sz="1800" b="1" i="1" dirty="0" smtClean="0"/>
              <a:t>the </a:t>
            </a:r>
            <a:r>
              <a:rPr lang="en-US" sz="1800" b="1" i="1" dirty="0"/>
              <a:t>Primary </a:t>
            </a:r>
            <a:endParaRPr lang="sl-SI" sz="1800" b="1" i="1" dirty="0" smtClean="0"/>
          </a:p>
          <a:p>
            <a:pPr>
              <a:spcAft>
                <a:spcPts val="0"/>
              </a:spcAft>
              <a:buClr>
                <a:schemeClr val="bg2">
                  <a:lumMod val="40000"/>
                  <a:lumOff val="60000"/>
                </a:schemeClr>
              </a:buClr>
              <a:buFont typeface="Wingdings 3" charset="2"/>
              <a:buNone/>
              <a:defRPr/>
            </a:pPr>
            <a:r>
              <a:rPr lang="en-US" sz="1800" b="1" dirty="0" smtClean="0"/>
              <a:t>(6-to-10-year-old</a:t>
            </a:r>
            <a:r>
              <a:rPr lang="sl-SI" sz="1800" b="1" dirty="0" smtClean="0"/>
              <a:t> </a:t>
            </a:r>
            <a:r>
              <a:rPr lang="en-US" sz="1800" b="1" dirty="0" smtClean="0"/>
              <a:t>pupils)</a:t>
            </a:r>
            <a:endParaRPr lang="sl-SI" sz="1800" b="1" dirty="0" smtClean="0"/>
          </a:p>
          <a:p>
            <a:pPr>
              <a:spcAft>
                <a:spcPts val="0"/>
              </a:spcAft>
              <a:buClr>
                <a:schemeClr val="bg2">
                  <a:lumMod val="40000"/>
                  <a:lumOff val="60000"/>
                </a:schemeClr>
              </a:buClr>
              <a:buFont typeface="Wingdings 3" charset="2"/>
              <a:buNone/>
              <a:defRPr/>
            </a:pPr>
            <a:endParaRPr lang="sl-SI" sz="1800" b="1" dirty="0" smtClean="0"/>
          </a:p>
          <a:p>
            <a:pPr>
              <a:spcAft>
                <a:spcPts val="0"/>
              </a:spcAft>
              <a:buClr>
                <a:schemeClr val="bg2">
                  <a:lumMod val="40000"/>
                  <a:lumOff val="60000"/>
                </a:schemeClr>
              </a:buClr>
              <a:buFont typeface="Wingdings 3" charset="2"/>
              <a:buNone/>
              <a:defRPr/>
            </a:pPr>
            <a:endParaRPr lang="sl-SI" sz="1800" b="1" dirty="0" smtClean="0"/>
          </a:p>
          <a:p>
            <a:pPr marL="285750" indent="-285750">
              <a:spcAft>
                <a:spcPts val="0"/>
              </a:spcAft>
              <a:buClr>
                <a:schemeClr val="bg2">
                  <a:lumMod val="40000"/>
                  <a:lumOff val="60000"/>
                </a:schemeClr>
              </a:buClr>
              <a:buFont typeface="Arial" panose="020B0604020202020204" pitchFamily="34" charset="0"/>
              <a:buChar char="•"/>
              <a:defRPr/>
            </a:pPr>
            <a:r>
              <a:rPr lang="en-US" sz="1800" b="1" i="1" dirty="0" smtClean="0"/>
              <a:t>the </a:t>
            </a:r>
            <a:r>
              <a:rPr lang="en-US" sz="1800" b="1" i="1" dirty="0"/>
              <a:t>lower Secondary School </a:t>
            </a:r>
            <a:endParaRPr lang="sl-SI" sz="1800" b="1" i="1" dirty="0" smtClean="0"/>
          </a:p>
          <a:p>
            <a:pPr>
              <a:spcAft>
                <a:spcPts val="0"/>
              </a:spcAft>
              <a:buClr>
                <a:schemeClr val="bg2">
                  <a:lumMod val="40000"/>
                  <a:lumOff val="60000"/>
                </a:schemeClr>
              </a:buClr>
              <a:buFont typeface="Wingdings 3" charset="2"/>
              <a:buNone/>
              <a:defRPr/>
            </a:pPr>
            <a:r>
              <a:rPr lang="en-US" sz="1800" b="1" dirty="0" smtClean="0"/>
              <a:t>(</a:t>
            </a:r>
            <a:r>
              <a:rPr lang="en-US" sz="1800" b="1" dirty="0"/>
              <a:t>11-to-14-year old pupils)</a:t>
            </a:r>
            <a:endParaRPr lang="en-US" sz="1800" dirty="0"/>
          </a:p>
          <a:p>
            <a:pPr fontAlgn="auto">
              <a:spcAft>
                <a:spcPts val="0"/>
              </a:spcAft>
              <a:buClr>
                <a:schemeClr val="bg2">
                  <a:lumMod val="40000"/>
                  <a:lumOff val="60000"/>
                </a:schemeClr>
              </a:buClr>
              <a:buFont typeface="Wingdings 3" charset="2"/>
              <a:buNone/>
              <a:defRPr/>
            </a:pPr>
            <a:endParaRPr lang="sl-SI" dirty="0"/>
          </a:p>
        </p:txBody>
      </p:sp>
      <p:pic>
        <p:nvPicPr>
          <p:cNvPr id="1026" name="Picture 2" descr="https://lh5.googleusercontent.com/LcT6OLgs6BFveE0iUIMhL32zyds5Rdaxwd2vZgKuGD4yZCST_R-2a0p4rPNRx8QioJB0UDleLLnz7znucBe9frZTZtQ0W_15Kkui8IY_xK58DVHzj91cbKp_Bwc-sEpros4XCkYEzcM"/>
          <p:cNvPicPr>
            <a:picLocks noChangeAspect="1" noChangeArrowheads="1"/>
          </p:cNvPicPr>
          <p:nvPr/>
        </p:nvPicPr>
        <p:blipFill>
          <a:blip r:embed="rId3"/>
          <a:srcRect/>
          <a:stretch>
            <a:fillRect/>
          </a:stretch>
        </p:blipFill>
        <p:spPr bwMode="auto">
          <a:xfrm>
            <a:off x="7958021" y="2252000"/>
            <a:ext cx="3561028" cy="23752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4"/>
          <a:stretch>
            <a:fillRect/>
          </a:stretch>
        </p:blipFill>
        <p:spPr>
          <a:xfrm>
            <a:off x="4158542" y="3440578"/>
            <a:ext cx="4007907" cy="2993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Effect transition="in" filter="fade">
                                      <p:cBhvr>
                                        <p:cTn id="1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značba mesta besedila 3"/>
          <p:cNvSpPr>
            <a:spLocks noGrp="1"/>
          </p:cNvSpPr>
          <p:nvPr>
            <p:ph type="body" sz="half" idx="2"/>
          </p:nvPr>
        </p:nvSpPr>
        <p:spPr>
          <a:xfrm>
            <a:off x="1254125" y="573088"/>
            <a:ext cx="9544050" cy="1870075"/>
          </a:xfrm>
        </p:spPr>
        <p:txBody>
          <a:bodyPr/>
          <a:lstStyle/>
          <a:p>
            <a:r>
              <a:rPr lang="en-US" altLang="sl-SI" sz="2400" b="1" dirty="0" smtClean="0"/>
              <a:t>There are 132 children in the KINDERGARTEN this year</a:t>
            </a:r>
            <a:r>
              <a:rPr lang="sl-SI" altLang="sl-SI" sz="2400" b="1" dirty="0" smtClean="0"/>
              <a:t>,</a:t>
            </a:r>
            <a:r>
              <a:rPr lang="en-US" altLang="sl-SI" sz="2400" b="1" dirty="0" smtClean="0"/>
              <a:t> divided into 7 sections. 20</a:t>
            </a:r>
            <a:r>
              <a:rPr lang="sl-SI" altLang="sl-SI" sz="2400" b="1" dirty="0" smtClean="0"/>
              <a:t> </a:t>
            </a:r>
            <a:r>
              <a:rPr lang="en-US" altLang="sl-SI" sz="2400" b="1" dirty="0" smtClean="0"/>
              <a:t>educators take care of them.</a:t>
            </a:r>
            <a:endParaRPr lang="en-US" altLang="sl-SI" sz="2400" dirty="0" smtClean="0"/>
          </a:p>
          <a:p>
            <a:r>
              <a:rPr lang="en-US" altLang="sl-SI" sz="2400" dirty="0" smtClean="0"/>
              <a:t/>
            </a:r>
            <a:br>
              <a:rPr lang="en-US" altLang="sl-SI" sz="2400" dirty="0" smtClean="0"/>
            </a:br>
            <a:r>
              <a:rPr lang="en-US" altLang="sl-SI" sz="2400" b="1" dirty="0" smtClean="0"/>
              <a:t>The kindergarten opens at 6.15 am and closes at 16.30 pm.</a:t>
            </a:r>
            <a:endParaRPr lang="en-US" altLang="sl-SI" sz="2400" dirty="0" smtClean="0"/>
          </a:p>
          <a:p>
            <a:endParaRPr lang="sl-SI" altLang="sl-SI" sz="1200" dirty="0" smtClean="0"/>
          </a:p>
        </p:txBody>
      </p:sp>
      <p:pic>
        <p:nvPicPr>
          <p:cNvPr id="2050" name="Picture 2" descr="https://lh5.googleusercontent.com/Q_EIDFTHQOilUKjJ1NjE-tKZ1LxiM5jGur8t-ADJyikq8veaCDY6ikBZ5Oj1zrNfNFov0dTn5sZkPtKbaj1lcGkS2r903wwDAQS4KGJxekQBpSzIdBDVGeUe5WDOsO3kJNH112LmRPw"/>
          <p:cNvPicPr>
            <a:picLocks noGrp="1" noChangeAspect="1" noChangeArrowheads="1"/>
          </p:cNvPicPr>
          <p:nvPr>
            <p:ph idx="1"/>
          </p:nvPr>
        </p:nvPicPr>
        <p:blipFill>
          <a:blip r:embed="rId2"/>
          <a:srcRect/>
          <a:stretch>
            <a:fillRect/>
          </a:stretch>
        </p:blipFill>
        <p:spPr>
          <a:xfrm>
            <a:off x="3336925" y="2508250"/>
            <a:ext cx="5195888" cy="3897313"/>
          </a:xfrm>
          <a:effectLst>
            <a:outerShdw blurRad="190500" algn="tl" rotWithShape="0">
              <a:srgbClr val="000000">
                <a:alpha val="70000"/>
              </a:srgbClr>
            </a:outerShdw>
          </a:effectLst>
          <a:extLst/>
        </p:spPr>
      </p:pic>
    </p:spTree>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p:cNvSpPr>
            <a:spLocks noGrp="1"/>
          </p:cNvSpPr>
          <p:nvPr>
            <p:ph type="body" sz="half" idx="2"/>
          </p:nvPr>
        </p:nvSpPr>
        <p:spPr>
          <a:xfrm>
            <a:off x="1089025" y="850900"/>
            <a:ext cx="9442450" cy="2325688"/>
          </a:xfrm>
        </p:spPr>
        <p:txBody>
          <a:bodyPr rtlCol="0">
            <a:normAutofit lnSpcReduction="10000"/>
          </a:bodyPr>
          <a:lstStyle/>
          <a:p>
            <a:pPr fontAlgn="auto">
              <a:spcAft>
                <a:spcPts val="0"/>
              </a:spcAft>
              <a:buClr>
                <a:schemeClr val="bg2">
                  <a:lumMod val="40000"/>
                  <a:lumOff val="60000"/>
                </a:schemeClr>
              </a:buClr>
              <a:buFont typeface="Wingdings 3" charset="2"/>
              <a:buNone/>
              <a:defRPr/>
            </a:pPr>
            <a:r>
              <a:rPr lang="en-US" sz="2000" b="1" dirty="0"/>
              <a:t>In the SCHOOL there are 179 pupils. 27 teachers all together teach in the primary (1-5) and lower secondary classes (6-9). </a:t>
            </a:r>
            <a:endParaRPr lang="en-US" sz="2000" dirty="0"/>
          </a:p>
          <a:p>
            <a:pPr fontAlgn="auto">
              <a:spcAft>
                <a:spcPts val="0"/>
              </a:spcAft>
              <a:buClr>
                <a:schemeClr val="bg2">
                  <a:lumMod val="40000"/>
                  <a:lumOff val="60000"/>
                </a:schemeClr>
              </a:buClr>
              <a:buFont typeface="Wingdings 3" charset="2"/>
              <a:buNone/>
              <a:defRPr/>
            </a:pPr>
            <a:r>
              <a:rPr lang="en-US" sz="2000" dirty="0"/>
              <a:t/>
            </a:r>
            <a:br>
              <a:rPr lang="en-US" sz="2000" dirty="0"/>
            </a:br>
            <a:r>
              <a:rPr lang="en-US" sz="2000" b="1" dirty="0"/>
              <a:t>The school door opens at 6.20 am, but the first lesson usually starts at 8.20 am. The school closes at 16.30 am. </a:t>
            </a:r>
            <a:endParaRPr lang="en-US" sz="2000" dirty="0"/>
          </a:p>
          <a:p>
            <a:pPr fontAlgn="auto">
              <a:spcAft>
                <a:spcPts val="0"/>
              </a:spcAft>
              <a:buClr>
                <a:schemeClr val="bg2">
                  <a:lumMod val="40000"/>
                  <a:lumOff val="60000"/>
                </a:schemeClr>
              </a:buClr>
              <a:buFont typeface="Wingdings 3" charset="2"/>
              <a:buNone/>
              <a:defRPr/>
            </a:pPr>
            <a:r>
              <a:rPr lang="en-US" sz="2000" dirty="0"/>
              <a:t/>
            </a:r>
            <a:br>
              <a:rPr lang="en-US" sz="2000" dirty="0"/>
            </a:br>
            <a:r>
              <a:rPr lang="en-US" sz="2000" b="1" dirty="0"/>
              <a:t>The school year </a:t>
            </a:r>
            <a:r>
              <a:rPr lang="en-US" sz="2000" b="1" dirty="0" smtClean="0"/>
              <a:t>normally </a:t>
            </a:r>
            <a:r>
              <a:rPr lang="en-US" sz="2000" b="1" dirty="0"/>
              <a:t>starts on </a:t>
            </a:r>
            <a:r>
              <a:rPr lang="en-US" sz="2000" b="1" dirty="0" smtClean="0"/>
              <a:t>1 </a:t>
            </a:r>
            <a:r>
              <a:rPr lang="en-US" sz="2000" b="1" dirty="0"/>
              <a:t>September and it </a:t>
            </a:r>
            <a:r>
              <a:rPr lang="en-US" sz="2000" b="1" dirty="0" smtClean="0"/>
              <a:t>ends </a:t>
            </a:r>
            <a:r>
              <a:rPr lang="en-US" sz="2000" b="1" dirty="0"/>
              <a:t>on 24 June.</a:t>
            </a:r>
            <a:endParaRPr lang="en-US" sz="2000" dirty="0"/>
          </a:p>
          <a:p>
            <a:pPr fontAlgn="auto">
              <a:spcAft>
                <a:spcPts val="0"/>
              </a:spcAft>
              <a:buClr>
                <a:schemeClr val="bg2">
                  <a:lumMod val="40000"/>
                  <a:lumOff val="60000"/>
                </a:schemeClr>
              </a:buClr>
              <a:buFont typeface="Wingdings 3" charset="2"/>
              <a:buNone/>
              <a:defRPr/>
            </a:pPr>
            <a:endParaRPr lang="sl-SI" dirty="0"/>
          </a:p>
        </p:txBody>
      </p:sp>
      <p:pic>
        <p:nvPicPr>
          <p:cNvPr id="3074" name="Picture 2" descr="https://lh4.googleusercontent.com/AWY1mcSIAFKHf9kPpkZCU0JWNyWlo-IcumQGfVyIxSK6KonGXtx7HDFWWaj7fWiHWo5JFB2h4MSRnLT7QCupuP8rrGj48FMvf9fqHyevgfu3NgD1tcJYYN7UWdwYIcwla-qmROqLPg8"/>
          <p:cNvPicPr>
            <a:picLocks noGrp="1" noChangeAspect="1" noChangeArrowheads="1"/>
          </p:cNvPicPr>
          <p:nvPr>
            <p:ph idx="1"/>
          </p:nvPr>
        </p:nvPicPr>
        <p:blipFill>
          <a:blip r:embed="rId2"/>
          <a:srcRect/>
          <a:stretch>
            <a:fillRect/>
          </a:stretch>
        </p:blipFill>
        <p:spPr>
          <a:xfrm>
            <a:off x="3213100" y="3438525"/>
            <a:ext cx="5195888" cy="2916238"/>
          </a:xfrm>
          <a:effectLst>
            <a:outerShdw blurRad="190500" algn="tl" rotWithShape="0">
              <a:srgbClr val="000000">
                <a:alpha val="70000"/>
              </a:srgbClr>
            </a:outerShdw>
          </a:effectLst>
          <a:extLst/>
        </p:spPr>
      </p:pic>
    </p:spTree>
  </p:cSld>
  <p:clrMapOvr>
    <a:masterClrMapping/>
  </p:clrMapOvr>
  <mc:AlternateContent xmlns:mc="http://schemas.openxmlformats.org/markup-compatibility/2006" xmlns:p14="http://schemas.microsoft.com/office/powerpoint/2010/main">
    <mc:Choice Requires="p14">
      <p:transition spd="slow" p14:dur="2500" advClick="0" advTm="3000"/>
    </mc:Choice>
    <mc:Fallback xmlns="">
      <p:transition spd="slow" advClick="0"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p:cNvSpPr>
            <a:spLocks noGrp="1"/>
          </p:cNvSpPr>
          <p:nvPr>
            <p:ph type="title"/>
          </p:nvPr>
        </p:nvSpPr>
        <p:spPr/>
        <p:txBody>
          <a:bodyPr/>
          <a:lstStyle/>
          <a:p>
            <a:pPr algn="ctr"/>
            <a:r>
              <a:rPr lang="sl-SI" altLang="sl-SI" smtClean="0"/>
              <a:t>SUBJECTS</a:t>
            </a:r>
          </a:p>
        </p:txBody>
      </p:sp>
      <p:graphicFrame>
        <p:nvGraphicFramePr>
          <p:cNvPr id="4" name="Označba mesta vsebine 3"/>
          <p:cNvGraphicFramePr>
            <a:graphicFrameLocks noGrp="1"/>
          </p:cNvGraphicFramePr>
          <p:nvPr>
            <p:ph idx="1"/>
          </p:nvPr>
        </p:nvGraphicFramePr>
        <p:xfrm>
          <a:off x="2165350" y="2052638"/>
          <a:ext cx="6823075" cy="4195761"/>
        </p:xfrm>
        <a:graphic>
          <a:graphicData uri="http://schemas.openxmlformats.org/drawingml/2006/table">
            <a:tbl>
              <a:tblPr>
                <a:tableStyleId>{ED083AE6-46FA-4A59-8FB0-9F97EB10719F}</a:tableStyleId>
              </a:tblPr>
              <a:tblGrid>
                <a:gridCol w="2506599">
                  <a:extLst>
                    <a:ext uri="{9D8B030D-6E8A-4147-A177-3AD203B41FA5}">
                      <a16:colId xmlns:a16="http://schemas.microsoft.com/office/drawing/2014/main" xmlns="" val="1991574125"/>
                    </a:ext>
                  </a:extLst>
                </a:gridCol>
                <a:gridCol w="2434524">
                  <a:extLst>
                    <a:ext uri="{9D8B030D-6E8A-4147-A177-3AD203B41FA5}">
                      <a16:colId xmlns:a16="http://schemas.microsoft.com/office/drawing/2014/main" xmlns="" val="2306256326"/>
                    </a:ext>
                  </a:extLst>
                </a:gridCol>
                <a:gridCol w="1881952">
                  <a:extLst>
                    <a:ext uri="{9D8B030D-6E8A-4147-A177-3AD203B41FA5}">
                      <a16:colId xmlns:a16="http://schemas.microsoft.com/office/drawing/2014/main" xmlns="" val="2989709719"/>
                    </a:ext>
                  </a:extLst>
                </a:gridCol>
              </a:tblGrid>
              <a:tr h="775095">
                <a:tc>
                  <a:txBody>
                    <a:bodyPr/>
                    <a:lstStyle/>
                    <a:p>
                      <a:pPr algn="ctr" rtl="0" fontAlgn="t">
                        <a:spcBef>
                          <a:spcPts val="0"/>
                        </a:spcBef>
                        <a:spcAft>
                          <a:spcPts val="0"/>
                        </a:spcAft>
                      </a:pPr>
                      <a:r>
                        <a:rPr lang="en-GB" sz="2000" u="none" strike="noStrike" noProof="0" dirty="0" smtClean="0">
                          <a:effectLst/>
                        </a:rPr>
                        <a:t>Italian</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Geography</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Technics &amp; Technology</a:t>
                      </a:r>
                      <a:endParaRPr lang="en-GB" sz="1500" noProof="0" dirty="0">
                        <a:solidFill>
                          <a:schemeClr val="tx1"/>
                        </a:solidFill>
                        <a:effectLst/>
                      </a:endParaRPr>
                    </a:p>
                  </a:txBody>
                  <a:tcPr marL="80083" marR="80083" marT="80072" marB="80072"/>
                </a:tc>
                <a:extLst>
                  <a:ext uri="{0D108BD9-81ED-4DB2-BD59-A6C34878D82A}">
                    <a16:rowId xmlns:a16="http://schemas.microsoft.com/office/drawing/2014/main" xmlns="" val="1155973692"/>
                  </a:ext>
                </a:extLst>
              </a:tr>
              <a:tr h="467619">
                <a:tc>
                  <a:txBody>
                    <a:bodyPr/>
                    <a:lstStyle/>
                    <a:p>
                      <a:pPr algn="ctr" rtl="0" fontAlgn="t">
                        <a:spcBef>
                          <a:spcPts val="0"/>
                        </a:spcBef>
                        <a:spcAft>
                          <a:spcPts val="0"/>
                        </a:spcAft>
                      </a:pPr>
                      <a:r>
                        <a:rPr lang="en-GB" sz="2000" u="none" strike="noStrike" noProof="0" dirty="0" smtClean="0">
                          <a:effectLst/>
                        </a:rPr>
                        <a:t>Slovene</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History</a:t>
                      </a:r>
                      <a:endParaRPr lang="en-GB" sz="1500" noProof="0" dirty="0">
                        <a:solidFill>
                          <a:schemeClr val="tx1"/>
                        </a:solidFill>
                        <a:effectLst/>
                      </a:endParaRPr>
                    </a:p>
                  </a:txBody>
                  <a:tcPr marL="80083" marR="80083" marT="80072" marB="80072"/>
                </a:tc>
                <a:tc rowSpan="2">
                  <a:txBody>
                    <a:bodyPr/>
                    <a:lstStyle/>
                    <a:p>
                      <a:pPr algn="ctr" rtl="0" fontAlgn="t">
                        <a:spcBef>
                          <a:spcPts val="0"/>
                        </a:spcBef>
                        <a:spcAft>
                          <a:spcPts val="0"/>
                        </a:spcAft>
                      </a:pPr>
                      <a:r>
                        <a:rPr lang="en-GB" sz="2000" u="none" strike="noStrike" noProof="0" dirty="0" smtClean="0">
                          <a:effectLst/>
                        </a:rPr>
                        <a:t>Food Technology</a:t>
                      </a:r>
                      <a:endParaRPr lang="en-GB" sz="1500" noProof="0" dirty="0">
                        <a:solidFill>
                          <a:schemeClr val="tx1"/>
                        </a:solidFill>
                        <a:effectLst/>
                      </a:endParaRPr>
                    </a:p>
                  </a:txBody>
                  <a:tcPr marL="80083" marR="80083" marT="80072" marB="80072"/>
                </a:tc>
                <a:extLst>
                  <a:ext uri="{0D108BD9-81ED-4DB2-BD59-A6C34878D82A}">
                    <a16:rowId xmlns:a16="http://schemas.microsoft.com/office/drawing/2014/main" xmlns="" val="1424813989"/>
                  </a:ext>
                </a:extLst>
              </a:tr>
              <a:tr h="775095">
                <a:tc>
                  <a:txBody>
                    <a:bodyPr/>
                    <a:lstStyle/>
                    <a:p>
                      <a:pPr algn="ctr" rtl="0" fontAlgn="t">
                        <a:spcBef>
                          <a:spcPts val="0"/>
                        </a:spcBef>
                        <a:spcAft>
                          <a:spcPts val="0"/>
                        </a:spcAft>
                      </a:pPr>
                      <a:r>
                        <a:rPr lang="en-GB" sz="2000" u="none" strike="noStrike" noProof="0" dirty="0" smtClean="0">
                          <a:effectLst/>
                        </a:rPr>
                        <a:t>English</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Citizenship &amp; Ethics</a:t>
                      </a:r>
                      <a:endParaRPr lang="en-GB" sz="1500" noProof="0" dirty="0">
                        <a:solidFill>
                          <a:schemeClr val="tx1"/>
                        </a:solidFill>
                        <a:effectLst/>
                      </a:endParaRPr>
                    </a:p>
                  </a:txBody>
                  <a:tcPr marL="80083" marR="80083" marT="80072" marB="80072"/>
                </a:tc>
                <a:tc vMerge="1">
                  <a:txBody>
                    <a:bodyPr/>
                    <a:lstStyle/>
                    <a:p>
                      <a:endParaRPr lang="sl-SI"/>
                    </a:p>
                  </a:txBody>
                  <a:tcPr/>
                </a:tc>
                <a:extLst>
                  <a:ext uri="{0D108BD9-81ED-4DB2-BD59-A6C34878D82A}">
                    <a16:rowId xmlns:a16="http://schemas.microsoft.com/office/drawing/2014/main" xmlns="" val="3985746555"/>
                  </a:ext>
                </a:extLst>
              </a:tr>
              <a:tr h="467619">
                <a:tc>
                  <a:txBody>
                    <a:bodyPr/>
                    <a:lstStyle/>
                    <a:p>
                      <a:pPr algn="ctr" rtl="0" fontAlgn="t">
                        <a:spcBef>
                          <a:spcPts val="0"/>
                        </a:spcBef>
                        <a:spcAft>
                          <a:spcPts val="0"/>
                        </a:spcAft>
                      </a:pPr>
                      <a:r>
                        <a:rPr lang="en-GB" sz="2000" u="none" strike="noStrike" noProof="0" dirty="0" smtClean="0">
                          <a:effectLst/>
                        </a:rPr>
                        <a:t>Art &amp; Craft</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Physics</a:t>
                      </a:r>
                      <a:endParaRPr lang="en-GB" sz="1500" noProof="0" dirty="0">
                        <a:solidFill>
                          <a:schemeClr val="tx1"/>
                        </a:solidFill>
                        <a:effectLst/>
                      </a:endParaRPr>
                    </a:p>
                  </a:txBody>
                  <a:tcPr marL="80083" marR="80083" marT="80072" marB="80072"/>
                </a:tc>
                <a:tc rowSpan="2">
                  <a:txBody>
                    <a:bodyPr/>
                    <a:lstStyle/>
                    <a:p>
                      <a:pPr algn="ctr" rtl="0" fontAlgn="t">
                        <a:spcBef>
                          <a:spcPts val="0"/>
                        </a:spcBef>
                        <a:spcAft>
                          <a:spcPts val="0"/>
                        </a:spcAft>
                      </a:pPr>
                      <a:r>
                        <a:rPr lang="en-GB" sz="2000" u="none" strike="noStrike" noProof="0" dirty="0" smtClean="0">
                          <a:effectLst/>
                        </a:rPr>
                        <a:t>Physical Education</a:t>
                      </a:r>
                      <a:endParaRPr lang="en-GB" sz="1500" noProof="0" dirty="0">
                        <a:solidFill>
                          <a:schemeClr val="tx1"/>
                        </a:solidFill>
                        <a:effectLst/>
                      </a:endParaRPr>
                    </a:p>
                  </a:txBody>
                  <a:tcPr marL="80083" marR="80083" marT="80072" marB="80072"/>
                </a:tc>
                <a:extLst>
                  <a:ext uri="{0D108BD9-81ED-4DB2-BD59-A6C34878D82A}">
                    <a16:rowId xmlns:a16="http://schemas.microsoft.com/office/drawing/2014/main" xmlns="" val="4148066332"/>
                  </a:ext>
                </a:extLst>
              </a:tr>
              <a:tr h="467619">
                <a:tc>
                  <a:txBody>
                    <a:bodyPr/>
                    <a:lstStyle/>
                    <a:p>
                      <a:pPr algn="ctr" rtl="0" fontAlgn="t">
                        <a:spcBef>
                          <a:spcPts val="0"/>
                        </a:spcBef>
                        <a:spcAft>
                          <a:spcPts val="0"/>
                        </a:spcAft>
                      </a:pPr>
                      <a:r>
                        <a:rPr lang="en-GB" sz="2000" u="none" strike="noStrike" noProof="0" dirty="0" smtClean="0">
                          <a:effectLst/>
                        </a:rPr>
                        <a:t>Music </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Chemistry</a:t>
                      </a:r>
                      <a:endParaRPr lang="en-GB" sz="1500" noProof="0" dirty="0">
                        <a:solidFill>
                          <a:schemeClr val="tx1"/>
                        </a:solidFill>
                        <a:effectLst/>
                      </a:endParaRPr>
                    </a:p>
                  </a:txBody>
                  <a:tcPr marL="80083" marR="80083" marT="80072" marB="80072"/>
                </a:tc>
                <a:tc vMerge="1">
                  <a:txBody>
                    <a:bodyPr/>
                    <a:lstStyle/>
                    <a:p>
                      <a:endParaRPr lang="sl-SI"/>
                    </a:p>
                  </a:txBody>
                  <a:tcPr/>
                </a:tc>
                <a:extLst>
                  <a:ext uri="{0D108BD9-81ED-4DB2-BD59-A6C34878D82A}">
                    <a16:rowId xmlns:a16="http://schemas.microsoft.com/office/drawing/2014/main" xmlns="" val="3593358232"/>
                  </a:ext>
                </a:extLst>
              </a:tr>
              <a:tr h="467619">
                <a:tc>
                  <a:txBody>
                    <a:bodyPr/>
                    <a:lstStyle/>
                    <a:p>
                      <a:pPr algn="ctr" rtl="0" fontAlgn="t">
                        <a:spcBef>
                          <a:spcPts val="0"/>
                        </a:spcBef>
                        <a:spcAft>
                          <a:spcPts val="0"/>
                        </a:spcAft>
                      </a:pPr>
                      <a:r>
                        <a:rPr lang="en-GB" sz="2000" u="none" strike="noStrike" noProof="0" dirty="0" smtClean="0">
                          <a:effectLst/>
                        </a:rPr>
                        <a:t>Society</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Biology</a:t>
                      </a:r>
                      <a:endParaRPr lang="en-GB" sz="1500" noProof="0" dirty="0">
                        <a:solidFill>
                          <a:schemeClr val="tx1"/>
                        </a:solidFill>
                        <a:effectLst/>
                      </a:endParaRPr>
                    </a:p>
                  </a:txBody>
                  <a:tcPr marL="80083" marR="80083" marT="80072" marB="80072"/>
                </a:tc>
                <a:tc rowSpan="2">
                  <a:txBody>
                    <a:bodyPr/>
                    <a:lstStyle/>
                    <a:p>
                      <a:pPr algn="ctr" rtl="0" fontAlgn="t">
                        <a:spcBef>
                          <a:spcPts val="0"/>
                        </a:spcBef>
                        <a:spcAft>
                          <a:spcPts val="0"/>
                        </a:spcAft>
                      </a:pPr>
                      <a:r>
                        <a:rPr lang="en-GB" sz="2000" u="none" strike="noStrike" noProof="0" dirty="0" smtClean="0">
                          <a:effectLst/>
                        </a:rPr>
                        <a:t>Class Community</a:t>
                      </a:r>
                      <a:endParaRPr lang="en-GB" sz="1500" noProof="0" dirty="0">
                        <a:solidFill>
                          <a:schemeClr val="tx1"/>
                        </a:solidFill>
                        <a:effectLst/>
                      </a:endParaRPr>
                    </a:p>
                  </a:txBody>
                  <a:tcPr marL="80083" marR="80083" marT="80072" marB="80072"/>
                </a:tc>
                <a:extLst>
                  <a:ext uri="{0D108BD9-81ED-4DB2-BD59-A6C34878D82A}">
                    <a16:rowId xmlns:a16="http://schemas.microsoft.com/office/drawing/2014/main" xmlns="" val="3772620662"/>
                  </a:ext>
                </a:extLst>
              </a:tr>
              <a:tr h="775095">
                <a:tc>
                  <a:txBody>
                    <a:bodyPr/>
                    <a:lstStyle/>
                    <a:p>
                      <a:pPr algn="ctr" rtl="0" fontAlgn="t">
                        <a:spcBef>
                          <a:spcPts val="0"/>
                        </a:spcBef>
                        <a:spcAft>
                          <a:spcPts val="0"/>
                        </a:spcAft>
                      </a:pPr>
                      <a:r>
                        <a:rPr lang="en-GB" sz="2000" u="none" strike="noStrike" noProof="0" dirty="0" smtClean="0">
                          <a:effectLst/>
                        </a:rPr>
                        <a:t>Natural environment</a:t>
                      </a:r>
                      <a:endParaRPr lang="en-GB" sz="1500" noProof="0" dirty="0">
                        <a:solidFill>
                          <a:schemeClr val="tx1"/>
                        </a:solidFill>
                        <a:effectLst/>
                      </a:endParaRPr>
                    </a:p>
                  </a:txBody>
                  <a:tcPr marL="80083" marR="80083" marT="80072" marB="80072"/>
                </a:tc>
                <a:tc>
                  <a:txBody>
                    <a:bodyPr/>
                    <a:lstStyle/>
                    <a:p>
                      <a:pPr algn="ctr" rtl="0" fontAlgn="t">
                        <a:spcBef>
                          <a:spcPts val="0"/>
                        </a:spcBef>
                        <a:spcAft>
                          <a:spcPts val="0"/>
                        </a:spcAft>
                      </a:pPr>
                      <a:r>
                        <a:rPr lang="en-GB" sz="2000" u="none" strike="noStrike" noProof="0" dirty="0" smtClean="0">
                          <a:effectLst/>
                        </a:rPr>
                        <a:t>Natural Sciences </a:t>
                      </a:r>
                      <a:endParaRPr lang="en-GB" sz="1500" noProof="0" dirty="0">
                        <a:solidFill>
                          <a:schemeClr val="tx1"/>
                        </a:solidFill>
                        <a:effectLst/>
                      </a:endParaRPr>
                    </a:p>
                  </a:txBody>
                  <a:tcPr marL="80083" marR="80083" marT="80072" marB="80072"/>
                </a:tc>
                <a:tc vMerge="1">
                  <a:txBody>
                    <a:bodyPr/>
                    <a:lstStyle/>
                    <a:p>
                      <a:endParaRPr lang="sl-SI"/>
                    </a:p>
                  </a:txBody>
                  <a:tcPr/>
                </a:tc>
                <a:extLst>
                  <a:ext uri="{0D108BD9-81ED-4DB2-BD59-A6C34878D82A}">
                    <a16:rowId xmlns:a16="http://schemas.microsoft.com/office/drawing/2014/main" xmlns="" val="11500460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000" advClick="0" advTm="4000"/>
    </mc:Choice>
    <mc:Fallback xmlns="">
      <p:transition spd="slow" advClick="0" advTm="4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slov 1"/>
          <p:cNvSpPr>
            <a:spLocks noGrp="1"/>
          </p:cNvSpPr>
          <p:nvPr>
            <p:ph type="title"/>
          </p:nvPr>
        </p:nvSpPr>
        <p:spPr/>
        <p:txBody>
          <a:bodyPr/>
          <a:lstStyle/>
          <a:p>
            <a:pPr algn="ctr"/>
            <a:r>
              <a:rPr lang="sl-SI" altLang="sl-SI" smtClean="0"/>
              <a:t>OPTIONAL SUBJECTS</a:t>
            </a:r>
          </a:p>
        </p:txBody>
      </p:sp>
      <p:graphicFrame>
        <p:nvGraphicFramePr>
          <p:cNvPr id="5" name="Označba mesta vsebine 4"/>
          <p:cNvGraphicFramePr>
            <a:graphicFrameLocks noGrp="1"/>
          </p:cNvGraphicFramePr>
          <p:nvPr>
            <p:ph idx="1"/>
          </p:nvPr>
        </p:nvGraphicFramePr>
        <p:xfrm>
          <a:off x="2259013" y="1854200"/>
          <a:ext cx="6869112" cy="4317997"/>
        </p:xfrm>
        <a:graphic>
          <a:graphicData uri="http://schemas.openxmlformats.org/drawingml/2006/table">
            <a:tbl>
              <a:tblPr>
                <a:tableStyleId>{ED083AE6-46FA-4A59-8FB0-9F97EB10719F}</a:tableStyleId>
              </a:tblPr>
              <a:tblGrid>
                <a:gridCol w="3336957">
                  <a:extLst>
                    <a:ext uri="{9D8B030D-6E8A-4147-A177-3AD203B41FA5}">
                      <a16:colId xmlns:a16="http://schemas.microsoft.com/office/drawing/2014/main" xmlns="" val="2458572506"/>
                    </a:ext>
                  </a:extLst>
                </a:gridCol>
                <a:gridCol w="3532155">
                  <a:extLst>
                    <a:ext uri="{9D8B030D-6E8A-4147-A177-3AD203B41FA5}">
                      <a16:colId xmlns:a16="http://schemas.microsoft.com/office/drawing/2014/main" xmlns="" val="2734024442"/>
                    </a:ext>
                  </a:extLst>
                </a:gridCol>
              </a:tblGrid>
              <a:tr h="606436">
                <a:tc>
                  <a:txBody>
                    <a:bodyPr/>
                    <a:lstStyle/>
                    <a:p>
                      <a:pPr algn="ctr" rtl="0" fontAlgn="t">
                        <a:spcBef>
                          <a:spcPts val="0"/>
                        </a:spcBef>
                        <a:spcAft>
                          <a:spcPts val="0"/>
                        </a:spcAft>
                      </a:pPr>
                      <a:r>
                        <a:rPr lang="en-GB" sz="2800" b="1" u="none" strike="noStrike" noProof="0" dirty="0" smtClean="0">
                          <a:effectLst/>
                        </a:rPr>
                        <a:t>Primary classes:</a:t>
                      </a:r>
                      <a:endParaRPr lang="en-GB" sz="2000" b="1" noProof="0" dirty="0">
                        <a:effectLst/>
                      </a:endParaRPr>
                    </a:p>
                  </a:txBody>
                  <a:tcPr marL="89811" marR="89811" marT="89822" marB="89822"/>
                </a:tc>
                <a:tc>
                  <a:txBody>
                    <a:bodyPr/>
                    <a:lstStyle/>
                    <a:p>
                      <a:pPr algn="ctr" rtl="0" fontAlgn="t">
                        <a:spcBef>
                          <a:spcPts val="0"/>
                        </a:spcBef>
                        <a:spcAft>
                          <a:spcPts val="0"/>
                        </a:spcAft>
                      </a:pPr>
                      <a:r>
                        <a:rPr lang="en-GB" sz="2800" b="1" u="none" strike="noStrike" noProof="0" dirty="0" smtClean="0">
                          <a:effectLst/>
                        </a:rPr>
                        <a:t>Secondary classes</a:t>
                      </a:r>
                      <a:r>
                        <a:rPr lang="sl-SI" sz="2800" b="1" u="none" strike="noStrike" dirty="0" smtClean="0">
                          <a:effectLst/>
                        </a:rPr>
                        <a:t>:</a:t>
                      </a:r>
                      <a:endParaRPr lang="sl-SI" sz="2000" b="1" dirty="0">
                        <a:effectLst/>
                      </a:endParaRPr>
                    </a:p>
                  </a:txBody>
                  <a:tcPr marL="89811" marR="89811" marT="89822" marB="89822"/>
                </a:tc>
                <a:extLst>
                  <a:ext uri="{0D108BD9-81ED-4DB2-BD59-A6C34878D82A}">
                    <a16:rowId xmlns:a16="http://schemas.microsoft.com/office/drawing/2014/main" xmlns="" val="682659764"/>
                  </a:ext>
                </a:extLst>
              </a:tr>
              <a:tr h="530223">
                <a:tc>
                  <a:txBody>
                    <a:bodyPr/>
                    <a:lstStyle/>
                    <a:p>
                      <a:pPr algn="ctr" rtl="0" fontAlgn="t">
                        <a:spcBef>
                          <a:spcPts val="0"/>
                        </a:spcBef>
                        <a:spcAft>
                          <a:spcPts val="0"/>
                        </a:spcAft>
                      </a:pPr>
                      <a:r>
                        <a:rPr lang="sl-SI" sz="2300" u="none" strike="noStrike">
                          <a:effectLst/>
                        </a:rPr>
                        <a:t>English</a:t>
                      </a:r>
                      <a:endParaRPr lang="sl-SI" sz="1700">
                        <a:effectLst/>
                      </a:endParaRPr>
                    </a:p>
                  </a:txBody>
                  <a:tcPr marL="89811" marR="89811" marT="89822" marB="89822"/>
                </a:tc>
                <a:tc>
                  <a:txBody>
                    <a:bodyPr/>
                    <a:lstStyle/>
                    <a:p>
                      <a:pPr algn="ctr" rtl="0" fontAlgn="t">
                        <a:spcBef>
                          <a:spcPts val="0"/>
                        </a:spcBef>
                        <a:spcAft>
                          <a:spcPts val="0"/>
                        </a:spcAft>
                      </a:pPr>
                      <a:r>
                        <a:rPr lang="sl-SI" sz="2300" u="none" strike="noStrike" dirty="0">
                          <a:effectLst/>
                        </a:rPr>
                        <a:t>German</a:t>
                      </a:r>
                      <a:endParaRPr lang="sl-SI" sz="1700" dirty="0">
                        <a:effectLst/>
                      </a:endParaRPr>
                    </a:p>
                  </a:txBody>
                  <a:tcPr marL="89811" marR="89811" marT="89822" marB="89822"/>
                </a:tc>
                <a:extLst>
                  <a:ext uri="{0D108BD9-81ED-4DB2-BD59-A6C34878D82A}">
                    <a16:rowId xmlns:a16="http://schemas.microsoft.com/office/drawing/2014/main" xmlns="" val="1857444467"/>
                  </a:ext>
                </a:extLst>
              </a:tr>
              <a:tr h="530223">
                <a:tc>
                  <a:txBody>
                    <a:bodyPr/>
                    <a:lstStyle/>
                    <a:p>
                      <a:pPr algn="ctr" rtl="0" fontAlgn="t">
                        <a:spcBef>
                          <a:spcPts val="0"/>
                        </a:spcBef>
                        <a:spcAft>
                          <a:spcPts val="0"/>
                        </a:spcAft>
                      </a:pPr>
                      <a:r>
                        <a:rPr lang="sl-SI" sz="2300" u="none" strike="noStrike">
                          <a:effectLst/>
                        </a:rPr>
                        <a:t>German</a:t>
                      </a:r>
                      <a:endParaRPr lang="sl-SI" sz="1700">
                        <a:effectLst/>
                      </a:endParaRPr>
                    </a:p>
                  </a:txBody>
                  <a:tcPr marL="89811" marR="89811" marT="89822" marB="89822"/>
                </a:tc>
                <a:tc>
                  <a:txBody>
                    <a:bodyPr/>
                    <a:lstStyle/>
                    <a:p>
                      <a:pPr algn="ctr" rtl="0" fontAlgn="t">
                        <a:spcBef>
                          <a:spcPts val="0"/>
                        </a:spcBef>
                        <a:spcAft>
                          <a:spcPts val="0"/>
                        </a:spcAft>
                      </a:pPr>
                      <a:r>
                        <a:rPr lang="sl-SI" sz="2300" u="none" strike="noStrike">
                          <a:effectLst/>
                        </a:rPr>
                        <a:t>Chemical Experiments</a:t>
                      </a:r>
                      <a:endParaRPr lang="sl-SI" sz="1700">
                        <a:effectLst/>
                      </a:endParaRPr>
                    </a:p>
                  </a:txBody>
                  <a:tcPr marL="89811" marR="89811" marT="89822" marB="89822"/>
                </a:tc>
                <a:extLst>
                  <a:ext uri="{0D108BD9-81ED-4DB2-BD59-A6C34878D82A}">
                    <a16:rowId xmlns:a16="http://schemas.microsoft.com/office/drawing/2014/main" xmlns="" val="1488266644"/>
                  </a:ext>
                </a:extLst>
              </a:tr>
              <a:tr h="530223">
                <a:tc>
                  <a:txBody>
                    <a:bodyPr/>
                    <a:lstStyle/>
                    <a:p>
                      <a:pPr algn="ctr" rtl="0" fontAlgn="t">
                        <a:spcBef>
                          <a:spcPts val="0"/>
                        </a:spcBef>
                        <a:spcAft>
                          <a:spcPts val="0"/>
                        </a:spcAft>
                      </a:pPr>
                      <a:r>
                        <a:rPr lang="sl-SI" sz="2300" u="none" strike="noStrike" dirty="0">
                          <a:effectLst/>
                        </a:rPr>
                        <a:t>ICT</a:t>
                      </a:r>
                      <a:endParaRPr lang="sl-SI" sz="1700" dirty="0">
                        <a:effectLst/>
                      </a:endParaRPr>
                    </a:p>
                  </a:txBody>
                  <a:tcPr marL="89811" marR="89811" marT="89822" marB="89822"/>
                </a:tc>
                <a:tc>
                  <a:txBody>
                    <a:bodyPr/>
                    <a:lstStyle/>
                    <a:p>
                      <a:pPr algn="ctr" rtl="0" fontAlgn="t">
                        <a:spcBef>
                          <a:spcPts val="0"/>
                        </a:spcBef>
                        <a:spcAft>
                          <a:spcPts val="0"/>
                        </a:spcAft>
                      </a:pPr>
                      <a:r>
                        <a:rPr lang="sl-SI" sz="2300" u="none" strike="noStrike">
                          <a:effectLst/>
                        </a:rPr>
                        <a:t>Chess</a:t>
                      </a:r>
                      <a:endParaRPr lang="sl-SI" sz="1700">
                        <a:effectLst/>
                      </a:endParaRPr>
                    </a:p>
                  </a:txBody>
                  <a:tcPr marL="89811" marR="89811" marT="89822" marB="89822"/>
                </a:tc>
                <a:extLst>
                  <a:ext uri="{0D108BD9-81ED-4DB2-BD59-A6C34878D82A}">
                    <a16:rowId xmlns:a16="http://schemas.microsoft.com/office/drawing/2014/main" xmlns="" val="1574470333"/>
                  </a:ext>
                </a:extLst>
              </a:tr>
              <a:tr h="530223">
                <a:tc>
                  <a:txBody>
                    <a:bodyPr/>
                    <a:lstStyle/>
                    <a:p>
                      <a:pPr algn="ctr" rtl="0" fontAlgn="t">
                        <a:spcBef>
                          <a:spcPts val="0"/>
                        </a:spcBef>
                        <a:spcAft>
                          <a:spcPts val="0"/>
                        </a:spcAft>
                      </a:pPr>
                      <a:r>
                        <a:rPr lang="sl-SI" sz="2300" u="none" strike="noStrike">
                          <a:effectLst/>
                        </a:rPr>
                        <a:t>Arts and Craft</a:t>
                      </a:r>
                      <a:endParaRPr lang="sl-SI" sz="1700">
                        <a:effectLst/>
                      </a:endParaRPr>
                    </a:p>
                  </a:txBody>
                  <a:tcPr marL="89811" marR="89811" marT="89822" marB="89822"/>
                </a:tc>
                <a:tc>
                  <a:txBody>
                    <a:bodyPr/>
                    <a:lstStyle/>
                    <a:p>
                      <a:pPr algn="ctr" rtl="0" fontAlgn="t">
                        <a:spcBef>
                          <a:spcPts val="0"/>
                        </a:spcBef>
                        <a:spcAft>
                          <a:spcPts val="0"/>
                        </a:spcAft>
                      </a:pPr>
                      <a:r>
                        <a:rPr lang="sl-SI" sz="2300" u="none" strike="noStrike">
                          <a:effectLst/>
                        </a:rPr>
                        <a:t>Tourism </a:t>
                      </a:r>
                      <a:endParaRPr lang="sl-SI" sz="1700">
                        <a:effectLst/>
                      </a:endParaRPr>
                    </a:p>
                  </a:txBody>
                  <a:tcPr marL="89811" marR="89811" marT="89822" marB="89822"/>
                </a:tc>
                <a:extLst>
                  <a:ext uri="{0D108BD9-81ED-4DB2-BD59-A6C34878D82A}">
                    <a16:rowId xmlns:a16="http://schemas.microsoft.com/office/drawing/2014/main" xmlns="" val="2503491578"/>
                  </a:ext>
                </a:extLst>
              </a:tr>
              <a:tr h="530223">
                <a:tc>
                  <a:txBody>
                    <a:bodyPr/>
                    <a:lstStyle/>
                    <a:p>
                      <a:pPr algn="ctr" rtl="0" fontAlgn="t">
                        <a:spcBef>
                          <a:spcPts val="0"/>
                        </a:spcBef>
                        <a:spcAft>
                          <a:spcPts val="0"/>
                        </a:spcAft>
                      </a:pPr>
                      <a:r>
                        <a:rPr lang="sl-SI" sz="2300" u="none" strike="noStrike" dirty="0" err="1">
                          <a:effectLst/>
                        </a:rPr>
                        <a:t>Sport</a:t>
                      </a:r>
                      <a:r>
                        <a:rPr lang="sl-SI" sz="2300" u="none" strike="noStrike" dirty="0">
                          <a:effectLst/>
                        </a:rPr>
                        <a:t> 1</a:t>
                      </a:r>
                      <a:endParaRPr lang="sl-SI" sz="1700" dirty="0">
                        <a:effectLst/>
                      </a:endParaRPr>
                    </a:p>
                  </a:txBody>
                  <a:tcPr marL="89811" marR="89811" marT="89822" marB="89822"/>
                </a:tc>
                <a:tc>
                  <a:txBody>
                    <a:bodyPr/>
                    <a:lstStyle/>
                    <a:p>
                      <a:pPr algn="ctr" rtl="0" fontAlgn="t">
                        <a:spcBef>
                          <a:spcPts val="0"/>
                        </a:spcBef>
                        <a:spcAft>
                          <a:spcPts val="0"/>
                        </a:spcAft>
                      </a:pPr>
                      <a:r>
                        <a:rPr lang="sl-SI" sz="2300" u="none" strike="noStrike">
                          <a:effectLst/>
                        </a:rPr>
                        <a:t>Cinematography</a:t>
                      </a:r>
                      <a:endParaRPr lang="sl-SI" sz="1700">
                        <a:effectLst/>
                      </a:endParaRPr>
                    </a:p>
                  </a:txBody>
                  <a:tcPr marL="89811" marR="89811" marT="89822" marB="89822"/>
                </a:tc>
                <a:extLst>
                  <a:ext uri="{0D108BD9-81ED-4DB2-BD59-A6C34878D82A}">
                    <a16:rowId xmlns:a16="http://schemas.microsoft.com/office/drawing/2014/main" xmlns="" val="2490244364"/>
                  </a:ext>
                </a:extLst>
              </a:tr>
              <a:tr h="530223">
                <a:tc>
                  <a:txBody>
                    <a:bodyPr/>
                    <a:lstStyle/>
                    <a:p>
                      <a:pPr algn="ctr" rtl="0" fontAlgn="t">
                        <a:spcBef>
                          <a:spcPts val="0"/>
                        </a:spcBef>
                        <a:spcAft>
                          <a:spcPts val="0"/>
                        </a:spcAft>
                      </a:pPr>
                      <a:r>
                        <a:rPr lang="sl-SI" sz="2300" u="none" strike="noStrike" dirty="0" err="1">
                          <a:effectLst/>
                        </a:rPr>
                        <a:t>Sport</a:t>
                      </a:r>
                      <a:r>
                        <a:rPr lang="sl-SI" sz="2300" u="none" strike="noStrike" dirty="0">
                          <a:effectLst/>
                        </a:rPr>
                        <a:t> 2</a:t>
                      </a:r>
                      <a:endParaRPr lang="sl-SI" sz="1700" dirty="0">
                        <a:effectLst/>
                      </a:endParaRPr>
                    </a:p>
                  </a:txBody>
                  <a:tcPr marL="89811" marR="89811" marT="89822" marB="89822"/>
                </a:tc>
                <a:tc>
                  <a:txBody>
                    <a:bodyPr/>
                    <a:lstStyle/>
                    <a:p>
                      <a:pPr algn="ctr" rtl="0" fontAlgn="t">
                        <a:spcBef>
                          <a:spcPts val="0"/>
                        </a:spcBef>
                        <a:spcAft>
                          <a:spcPts val="0"/>
                        </a:spcAft>
                      </a:pPr>
                      <a:r>
                        <a:rPr lang="en-US" sz="2300" u="none" strike="noStrike">
                          <a:effectLst/>
                        </a:rPr>
                        <a:t>Sports in the Free time </a:t>
                      </a:r>
                      <a:endParaRPr lang="en-US" sz="1700">
                        <a:effectLst/>
                      </a:endParaRPr>
                    </a:p>
                  </a:txBody>
                  <a:tcPr marL="89811" marR="89811" marT="89822" marB="89822"/>
                </a:tc>
                <a:extLst>
                  <a:ext uri="{0D108BD9-81ED-4DB2-BD59-A6C34878D82A}">
                    <a16:rowId xmlns:a16="http://schemas.microsoft.com/office/drawing/2014/main" xmlns="" val="3579659531"/>
                  </a:ext>
                </a:extLst>
              </a:tr>
              <a:tr h="530223">
                <a:tc>
                  <a:txBody>
                    <a:bodyPr/>
                    <a:lstStyle/>
                    <a:p>
                      <a:pPr algn="ctr" rtl="0" fontAlgn="t">
                        <a:spcBef>
                          <a:spcPts val="0"/>
                        </a:spcBef>
                        <a:spcAft>
                          <a:spcPts val="0"/>
                        </a:spcAft>
                      </a:pPr>
                      <a:r>
                        <a:rPr lang="sl-SI" sz="2300" u="none" strike="noStrike" dirty="0" err="1">
                          <a:effectLst/>
                        </a:rPr>
                        <a:t>Sport</a:t>
                      </a:r>
                      <a:r>
                        <a:rPr lang="sl-SI" sz="2300" u="none" strike="noStrike" dirty="0">
                          <a:effectLst/>
                        </a:rPr>
                        <a:t> 3</a:t>
                      </a:r>
                      <a:endParaRPr lang="sl-SI" sz="1700" dirty="0">
                        <a:effectLst/>
                      </a:endParaRPr>
                    </a:p>
                  </a:txBody>
                  <a:tcPr marL="89811" marR="89811" marT="89822" marB="89822"/>
                </a:tc>
                <a:tc>
                  <a:txBody>
                    <a:bodyPr/>
                    <a:lstStyle/>
                    <a:p>
                      <a:pPr algn="ctr" rtl="0" fontAlgn="t">
                        <a:spcBef>
                          <a:spcPts val="0"/>
                        </a:spcBef>
                        <a:spcAft>
                          <a:spcPts val="0"/>
                        </a:spcAft>
                      </a:pPr>
                      <a:r>
                        <a:rPr lang="sl-SI" sz="2300" u="none" strike="noStrike" dirty="0" err="1">
                          <a:effectLst/>
                        </a:rPr>
                        <a:t>Sports</a:t>
                      </a:r>
                      <a:r>
                        <a:rPr lang="sl-SI" sz="2300" u="none" strike="noStrike" dirty="0">
                          <a:effectLst/>
                        </a:rPr>
                        <a:t> </a:t>
                      </a:r>
                      <a:r>
                        <a:rPr lang="sl-SI" sz="2300" u="none" strike="noStrike" dirty="0" err="1">
                          <a:effectLst/>
                        </a:rPr>
                        <a:t>for</a:t>
                      </a:r>
                      <a:r>
                        <a:rPr lang="sl-SI" sz="2300" u="none" strike="noStrike" dirty="0">
                          <a:effectLst/>
                        </a:rPr>
                        <a:t> </a:t>
                      </a:r>
                      <a:r>
                        <a:rPr lang="sl-SI" sz="2300" u="none" strike="noStrike" dirty="0" err="1">
                          <a:effectLst/>
                        </a:rPr>
                        <a:t>Health</a:t>
                      </a:r>
                      <a:endParaRPr lang="sl-SI" sz="1700" dirty="0">
                        <a:effectLst/>
                      </a:endParaRPr>
                    </a:p>
                  </a:txBody>
                  <a:tcPr marL="89811" marR="89811" marT="89822" marB="89822"/>
                </a:tc>
                <a:extLst>
                  <a:ext uri="{0D108BD9-81ED-4DB2-BD59-A6C34878D82A}">
                    <a16:rowId xmlns:a16="http://schemas.microsoft.com/office/drawing/2014/main" xmlns="" val="279758124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750" advClick="0" advTm="3000"/>
    </mc:Choice>
    <mc:Fallback xmlns="">
      <p:transition spd="slow"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slov 1"/>
          <p:cNvSpPr>
            <a:spLocks noGrp="1"/>
          </p:cNvSpPr>
          <p:nvPr>
            <p:ph type="title"/>
          </p:nvPr>
        </p:nvSpPr>
        <p:spPr/>
        <p:txBody>
          <a:bodyPr/>
          <a:lstStyle/>
          <a:p>
            <a:pPr algn="ctr"/>
            <a:r>
              <a:rPr lang="en-US" altLang="sl-SI" smtClean="0"/>
              <a:t>Additional activities</a:t>
            </a:r>
          </a:p>
        </p:txBody>
      </p:sp>
      <p:graphicFrame>
        <p:nvGraphicFramePr>
          <p:cNvPr id="4" name="Označba mesta vsebine 3"/>
          <p:cNvGraphicFramePr>
            <a:graphicFrameLocks noGrp="1"/>
          </p:cNvGraphicFramePr>
          <p:nvPr>
            <p:ph idx="1"/>
          </p:nvPr>
        </p:nvGraphicFramePr>
        <p:xfrm>
          <a:off x="2527300" y="1152525"/>
          <a:ext cx="5934075" cy="5243508"/>
        </p:xfrm>
        <a:graphic>
          <a:graphicData uri="http://schemas.openxmlformats.org/drawingml/2006/table">
            <a:tbl>
              <a:tblPr/>
              <a:tblGrid>
                <a:gridCol w="3980350">
                  <a:extLst>
                    <a:ext uri="{9D8B030D-6E8A-4147-A177-3AD203B41FA5}">
                      <a16:colId xmlns:a16="http://schemas.microsoft.com/office/drawing/2014/main" xmlns="" val="2302204537"/>
                    </a:ext>
                  </a:extLst>
                </a:gridCol>
                <a:gridCol w="1953725">
                  <a:extLst>
                    <a:ext uri="{9D8B030D-6E8A-4147-A177-3AD203B41FA5}">
                      <a16:colId xmlns:a16="http://schemas.microsoft.com/office/drawing/2014/main" xmlns="" val="603370787"/>
                    </a:ext>
                  </a:extLst>
                </a:gridCol>
              </a:tblGrid>
              <a:tr h="353128">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NAME OF ACTIVITY</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CLASS</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382708017"/>
                  </a:ext>
                </a:extLst>
              </a:tr>
              <a:tr h="444580">
                <a:tc>
                  <a:txBody>
                    <a:bodyPr/>
                    <a:lstStyle/>
                    <a:p>
                      <a:pPr rtl="0" fontAlgn="t">
                        <a:spcBef>
                          <a:spcPts val="0"/>
                        </a:spcBef>
                        <a:spcAft>
                          <a:spcPts val="0"/>
                        </a:spcAft>
                      </a:pPr>
                      <a:r>
                        <a:rPr lang="sl-SI" sz="2000" b="1" i="0" u="none" strike="noStrike" dirty="0" err="1">
                          <a:solidFill>
                            <a:schemeClr val="tx1"/>
                          </a:solidFill>
                          <a:effectLst/>
                          <a:latin typeface="Arial" panose="020B0604020202020204" pitchFamily="34" charset="0"/>
                        </a:rPr>
                        <a:t>The</a:t>
                      </a:r>
                      <a:r>
                        <a:rPr lang="sl-SI" sz="2000" b="1" i="0" u="none" strike="noStrike" dirty="0">
                          <a:solidFill>
                            <a:schemeClr val="tx1"/>
                          </a:solidFill>
                          <a:effectLst/>
                          <a:latin typeface="Arial" panose="020B0604020202020204" pitchFamily="34" charset="0"/>
                        </a:rPr>
                        <a:t> </a:t>
                      </a:r>
                      <a:r>
                        <a:rPr lang="sl-SI" sz="2000" b="1" i="0" u="none" strike="noStrike" dirty="0" err="1">
                          <a:solidFill>
                            <a:schemeClr val="tx1"/>
                          </a:solidFill>
                          <a:effectLst/>
                          <a:latin typeface="Arial" panose="020B0604020202020204" pitchFamily="34" charset="0"/>
                        </a:rPr>
                        <a:t>School</a:t>
                      </a:r>
                      <a:r>
                        <a:rPr lang="sl-SI" sz="2000" b="1" i="0" u="none" strike="noStrike" dirty="0">
                          <a:solidFill>
                            <a:schemeClr val="tx1"/>
                          </a:solidFill>
                          <a:effectLst/>
                          <a:latin typeface="Arial" panose="020B0604020202020204" pitchFamily="34" charset="0"/>
                        </a:rPr>
                        <a:t> </a:t>
                      </a:r>
                      <a:r>
                        <a:rPr lang="sl-SI" sz="2000" b="1" i="0" u="none" strike="noStrike" dirty="0" err="1">
                          <a:solidFill>
                            <a:schemeClr val="tx1"/>
                          </a:solidFill>
                          <a:effectLst/>
                          <a:latin typeface="Arial" panose="020B0604020202020204" pitchFamily="34" charset="0"/>
                        </a:rPr>
                        <a:t>Choir</a:t>
                      </a:r>
                      <a:r>
                        <a:rPr lang="sl-SI" sz="2000" b="1" i="0" u="none" strike="noStrike" dirty="0">
                          <a:solidFill>
                            <a:schemeClr val="tx1"/>
                          </a:solidFill>
                          <a:effectLst/>
                          <a:latin typeface="Arial" panose="020B0604020202020204" pitchFamily="34" charset="0"/>
                        </a:rPr>
                        <a:t> </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4 - 7</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228143027"/>
                  </a:ext>
                </a:extLst>
              </a:tr>
              <a:tr h="444580">
                <a:tc>
                  <a:txBody>
                    <a:bodyPr/>
                    <a:lstStyle/>
                    <a:p>
                      <a:pPr rtl="0" fontAlgn="t">
                        <a:spcBef>
                          <a:spcPts val="0"/>
                        </a:spcBef>
                        <a:spcAft>
                          <a:spcPts val="0"/>
                        </a:spcAft>
                      </a:pPr>
                      <a:r>
                        <a:rPr lang="sl-SI" sz="2000" b="1" i="0" u="none" strike="noStrike">
                          <a:solidFill>
                            <a:schemeClr val="tx1"/>
                          </a:solidFill>
                          <a:effectLst/>
                          <a:latin typeface="Arial" panose="020B0604020202020204" pitchFamily="34" charset="0"/>
                        </a:rPr>
                        <a:t>Theatre in the Classroom</a:t>
                      </a:r>
                      <a:endParaRPr lang="sl-SI" sz="200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1 - 9</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487301313"/>
                  </a:ext>
                </a:extLst>
              </a:tr>
              <a:tr h="444580">
                <a:tc>
                  <a:txBody>
                    <a:bodyPr/>
                    <a:lstStyle/>
                    <a:p>
                      <a:pPr rtl="0" fontAlgn="t">
                        <a:spcBef>
                          <a:spcPts val="486"/>
                        </a:spcBef>
                        <a:spcAft>
                          <a:spcPts val="0"/>
                        </a:spcAft>
                      </a:pPr>
                      <a:r>
                        <a:rPr lang="sl-SI" sz="2000" b="1" i="0" u="none" strike="noStrike">
                          <a:solidFill>
                            <a:schemeClr val="tx1"/>
                          </a:solidFill>
                          <a:effectLst/>
                          <a:latin typeface="Arial" panose="020B0604020202020204" pitchFamily="34" charset="0"/>
                        </a:rPr>
                        <a:t>English Drama group</a:t>
                      </a:r>
                      <a:endParaRPr lang="sl-SI" sz="200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3 - 5</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202279530"/>
                  </a:ext>
                </a:extLst>
              </a:tr>
              <a:tr h="444580">
                <a:tc>
                  <a:txBody>
                    <a:bodyPr/>
                    <a:lstStyle/>
                    <a:p>
                      <a:pPr rtl="0" fontAlgn="t">
                        <a:spcBef>
                          <a:spcPts val="486"/>
                        </a:spcBef>
                        <a:spcAft>
                          <a:spcPts val="0"/>
                        </a:spcAft>
                      </a:pPr>
                      <a:r>
                        <a:rPr lang="en-US" sz="2000" b="1" i="0" u="none" strike="noStrike" dirty="0">
                          <a:solidFill>
                            <a:schemeClr val="tx1"/>
                          </a:solidFill>
                          <a:effectLst/>
                          <a:latin typeface="Arial" panose="020B0604020202020204" pitchFamily="34" charset="0"/>
                        </a:rPr>
                        <a:t>You and me: We are Europe</a:t>
                      </a:r>
                      <a:endParaRPr lang="en-US"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6 -7</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225573092"/>
                  </a:ext>
                </a:extLst>
              </a:tr>
              <a:tr h="444580">
                <a:tc>
                  <a:txBody>
                    <a:bodyPr/>
                    <a:lstStyle/>
                    <a:p>
                      <a:pPr rtl="0" fontAlgn="t">
                        <a:spcBef>
                          <a:spcPts val="0"/>
                        </a:spcBef>
                        <a:spcAft>
                          <a:spcPts val="0"/>
                        </a:spcAft>
                      </a:pPr>
                      <a:r>
                        <a:rPr lang="sl-SI" sz="2000" b="1" i="0" u="none" strike="noStrike" dirty="0" err="1">
                          <a:solidFill>
                            <a:schemeClr val="tx1"/>
                          </a:solidFill>
                          <a:effectLst/>
                          <a:latin typeface="Arial" panose="020B0604020202020204" pitchFamily="34" charset="0"/>
                        </a:rPr>
                        <a:t>The</a:t>
                      </a:r>
                      <a:r>
                        <a:rPr lang="sl-SI" sz="2000" b="1" i="0" u="none" strike="noStrike" dirty="0">
                          <a:solidFill>
                            <a:schemeClr val="tx1"/>
                          </a:solidFill>
                          <a:effectLst/>
                          <a:latin typeface="Arial" panose="020B0604020202020204" pitchFamily="34" charset="0"/>
                        </a:rPr>
                        <a:t> </a:t>
                      </a:r>
                      <a:r>
                        <a:rPr lang="sl-SI" sz="2000" b="1" i="0" u="none" strike="noStrike" dirty="0" err="1">
                          <a:solidFill>
                            <a:schemeClr val="tx1"/>
                          </a:solidFill>
                          <a:effectLst/>
                          <a:latin typeface="Arial" panose="020B0604020202020204" pitchFamily="34" charset="0"/>
                        </a:rPr>
                        <a:t>School</a:t>
                      </a:r>
                      <a:r>
                        <a:rPr lang="sl-SI" sz="2000" b="1" i="0" u="none" strike="noStrike" dirty="0">
                          <a:solidFill>
                            <a:schemeClr val="tx1"/>
                          </a:solidFill>
                          <a:effectLst/>
                          <a:latin typeface="Arial" panose="020B0604020202020204" pitchFamily="34" charset="0"/>
                        </a:rPr>
                        <a:t> Magazine</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7 - 9</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534738513"/>
                  </a:ext>
                </a:extLst>
              </a:tr>
              <a:tr h="444580">
                <a:tc>
                  <a:txBody>
                    <a:bodyPr/>
                    <a:lstStyle/>
                    <a:p>
                      <a:pPr rtl="0" fontAlgn="t">
                        <a:spcBef>
                          <a:spcPts val="0"/>
                        </a:spcBef>
                        <a:spcAft>
                          <a:spcPts val="0"/>
                        </a:spcAft>
                      </a:pPr>
                      <a:r>
                        <a:rPr lang="sl-SI" sz="2000" b="1" i="0" u="none" strike="noStrike" dirty="0" err="1">
                          <a:solidFill>
                            <a:schemeClr val="tx1"/>
                          </a:solidFill>
                          <a:effectLst/>
                          <a:latin typeface="Arial" panose="020B0604020202020204" pitchFamily="34" charset="0"/>
                        </a:rPr>
                        <a:t>Creative</a:t>
                      </a:r>
                      <a:r>
                        <a:rPr lang="sl-SI" sz="2000" b="1" i="0" u="none" strike="noStrike" dirty="0">
                          <a:solidFill>
                            <a:schemeClr val="tx1"/>
                          </a:solidFill>
                          <a:effectLst/>
                          <a:latin typeface="Arial" panose="020B0604020202020204" pitchFamily="34" charset="0"/>
                        </a:rPr>
                        <a:t> </a:t>
                      </a:r>
                      <a:r>
                        <a:rPr lang="sl-SI" sz="2000" b="1" i="0" u="none" strike="noStrike" dirty="0" err="1">
                          <a:solidFill>
                            <a:schemeClr val="tx1"/>
                          </a:solidFill>
                          <a:effectLst/>
                          <a:latin typeface="Arial" panose="020B0604020202020204" pitchFamily="34" charset="0"/>
                        </a:rPr>
                        <a:t>recycling</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2- 4 </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237963872"/>
                  </a:ext>
                </a:extLst>
              </a:tr>
              <a:tr h="444580">
                <a:tc>
                  <a:txBody>
                    <a:bodyPr/>
                    <a:lstStyle/>
                    <a:p>
                      <a:pPr rtl="0" fontAlgn="t">
                        <a:spcBef>
                          <a:spcPts val="0"/>
                        </a:spcBef>
                        <a:spcAft>
                          <a:spcPts val="0"/>
                        </a:spcAft>
                      </a:pPr>
                      <a:r>
                        <a:rPr lang="sl-SI" sz="2000" b="1" i="0" u="none" strike="noStrike">
                          <a:solidFill>
                            <a:schemeClr val="tx1"/>
                          </a:solidFill>
                          <a:effectLst/>
                          <a:latin typeface="Arial" panose="020B0604020202020204" pitchFamily="34" charset="0"/>
                        </a:rPr>
                        <a:t>Manual work </a:t>
                      </a:r>
                      <a:endParaRPr lang="sl-SI" sz="200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4 - 5</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2095639257"/>
                  </a:ext>
                </a:extLst>
              </a:tr>
              <a:tr h="444580">
                <a:tc>
                  <a:txBody>
                    <a:bodyPr/>
                    <a:lstStyle/>
                    <a:p>
                      <a:pPr rtl="0" fontAlgn="t">
                        <a:spcBef>
                          <a:spcPts val="0"/>
                        </a:spcBef>
                        <a:spcAft>
                          <a:spcPts val="0"/>
                        </a:spcAft>
                      </a:pPr>
                      <a:r>
                        <a:rPr lang="en-US" sz="2000" b="1" i="0" u="none" strike="noStrike">
                          <a:solidFill>
                            <a:schemeClr val="tx1"/>
                          </a:solidFill>
                          <a:effectLst/>
                          <a:latin typeface="Arial" panose="020B0604020202020204" pitchFamily="34" charset="0"/>
                        </a:rPr>
                        <a:t>The Sports Group 1, 2, 3</a:t>
                      </a:r>
                      <a:endParaRPr lang="en-US" sz="200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1 - 9</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2358227738"/>
                  </a:ext>
                </a:extLst>
              </a:tr>
              <a:tr h="444580">
                <a:tc>
                  <a:txBody>
                    <a:bodyPr/>
                    <a:lstStyle/>
                    <a:p>
                      <a:pPr rtl="0" fontAlgn="t">
                        <a:spcBef>
                          <a:spcPts val="0"/>
                        </a:spcBef>
                        <a:spcAft>
                          <a:spcPts val="0"/>
                        </a:spcAft>
                      </a:pPr>
                      <a:r>
                        <a:rPr lang="sl-SI" sz="2000" b="1" i="0" u="none" strike="noStrike" dirty="0" err="1">
                          <a:solidFill>
                            <a:schemeClr val="tx1"/>
                          </a:solidFill>
                          <a:effectLst/>
                          <a:latin typeface="Arial" panose="020B0604020202020204" pitchFamily="34" charset="0"/>
                        </a:rPr>
                        <a:t>Football</a:t>
                      </a:r>
                      <a:r>
                        <a:rPr lang="sl-SI" sz="2000" b="1" i="0" u="none" strike="noStrike" dirty="0">
                          <a:solidFill>
                            <a:schemeClr val="tx1"/>
                          </a:solidFill>
                          <a:effectLst/>
                          <a:latin typeface="Arial" panose="020B0604020202020204" pitchFamily="34" charset="0"/>
                        </a:rPr>
                        <a:t> </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1 - 4</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317536286"/>
                  </a:ext>
                </a:extLst>
              </a:tr>
              <a:tr h="444580">
                <a:tc>
                  <a:txBody>
                    <a:bodyPr/>
                    <a:lstStyle/>
                    <a:p>
                      <a:pPr rtl="0" fontAlgn="t">
                        <a:spcBef>
                          <a:spcPts val="0"/>
                        </a:spcBef>
                        <a:spcAft>
                          <a:spcPts val="0"/>
                        </a:spcAft>
                      </a:pPr>
                      <a:r>
                        <a:rPr lang="sl-SI" sz="2000" b="1" i="0" u="none" strike="noStrike">
                          <a:solidFill>
                            <a:schemeClr val="tx1"/>
                          </a:solidFill>
                          <a:effectLst/>
                          <a:latin typeface="Arial" panose="020B0604020202020204" pitchFamily="34" charset="0"/>
                        </a:rPr>
                        <a:t>Table tennis</a:t>
                      </a:r>
                      <a:endParaRPr lang="sl-SI" sz="200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4 - 6</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387797608"/>
                  </a:ext>
                </a:extLst>
              </a:tr>
              <a:tr h="444580">
                <a:tc>
                  <a:txBody>
                    <a:bodyPr/>
                    <a:lstStyle/>
                    <a:p>
                      <a:pPr rtl="0" fontAlgn="t">
                        <a:spcBef>
                          <a:spcPts val="0"/>
                        </a:spcBef>
                        <a:spcAft>
                          <a:spcPts val="0"/>
                        </a:spcAft>
                      </a:pPr>
                      <a:r>
                        <a:rPr lang="sl-SI" sz="2000" b="1" i="0" u="none" strike="noStrike">
                          <a:solidFill>
                            <a:schemeClr val="tx1"/>
                          </a:solidFill>
                          <a:effectLst/>
                          <a:latin typeface="Arial" panose="020B0604020202020204" pitchFamily="34" charset="0"/>
                        </a:rPr>
                        <a:t>Mini-handball</a:t>
                      </a:r>
                      <a:endParaRPr lang="sl-SI" sz="200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sl-SI" sz="1400" b="0" i="0" u="none" strike="noStrike" dirty="0">
                          <a:solidFill>
                            <a:schemeClr val="tx1"/>
                          </a:solidFill>
                          <a:effectLst/>
                          <a:latin typeface="Arial" panose="020B0604020202020204" pitchFamily="34" charset="0"/>
                        </a:rPr>
                        <a:t>1 - 5</a:t>
                      </a:r>
                      <a:endParaRPr lang="sl-SI" sz="2000" dirty="0">
                        <a:solidFill>
                          <a:schemeClr val="tx1"/>
                        </a:solidFill>
                        <a:effectLst/>
                      </a:endParaRPr>
                    </a:p>
                  </a:txBody>
                  <a:tcPr marL="69853" marR="69853" marT="69870" marB="6987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90304276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250" advClick="0" advTm="3000"/>
    </mc:Choice>
    <mc:Fallback xmlns="">
      <p:transition spd="slow" advClick="0" advTm="3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elektreno">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555</TotalTime>
  <Words>641</Words>
  <Application>Microsoft Office PowerPoint</Application>
  <PresentationFormat>Širokozaslonsko</PresentationFormat>
  <Paragraphs>145</Paragraphs>
  <Slides>14</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14</vt:i4>
      </vt:variant>
    </vt:vector>
  </HeadingPairs>
  <TitlesOfParts>
    <vt:vector size="18" baseType="lpstr">
      <vt:lpstr>Arial</vt:lpstr>
      <vt:lpstr>Century Gothic</vt:lpstr>
      <vt:lpstr>Wingdings 3</vt:lpstr>
      <vt:lpstr>Naelektreno</vt:lpstr>
      <vt:lpstr>Istituto comprensivo "Dante Alighieri " Isola Osnovna šola Dante Alighieri Izola Comprehensive Institute Dante Alighieri Izola </vt:lpstr>
      <vt:lpstr>PowerPointova predstavitev</vt:lpstr>
      <vt:lpstr>PowerPointova predstavitev</vt:lpstr>
      <vt:lpstr>The comprehensive school Dante Alighieri comprises:</vt:lpstr>
      <vt:lpstr>PowerPointova predstavitev</vt:lpstr>
      <vt:lpstr>PowerPointova predstavitev</vt:lpstr>
      <vt:lpstr>SUBJECTS</vt:lpstr>
      <vt:lpstr>OPTIONAL SUBJECTS</vt:lpstr>
      <vt:lpstr>Additional activities</vt:lpstr>
      <vt:lpstr>Courses</vt:lpstr>
      <vt:lpstr>Projects</vt:lpstr>
      <vt:lpstr>PowerPointova predstavitev</vt:lpstr>
      <vt:lpstr>Social and cultural background</vt:lpstr>
      <vt:lpstr>Students with special educational needs (SEM) </vt:lpstr>
    </vt:vector>
  </TitlesOfParts>
  <Company>MIZS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Istituto comprensivo "Dante Alighieri " Isola Osnovna šola Dante Alighieri Izola Comprehensive Institute Dante Alighieri Isola</dc:title>
  <dc:creator>Lorena Buzečan</dc:creator>
  <cp:lastModifiedBy>jadranka mittendorfer</cp:lastModifiedBy>
  <cp:revision>30</cp:revision>
  <dcterms:created xsi:type="dcterms:W3CDTF">2019-10-23T07:12:54Z</dcterms:created>
  <dcterms:modified xsi:type="dcterms:W3CDTF">2019-11-22T20:07:43Z</dcterms:modified>
</cp:coreProperties>
</file>