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28"/>
  </p:notesMasterIdLst>
  <p:sldIdLst>
    <p:sldId id="256" r:id="rId2"/>
    <p:sldId id="278" r:id="rId3"/>
    <p:sldId id="257" r:id="rId4"/>
    <p:sldId id="258" r:id="rId5"/>
    <p:sldId id="259" r:id="rId6"/>
    <p:sldId id="260" r:id="rId7"/>
    <p:sldId id="262" r:id="rId8"/>
    <p:sldId id="261" r:id="rId9"/>
    <p:sldId id="265" r:id="rId10"/>
    <p:sldId id="263" r:id="rId11"/>
    <p:sldId id="264" r:id="rId12"/>
    <p:sldId id="266" r:id="rId13"/>
    <p:sldId id="267" r:id="rId14"/>
    <p:sldId id="280" r:id="rId15"/>
    <p:sldId id="281" r:id="rId16"/>
    <p:sldId id="279" r:id="rId17"/>
    <p:sldId id="268" r:id="rId18"/>
    <p:sldId id="271" r:id="rId19"/>
    <p:sldId id="269" r:id="rId20"/>
    <p:sldId id="270" r:id="rId21"/>
    <p:sldId id="275" r:id="rId22"/>
    <p:sldId id="272" r:id="rId23"/>
    <p:sldId id="273" r:id="rId24"/>
    <p:sldId id="274" r:id="rId25"/>
    <p:sldId id="277" r:id="rId26"/>
    <p:sldId id="276" r:id="rId2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7" d="100"/>
          <a:sy n="87" d="100"/>
        </p:scale>
        <p:origin x="-1330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10E13-3C11-4C46-9760-F35673A73433}" type="datetimeFigureOut">
              <a:rPr lang="it-IT" smtClean="0"/>
              <a:pPr/>
              <a:t>13/11/2019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989E9F-6C30-403F-B97D-4275A45E2AB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6034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89E9F-6C30-403F-B97D-4275A45E2ABF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3236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01FF-4AEC-44A9-AA70-C3BAD6220478}" type="datetime1">
              <a:rPr lang="it-IT" smtClean="0"/>
              <a:pPr/>
              <a:t>13/11/2019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Istituto Comprensivo Margherita di Savoia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1E023-520F-471C-8B60-C7C6A8F78CA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6B4D4-2BC7-4E68-B531-C0928E0E4917}" type="datetime1">
              <a:rPr lang="it-IT" smtClean="0"/>
              <a:pPr/>
              <a:t>13/11/2019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Istituto Comprensivo Margherita di Savoia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1E023-520F-471C-8B60-C7C6A8F78CA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E55B3-1325-4E1F-B220-1547E1DF6898}" type="datetime1">
              <a:rPr lang="it-IT" smtClean="0"/>
              <a:pPr/>
              <a:t>13/11/2019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Istituto Comprensivo Margherita di Savoia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1E023-520F-471C-8B60-C7C6A8F78CA2}" type="slidenum">
              <a:rPr lang="it-IT" smtClean="0"/>
              <a:pPr/>
              <a:t>‹N›</a:t>
            </a:fld>
            <a:endParaRPr lang="it-IT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0567C-FBA8-4B12-B562-C79AE0EE71C0}" type="datetime1">
              <a:rPr lang="it-IT" smtClean="0"/>
              <a:pPr/>
              <a:t>13/11/2019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Istituto Comprensivo Margherita di Savoia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1E023-520F-471C-8B60-C7C6A8F78CA2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3558C-B781-444E-84A6-EAB4B8F5D4FB}" type="datetime1">
              <a:rPr lang="it-IT" smtClean="0"/>
              <a:pPr/>
              <a:t>13/11/2019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Istituto Comprensivo Margherita di Savoia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1E023-520F-471C-8B60-C7C6A8F78CA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CCB1-8AB3-4494-8172-6F36E98F9499}" type="datetime1">
              <a:rPr lang="it-IT" smtClean="0"/>
              <a:pPr/>
              <a:t>13/11/2019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Istituto Comprensivo Margherita di Savoia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1E023-520F-471C-8B60-C7C6A8F78CA2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4E70-9345-42DC-A113-92446A28EB69}" type="datetime1">
              <a:rPr lang="it-IT" smtClean="0"/>
              <a:pPr/>
              <a:t>13/11/2019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Istituto Comprensivo Margherita di Savoia</a:t>
            </a: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1E023-520F-471C-8B60-C7C6A8F78CA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8D7E-3191-4525-AA24-874E22B9313B}" type="datetime1">
              <a:rPr lang="it-IT" smtClean="0"/>
              <a:pPr/>
              <a:t>13/11/2019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Istituto Comprensivo Margherita di Savoia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1E023-520F-471C-8B60-C7C6A8F78CA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3ECA0-29DC-400F-9B39-6043AAC0CB33}" type="datetime1">
              <a:rPr lang="it-IT" smtClean="0"/>
              <a:pPr/>
              <a:t>13/11/2019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Istituto Comprensivo Margherita di Savoia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1E023-520F-471C-8B60-C7C6A8F78CA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AE7C-E829-432E-BBF4-37DF7D7E805F}" type="datetime1">
              <a:rPr lang="it-IT" smtClean="0"/>
              <a:pPr/>
              <a:t>13/11/2019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Istituto Comprensivo Margherita di Savoia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1E023-520F-471C-8B60-C7C6A8F78CA2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67C4-D928-45FA-BD3B-5782F3A57BF9}" type="datetime1">
              <a:rPr lang="it-IT" smtClean="0"/>
              <a:pPr/>
              <a:t>13/11/2019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Istituto Comprensivo Margherita di Savoia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1E023-520F-471C-8B60-C7C6A8F78CA2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8214B5A-05D3-4C5F-89BD-FB63AF81D991}" type="datetime1">
              <a:rPr lang="it-IT" smtClean="0"/>
              <a:pPr/>
              <a:t>13/11/2019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Istituto Comprensivo Margherita di Savoia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A41E023-520F-471C-8B60-C7C6A8F78CA2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ERASMUS%20+/SALT-WORK%20IN%20PROGRESS/Foto%20Creta%20Beatrice/Activities.mp4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ERASMUS%20+/SALT-WORK%20IN%20PROGRESS/Foto%20Creta%20Beatrice/salt%20show.mp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ERASMUS%20+/SALT-WORK%20IN%20PROGRESS/Foto%20Creta%20Beatrice/20191029_123011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youtube.com/watch?v=snW5WjJ8Obo&amp;feature=youtu.be&amp;fbclid=IwAR1lqZ4wIF_cz0FlBQgvrd1bEt8UW5aXiVBt7gtaURMPjZWaxF2ZTIpwH5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ERASMUS%20+/SALT-WORK%20IN%20PROGRESS/Foto%20Creta%20Beatrice/20191031_111749.mp4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hyperlink" Target="export--1.MP4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5.jpeg"/><Relationship Id="rId7" Type="http://schemas.openxmlformats.org/officeDocument/2006/relationships/hyperlink" Target="ERASMUS%20+/SALT-WORK%20IN%20PROGRESS/Foto%20Creta%20Beatrice/20191031_120914.mp4" TargetMode="External"/><Relationship Id="rId2" Type="http://schemas.openxmlformats.org/officeDocument/2006/relationships/hyperlink" Target="ERASMUS%20+/SALT-WORK%20IN%20PROGRESS/Foto%20Creta%20Beatrice/20191031_120505.mp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hyperlink" Target="ERASMUS%20+/SALT-WORK%20IN%20PROGRESS/Foto%20Creta%20Beatrice/20191031_120058.mp4" TargetMode="External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ltworkinprogress.eu/" TargetMode="External"/><Relationship Id="rId2" Type="http://schemas.openxmlformats.org/officeDocument/2006/relationships/hyperlink" Target="https://twinspace.etwinning.net/97075/home" TargetMode="Externa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Meeting%20Creta%20foto/20191029_092812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Video%20Minotauro.mp4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Salt-work in progress: piccoli ciceroni</a:t>
            </a:r>
            <a:br>
              <a:rPr lang="it-IT" sz="3600" dirty="0" smtClean="0"/>
            </a:br>
            <a:r>
              <a:rPr lang="it-IT" sz="3600" dirty="0" smtClean="0"/>
              <a:t>FIRST MEETING IN CRETE</a:t>
            </a:r>
            <a:endParaRPr lang="it-IT" sz="360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28-31 </a:t>
            </a:r>
            <a:r>
              <a:rPr lang="it-IT" dirty="0" err="1" smtClean="0"/>
              <a:t>October</a:t>
            </a:r>
            <a:r>
              <a:rPr lang="it-IT" dirty="0" smtClean="0"/>
              <a:t> 2019</a:t>
            </a:r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Istituto Comprensivo Margherita di Savoia</a:t>
            </a:r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79132"/>
            <a:ext cx="1699260" cy="172212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988392"/>
            <a:ext cx="2743200" cy="10668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950812" y="5270165"/>
            <a:ext cx="4120090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002060"/>
                </a:solidFill>
              </a:rPr>
              <a:t>Margherita di </a:t>
            </a:r>
            <a:r>
              <a:rPr lang="it-IT" dirty="0">
                <a:solidFill>
                  <a:srgbClr val="002060"/>
                </a:solidFill>
              </a:rPr>
              <a:t>S</a:t>
            </a:r>
            <a:r>
              <a:rPr lang="it-IT" dirty="0" smtClean="0">
                <a:solidFill>
                  <a:srgbClr val="002060"/>
                </a:solidFill>
              </a:rPr>
              <a:t>avoia</a:t>
            </a:r>
          </a:p>
          <a:p>
            <a:pPr algn="ctr"/>
            <a:r>
              <a:rPr lang="it-IT" dirty="0" smtClean="0">
                <a:solidFill>
                  <a:srgbClr val="002060"/>
                </a:solidFill>
              </a:rPr>
              <a:t>14 </a:t>
            </a:r>
            <a:r>
              <a:rPr lang="it-IT" dirty="0" err="1" smtClean="0">
                <a:solidFill>
                  <a:srgbClr val="002060"/>
                </a:solidFill>
              </a:rPr>
              <a:t>November</a:t>
            </a:r>
            <a:r>
              <a:rPr lang="it-IT" dirty="0" smtClean="0">
                <a:solidFill>
                  <a:srgbClr val="002060"/>
                </a:solidFill>
              </a:rPr>
              <a:t> 2019 </a:t>
            </a:r>
            <a:r>
              <a:rPr lang="it-IT" dirty="0" err="1" smtClean="0">
                <a:solidFill>
                  <a:srgbClr val="002060"/>
                </a:solidFill>
              </a:rPr>
              <a:t>Dissemination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E</a:t>
            </a:r>
            <a:r>
              <a:rPr lang="it-IT" dirty="0" err="1" smtClean="0">
                <a:solidFill>
                  <a:srgbClr val="002060"/>
                </a:solidFill>
              </a:rPr>
              <a:t>vent</a:t>
            </a:r>
            <a:endParaRPr lang="it-IT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44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Istituto Comprensivo Margherita di Savoia</a:t>
            </a:r>
            <a:endParaRPr lang="it-IT"/>
          </a:p>
        </p:txBody>
      </p:sp>
      <p:pic>
        <p:nvPicPr>
          <p:cNvPr id="22" name="Segnaposto contenuto 21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79346"/>
            <a:ext cx="3822700" cy="2150268"/>
          </a:xfrm>
        </p:spPr>
      </p:pic>
      <p:pic>
        <p:nvPicPr>
          <p:cNvPr id="23" name="Segnaposto contenuto 22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372" y="3717032"/>
            <a:ext cx="3822700" cy="2150268"/>
          </a:xfr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89912"/>
            <a:ext cx="3803914" cy="213970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32" y="3717032"/>
            <a:ext cx="3819248" cy="214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4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Istituto Comprensivo Margherita di Savoia</a:t>
            </a:r>
            <a:endParaRPr lang="it-IT"/>
          </a:p>
        </p:txBody>
      </p:sp>
      <p:pic>
        <p:nvPicPr>
          <p:cNvPr id="15" name="Segnaposto contenuto 1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619" y="849994"/>
            <a:ext cx="4232861" cy="2380984"/>
          </a:xfrm>
        </p:spPr>
      </p:pic>
      <p:pic>
        <p:nvPicPr>
          <p:cNvPr id="16" name="Segnaposto contenuto 1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45024"/>
            <a:ext cx="4259521" cy="2395980"/>
          </a:xfr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559" y="3645024"/>
            <a:ext cx="4243921" cy="2387206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80" y="836712"/>
            <a:ext cx="4256473" cy="239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00808"/>
            <a:ext cx="7413294" cy="4168498"/>
          </a:xfrm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Istituto Comprensivo Margherita di Savoia</a:t>
            </a:r>
            <a:endParaRPr lang="it-IT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School </a:t>
            </a:r>
            <a:r>
              <a:rPr lang="it-IT" dirty="0" err="1" smtClean="0"/>
              <a:t>activities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0130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Istituto Comprensivo Margherita di Savoia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64" y="332656"/>
            <a:ext cx="4176464" cy="234926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49724"/>
            <a:ext cx="3855432" cy="216868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39802"/>
            <a:ext cx="4176464" cy="234926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06" y="2875792"/>
            <a:ext cx="3756142" cy="3553779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85352" y="2924944"/>
            <a:ext cx="4314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002060"/>
                </a:solidFill>
              </a:rPr>
              <a:t>Erasmus </a:t>
            </a:r>
            <a:r>
              <a:rPr lang="it-IT" sz="2800" dirty="0" err="1" smtClean="0">
                <a:solidFill>
                  <a:srgbClr val="002060"/>
                </a:solidFill>
              </a:rPr>
              <a:t>friendship</a:t>
            </a:r>
            <a:r>
              <a:rPr lang="it-IT" sz="2800" dirty="0" smtClean="0">
                <a:solidFill>
                  <a:srgbClr val="002060"/>
                </a:solidFill>
              </a:rPr>
              <a:t> </a:t>
            </a:r>
            <a:r>
              <a:rPr lang="it-IT" sz="2800" dirty="0" err="1" smtClean="0">
                <a:solidFill>
                  <a:srgbClr val="002060"/>
                </a:solidFill>
              </a:rPr>
              <a:t>tree</a:t>
            </a:r>
            <a:endParaRPr lang="it-IT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28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Istituto Comprensivo Margherita di Savoia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39" y="3717032"/>
            <a:ext cx="3911961" cy="244827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02936" y="3717031"/>
            <a:ext cx="3960440" cy="244827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176" y="562424"/>
            <a:ext cx="3911960" cy="293397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03" y="548680"/>
            <a:ext cx="3911960" cy="293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5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Istituto Comprensivo Margherita di Savoia</a:t>
            </a:r>
            <a:endParaRPr lang="it-IT"/>
          </a:p>
        </p:txBody>
      </p:sp>
      <p:pic>
        <p:nvPicPr>
          <p:cNvPr id="3" name="Immagine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620687"/>
            <a:ext cx="5425702" cy="305195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8" y="3861048"/>
            <a:ext cx="4176466" cy="234926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128" y="3846176"/>
            <a:ext cx="4176464" cy="234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6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Istituto Comprensivo Margherita di Savoia</a:t>
            </a:r>
            <a:endParaRPr lang="it-IT"/>
          </a:p>
        </p:txBody>
      </p:sp>
      <p:pic>
        <p:nvPicPr>
          <p:cNvPr id="3" name="Immagine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48" y="1484784"/>
            <a:ext cx="5171854" cy="387889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592" y="4085644"/>
            <a:ext cx="3412169" cy="233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45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Istituto Comprensivo Margherita di Savoia</a:t>
            </a:r>
            <a:endParaRPr lang="it-IT"/>
          </a:p>
        </p:txBody>
      </p:sp>
      <p:pic>
        <p:nvPicPr>
          <p:cNvPr id="3" name="Immagine 2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099109"/>
            <a:ext cx="5472608" cy="307834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20085" y="2662921"/>
            <a:ext cx="4480497" cy="252028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3131840" y="1904280"/>
            <a:ext cx="3068213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r"/>
            <a:r>
              <a:rPr lang="it-IT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</a:t>
            </a:r>
            <a:r>
              <a:rPr lang="it-IT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</a:t>
            </a:r>
            <a:r>
              <a:rPr lang="it-IT" sz="32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obotic</a:t>
            </a:r>
            <a:r>
              <a:rPr lang="it-IT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Lab</a:t>
            </a:r>
            <a:endParaRPr lang="it-IT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5536" y="1005874"/>
            <a:ext cx="2592288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Istituto Comprensivo Margherita di Savoia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712" y="3861048"/>
            <a:ext cx="4283968" cy="240973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620688"/>
            <a:ext cx="5364088" cy="30173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52" y="3861048"/>
            <a:ext cx="4283968" cy="240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75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Istituto Comprensivo Margherita di Savoia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4" y="908720"/>
            <a:ext cx="3761960" cy="211610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4" y="4005064"/>
            <a:ext cx="3761960" cy="211610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08720"/>
            <a:ext cx="3761960" cy="211610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997952"/>
            <a:ext cx="3761960" cy="211610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971600" y="3284984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chemeClr val="tx2"/>
                </a:solidFill>
              </a:rPr>
              <a:t>The </a:t>
            </a:r>
            <a:r>
              <a:rPr lang="it-IT" sz="2800" dirty="0" err="1">
                <a:solidFill>
                  <a:schemeClr val="tx2"/>
                </a:solidFill>
              </a:rPr>
              <a:t>a</a:t>
            </a:r>
            <a:r>
              <a:rPr lang="it-IT" sz="2800" dirty="0" err="1" smtClean="0">
                <a:solidFill>
                  <a:schemeClr val="tx2"/>
                </a:solidFill>
              </a:rPr>
              <a:t>rcheological</a:t>
            </a:r>
            <a:r>
              <a:rPr lang="it-IT" sz="2800" dirty="0" smtClean="0">
                <a:solidFill>
                  <a:schemeClr val="tx2"/>
                </a:solidFill>
              </a:rPr>
              <a:t> site of </a:t>
            </a:r>
            <a:r>
              <a:rPr lang="it-IT" sz="2800" dirty="0" err="1">
                <a:solidFill>
                  <a:schemeClr val="tx2"/>
                </a:solidFill>
              </a:rPr>
              <a:t>K</a:t>
            </a:r>
            <a:r>
              <a:rPr lang="it-IT" sz="2800" dirty="0" err="1" smtClean="0">
                <a:solidFill>
                  <a:schemeClr val="tx2"/>
                </a:solidFill>
              </a:rPr>
              <a:t>nossos</a:t>
            </a:r>
            <a:endParaRPr lang="it-IT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67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338328"/>
            <a:ext cx="8435280" cy="1252728"/>
          </a:xfrm>
        </p:spPr>
        <p:txBody>
          <a:bodyPr>
            <a:normAutofit fontScale="90000"/>
          </a:bodyPr>
          <a:lstStyle/>
          <a:p>
            <a:r>
              <a:rPr lang="it-IT" dirty="0" err="1" smtClean="0"/>
              <a:t>Our</a:t>
            </a:r>
            <a:r>
              <a:rPr lang="it-IT" dirty="0" smtClean="0"/>
              <a:t> trip</a:t>
            </a:r>
            <a:br>
              <a:rPr lang="it-IT" dirty="0" smtClean="0"/>
            </a:br>
            <a:r>
              <a:rPr lang="it-IT" sz="4000" dirty="0" smtClean="0"/>
              <a:t>Bari-Rome/Rome-</a:t>
            </a:r>
            <a:r>
              <a:rPr lang="it-IT" sz="4000" dirty="0" err="1" smtClean="0"/>
              <a:t>Athens</a:t>
            </a:r>
            <a:r>
              <a:rPr lang="it-IT" sz="4000" dirty="0" smtClean="0"/>
              <a:t>/</a:t>
            </a:r>
            <a:r>
              <a:rPr lang="it-IT" sz="4000" dirty="0" err="1" smtClean="0"/>
              <a:t>Athens-Heraklion</a:t>
            </a:r>
            <a:endParaRPr lang="it-IT" sz="4000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Istituto Comprensivo Margherita di Savoia</a:t>
            </a:r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60" y="1700808"/>
            <a:ext cx="7581900" cy="4267200"/>
          </a:xfrm>
          <a:prstGeom prst="rect">
            <a:avLst/>
          </a:prstGeom>
        </p:spPr>
      </p:pic>
      <p:cxnSp>
        <p:nvCxnSpPr>
          <p:cNvPr id="6" name="Connettore 2 5"/>
          <p:cNvCxnSpPr/>
          <p:nvPr/>
        </p:nvCxnSpPr>
        <p:spPr>
          <a:xfrm flipH="1" flipV="1">
            <a:off x="2483768" y="3425568"/>
            <a:ext cx="1224136" cy="288032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>
            <a:off x="2555776" y="3458360"/>
            <a:ext cx="2880320" cy="1296144"/>
          </a:xfrm>
          <a:prstGeom prst="straightConnector1">
            <a:avLst/>
          </a:prstGeom>
          <a:ln w="38100" cap="flat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>
            <a:off x="5436080" y="4770480"/>
            <a:ext cx="628624" cy="936104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691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The </a:t>
            </a:r>
            <a:r>
              <a:rPr lang="it-IT" dirty="0" err="1" smtClean="0"/>
              <a:t>ancient</a:t>
            </a:r>
            <a:r>
              <a:rPr lang="it-IT" dirty="0" smtClean="0"/>
              <a:t> </a:t>
            </a:r>
            <a:r>
              <a:rPr lang="it-IT" dirty="0" err="1" smtClean="0"/>
              <a:t>salins</a:t>
            </a:r>
            <a:r>
              <a:rPr lang="it-IT" dirty="0" smtClean="0"/>
              <a:t> of </a:t>
            </a:r>
            <a:r>
              <a:rPr lang="it-IT" dirty="0" err="1" smtClean="0"/>
              <a:t>Elounda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Istituto Comprensivo Margherita di Savoia</a:t>
            </a:r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050" y="2345230"/>
            <a:ext cx="3027917" cy="170320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394" y="2345230"/>
            <a:ext cx="3027916" cy="170320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3339" y="2931310"/>
            <a:ext cx="3972000" cy="223425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271" y="4174230"/>
            <a:ext cx="3041990" cy="171111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100" y="4174230"/>
            <a:ext cx="3051867" cy="171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5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Istituto Comprensivo Margherita di Savoia</a:t>
            </a:r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58098"/>
            <a:ext cx="4320480" cy="2430271"/>
          </a:xfrm>
          <a:prstGeom prst="rect">
            <a:avLst/>
          </a:prstGeom>
        </p:spPr>
      </p:pic>
      <p:pic>
        <p:nvPicPr>
          <p:cNvPr id="8" name="Immagine 7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212976"/>
            <a:ext cx="5695617" cy="320378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3578" y="3645024"/>
            <a:ext cx="2653161" cy="198987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49582" y="458097"/>
            <a:ext cx="3240361" cy="243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9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251520" y="476672"/>
            <a:ext cx="8640960" cy="1252728"/>
          </a:xfrm>
        </p:spPr>
        <p:txBody>
          <a:bodyPr>
            <a:noAutofit/>
          </a:bodyPr>
          <a:lstStyle/>
          <a:p>
            <a:r>
              <a:rPr lang="it-IT" sz="3800" dirty="0" smtClean="0"/>
              <a:t>XOBLIA </a:t>
            </a:r>
            <a:br>
              <a:rPr lang="it-IT" sz="3800" dirty="0" smtClean="0"/>
            </a:br>
            <a:r>
              <a:rPr lang="it-IT" sz="3800" dirty="0" smtClean="0"/>
              <a:t>(</a:t>
            </a:r>
            <a:r>
              <a:rPr lang="en-US" sz="3800" dirty="0"/>
              <a:t>Traditional  round wedding bread </a:t>
            </a:r>
            <a:r>
              <a:rPr lang="en-US" sz="3800" dirty="0" smtClean="0"/>
              <a:t/>
            </a:r>
            <a:br>
              <a:rPr lang="en-US" sz="3800" dirty="0" smtClean="0"/>
            </a:br>
            <a:r>
              <a:rPr lang="en-US" sz="3800" dirty="0" smtClean="0"/>
              <a:t>with </a:t>
            </a:r>
            <a:r>
              <a:rPr lang="en-US" sz="3800" dirty="0"/>
              <a:t>decorations</a:t>
            </a:r>
            <a:r>
              <a:rPr lang="it-IT" sz="3800" dirty="0" smtClean="0"/>
              <a:t>)</a:t>
            </a:r>
            <a:endParaRPr lang="it-IT" sz="3800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Istituto Comprensivo Margherita di Savoia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4677" y="2985404"/>
            <a:ext cx="3904440" cy="248737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51010" y="2985403"/>
            <a:ext cx="3904435" cy="2487375"/>
          </a:xfrm>
          <a:prstGeom prst="rect">
            <a:avLst/>
          </a:prstGeom>
        </p:spPr>
      </p:pic>
      <p:pic>
        <p:nvPicPr>
          <p:cNvPr id="5" name="Immagine 4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5786" y="2968950"/>
            <a:ext cx="3904435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5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Istituto Comprensivo Margherita di Savoia</a:t>
            </a:r>
            <a:endParaRPr lang="it-IT"/>
          </a:p>
        </p:txBody>
      </p:sp>
      <p:pic>
        <p:nvPicPr>
          <p:cNvPr id="3" name="Immagine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0"/>
            <a:ext cx="4075705" cy="229258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39" y="3770766"/>
            <a:ext cx="4003697" cy="2252080"/>
          </a:xfrm>
          <a:prstGeom prst="rect">
            <a:avLst/>
          </a:prstGeom>
        </p:spPr>
      </p:pic>
      <p:pic>
        <p:nvPicPr>
          <p:cNvPr id="8" name="Immagine 7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77761"/>
            <a:ext cx="4043702" cy="2274582"/>
          </a:xfrm>
          <a:prstGeom prst="rect">
            <a:avLst/>
          </a:prstGeom>
        </p:spPr>
      </p:pic>
      <p:pic>
        <p:nvPicPr>
          <p:cNvPr id="7" name="Immagine 6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16016" y="3770766"/>
            <a:ext cx="4027710" cy="232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0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Typical</a:t>
            </a:r>
            <a:r>
              <a:rPr lang="it-IT" dirty="0" smtClean="0"/>
              <a:t> </a:t>
            </a:r>
            <a:r>
              <a:rPr lang="it-IT" dirty="0" err="1" smtClean="0"/>
              <a:t>local</a:t>
            </a:r>
            <a:r>
              <a:rPr lang="it-IT" dirty="0" smtClean="0"/>
              <a:t> </a:t>
            </a:r>
            <a:r>
              <a:rPr lang="it-IT" dirty="0" err="1" smtClean="0"/>
              <a:t>food</a:t>
            </a:r>
            <a:endParaRPr lang="it-IT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Istituto Comprensivo Margherita di Savoia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76" y="1412776"/>
            <a:ext cx="4111248" cy="231257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876196"/>
            <a:ext cx="4203959" cy="236472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32459" y="2549817"/>
            <a:ext cx="4716016" cy="265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3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FOLLOW US</a:t>
            </a:r>
            <a:endParaRPr lang="it-IT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Istituto Comprensivo Margherita di Savoia</a:t>
            </a:r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503548" y="2981389"/>
            <a:ext cx="748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chemeClr val="tx2"/>
                </a:solidFill>
              </a:rPr>
              <a:t>Progetto </a:t>
            </a:r>
            <a:r>
              <a:rPr lang="it-IT" sz="2800" dirty="0" err="1" smtClean="0">
                <a:solidFill>
                  <a:schemeClr val="tx2"/>
                </a:solidFill>
              </a:rPr>
              <a:t>eTwinning</a:t>
            </a:r>
            <a:r>
              <a:rPr lang="it-IT" sz="2800" dirty="0" smtClean="0">
                <a:solidFill>
                  <a:schemeClr val="tx2"/>
                </a:solidFill>
              </a:rPr>
              <a:t>: </a:t>
            </a:r>
            <a:r>
              <a:rPr lang="it-IT" sz="2800" dirty="0" smtClean="0">
                <a:solidFill>
                  <a:schemeClr val="tx2"/>
                </a:solidFill>
                <a:hlinkClick r:id="rId2"/>
              </a:rPr>
              <a:t>SALT-WORK IN PROGRESS: PICCOLI CICERONI</a:t>
            </a:r>
            <a:endParaRPr lang="it-IT" sz="2800" dirty="0">
              <a:solidFill>
                <a:schemeClr val="tx2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259632" y="4149080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chemeClr val="tx2"/>
                </a:solidFill>
              </a:rPr>
              <a:t>Sito web: </a:t>
            </a:r>
            <a:r>
              <a:rPr lang="it-IT" sz="2800" dirty="0" smtClean="0">
                <a:solidFill>
                  <a:schemeClr val="tx2"/>
                </a:solidFill>
                <a:hlinkClick r:id="rId3"/>
              </a:rPr>
              <a:t>www.saltworkinprogress.eu</a:t>
            </a:r>
            <a:endParaRPr lang="it-IT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57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Istituto Comprensivo Margherita di Savoia</a:t>
            </a:r>
            <a:endParaRPr lang="it-IT"/>
          </a:p>
        </p:txBody>
      </p:sp>
      <p:sp>
        <p:nvSpPr>
          <p:cNvPr id="6" name="Segnaposto testo 5"/>
          <p:cNvSpPr>
            <a:spLocks noGrp="1"/>
          </p:cNvSpPr>
          <p:nvPr>
            <p:ph type="body" sz="half" idx="2"/>
          </p:nvPr>
        </p:nvSpPr>
        <p:spPr>
          <a:xfrm>
            <a:off x="971600" y="3789040"/>
            <a:ext cx="3352800" cy="1905001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it-IT" dirty="0" smtClean="0"/>
              <a:t>Margherita di Savoia </a:t>
            </a:r>
          </a:p>
          <a:p>
            <a:pPr algn="ctr"/>
            <a:r>
              <a:rPr lang="it-IT" dirty="0" smtClean="0"/>
              <a:t>14 </a:t>
            </a:r>
            <a:r>
              <a:rPr lang="it-IT" dirty="0" err="1" smtClean="0"/>
              <a:t>November</a:t>
            </a:r>
            <a:r>
              <a:rPr lang="it-IT" dirty="0" smtClean="0"/>
              <a:t> 2019</a:t>
            </a:r>
          </a:p>
          <a:p>
            <a:pPr algn="ctr"/>
            <a:r>
              <a:rPr lang="it-IT" dirty="0" err="1" smtClean="0"/>
              <a:t>Dissemination</a:t>
            </a:r>
            <a:r>
              <a:rPr lang="it-IT" dirty="0" smtClean="0"/>
              <a:t> </a:t>
            </a:r>
            <a:r>
              <a:rPr lang="it-IT" dirty="0" err="1"/>
              <a:t>E</a:t>
            </a:r>
            <a:r>
              <a:rPr lang="it-IT" dirty="0" err="1" smtClean="0"/>
              <a:t>vent</a:t>
            </a:r>
            <a:endParaRPr lang="it-IT" dirty="0" smtClean="0"/>
          </a:p>
          <a:p>
            <a:pPr algn="ctr"/>
            <a:endParaRPr lang="it-IT" dirty="0"/>
          </a:p>
          <a:p>
            <a:pPr algn="ctr"/>
            <a:r>
              <a:rPr lang="it-IT" b="1" dirty="0" smtClean="0"/>
              <a:t>Erasmus Team</a:t>
            </a:r>
          </a:p>
          <a:p>
            <a:pPr algn="ctr"/>
            <a:r>
              <a:rPr lang="it-IT" dirty="0" smtClean="0"/>
              <a:t>Beatrice di Venosa</a:t>
            </a:r>
          </a:p>
          <a:p>
            <a:pPr algn="ctr"/>
            <a:r>
              <a:rPr lang="it-IT" dirty="0" smtClean="0"/>
              <a:t>Mariangela Tedesco</a:t>
            </a:r>
            <a:endParaRPr lang="it-IT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971600" y="2132856"/>
            <a:ext cx="3352800" cy="1252728"/>
          </a:xfrm>
        </p:spPr>
        <p:txBody>
          <a:bodyPr/>
          <a:lstStyle/>
          <a:p>
            <a:pPr algn="ctr"/>
            <a:r>
              <a:rPr lang="it-IT" dirty="0" err="1" smtClean="0"/>
              <a:t>Thanks</a:t>
            </a:r>
            <a:r>
              <a:rPr lang="it-IT" dirty="0" smtClean="0"/>
              <a:t> for </a:t>
            </a:r>
            <a:r>
              <a:rPr lang="it-IT" dirty="0" err="1" smtClean="0"/>
              <a:t>your</a:t>
            </a:r>
            <a:r>
              <a:rPr lang="it-IT" dirty="0" smtClean="0"/>
              <a:t> </a:t>
            </a:r>
            <a:r>
              <a:rPr lang="it-IT" dirty="0" err="1" smtClean="0"/>
              <a:t>attention</a:t>
            </a:r>
            <a:r>
              <a:rPr lang="it-IT" dirty="0" smtClean="0"/>
              <a:t>!</a:t>
            </a:r>
            <a:endParaRPr lang="it-IT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553" y="1828800"/>
            <a:ext cx="2578893" cy="3810000"/>
          </a:xfrm>
        </p:spPr>
      </p:pic>
    </p:spTree>
    <p:extLst>
      <p:ext uri="{BB962C8B-B14F-4D97-AF65-F5344CB8AC3E}">
        <p14:creationId xmlns:p14="http://schemas.microsoft.com/office/powerpoint/2010/main" val="269496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Istituto Comprensivo Margherita di Savoia</a:t>
            </a:r>
            <a:endParaRPr lang="it-IT"/>
          </a:p>
        </p:txBody>
      </p:sp>
      <p:pic>
        <p:nvPicPr>
          <p:cNvPr id="8" name="Segnaposto immagine 7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76" y="3429000"/>
            <a:ext cx="7372350" cy="2865437"/>
          </a:xfr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82884"/>
            <a:ext cx="2164080" cy="135636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709554"/>
            <a:ext cx="2267744" cy="127560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709554"/>
            <a:ext cx="2247900" cy="1303020"/>
          </a:xfrm>
          <a:prstGeom prst="rect">
            <a:avLst/>
          </a:prstGeom>
        </p:spPr>
      </p:pic>
      <p:sp>
        <p:nvSpPr>
          <p:cNvPr id="11" name="Freccia in giù 10"/>
          <p:cNvSpPr/>
          <p:nvPr/>
        </p:nvSpPr>
        <p:spPr>
          <a:xfrm>
            <a:off x="4870884" y="3573016"/>
            <a:ext cx="216024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987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20th </a:t>
            </a:r>
            <a:r>
              <a:rPr lang="it-IT" dirty="0" err="1" smtClean="0"/>
              <a:t>Primary</a:t>
            </a:r>
            <a:r>
              <a:rPr lang="it-IT" dirty="0" smtClean="0"/>
              <a:t> </a:t>
            </a:r>
            <a:r>
              <a:rPr lang="it-IT" dirty="0" err="1" smtClean="0"/>
              <a:t>school</a:t>
            </a:r>
            <a:r>
              <a:rPr lang="it-IT" dirty="0" smtClean="0"/>
              <a:t> of </a:t>
            </a:r>
            <a:r>
              <a:rPr lang="it-IT" dirty="0" err="1" smtClean="0"/>
              <a:t>Heracklion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Istituto Comprensivo Margherita di Savoia</a:t>
            </a:r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95664"/>
            <a:ext cx="8244408" cy="463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5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Istituto Comprensivo Margherita di Savoia</a:t>
            </a:r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32" y="1700808"/>
            <a:ext cx="5453824" cy="306777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720224"/>
            <a:ext cx="2905008" cy="504313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09832" y="5013176"/>
            <a:ext cx="5453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2800" smtClean="0">
                <a:solidFill>
                  <a:srgbClr val="073E87"/>
                </a:solidFill>
              </a:rPr>
              <a:t>Welcome </a:t>
            </a:r>
            <a:r>
              <a:rPr lang="it-IT" sz="2800" dirty="0" err="1">
                <a:solidFill>
                  <a:srgbClr val="073E87"/>
                </a:solidFill>
              </a:rPr>
              <a:t>ceremony</a:t>
            </a:r>
            <a:endParaRPr lang="it-IT" sz="2800" dirty="0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68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Istituto Comprensivo Margherita di Savoia</a:t>
            </a:r>
            <a:endParaRPr lang="it-IT"/>
          </a:p>
        </p:txBody>
      </p:sp>
      <p:pic>
        <p:nvPicPr>
          <p:cNvPr id="3" name="Immagine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284984"/>
            <a:ext cx="6084168" cy="342234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44" y="238547"/>
            <a:ext cx="5328592" cy="299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2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Istituto Comprensivo Margherita di Savoia</a:t>
            </a:r>
            <a:endParaRPr lang="it-IT"/>
          </a:p>
        </p:txBody>
      </p:sp>
      <p:pic>
        <p:nvPicPr>
          <p:cNvPr id="6" name="Immagine 5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95656"/>
            <a:ext cx="8212404" cy="461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4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Meeting with the </a:t>
            </a:r>
            <a:r>
              <a:rPr lang="it-IT" dirty="0" err="1" smtClean="0"/>
              <a:t>partecipants</a:t>
            </a:r>
            <a:r>
              <a:rPr lang="it-IT" dirty="0" smtClean="0"/>
              <a:t> of the </a:t>
            </a:r>
            <a:r>
              <a:rPr lang="it-IT" dirty="0" err="1" smtClean="0"/>
              <a:t>programme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Istituto Comprensivo Margherita di Savoia</a:t>
            </a:r>
            <a:endParaRPr lang="it-IT"/>
          </a:p>
        </p:txBody>
      </p:sp>
      <p:pic>
        <p:nvPicPr>
          <p:cNvPr id="6" name="Segnaposto immagine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5" r="15725"/>
          <a:stretch>
            <a:fillRect/>
          </a:stretch>
        </p:blipFill>
        <p:spPr>
          <a:xfrm>
            <a:off x="467544" y="908720"/>
            <a:ext cx="4130295" cy="3388960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7" y="4166010"/>
            <a:ext cx="1354817" cy="92819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166" y="4166010"/>
            <a:ext cx="1375420" cy="92364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373216"/>
            <a:ext cx="1347952" cy="71108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449" y="3136400"/>
            <a:ext cx="1343415" cy="915279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166" y="3136400"/>
            <a:ext cx="1375420" cy="91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94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2"/>
            <a:ext cx="7739284" cy="4353347"/>
          </a:xfrm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Istituto Comprensivo Margherita di Savoia</a:t>
            </a:r>
            <a:endParaRPr lang="it-IT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School tour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8350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nde">
  <a:themeElements>
    <a:clrScheme name="Onde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nde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nde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1276</TotalTime>
  <Words>223</Words>
  <Application>Microsoft Office PowerPoint</Application>
  <PresentationFormat>Presentazione su schermo (4:3)</PresentationFormat>
  <Paragraphs>54</Paragraphs>
  <Slides>26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27" baseType="lpstr">
      <vt:lpstr>Onde</vt:lpstr>
      <vt:lpstr>Salt-work in progress: piccoli ciceroni FIRST MEETING IN CRETE</vt:lpstr>
      <vt:lpstr>Our trip Bari-Rome/Rome-Athens/Athens-Heraklion</vt:lpstr>
      <vt:lpstr>Presentazione standard di PowerPoint</vt:lpstr>
      <vt:lpstr>20th Primary school of Heracklion</vt:lpstr>
      <vt:lpstr>Presentazione standard di PowerPoint</vt:lpstr>
      <vt:lpstr>Presentazione standard di PowerPoint</vt:lpstr>
      <vt:lpstr>Presentazione standard di PowerPoint</vt:lpstr>
      <vt:lpstr>Meeting with the partecipants of the programme</vt:lpstr>
      <vt:lpstr>School tour</vt:lpstr>
      <vt:lpstr>Presentazione standard di PowerPoint</vt:lpstr>
      <vt:lpstr>Presentazione standard di PowerPoint</vt:lpstr>
      <vt:lpstr>School activities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 ancient salins of Elounda</vt:lpstr>
      <vt:lpstr>Presentazione standard di PowerPoint</vt:lpstr>
      <vt:lpstr>XOBLIA  (Traditional  round wedding bread  with decorations)</vt:lpstr>
      <vt:lpstr>Presentazione standard di PowerPoint</vt:lpstr>
      <vt:lpstr>Typical local food</vt:lpstr>
      <vt:lpstr>FOLLOW US</vt:lpstr>
      <vt:lpstr>Thanks for your attention!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MEETING IN CRETE</dc:title>
  <dc:creator>Utente Windows</dc:creator>
  <cp:lastModifiedBy>Utente Windows</cp:lastModifiedBy>
  <cp:revision>40</cp:revision>
  <dcterms:created xsi:type="dcterms:W3CDTF">2019-11-08T22:09:54Z</dcterms:created>
  <dcterms:modified xsi:type="dcterms:W3CDTF">2019-11-13T19:35:47Z</dcterms:modified>
</cp:coreProperties>
</file>