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64" r:id="rId4"/>
    <p:sldMasterId id="2147483666" r:id="rId5"/>
  </p:sldMasterIdLst>
  <p:notesMasterIdLst>
    <p:notesMasterId r:id="rId43"/>
  </p:notesMasterIdLst>
  <p:sldIdLst>
    <p:sldId id="292" r:id="rId6"/>
    <p:sldId id="298" r:id="rId7"/>
    <p:sldId id="297" r:id="rId8"/>
    <p:sldId id="289" r:id="rId9"/>
    <p:sldId id="278" r:id="rId10"/>
    <p:sldId id="288" r:id="rId11"/>
    <p:sldId id="262" r:id="rId12"/>
    <p:sldId id="263" r:id="rId13"/>
    <p:sldId id="256" r:id="rId14"/>
    <p:sldId id="266" r:id="rId15"/>
    <p:sldId id="261" r:id="rId16"/>
    <p:sldId id="265" r:id="rId17"/>
    <p:sldId id="259" r:id="rId18"/>
    <p:sldId id="286" r:id="rId19"/>
    <p:sldId id="285" r:id="rId20"/>
    <p:sldId id="284" r:id="rId21"/>
    <p:sldId id="281" r:id="rId22"/>
    <p:sldId id="282" r:id="rId23"/>
    <p:sldId id="275" r:id="rId24"/>
    <p:sldId id="290" r:id="rId25"/>
    <p:sldId id="270" r:id="rId26"/>
    <p:sldId id="267" r:id="rId27"/>
    <p:sldId id="268" r:id="rId28"/>
    <p:sldId id="258" r:id="rId29"/>
    <p:sldId id="264" r:id="rId30"/>
    <p:sldId id="260" r:id="rId31"/>
    <p:sldId id="279" r:id="rId32"/>
    <p:sldId id="280" r:id="rId33"/>
    <p:sldId id="273" r:id="rId34"/>
    <p:sldId id="277" r:id="rId35"/>
    <p:sldId id="271" r:id="rId36"/>
    <p:sldId id="283" r:id="rId37"/>
    <p:sldId id="276" r:id="rId38"/>
    <p:sldId id="295" r:id="rId39"/>
    <p:sldId id="293" r:id="rId40"/>
    <p:sldId id="294" r:id="rId41"/>
    <p:sldId id="296" r:id="rId4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206B"/>
    <a:srgbClr val="C709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96" d="100"/>
          <a:sy n="96" d="100"/>
        </p:scale>
        <p:origin x="-101" y="-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 /><Relationship Id="rId13" Type="http://schemas.openxmlformats.org/officeDocument/2006/relationships/slide" Target="slides/slide8.xml" /><Relationship Id="rId18" Type="http://schemas.openxmlformats.org/officeDocument/2006/relationships/slide" Target="slides/slide13.xml" /><Relationship Id="rId26" Type="http://schemas.openxmlformats.org/officeDocument/2006/relationships/slide" Target="slides/slide21.xml" /><Relationship Id="rId39" Type="http://schemas.openxmlformats.org/officeDocument/2006/relationships/slide" Target="slides/slide34.xml" /><Relationship Id="rId3" Type="http://schemas.openxmlformats.org/officeDocument/2006/relationships/slideMaster" Target="slideMasters/slideMaster3.xml" /><Relationship Id="rId21" Type="http://schemas.openxmlformats.org/officeDocument/2006/relationships/slide" Target="slides/slide16.xml" /><Relationship Id="rId34" Type="http://schemas.openxmlformats.org/officeDocument/2006/relationships/slide" Target="slides/slide29.xml" /><Relationship Id="rId42" Type="http://schemas.openxmlformats.org/officeDocument/2006/relationships/slide" Target="slides/slide37.xml" /><Relationship Id="rId47" Type="http://schemas.openxmlformats.org/officeDocument/2006/relationships/tableStyles" Target="tableStyles.xml" /><Relationship Id="rId7" Type="http://schemas.openxmlformats.org/officeDocument/2006/relationships/slide" Target="slides/slide2.xml" /><Relationship Id="rId12" Type="http://schemas.openxmlformats.org/officeDocument/2006/relationships/slide" Target="slides/slide7.xml" /><Relationship Id="rId17" Type="http://schemas.openxmlformats.org/officeDocument/2006/relationships/slide" Target="slides/slide12.xml" /><Relationship Id="rId25" Type="http://schemas.openxmlformats.org/officeDocument/2006/relationships/slide" Target="slides/slide20.xml" /><Relationship Id="rId33" Type="http://schemas.openxmlformats.org/officeDocument/2006/relationships/slide" Target="slides/slide28.xml" /><Relationship Id="rId38" Type="http://schemas.openxmlformats.org/officeDocument/2006/relationships/slide" Target="slides/slide33.xml" /><Relationship Id="rId46" Type="http://schemas.openxmlformats.org/officeDocument/2006/relationships/theme" Target="theme/theme1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1.xml" /><Relationship Id="rId20" Type="http://schemas.openxmlformats.org/officeDocument/2006/relationships/slide" Target="slides/slide15.xml" /><Relationship Id="rId29" Type="http://schemas.openxmlformats.org/officeDocument/2006/relationships/slide" Target="slides/slide24.xml" /><Relationship Id="rId41" Type="http://schemas.openxmlformats.org/officeDocument/2006/relationships/slide" Target="slides/slide36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1.xml" /><Relationship Id="rId11" Type="http://schemas.openxmlformats.org/officeDocument/2006/relationships/slide" Target="slides/slide6.xml" /><Relationship Id="rId24" Type="http://schemas.openxmlformats.org/officeDocument/2006/relationships/slide" Target="slides/slide19.xml" /><Relationship Id="rId32" Type="http://schemas.openxmlformats.org/officeDocument/2006/relationships/slide" Target="slides/slide27.xml" /><Relationship Id="rId37" Type="http://schemas.openxmlformats.org/officeDocument/2006/relationships/slide" Target="slides/slide32.xml" /><Relationship Id="rId40" Type="http://schemas.openxmlformats.org/officeDocument/2006/relationships/slide" Target="slides/slide35.xml" /><Relationship Id="rId45" Type="http://schemas.openxmlformats.org/officeDocument/2006/relationships/viewProps" Target="viewProps.xml" /><Relationship Id="rId5" Type="http://schemas.openxmlformats.org/officeDocument/2006/relationships/slideMaster" Target="slideMasters/slideMaster5.xml" /><Relationship Id="rId15" Type="http://schemas.openxmlformats.org/officeDocument/2006/relationships/slide" Target="slides/slide10.xml" /><Relationship Id="rId23" Type="http://schemas.openxmlformats.org/officeDocument/2006/relationships/slide" Target="slides/slide18.xml" /><Relationship Id="rId28" Type="http://schemas.openxmlformats.org/officeDocument/2006/relationships/slide" Target="slides/slide23.xml" /><Relationship Id="rId36" Type="http://schemas.openxmlformats.org/officeDocument/2006/relationships/slide" Target="slides/slide31.xml" /><Relationship Id="rId10" Type="http://schemas.openxmlformats.org/officeDocument/2006/relationships/slide" Target="slides/slide5.xml" /><Relationship Id="rId19" Type="http://schemas.openxmlformats.org/officeDocument/2006/relationships/slide" Target="slides/slide14.xml" /><Relationship Id="rId31" Type="http://schemas.openxmlformats.org/officeDocument/2006/relationships/slide" Target="slides/slide26.xml" /><Relationship Id="rId44" Type="http://schemas.openxmlformats.org/officeDocument/2006/relationships/presProps" Target="presProps.xml" /><Relationship Id="rId4" Type="http://schemas.openxmlformats.org/officeDocument/2006/relationships/slideMaster" Target="slideMasters/slideMaster4.xml" /><Relationship Id="rId9" Type="http://schemas.openxmlformats.org/officeDocument/2006/relationships/slide" Target="slides/slide4.xml" /><Relationship Id="rId14" Type="http://schemas.openxmlformats.org/officeDocument/2006/relationships/slide" Target="slides/slide9.xml" /><Relationship Id="rId22" Type="http://schemas.openxmlformats.org/officeDocument/2006/relationships/slide" Target="slides/slide17.xml" /><Relationship Id="rId27" Type="http://schemas.openxmlformats.org/officeDocument/2006/relationships/slide" Target="slides/slide22.xml" /><Relationship Id="rId30" Type="http://schemas.openxmlformats.org/officeDocument/2006/relationships/slide" Target="slides/slide25.xml" /><Relationship Id="rId35" Type="http://schemas.openxmlformats.org/officeDocument/2006/relationships/slide" Target="slides/slide30.xml" /><Relationship Id="rId43" Type="http://schemas.openxmlformats.org/officeDocument/2006/relationships/notesMaster" Target="notesMasters/notesMaster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74E3C-5BAF-486D-8568-DD96AD1FDECA}" type="datetimeFigureOut">
              <a:rPr lang="it-IT" smtClean="0"/>
              <a:t>30/11/2020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176E3C-384A-4884-BF46-A829690601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4488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770BE-7EC1-4E6D-9822-C55E8D2CD1ED}" type="slidenum">
              <a:rPr lang="it-IT" smtClean="0">
                <a:solidFill>
                  <a:prstClr val="black"/>
                </a:solidFill>
              </a:rPr>
              <a:pPr/>
              <a:t>35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759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B18F-3481-499D-9E5D-5FA50EEFF452}" type="datetimeFigureOut">
              <a:rPr lang="it-IT" smtClean="0"/>
              <a:t>30/11/2020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559A3-4969-497E-92E8-963149F193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3675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B18F-3481-499D-9E5D-5FA50EEFF452}" type="datetimeFigureOut">
              <a:rPr lang="it-IT" smtClean="0"/>
              <a:t>30/11/2020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559A3-4969-497E-92E8-963149F193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5100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B18F-3481-499D-9E5D-5FA50EEFF452}" type="datetimeFigureOut">
              <a:rPr lang="it-IT" smtClean="0"/>
              <a:t>30/11/2020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559A3-4969-497E-92E8-963149F193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037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4867A-0FE5-421D-9FE6-FF1FB8DB08D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30/11/2020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98F16-4F75-4183-B941-334C792D8E1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15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Solo titol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dt" idx="10"/>
          </p:nvPr>
        </p:nvSpPr>
        <p:spPr>
          <a:xfrm>
            <a:off x="838200" y="635639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4038600" y="635639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610600" y="635639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it-IT"/>
              <a:pPr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30/11/2020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Istituto Comprensivo Margherita di Savoia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FB790-515D-4877-8F10-1739FCB0D28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206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30/11/2020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Istituto Comprensivo Margherita di Savoia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FB790-515D-4877-8F10-1739FCB0D28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206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B18F-3481-499D-9E5D-5FA50EEFF452}" type="datetimeFigureOut">
              <a:rPr lang="it-IT" smtClean="0"/>
              <a:t>30/11/2020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559A3-4969-497E-92E8-963149F193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6756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1" y="170977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1" y="458949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B18F-3481-499D-9E5D-5FA50EEFF452}" type="datetimeFigureOut">
              <a:rPr lang="it-IT" smtClean="0"/>
              <a:t>30/11/2020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559A3-4969-497E-92E8-963149F193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5869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B18F-3481-499D-9E5D-5FA50EEFF452}" type="datetimeFigureOut">
              <a:rPr lang="it-IT" smtClean="0"/>
              <a:t>30/11/2020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559A3-4969-497E-92E8-963149F193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6398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B18F-3481-499D-9E5D-5FA50EEFF452}" type="datetimeFigureOut">
              <a:rPr lang="it-IT" smtClean="0"/>
              <a:t>30/11/2020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559A3-4969-497E-92E8-963149F193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2632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B18F-3481-499D-9E5D-5FA50EEFF452}" type="datetimeFigureOut">
              <a:rPr lang="it-IT" smtClean="0"/>
              <a:t>30/11/2020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559A3-4969-497E-92E8-963149F193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2523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B18F-3481-499D-9E5D-5FA50EEFF452}" type="datetimeFigureOut">
              <a:rPr lang="it-IT" smtClean="0"/>
              <a:t>30/11/2020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559A3-4969-497E-92E8-963149F193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3584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6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B18F-3481-499D-9E5D-5FA50EEFF452}" type="datetimeFigureOut">
              <a:rPr lang="it-IT" smtClean="0"/>
              <a:t>30/11/2020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559A3-4969-497E-92E8-963149F193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7237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6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B18F-3481-499D-9E5D-5FA50EEFF452}" type="datetimeFigureOut">
              <a:rPr lang="it-IT" smtClean="0"/>
              <a:t>30/11/2020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559A3-4969-497E-92E8-963149F193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0839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 /><Relationship Id="rId1" Type="http://schemas.openxmlformats.org/officeDocument/2006/relationships/slideLayout" Target="../slideLayouts/slideLayout12.xml" 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 /><Relationship Id="rId1" Type="http://schemas.openxmlformats.org/officeDocument/2006/relationships/slideLayout" Target="../slideLayouts/slideLayout13.xml" 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 /><Relationship Id="rId1" Type="http://schemas.openxmlformats.org/officeDocument/2006/relationships/slideLayout" Target="../slideLayouts/slideLayout14.xml" 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 /><Relationship Id="rId1" Type="http://schemas.openxmlformats.org/officeDocument/2006/relationships/slideLayout" Target="../slideLayouts/slideLayout15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4B18F-3481-499D-9E5D-5FA50EEFF452}" type="datetimeFigureOut">
              <a:rPr lang="it-IT" smtClean="0"/>
              <a:t>30/11/2020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559A3-4969-497E-92E8-963149F193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6019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4867A-0FE5-421D-9FE6-FF1FB8DB08D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30/11/2020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9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98F16-4F75-4183-B941-334C792D8E1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374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9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9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9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 kern="0"/>
              <a:pPr>
                <a:buClr>
                  <a:srgbClr val="000000"/>
                </a:buClr>
                <a:buFont typeface="Arial"/>
                <a:buNone/>
              </a:pPr>
              <a:t>‹N›</a:t>
            </a:fld>
            <a:endParaRPr kern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8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30/11/2020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8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Istituto Comprensivo Margherita di Savoia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8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FB790-515D-4877-8F10-1739FCB0D28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328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30/11/2020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7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Istituto Comprensivo Margherita di Savoia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FB790-515D-4877-8F10-1739FCB0D28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328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4.png" /><Relationship Id="rId4" Type="http://schemas.openxmlformats.org/officeDocument/2006/relationships/image" Target="../media/image3.jp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audio" Target="../media/media2.mp3" /><Relationship Id="rId1" Type="http://schemas.microsoft.com/office/2007/relationships/media" Target="../media/media2.mp3" /><Relationship Id="rId6" Type="http://schemas.openxmlformats.org/officeDocument/2006/relationships/image" Target="../media/image33.png" /><Relationship Id="rId5" Type="http://schemas.openxmlformats.org/officeDocument/2006/relationships/image" Target="../media/image32.jpg" /><Relationship Id="rId4" Type="http://schemas.openxmlformats.org/officeDocument/2006/relationships/image" Target="../media/image31.jpg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audio" Target="../media/media3.mp3" /><Relationship Id="rId1" Type="http://schemas.microsoft.com/office/2007/relationships/media" Target="../media/media3.mp3" /><Relationship Id="rId6" Type="http://schemas.openxmlformats.org/officeDocument/2006/relationships/image" Target="../media/image27.png" /><Relationship Id="rId5" Type="http://schemas.openxmlformats.org/officeDocument/2006/relationships/image" Target="../media/image36.jpg" /><Relationship Id="rId4" Type="http://schemas.openxmlformats.org/officeDocument/2006/relationships/image" Target="../media/image35.jpg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 /><Relationship Id="rId1" Type="http://schemas.openxmlformats.org/officeDocument/2006/relationships/slideLayout" Target="../slideLayouts/slideLayout12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audio" Target="../media/media4.mp3" /><Relationship Id="rId1" Type="http://schemas.microsoft.com/office/2007/relationships/media" Target="../media/media4.mp3" /><Relationship Id="rId5" Type="http://schemas.openxmlformats.org/officeDocument/2006/relationships/image" Target="../media/image33.png" /><Relationship Id="rId4" Type="http://schemas.openxmlformats.org/officeDocument/2006/relationships/image" Target="../media/image38.jp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 /><Relationship Id="rId2" Type="http://schemas.openxmlformats.org/officeDocument/2006/relationships/image" Target="../media/image39.jp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audio" Target="../media/media5.mp3" /><Relationship Id="rId1" Type="http://schemas.microsoft.com/office/2007/relationships/media" Target="../media/media5.mp3" /><Relationship Id="rId5" Type="http://schemas.openxmlformats.org/officeDocument/2006/relationships/image" Target="../media/image33.png" /><Relationship Id="rId4" Type="http://schemas.openxmlformats.org/officeDocument/2006/relationships/image" Target="../media/image42.jp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 /><Relationship Id="rId2" Type="http://schemas.openxmlformats.org/officeDocument/2006/relationships/image" Target="../media/image43.jp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 /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 /><Relationship Id="rId3" Type="http://schemas.openxmlformats.org/officeDocument/2006/relationships/image" Target="../media/image6.jpeg" /><Relationship Id="rId7" Type="http://schemas.openxmlformats.org/officeDocument/2006/relationships/image" Target="../media/image10.jpeg" /><Relationship Id="rId2" Type="http://schemas.openxmlformats.org/officeDocument/2006/relationships/image" Target="../media/image5.jp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9.jpeg" /><Relationship Id="rId5" Type="http://schemas.openxmlformats.org/officeDocument/2006/relationships/image" Target="../media/image8.jpeg" /><Relationship Id="rId4" Type="http://schemas.openxmlformats.org/officeDocument/2006/relationships/image" Target="../media/image7.jpe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audio" Target="../media/media6.mp3" /><Relationship Id="rId1" Type="http://schemas.microsoft.com/office/2007/relationships/media" Target="../media/media6.mp3" /><Relationship Id="rId6" Type="http://schemas.openxmlformats.org/officeDocument/2006/relationships/image" Target="../media/image27.png" /><Relationship Id="rId5" Type="http://schemas.openxmlformats.org/officeDocument/2006/relationships/image" Target="../media/image47.jpg" /><Relationship Id="rId4" Type="http://schemas.openxmlformats.org/officeDocument/2006/relationships/image" Target="../media/image46.jpg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audio" Target="../media/media7.mp3" /><Relationship Id="rId1" Type="http://schemas.microsoft.com/office/2007/relationships/media" Target="../media/media7.mp3" /><Relationship Id="rId5" Type="http://schemas.openxmlformats.org/officeDocument/2006/relationships/image" Target="../media/image27.png" /><Relationship Id="rId4" Type="http://schemas.openxmlformats.org/officeDocument/2006/relationships/image" Target="../media/image50.jpg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 /><Relationship Id="rId2" Type="http://schemas.openxmlformats.org/officeDocument/2006/relationships/image" Target="../media/image51.jp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audio" Target="../media/media8.mp3" /><Relationship Id="rId1" Type="http://schemas.microsoft.com/office/2007/relationships/media" Target="../media/media8.mp3" /><Relationship Id="rId5" Type="http://schemas.openxmlformats.org/officeDocument/2006/relationships/image" Target="../media/image27.png" /><Relationship Id="rId4" Type="http://schemas.openxmlformats.org/officeDocument/2006/relationships/image" Target="../media/image53.jpg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13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audio" Target="../media/media9.mp3" /><Relationship Id="rId1" Type="http://schemas.microsoft.com/office/2007/relationships/media" Target="../media/media9.mp3" /><Relationship Id="rId5" Type="http://schemas.openxmlformats.org/officeDocument/2006/relationships/image" Target="../media/image27.png" /><Relationship Id="rId4" Type="http://schemas.openxmlformats.org/officeDocument/2006/relationships/image" Target="../media/image55.jpg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 /><Relationship Id="rId2" Type="http://schemas.openxmlformats.org/officeDocument/2006/relationships/image" Target="../media/image56.jpg" /><Relationship Id="rId1" Type="http://schemas.openxmlformats.org/officeDocument/2006/relationships/slideLayout" Target="../slideLayouts/slideLayout7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 /><Relationship Id="rId1" Type="http://schemas.openxmlformats.org/officeDocument/2006/relationships/slideLayout" Target="../slideLayouts/slideLayout8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audio" Target="../media/media10.mp3" /><Relationship Id="rId1" Type="http://schemas.microsoft.com/office/2007/relationships/media" Target="../media/media10.mp3" /><Relationship Id="rId5" Type="http://schemas.openxmlformats.org/officeDocument/2006/relationships/image" Target="../media/image33.png" /><Relationship Id="rId4" Type="http://schemas.openxmlformats.org/officeDocument/2006/relationships/image" Target="../media/image59.jpg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 /><Relationship Id="rId1" Type="http://schemas.openxmlformats.org/officeDocument/2006/relationships/slideLayout" Target="../slideLayouts/slideLayout7.xml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audio" Target="../media/media11.mp3" /><Relationship Id="rId1" Type="http://schemas.microsoft.com/office/2007/relationships/media" Target="../media/media11.mp3" /><Relationship Id="rId5" Type="http://schemas.openxmlformats.org/officeDocument/2006/relationships/image" Target="../media/image27.png" /><Relationship Id="rId4" Type="http://schemas.openxmlformats.org/officeDocument/2006/relationships/image" Target="../media/image61.jpg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 /><Relationship Id="rId1" Type="http://schemas.openxmlformats.org/officeDocument/2006/relationships/slideLayout" Target="../slideLayouts/slideLayout1.xml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 /><Relationship Id="rId2" Type="http://schemas.openxmlformats.org/officeDocument/2006/relationships/image" Target="../media/image3.jpg" /><Relationship Id="rId1" Type="http://schemas.openxmlformats.org/officeDocument/2006/relationships/slideLayout" Target="../slideLayouts/slideLayout1.xml" 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 /><Relationship Id="rId3" Type="http://schemas.openxmlformats.org/officeDocument/2006/relationships/hyperlink" Target="https://www.jigsawplanet.com/?rc=play&amp;pid=095131c9b5ab" TargetMode="External" /><Relationship Id="rId7" Type="http://schemas.openxmlformats.org/officeDocument/2006/relationships/hyperlink" Target="https://www.jigsawplanet.com/?rc=play&amp;pid=3a4d9560277a" TargetMode="External" /><Relationship Id="rId12" Type="http://schemas.openxmlformats.org/officeDocument/2006/relationships/image" Target="../media/image67.jpe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14.xml" /><Relationship Id="rId6" Type="http://schemas.openxmlformats.org/officeDocument/2006/relationships/hyperlink" Target="https://www.jigsawplanet.com/?rc=play&amp;pid=2c1b9e94de0c" TargetMode="External" /><Relationship Id="rId11" Type="http://schemas.openxmlformats.org/officeDocument/2006/relationships/image" Target="../media/image66.jpeg" /><Relationship Id="rId5" Type="http://schemas.openxmlformats.org/officeDocument/2006/relationships/hyperlink" Target="https://www.jigsawplanet.com/?rc=play&amp;pid=3681a6b70933" TargetMode="External" /><Relationship Id="rId10" Type="http://schemas.openxmlformats.org/officeDocument/2006/relationships/image" Target="../media/image65.jpeg" /><Relationship Id="rId4" Type="http://schemas.openxmlformats.org/officeDocument/2006/relationships/hyperlink" Target="https://www.jigsawplanet.com/?rc=play&amp;pid=1e282c9f397f" TargetMode="External" /><Relationship Id="rId9" Type="http://schemas.openxmlformats.org/officeDocument/2006/relationships/image" Target="../media/image64.jpeg" 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 /><Relationship Id="rId3" Type="http://schemas.openxmlformats.org/officeDocument/2006/relationships/hyperlink" Target="https://www.jigsawplanet.com/?rc=play&amp;pid=3e7c5beb3b39" TargetMode="External" /><Relationship Id="rId7" Type="http://schemas.openxmlformats.org/officeDocument/2006/relationships/image" Target="../media/image69.jpeg" /><Relationship Id="rId2" Type="http://schemas.openxmlformats.org/officeDocument/2006/relationships/hyperlink" Target="https://www.jigsawplanet.com/?rc=play&amp;pid=00fa004dc2cf" TargetMode="External" /><Relationship Id="rId1" Type="http://schemas.openxmlformats.org/officeDocument/2006/relationships/slideLayout" Target="../slideLayouts/slideLayout15.xml" /><Relationship Id="rId6" Type="http://schemas.openxmlformats.org/officeDocument/2006/relationships/image" Target="../media/image68.jpeg" /><Relationship Id="rId5" Type="http://schemas.openxmlformats.org/officeDocument/2006/relationships/hyperlink" Target="https://www.jigsawplanet.com/?rc=play&amp;pid=2aa5702d446e" TargetMode="External" /><Relationship Id="rId4" Type="http://schemas.openxmlformats.org/officeDocument/2006/relationships/hyperlink" Target="https://www.jigsawplanet.com/?rc=play&amp;pid=3617f5e8d213" TargetMode="External" /><Relationship Id="rId9" Type="http://schemas.openxmlformats.org/officeDocument/2006/relationships/image" Target="../media/image71.jpeg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play.kahoot.it/v2/lobby?quizId=e66ff8c0-7476-412b-8386-28456e22d5e6" TargetMode="External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8.xml" /><Relationship Id="rId4" Type="http://schemas.openxmlformats.org/officeDocument/2006/relationships/image" Target="../media/image15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 /><Relationship Id="rId2" Type="http://schemas.openxmlformats.org/officeDocument/2006/relationships/image" Target="../media/image16.jp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8.jp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2.jpg" /><Relationship Id="rId4" Type="http://schemas.openxmlformats.org/officeDocument/2006/relationships/image" Target="../media/image21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 /><Relationship Id="rId2" Type="http://schemas.openxmlformats.org/officeDocument/2006/relationships/image" Target="../media/image23.jp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audio" Target="../media/media1.mp3" /><Relationship Id="rId1" Type="http://schemas.microsoft.com/office/2007/relationships/media" Target="../media/media1.mp3" /><Relationship Id="rId6" Type="http://schemas.openxmlformats.org/officeDocument/2006/relationships/image" Target="../media/image27.png" /><Relationship Id="rId5" Type="http://schemas.openxmlformats.org/officeDocument/2006/relationships/image" Target="../media/image26.jpg" /><Relationship Id="rId4" Type="http://schemas.openxmlformats.org/officeDocument/2006/relationships/image" Target="../media/image25.jp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 /><Relationship Id="rId2" Type="http://schemas.openxmlformats.org/officeDocument/2006/relationships/image" Target="../media/image28.jpe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30.jp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2927648" y="274638"/>
            <a:ext cx="8654752" cy="1143000"/>
          </a:xfrm>
        </p:spPr>
        <p:txBody>
          <a:bodyPr>
            <a:normAutofit fontScale="90000"/>
          </a:bodyPr>
          <a:lstStyle/>
          <a:p>
            <a:r>
              <a:rPr lang="it-IT"/>
              <a:t>SALT-WORK-IN </a:t>
            </a:r>
            <a:r>
              <a:rPr lang="it-IT" dirty="0"/>
              <a:t>PROGRESS: YOUNG CICERONES</a:t>
            </a:r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538" y="1144400"/>
            <a:ext cx="6296992" cy="5182859"/>
          </a:xfrm>
        </p:spPr>
      </p:pic>
      <p:sp>
        <p:nvSpPr>
          <p:cNvPr id="11" name="CasellaDiTesto 10"/>
          <p:cNvSpPr txBox="1"/>
          <p:nvPr/>
        </p:nvSpPr>
        <p:spPr>
          <a:xfrm>
            <a:off x="431373" y="1988840"/>
            <a:ext cx="38404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/>
              <a:t>Virtual meeting</a:t>
            </a:r>
          </a:p>
          <a:p>
            <a:pPr algn="ctr"/>
            <a:r>
              <a:rPr lang="it-IT" sz="4000" b="1" i="1" dirty="0"/>
              <a:t>Fauna in the </a:t>
            </a:r>
            <a:r>
              <a:rPr lang="it-IT" sz="4000" b="1" i="1" dirty="0" err="1"/>
              <a:t>saltpans</a:t>
            </a:r>
            <a:r>
              <a:rPr lang="it-IT" sz="4000" b="1" i="1" dirty="0"/>
              <a:t> in </a:t>
            </a:r>
            <a:r>
              <a:rPr lang="it-IT" sz="4000" b="1" i="1" dirty="0" err="1"/>
              <a:t>Italy</a:t>
            </a:r>
            <a:endParaRPr lang="it-IT" sz="4000" b="1" i="1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644" y="5227483"/>
            <a:ext cx="2784309" cy="104411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03" y="188640"/>
            <a:ext cx="1948931" cy="187074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1" y="5193195"/>
            <a:ext cx="2160736" cy="1078404"/>
          </a:xfrm>
          <a:prstGeom prst="rect">
            <a:avLst/>
          </a:prstGeom>
        </p:spPr>
      </p:pic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30/11/2020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Istituto Comprensivo Margherita di Savoia</a:t>
            </a:r>
          </a:p>
        </p:txBody>
      </p:sp>
    </p:spTree>
    <p:extLst>
      <p:ext uri="{BB962C8B-B14F-4D97-AF65-F5344CB8AC3E}">
        <p14:creationId xmlns:p14="http://schemas.microsoft.com/office/powerpoint/2010/main" val="1039928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34" y="1750726"/>
            <a:ext cx="3106729" cy="305190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763" y="969395"/>
            <a:ext cx="8229600" cy="4998720"/>
          </a:xfrm>
          <a:prstGeom prst="rect">
            <a:avLst/>
          </a:prstGeom>
        </p:spPr>
      </p:pic>
      <p:pic>
        <p:nvPicPr>
          <p:cNvPr id="3" name="Chiur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00593" y="54899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3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26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4993423" y="897029"/>
            <a:ext cx="7301948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Scientific name: </a:t>
            </a:r>
            <a:r>
              <a:rPr lang="en-GB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Numenius</a:t>
            </a: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Arquata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sz="2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Height: </a:t>
            </a: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50-60 cm </a:t>
            </a:r>
          </a:p>
          <a:p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Weight: </a:t>
            </a: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500-1300 gr</a:t>
            </a:r>
          </a:p>
          <a:p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Plumage: </a:t>
            </a: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brown with light spots</a:t>
            </a:r>
            <a:r>
              <a:rPr lang="en-GB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endParaRPr lang="en-GB" sz="2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Food: </a:t>
            </a: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insects, crustaceans, berries and earthworms</a:t>
            </a:r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Males and females: </a:t>
            </a: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</a:t>
            </a:r>
          </a:p>
          <a:p>
            <a:endParaRPr lang="en-GB" sz="2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Nest: </a:t>
            </a: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the ground in a small cavity in the vegetation </a:t>
            </a:r>
          </a:p>
          <a:p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Living/Origins: </a:t>
            </a: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Asia and Northern Europe</a:t>
            </a:r>
          </a:p>
          <a:p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Migratory bird and a protected species</a:t>
            </a:r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it-IT" sz="2400" dirty="0"/>
          </a:p>
          <a:p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3689408" y="-159026"/>
            <a:ext cx="495498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A078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</a:rPr>
              <a:t>                                </a:t>
            </a:r>
            <a:r>
              <a:rPr lang="it-IT" sz="4400" b="1" dirty="0">
                <a:solidFill>
                  <a:srgbClr val="A078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CURLEW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31"/>
          <a:stretch/>
        </p:blipFill>
        <p:spPr>
          <a:xfrm>
            <a:off x="469157" y="1015185"/>
            <a:ext cx="4373217" cy="567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72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5336196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473" y="1979875"/>
            <a:ext cx="6238745" cy="3789460"/>
          </a:xfrm>
          <a:prstGeom prst="rect">
            <a:avLst/>
          </a:prstGeom>
        </p:spPr>
      </p:pic>
      <p:pic>
        <p:nvPicPr>
          <p:cNvPr id="2" name="Volpioc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0873" y="560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98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127220"/>
            <a:ext cx="9422296" cy="574766"/>
          </a:xfrm>
        </p:spPr>
        <p:txBody>
          <a:bodyPr>
            <a:normAutofit fontScale="90000"/>
          </a:bodyPr>
          <a:lstStyle/>
          <a:p>
            <a:pPr algn="l"/>
            <a:r>
              <a:rPr lang="it-IT" sz="4000" dirty="0">
                <a:solidFill>
                  <a:srgbClr val="FF0000"/>
                </a:solidFill>
                <a:latin typeface="Arial Black" panose="020B0A04020102020204" pitchFamily="34" charset="0"/>
              </a:rPr>
              <a:t>			</a:t>
            </a:r>
            <a:r>
              <a:rPr lang="it-IT" sz="4000" dirty="0">
                <a:solidFill>
                  <a:srgbClr val="0070C0"/>
                </a:solidFill>
                <a:latin typeface="Elephant" panose="02020904090505020303" pitchFamily="18" charset="0"/>
              </a:rPr>
              <a:t>THE SHELDUCK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728758" y="906450"/>
            <a:ext cx="7587812" cy="5951553"/>
          </a:xfrm>
        </p:spPr>
        <p:txBody>
          <a:bodyPr>
            <a:normAutofit/>
          </a:bodyPr>
          <a:lstStyle/>
          <a:p>
            <a:pPr algn="l">
              <a:buClr>
                <a:schemeClr val="tx1"/>
              </a:buClr>
            </a:pPr>
            <a:r>
              <a:rPr lang="it-IT" b="1" dirty="0" err="1">
                <a:solidFill>
                  <a:schemeClr val="accent1"/>
                </a:solidFill>
              </a:rPr>
              <a:t>Scientific</a:t>
            </a:r>
            <a:r>
              <a:rPr lang="it-IT" b="1" dirty="0">
                <a:solidFill>
                  <a:schemeClr val="accent1"/>
                </a:solidFill>
              </a:rPr>
              <a:t> </a:t>
            </a:r>
            <a:r>
              <a:rPr lang="it-IT" b="1" dirty="0" err="1">
                <a:solidFill>
                  <a:schemeClr val="accent1"/>
                </a:solidFill>
              </a:rPr>
              <a:t>name</a:t>
            </a:r>
            <a:r>
              <a:rPr lang="it-IT" dirty="0"/>
              <a:t>: Tadorna tadorna</a:t>
            </a:r>
          </a:p>
          <a:p>
            <a:pPr algn="l">
              <a:buClr>
                <a:schemeClr val="tx1"/>
              </a:buClr>
            </a:pPr>
            <a:r>
              <a:rPr lang="it-IT" b="1" dirty="0" err="1">
                <a:solidFill>
                  <a:schemeClr val="accent1"/>
                </a:solidFill>
              </a:rPr>
              <a:t>Height</a:t>
            </a:r>
            <a:r>
              <a:rPr lang="it-IT" dirty="0"/>
              <a:t>: 55/65 cm</a:t>
            </a:r>
          </a:p>
          <a:p>
            <a:pPr algn="l">
              <a:buClr>
                <a:schemeClr val="tx1"/>
              </a:buClr>
            </a:pPr>
            <a:r>
              <a:rPr lang="it-IT" b="1" dirty="0" err="1">
                <a:solidFill>
                  <a:schemeClr val="accent1"/>
                </a:solidFill>
              </a:rPr>
              <a:t>Weight</a:t>
            </a:r>
            <a:r>
              <a:rPr lang="it-IT" dirty="0"/>
              <a:t>: 1.1 kg</a:t>
            </a:r>
          </a:p>
          <a:p>
            <a:pPr algn="l">
              <a:buClr>
                <a:schemeClr val="tx1"/>
              </a:buClr>
            </a:pPr>
            <a:r>
              <a:rPr lang="it-IT" b="1" dirty="0" err="1">
                <a:solidFill>
                  <a:schemeClr val="accent1"/>
                </a:solidFill>
              </a:rPr>
              <a:t>Max</a:t>
            </a:r>
            <a:r>
              <a:rPr lang="it-IT" b="1" dirty="0">
                <a:solidFill>
                  <a:schemeClr val="accent1"/>
                </a:solidFill>
              </a:rPr>
              <a:t> </a:t>
            </a:r>
            <a:r>
              <a:rPr lang="it-IT" b="1" dirty="0" err="1">
                <a:solidFill>
                  <a:schemeClr val="accent1"/>
                </a:solidFill>
              </a:rPr>
              <a:t>wing</a:t>
            </a:r>
            <a:r>
              <a:rPr lang="it-IT" b="1" dirty="0">
                <a:solidFill>
                  <a:schemeClr val="accent1"/>
                </a:solidFill>
              </a:rPr>
              <a:t> </a:t>
            </a:r>
            <a:r>
              <a:rPr lang="it-IT" b="1" dirty="0" err="1">
                <a:solidFill>
                  <a:schemeClr val="accent1"/>
                </a:solidFill>
              </a:rPr>
              <a:t>span</a:t>
            </a:r>
            <a:r>
              <a:rPr lang="it-IT" dirty="0"/>
              <a:t>: 1.20 m</a:t>
            </a:r>
            <a:endParaRPr lang="it-IT" b="1" dirty="0">
              <a:solidFill>
                <a:schemeClr val="accent1"/>
              </a:solidFill>
            </a:endParaRPr>
          </a:p>
          <a:p>
            <a:pPr algn="l">
              <a:buClr>
                <a:schemeClr val="tx1"/>
              </a:buClr>
            </a:pPr>
            <a:r>
              <a:rPr lang="it-IT" b="1" dirty="0" err="1">
                <a:solidFill>
                  <a:schemeClr val="accent1"/>
                </a:solidFill>
              </a:rPr>
              <a:t>Males</a:t>
            </a:r>
            <a:r>
              <a:rPr lang="it-IT" b="1" dirty="0">
                <a:solidFill>
                  <a:schemeClr val="accent1"/>
                </a:solidFill>
              </a:rPr>
              <a:t> and </a:t>
            </a:r>
            <a:r>
              <a:rPr lang="it-IT" b="1" dirty="0" err="1">
                <a:solidFill>
                  <a:schemeClr val="accent1"/>
                </a:solidFill>
              </a:rPr>
              <a:t>females</a:t>
            </a:r>
            <a:r>
              <a:rPr lang="it-IT" dirty="0"/>
              <a:t>: </a:t>
            </a:r>
            <a:r>
              <a:rPr lang="it-IT" dirty="0" err="1"/>
              <a:t>different</a:t>
            </a:r>
            <a:endParaRPr lang="it-IT" dirty="0"/>
          </a:p>
          <a:p>
            <a:pPr algn="l">
              <a:buClr>
                <a:schemeClr val="tx1"/>
              </a:buClr>
            </a:pPr>
            <a:r>
              <a:rPr lang="it-IT" b="1" dirty="0" err="1">
                <a:solidFill>
                  <a:schemeClr val="accent1"/>
                </a:solidFill>
              </a:rPr>
              <a:t>Food</a:t>
            </a:r>
            <a:r>
              <a:rPr lang="it-IT" dirty="0"/>
              <a:t>: </a:t>
            </a:r>
            <a:r>
              <a:rPr lang="it-IT" dirty="0" err="1"/>
              <a:t>insects</a:t>
            </a:r>
            <a:r>
              <a:rPr lang="it-IT" dirty="0"/>
              <a:t>, </a:t>
            </a:r>
            <a:r>
              <a:rPr lang="it-IT" dirty="0" err="1"/>
              <a:t>mollusks</a:t>
            </a:r>
            <a:r>
              <a:rPr lang="it-IT" dirty="0"/>
              <a:t>, </a:t>
            </a:r>
            <a:r>
              <a:rPr lang="it-IT" dirty="0" err="1"/>
              <a:t>crustaceans</a:t>
            </a:r>
            <a:r>
              <a:rPr lang="it-IT" dirty="0"/>
              <a:t>, </a:t>
            </a:r>
            <a:r>
              <a:rPr lang="it-IT" dirty="0" err="1"/>
              <a:t>herbs</a:t>
            </a:r>
            <a:r>
              <a:rPr lang="it-IT" dirty="0"/>
              <a:t>, </a:t>
            </a:r>
            <a:r>
              <a:rPr lang="it-IT" dirty="0" err="1"/>
              <a:t>seeds</a:t>
            </a:r>
            <a:r>
              <a:rPr lang="it-IT" dirty="0"/>
              <a:t> and </a:t>
            </a:r>
            <a:r>
              <a:rPr lang="it-IT" dirty="0" err="1"/>
              <a:t>berries</a:t>
            </a:r>
            <a:endParaRPr lang="it-IT" dirty="0"/>
          </a:p>
          <a:p>
            <a:pPr algn="l">
              <a:buClr>
                <a:schemeClr val="tx1"/>
              </a:buClr>
            </a:pPr>
            <a:r>
              <a:rPr lang="it-IT" b="1" dirty="0" err="1">
                <a:solidFill>
                  <a:schemeClr val="accent1"/>
                </a:solidFill>
              </a:rPr>
              <a:t>Curiosity</a:t>
            </a:r>
            <a:r>
              <a:rPr lang="it-IT" dirty="0"/>
              <a:t>: the </a:t>
            </a:r>
            <a:r>
              <a:rPr lang="it-IT" dirty="0" err="1"/>
              <a:t>beak</a:t>
            </a:r>
            <a:r>
              <a:rPr lang="it-IT" dirty="0"/>
              <a:t> </a:t>
            </a:r>
            <a:r>
              <a:rPr lang="it-IT" dirty="0" err="1"/>
              <a:t>becomes</a:t>
            </a:r>
            <a:r>
              <a:rPr lang="it-IT" dirty="0"/>
              <a:t> </a:t>
            </a:r>
            <a:r>
              <a:rPr lang="it-IT" dirty="0" err="1"/>
              <a:t>red</a:t>
            </a:r>
            <a:r>
              <a:rPr lang="it-IT" dirty="0"/>
              <a:t> in </a:t>
            </a:r>
            <a:r>
              <a:rPr lang="it-IT" dirty="0" err="1"/>
              <a:t>spring</a:t>
            </a:r>
            <a:r>
              <a:rPr lang="it-IT" dirty="0"/>
              <a:t> and </a:t>
            </a:r>
            <a:r>
              <a:rPr lang="it-IT" dirty="0" err="1"/>
              <a:t>fades</a:t>
            </a:r>
            <a:r>
              <a:rPr lang="it-IT" dirty="0"/>
              <a:t> in </a:t>
            </a:r>
            <a:r>
              <a:rPr lang="it-IT" dirty="0" err="1"/>
              <a:t>winter</a:t>
            </a:r>
            <a:endParaRPr lang="it-IT" dirty="0"/>
          </a:p>
          <a:p>
            <a:pPr algn="l">
              <a:buClr>
                <a:schemeClr val="tx1"/>
              </a:buClr>
            </a:pPr>
            <a:r>
              <a:rPr lang="it-IT" b="1" dirty="0" err="1">
                <a:solidFill>
                  <a:schemeClr val="accent1"/>
                </a:solidFill>
              </a:rPr>
              <a:t>Nest</a:t>
            </a:r>
            <a:r>
              <a:rPr lang="it-IT" dirty="0"/>
              <a:t>: in </a:t>
            </a:r>
            <a:r>
              <a:rPr lang="it-IT" dirty="0" err="1"/>
              <a:t>cavities</a:t>
            </a:r>
            <a:r>
              <a:rPr lang="it-IT" dirty="0"/>
              <a:t> of the </a:t>
            </a:r>
            <a:r>
              <a:rPr lang="it-IT" dirty="0" err="1"/>
              <a:t>ground</a:t>
            </a:r>
            <a:endParaRPr lang="it-IT" dirty="0"/>
          </a:p>
          <a:p>
            <a:pPr algn="l">
              <a:buClr>
                <a:schemeClr val="tx1"/>
              </a:buClr>
            </a:pPr>
            <a:r>
              <a:rPr lang="it-IT" b="1" dirty="0">
                <a:solidFill>
                  <a:schemeClr val="accent1"/>
                </a:solidFill>
              </a:rPr>
              <a:t>Living/</a:t>
            </a:r>
            <a:r>
              <a:rPr lang="it-IT" b="1" dirty="0" err="1">
                <a:solidFill>
                  <a:schemeClr val="accent1"/>
                </a:solidFill>
              </a:rPr>
              <a:t>Origins</a:t>
            </a:r>
            <a:r>
              <a:rPr lang="it-IT" dirty="0"/>
              <a:t>: </a:t>
            </a:r>
            <a:r>
              <a:rPr lang="it-IT" dirty="0" err="1"/>
              <a:t>Turkey</a:t>
            </a:r>
            <a:r>
              <a:rPr lang="it-IT" dirty="0"/>
              <a:t> and Asia Minor (Anatolia) - North West </a:t>
            </a:r>
            <a:r>
              <a:rPr lang="it-IT" dirty="0" err="1"/>
              <a:t>countries</a:t>
            </a:r>
            <a:endParaRPr lang="it-IT" dirty="0"/>
          </a:p>
          <a:p>
            <a:pPr algn="l">
              <a:buClr>
                <a:schemeClr val="tx1"/>
              </a:buClr>
            </a:pPr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A </a:t>
            </a:r>
            <a:r>
              <a:rPr lang="it-IT" b="1" dirty="0" err="1">
                <a:solidFill>
                  <a:schemeClr val="accent1">
                    <a:lumMod val="75000"/>
                  </a:schemeClr>
                </a:solidFill>
              </a:rPr>
              <a:t>migratory</a:t>
            </a:r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it-IT" b="1" dirty="0" err="1">
                <a:solidFill>
                  <a:schemeClr val="accent1">
                    <a:lumMod val="75000"/>
                  </a:schemeClr>
                </a:solidFill>
              </a:rPr>
              <a:t>protected</a:t>
            </a:r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accent1">
                    <a:lumMod val="75000"/>
                  </a:schemeClr>
                </a:solidFill>
              </a:rPr>
              <a:t>species</a:t>
            </a:r>
            <a:endParaRPr lang="it-IT" b="1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06451"/>
            <a:ext cx="4700803" cy="537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9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488" y="631578"/>
            <a:ext cx="9496509" cy="5539630"/>
          </a:xfrm>
          <a:prstGeom prst="rect">
            <a:avLst/>
          </a:prstGeom>
        </p:spPr>
      </p:pic>
      <p:pic>
        <p:nvPicPr>
          <p:cNvPr id="3" name="Spatol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0057" y="30334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97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7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47" y="0"/>
            <a:ext cx="4800156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316" y="0"/>
            <a:ext cx="5719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6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5336196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860135" y="201664"/>
            <a:ext cx="5009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chemeClr val="accent2"/>
                </a:solidFill>
                <a:latin typeface="Elephant" panose="02020904090505020303" pitchFamily="18" charset="0"/>
              </a:rPr>
              <a:t>THE SPOONBILL</a:t>
            </a:r>
          </a:p>
        </p:txBody>
      </p:sp>
      <p:sp>
        <p:nvSpPr>
          <p:cNvPr id="4" name="Rettangolo 3"/>
          <p:cNvSpPr/>
          <p:nvPr/>
        </p:nvSpPr>
        <p:spPr>
          <a:xfrm>
            <a:off x="5711689" y="1121172"/>
            <a:ext cx="6350443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err="1">
                <a:solidFill>
                  <a:schemeClr val="accent2"/>
                </a:solidFill>
              </a:rPr>
              <a:t>Scientific</a:t>
            </a:r>
            <a:r>
              <a:rPr lang="it-IT" sz="2000" b="1" dirty="0">
                <a:solidFill>
                  <a:schemeClr val="accent2"/>
                </a:solidFill>
              </a:rPr>
              <a:t> </a:t>
            </a:r>
            <a:r>
              <a:rPr lang="it-IT" sz="2000" b="1" dirty="0" err="1">
                <a:solidFill>
                  <a:schemeClr val="accent2"/>
                </a:solidFill>
              </a:rPr>
              <a:t>name</a:t>
            </a:r>
            <a:r>
              <a:rPr lang="it-IT" sz="2000" b="1" dirty="0">
                <a:solidFill>
                  <a:schemeClr val="accent2"/>
                </a:solidFill>
              </a:rPr>
              <a:t>:</a:t>
            </a:r>
            <a:r>
              <a:rPr lang="it-IT" sz="2000" b="1" dirty="0"/>
              <a:t> </a:t>
            </a:r>
            <a:r>
              <a:rPr lang="it-IT" sz="2000" dirty="0" err="1"/>
              <a:t>Platalea</a:t>
            </a:r>
            <a:r>
              <a:rPr lang="it-IT" sz="2000" dirty="0"/>
              <a:t> </a:t>
            </a:r>
            <a:r>
              <a:rPr lang="it-IT" sz="2000" dirty="0" err="1"/>
              <a:t>Leucorodia</a:t>
            </a:r>
            <a:endParaRPr lang="it-IT" sz="2000" dirty="0"/>
          </a:p>
          <a:p>
            <a:endParaRPr lang="it-IT" sz="2000" dirty="0"/>
          </a:p>
          <a:p>
            <a:r>
              <a:rPr lang="it-IT" sz="2000" b="1" dirty="0" err="1">
                <a:solidFill>
                  <a:schemeClr val="accent2"/>
                </a:solidFill>
              </a:rPr>
              <a:t>Height</a:t>
            </a:r>
            <a:r>
              <a:rPr lang="it-IT" sz="2000" b="1" dirty="0">
                <a:solidFill>
                  <a:schemeClr val="accent2"/>
                </a:solidFill>
              </a:rPr>
              <a:t>: </a:t>
            </a:r>
            <a:r>
              <a:rPr lang="it-IT" sz="2000" dirty="0"/>
              <a:t>85 cm</a:t>
            </a:r>
          </a:p>
          <a:p>
            <a:endParaRPr lang="it-IT" sz="2000" dirty="0">
              <a:solidFill>
                <a:schemeClr val="accent2"/>
              </a:solidFill>
            </a:endParaRPr>
          </a:p>
          <a:p>
            <a:r>
              <a:rPr lang="it-IT" sz="2000" b="1" dirty="0" err="1">
                <a:solidFill>
                  <a:schemeClr val="accent2"/>
                </a:solidFill>
              </a:rPr>
              <a:t>Weight</a:t>
            </a:r>
            <a:r>
              <a:rPr lang="it-IT" sz="2000" b="1" dirty="0">
                <a:solidFill>
                  <a:schemeClr val="accent2"/>
                </a:solidFill>
              </a:rPr>
              <a:t>: </a:t>
            </a:r>
            <a:r>
              <a:rPr lang="it-IT" sz="2000" dirty="0"/>
              <a:t>1,9 kg</a:t>
            </a:r>
          </a:p>
          <a:p>
            <a:endParaRPr lang="it-IT" sz="2000" dirty="0">
              <a:solidFill>
                <a:schemeClr val="accent2"/>
              </a:solidFill>
            </a:endParaRPr>
          </a:p>
          <a:p>
            <a:r>
              <a:rPr lang="it-IT" sz="2000" b="1" dirty="0" err="1">
                <a:solidFill>
                  <a:schemeClr val="accent2"/>
                </a:solidFill>
              </a:rPr>
              <a:t>Plumage</a:t>
            </a:r>
            <a:r>
              <a:rPr lang="it-IT" sz="2000" b="1" dirty="0">
                <a:solidFill>
                  <a:schemeClr val="accent2"/>
                </a:solidFill>
              </a:rPr>
              <a:t>: </a:t>
            </a:r>
            <a:r>
              <a:rPr lang="it-IT" sz="2000" dirty="0" err="1"/>
              <a:t>white</a:t>
            </a:r>
            <a:endParaRPr lang="it-IT" sz="2000" dirty="0"/>
          </a:p>
          <a:p>
            <a:endParaRPr lang="it-IT" sz="2000" dirty="0">
              <a:solidFill>
                <a:schemeClr val="accent2"/>
              </a:solidFill>
            </a:endParaRPr>
          </a:p>
          <a:p>
            <a:r>
              <a:rPr lang="it-IT" sz="2000" b="1" dirty="0" err="1">
                <a:solidFill>
                  <a:schemeClr val="accent2"/>
                </a:solidFill>
              </a:rPr>
              <a:t>Males</a:t>
            </a:r>
            <a:r>
              <a:rPr lang="it-IT" sz="2000" b="1" dirty="0">
                <a:solidFill>
                  <a:schemeClr val="accent2"/>
                </a:solidFill>
              </a:rPr>
              <a:t> and </a:t>
            </a:r>
            <a:r>
              <a:rPr lang="it-IT" sz="2000" b="1" dirty="0" err="1">
                <a:solidFill>
                  <a:schemeClr val="accent2"/>
                </a:solidFill>
              </a:rPr>
              <a:t>females</a:t>
            </a:r>
            <a:r>
              <a:rPr lang="it-IT" sz="2000" b="1" dirty="0">
                <a:solidFill>
                  <a:schemeClr val="accent2"/>
                </a:solidFill>
              </a:rPr>
              <a:t>: </a:t>
            </a:r>
            <a:r>
              <a:rPr lang="it-IT" sz="2000" dirty="0" err="1"/>
              <a:t>indistinguishable</a:t>
            </a:r>
            <a:endParaRPr lang="it-IT" sz="2000" dirty="0"/>
          </a:p>
          <a:p>
            <a:endParaRPr lang="it-IT" sz="2000" dirty="0">
              <a:solidFill>
                <a:schemeClr val="accent2"/>
              </a:solidFill>
            </a:endParaRPr>
          </a:p>
          <a:p>
            <a:r>
              <a:rPr lang="it-IT" sz="2000" b="1" dirty="0" err="1">
                <a:solidFill>
                  <a:schemeClr val="accent2"/>
                </a:solidFill>
              </a:rPr>
              <a:t>Food</a:t>
            </a:r>
            <a:r>
              <a:rPr lang="it-IT" sz="2000" b="1" dirty="0">
                <a:solidFill>
                  <a:schemeClr val="accent2"/>
                </a:solidFill>
              </a:rPr>
              <a:t>: </a:t>
            </a:r>
            <a:r>
              <a:rPr lang="it-IT" sz="2000" dirty="0"/>
              <a:t>small </a:t>
            </a:r>
            <a:r>
              <a:rPr lang="it-IT" sz="2000" dirty="0" err="1"/>
              <a:t>invertebrates</a:t>
            </a:r>
            <a:r>
              <a:rPr lang="it-IT" sz="2000" dirty="0"/>
              <a:t>, </a:t>
            </a:r>
            <a:r>
              <a:rPr lang="it-IT" sz="2000" dirty="0" err="1"/>
              <a:t>fish</a:t>
            </a:r>
            <a:r>
              <a:rPr lang="it-IT" sz="2000" dirty="0"/>
              <a:t> and </a:t>
            </a:r>
            <a:r>
              <a:rPr lang="it-IT" sz="2000" dirty="0" err="1"/>
              <a:t>amphibians</a:t>
            </a:r>
            <a:endParaRPr lang="it-IT" sz="2000" dirty="0"/>
          </a:p>
          <a:p>
            <a:endParaRPr lang="it-IT" sz="2000" dirty="0">
              <a:solidFill>
                <a:schemeClr val="accent2"/>
              </a:solidFill>
            </a:endParaRPr>
          </a:p>
          <a:p>
            <a:r>
              <a:rPr lang="it-IT" sz="2000" b="1" dirty="0" err="1">
                <a:solidFill>
                  <a:schemeClr val="accent2"/>
                </a:solidFill>
              </a:rPr>
              <a:t>Nest</a:t>
            </a:r>
            <a:r>
              <a:rPr lang="it-IT" sz="2000" b="1" dirty="0">
                <a:solidFill>
                  <a:schemeClr val="accent2"/>
                </a:solidFill>
              </a:rPr>
              <a:t>: </a:t>
            </a:r>
            <a:r>
              <a:rPr lang="it-IT" sz="2000" dirty="0"/>
              <a:t>in the </a:t>
            </a:r>
            <a:r>
              <a:rPr lang="it-IT" sz="2000" dirty="0" err="1"/>
              <a:t>thickest</a:t>
            </a:r>
            <a:r>
              <a:rPr lang="it-IT" sz="2000" dirty="0"/>
              <a:t> </a:t>
            </a:r>
            <a:r>
              <a:rPr lang="it-IT" sz="2000" dirty="0" err="1"/>
              <a:t>marshes</a:t>
            </a:r>
            <a:endParaRPr lang="it-IT" sz="2000" dirty="0"/>
          </a:p>
          <a:p>
            <a:endParaRPr lang="it-IT" sz="2000" dirty="0"/>
          </a:p>
          <a:p>
            <a:r>
              <a:rPr lang="it-IT" sz="2000" b="1" dirty="0">
                <a:solidFill>
                  <a:schemeClr val="accent2"/>
                </a:solidFill>
              </a:rPr>
              <a:t>Living/</a:t>
            </a:r>
            <a:r>
              <a:rPr lang="it-IT" sz="2000" b="1" dirty="0" err="1">
                <a:solidFill>
                  <a:schemeClr val="accent2"/>
                </a:solidFill>
              </a:rPr>
              <a:t>Origins</a:t>
            </a:r>
            <a:r>
              <a:rPr lang="it-IT" sz="2000" b="1" dirty="0">
                <a:solidFill>
                  <a:schemeClr val="accent2"/>
                </a:solidFill>
              </a:rPr>
              <a:t>: </a:t>
            </a:r>
            <a:r>
              <a:rPr lang="it-IT" sz="2000" dirty="0"/>
              <a:t>Asia, North Africa</a:t>
            </a:r>
          </a:p>
          <a:p>
            <a:endParaRPr lang="it-IT" sz="2000" dirty="0"/>
          </a:p>
          <a:p>
            <a:r>
              <a:rPr lang="it-IT" sz="2000" b="1" dirty="0">
                <a:solidFill>
                  <a:schemeClr val="accent2"/>
                </a:solidFill>
              </a:rPr>
              <a:t>A </a:t>
            </a:r>
            <a:r>
              <a:rPr lang="it-IT" sz="2000" b="1" dirty="0" err="1">
                <a:solidFill>
                  <a:schemeClr val="accent2"/>
                </a:solidFill>
              </a:rPr>
              <a:t>migratory</a:t>
            </a:r>
            <a:r>
              <a:rPr lang="it-IT" sz="2000" b="1" dirty="0">
                <a:solidFill>
                  <a:schemeClr val="accent2"/>
                </a:solidFill>
              </a:rPr>
              <a:t> and </a:t>
            </a:r>
            <a:r>
              <a:rPr lang="it-IT" sz="2000" b="1" dirty="0" err="1">
                <a:solidFill>
                  <a:schemeClr val="accent2"/>
                </a:solidFill>
              </a:rPr>
              <a:t>protected</a:t>
            </a:r>
            <a:r>
              <a:rPr lang="it-IT" sz="2000" b="1" dirty="0">
                <a:solidFill>
                  <a:schemeClr val="accent2"/>
                </a:solidFill>
              </a:rPr>
              <a:t> </a:t>
            </a:r>
            <a:r>
              <a:rPr lang="it-IT" sz="2000" b="1" dirty="0" err="1">
                <a:solidFill>
                  <a:schemeClr val="accent2"/>
                </a:solidFill>
              </a:rPr>
              <a:t>species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43908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796" y="390820"/>
            <a:ext cx="9915277" cy="6022613"/>
          </a:xfrm>
          <a:prstGeom prst="rect">
            <a:avLst/>
          </a:prstGeom>
        </p:spPr>
      </p:pic>
      <p:pic>
        <p:nvPicPr>
          <p:cNvPr id="3" name="Garzet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9225" y="32171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89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847" y="0"/>
            <a:ext cx="4800156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" y="867605"/>
            <a:ext cx="7286001" cy="485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08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238744" y="159062"/>
            <a:ext cx="6508717" cy="94620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it-IT" sz="4400" b="1" dirty="0">
                <a:solidFill>
                  <a:schemeClr val="bg1">
                    <a:lumMod val="50000"/>
                  </a:schemeClr>
                </a:solidFill>
                <a:latin typeface="Elephant" panose="02020904090505020303" pitchFamily="18" charset="0"/>
              </a:rPr>
              <a:t>THE LITTLE EGRET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4936595" y="1030197"/>
            <a:ext cx="695325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>
                    <a:lumMod val="50000"/>
                  </a:schemeClr>
                </a:solidFill>
              </a:rPr>
              <a:t>Scientifica </a:t>
            </a:r>
            <a:r>
              <a:rPr lang="it-IT" sz="2000" b="1" dirty="0" err="1">
                <a:solidFill>
                  <a:schemeClr val="bg1">
                    <a:lumMod val="50000"/>
                  </a:schemeClr>
                </a:solidFill>
              </a:rPr>
              <a:t>Name</a:t>
            </a:r>
            <a:r>
              <a:rPr lang="it-IT" sz="2000" b="1" dirty="0">
                <a:solidFill>
                  <a:schemeClr val="bg1">
                    <a:lumMod val="50000"/>
                  </a:schemeClr>
                </a:solidFill>
              </a:rPr>
              <a:t>:</a:t>
            </a:r>
            <a:r>
              <a:rPr lang="it-IT" sz="20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it-IT" sz="2000" dirty="0"/>
              <a:t>Egretta Garzetta</a:t>
            </a:r>
            <a:endParaRPr lang="it-IT" sz="20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endParaRPr lang="it-IT" sz="2000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t-IT" sz="2000" b="1" dirty="0" err="1">
                <a:solidFill>
                  <a:schemeClr val="bg1">
                    <a:lumMod val="50000"/>
                  </a:schemeClr>
                </a:solidFill>
              </a:rPr>
              <a:t>Height</a:t>
            </a:r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it-IT" sz="2000" dirty="0"/>
              <a:t>55-65cm</a:t>
            </a:r>
          </a:p>
          <a:p>
            <a:endParaRPr lang="it-IT" sz="2000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t-IT" sz="2000" b="1" dirty="0" err="1">
                <a:solidFill>
                  <a:schemeClr val="bg1">
                    <a:lumMod val="50000"/>
                  </a:schemeClr>
                </a:solidFill>
              </a:rPr>
              <a:t>Weight</a:t>
            </a:r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:</a:t>
            </a:r>
            <a:r>
              <a:rPr lang="it-IT" sz="2000" dirty="0"/>
              <a:t> 310 gr</a:t>
            </a:r>
          </a:p>
          <a:p>
            <a:endParaRPr lang="it-IT" sz="2000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t-IT" sz="2000" b="1" dirty="0" err="1">
                <a:solidFill>
                  <a:schemeClr val="bg1">
                    <a:lumMod val="50000"/>
                  </a:schemeClr>
                </a:solidFill>
              </a:rPr>
              <a:t>Plumage</a:t>
            </a:r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it-IT" sz="2000" dirty="0" err="1"/>
              <a:t>white</a:t>
            </a:r>
            <a:endParaRPr lang="it-IT" sz="2000" dirty="0"/>
          </a:p>
          <a:p>
            <a:endParaRPr lang="it-IT" sz="2000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t-IT" sz="2000" b="1" dirty="0" err="1">
                <a:solidFill>
                  <a:schemeClr val="bg1">
                    <a:lumMod val="50000"/>
                  </a:schemeClr>
                </a:solidFill>
              </a:rPr>
              <a:t>Males</a:t>
            </a:r>
            <a:r>
              <a:rPr lang="it-IT" sz="2000" b="1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it-IT" sz="2000" b="1" dirty="0" err="1">
                <a:solidFill>
                  <a:schemeClr val="bg1">
                    <a:lumMod val="50000"/>
                  </a:schemeClr>
                </a:solidFill>
              </a:rPr>
              <a:t>females</a:t>
            </a:r>
            <a:r>
              <a:rPr lang="it-IT" sz="2000" b="1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it-IT" sz="2000" dirty="0" err="1"/>
              <a:t>males</a:t>
            </a:r>
            <a:r>
              <a:rPr lang="it-IT" sz="2000" dirty="0"/>
              <a:t> </a:t>
            </a:r>
            <a:r>
              <a:rPr lang="it-IT" sz="2000" dirty="0" err="1"/>
              <a:t>haven’t</a:t>
            </a:r>
            <a:r>
              <a:rPr lang="it-IT" sz="2000" dirty="0"/>
              <a:t> </a:t>
            </a:r>
            <a:r>
              <a:rPr lang="it-IT" sz="2000" dirty="0" err="1"/>
              <a:t>two</a:t>
            </a:r>
            <a:r>
              <a:rPr lang="it-IT" sz="2000" dirty="0"/>
              <a:t> </a:t>
            </a:r>
            <a:r>
              <a:rPr lang="it-IT" sz="2000" dirty="0" err="1"/>
              <a:t>feathers</a:t>
            </a:r>
            <a:endParaRPr lang="it-IT" sz="2000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it-IT" sz="2000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t-IT" sz="2000" b="1" dirty="0" err="1">
                <a:solidFill>
                  <a:schemeClr val="bg1">
                    <a:lumMod val="50000"/>
                  </a:schemeClr>
                </a:solidFill>
              </a:rPr>
              <a:t>Food</a:t>
            </a:r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:</a:t>
            </a:r>
            <a:r>
              <a:rPr lang="it-IT" sz="2000" dirty="0" err="1"/>
              <a:t>mollusks,insects</a:t>
            </a:r>
            <a:r>
              <a:rPr lang="it-IT" sz="2000" dirty="0"/>
              <a:t> and </a:t>
            </a:r>
            <a:r>
              <a:rPr lang="it-IT" sz="2000" dirty="0" err="1"/>
              <a:t>crustaceans</a:t>
            </a:r>
            <a:endParaRPr lang="it-IT" sz="2000" dirty="0"/>
          </a:p>
          <a:p>
            <a:endParaRPr lang="it-IT" sz="2000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t-IT" sz="2000" b="1" dirty="0" err="1">
                <a:solidFill>
                  <a:schemeClr val="bg1">
                    <a:lumMod val="50000"/>
                  </a:schemeClr>
                </a:solidFill>
              </a:rPr>
              <a:t>Nest</a:t>
            </a:r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:</a:t>
            </a:r>
            <a:r>
              <a:rPr lang="it-IT" sz="2000" dirty="0"/>
              <a:t> in the </a:t>
            </a:r>
            <a:r>
              <a:rPr lang="it-IT" sz="2000" dirty="0" err="1"/>
              <a:t>woods</a:t>
            </a:r>
            <a:r>
              <a:rPr lang="it-IT" sz="2000" dirty="0"/>
              <a:t> or in </a:t>
            </a:r>
            <a:r>
              <a:rPr lang="it-IT" sz="2000" dirty="0" err="1"/>
              <a:t>especially</a:t>
            </a:r>
            <a:r>
              <a:rPr lang="it-IT" sz="2000" dirty="0"/>
              <a:t> </a:t>
            </a:r>
            <a:r>
              <a:rPr lang="it-IT" sz="2000" dirty="0" err="1"/>
              <a:t>marshy</a:t>
            </a:r>
            <a:r>
              <a:rPr lang="it-IT" sz="2000" dirty="0"/>
              <a:t> </a:t>
            </a:r>
            <a:r>
              <a:rPr lang="it-IT" sz="2000" dirty="0" err="1"/>
              <a:t>environments</a:t>
            </a:r>
            <a:endParaRPr lang="it-IT" sz="2000" dirty="0"/>
          </a:p>
          <a:p>
            <a:endParaRPr lang="it-IT" sz="2000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t-IT" sz="2000" b="1" dirty="0">
                <a:solidFill>
                  <a:schemeClr val="bg1">
                    <a:lumMod val="50000"/>
                  </a:schemeClr>
                </a:solidFill>
              </a:rPr>
              <a:t>Living/</a:t>
            </a:r>
            <a:r>
              <a:rPr lang="it-IT" sz="2000" b="1" dirty="0" err="1">
                <a:solidFill>
                  <a:schemeClr val="bg1">
                    <a:lumMod val="50000"/>
                  </a:schemeClr>
                </a:solidFill>
              </a:rPr>
              <a:t>Origins</a:t>
            </a:r>
            <a:r>
              <a:rPr lang="it-IT" sz="2000" b="1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it-IT" sz="2000" dirty="0"/>
              <a:t>Asia and Africa</a:t>
            </a:r>
          </a:p>
          <a:p>
            <a:endParaRPr lang="it-IT" sz="20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it-IT" sz="2000" b="1" dirty="0">
                <a:solidFill>
                  <a:schemeClr val="bg2">
                    <a:lumMod val="50000"/>
                  </a:schemeClr>
                </a:solidFill>
              </a:rPr>
              <a:t>A </a:t>
            </a:r>
            <a:r>
              <a:rPr lang="it-IT" sz="2000" b="1" dirty="0" err="1">
                <a:solidFill>
                  <a:schemeClr val="bg2">
                    <a:lumMod val="50000"/>
                  </a:schemeClr>
                </a:solidFill>
              </a:rPr>
              <a:t>migratory</a:t>
            </a:r>
            <a:r>
              <a:rPr lang="it-IT" sz="2000" b="1" dirty="0">
                <a:solidFill>
                  <a:schemeClr val="bg2">
                    <a:lumMod val="50000"/>
                  </a:schemeClr>
                </a:solidFill>
              </a:rPr>
              <a:t> and </a:t>
            </a:r>
            <a:r>
              <a:rPr lang="it-IT" sz="2000" b="1" dirty="0" err="1">
                <a:solidFill>
                  <a:schemeClr val="bg2">
                    <a:lumMod val="50000"/>
                  </a:schemeClr>
                </a:solidFill>
              </a:rPr>
              <a:t>proctected</a:t>
            </a:r>
            <a:r>
              <a:rPr lang="it-IT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sz="2000" b="1" dirty="0" err="1">
                <a:solidFill>
                  <a:schemeClr val="bg2">
                    <a:lumMod val="50000"/>
                  </a:schemeClr>
                </a:solidFill>
              </a:rPr>
              <a:t>species</a:t>
            </a:r>
            <a:endParaRPr lang="it-IT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2" y="159026"/>
            <a:ext cx="4588671" cy="655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14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351333" y="274638"/>
            <a:ext cx="11231067" cy="1143000"/>
          </a:xfrm>
        </p:spPr>
        <p:txBody>
          <a:bodyPr/>
          <a:lstStyle/>
          <a:p>
            <a:pPr algn="ctr"/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Elephant" panose="02020904090505020303" pitchFamily="18" charset="0"/>
              </a:rPr>
              <a:t>SALTPANS IN ITALY</a:t>
            </a: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137" y="1589694"/>
            <a:ext cx="5141171" cy="4858405"/>
          </a:xfr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976321" y="3392183"/>
            <a:ext cx="2705643" cy="136933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97" y="1703908"/>
            <a:ext cx="2705641" cy="1256104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70" y="3364176"/>
            <a:ext cx="2611979" cy="130546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49" y="5122785"/>
            <a:ext cx="2705643" cy="135326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229" y="1595348"/>
            <a:ext cx="2705641" cy="1347536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1" y="5207147"/>
            <a:ext cx="2705643" cy="1286105"/>
          </a:xfrm>
          <a:prstGeom prst="rect">
            <a:avLst/>
          </a:prstGeom>
        </p:spPr>
      </p:pic>
      <p:cxnSp>
        <p:nvCxnSpPr>
          <p:cNvPr id="17" name="Connettore 2 16"/>
          <p:cNvCxnSpPr/>
          <p:nvPr/>
        </p:nvCxnSpPr>
        <p:spPr>
          <a:xfrm flipV="1">
            <a:off x="5786636" y="2366866"/>
            <a:ext cx="3072341" cy="61598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/>
          <p:cNvSpPr txBox="1"/>
          <p:nvPr/>
        </p:nvSpPr>
        <p:spPr>
          <a:xfrm>
            <a:off x="9501939" y="1226016"/>
            <a:ext cx="1649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CERVIA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8662628" y="2982852"/>
            <a:ext cx="3333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MARGHERITA DI SAVOIA</a:t>
            </a:r>
          </a:p>
        </p:txBody>
      </p:sp>
      <p:cxnSp>
        <p:nvCxnSpPr>
          <p:cNvPr id="27" name="Connettore 2 26"/>
          <p:cNvCxnSpPr/>
          <p:nvPr/>
        </p:nvCxnSpPr>
        <p:spPr>
          <a:xfrm flipV="1">
            <a:off x="7440149" y="3861048"/>
            <a:ext cx="1536171" cy="21579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351342" y="4706573"/>
            <a:ext cx="2481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MOLENTARGIUS</a:t>
            </a:r>
          </a:p>
        </p:txBody>
      </p:sp>
      <p:cxnSp>
        <p:nvCxnSpPr>
          <p:cNvPr id="36" name="Connettore 2 35"/>
          <p:cNvCxnSpPr/>
          <p:nvPr/>
        </p:nvCxnSpPr>
        <p:spPr>
          <a:xfrm flipH="1">
            <a:off x="2884847" y="4978769"/>
            <a:ext cx="1422816" cy="82064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asellaDiTesto 38"/>
          <p:cNvSpPr txBox="1"/>
          <p:nvPr/>
        </p:nvSpPr>
        <p:spPr>
          <a:xfrm>
            <a:off x="9744407" y="4837802"/>
            <a:ext cx="1725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PIROLO</a:t>
            </a:r>
          </a:p>
        </p:txBody>
      </p:sp>
      <p:cxnSp>
        <p:nvCxnSpPr>
          <p:cNvPr id="41" name="Connettore 2 40"/>
          <p:cNvCxnSpPr/>
          <p:nvPr/>
        </p:nvCxnSpPr>
        <p:spPr>
          <a:xfrm>
            <a:off x="6960105" y="5733287"/>
            <a:ext cx="2016223" cy="23382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45"/>
          <p:cNvCxnSpPr/>
          <p:nvPr/>
        </p:nvCxnSpPr>
        <p:spPr>
          <a:xfrm flipH="1" flipV="1">
            <a:off x="3025771" y="4125853"/>
            <a:ext cx="2822952" cy="120717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2 50"/>
          <p:cNvCxnSpPr/>
          <p:nvPr/>
        </p:nvCxnSpPr>
        <p:spPr>
          <a:xfrm flipH="1" flipV="1">
            <a:off x="2944993" y="2564904"/>
            <a:ext cx="2460243" cy="104422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asellaDiTesto 53"/>
          <p:cNvSpPr txBox="1"/>
          <p:nvPr/>
        </p:nvSpPr>
        <p:spPr>
          <a:xfrm>
            <a:off x="1007434" y="3012809"/>
            <a:ext cx="2112235" cy="37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TRAPANI</a:t>
            </a:r>
          </a:p>
        </p:txBody>
      </p:sp>
      <p:sp>
        <p:nvSpPr>
          <p:cNvPr id="55" name="CasellaDiTesto 54"/>
          <p:cNvSpPr txBox="1"/>
          <p:nvPr/>
        </p:nvSpPr>
        <p:spPr>
          <a:xfrm>
            <a:off x="815415" y="1389026"/>
            <a:ext cx="2172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TARQUINIA</a:t>
            </a:r>
          </a:p>
        </p:txBody>
      </p:sp>
      <p:sp>
        <p:nvSpPr>
          <p:cNvPr id="56" name="Segnaposto piè di pagina 5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Istituto Comprensivo Margherita di Savoia</a:t>
            </a:r>
          </a:p>
        </p:txBody>
      </p:sp>
    </p:spTree>
    <p:extLst>
      <p:ext uri="{BB962C8B-B14F-4D97-AF65-F5344CB8AC3E}">
        <p14:creationId xmlns:p14="http://schemas.microsoft.com/office/powerpoint/2010/main" val="234965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93" y="508055"/>
            <a:ext cx="5517047" cy="322153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557" y="3427443"/>
            <a:ext cx="5453275" cy="3183026"/>
          </a:xfrm>
          <a:prstGeom prst="rect">
            <a:avLst/>
          </a:prstGeom>
        </p:spPr>
      </p:pic>
      <p:pic>
        <p:nvPicPr>
          <p:cNvPr id="4" name="Airone Bianco Maggior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32981" y="10774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7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9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249065" y="184694"/>
            <a:ext cx="10536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rgbClr val="3058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THE WHITE HERON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5249089" y="840719"/>
            <a:ext cx="682896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Scientific name: </a:t>
            </a:r>
            <a:r>
              <a:rPr lang="en-GB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Ardea</a:t>
            </a: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alba </a:t>
            </a:r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Height: </a:t>
            </a: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85-120 cm</a:t>
            </a:r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Weight: </a:t>
            </a: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1.5 kg</a:t>
            </a:r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Plumage: </a:t>
            </a: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white</a:t>
            </a:r>
            <a:endParaRPr lang="en-GB" sz="2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sz="2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Food: </a:t>
            </a: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Fish, frogs and small mammals</a:t>
            </a:r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Nest: </a:t>
            </a: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Between the rushes</a:t>
            </a:r>
          </a:p>
          <a:p>
            <a:endParaRPr lang="en-GB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Living/Origins: </a:t>
            </a: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North and Central America</a:t>
            </a:r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Migratory bird and protected species</a:t>
            </a:r>
            <a:endParaRPr lang="it-IT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134323" cy="682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04" y="310101"/>
            <a:ext cx="9870408" cy="575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6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00" y="580452"/>
            <a:ext cx="10441199" cy="6090699"/>
          </a:xfrm>
          <a:prstGeom prst="rect">
            <a:avLst/>
          </a:prstGeom>
        </p:spPr>
      </p:pic>
      <p:pic>
        <p:nvPicPr>
          <p:cNvPr id="2" name="Corrmoran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1761" y="33821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9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2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67985" y="45"/>
            <a:ext cx="8205747" cy="1073425"/>
          </a:xfrm>
        </p:spPr>
        <p:txBody>
          <a:bodyPr>
            <a:normAutofit/>
          </a:bodyPr>
          <a:lstStyle/>
          <a:p>
            <a:r>
              <a:rPr lang="it-IT" dirty="0"/>
              <a:t>   </a:t>
            </a:r>
            <a:r>
              <a:rPr lang="it-IT" sz="3100" dirty="0">
                <a:solidFill>
                  <a:srgbClr val="FF0000"/>
                </a:solidFill>
                <a:latin typeface="Elephant" panose="02020904090505020303" pitchFamily="18" charset="0"/>
              </a:rPr>
              <a:t>THE CORMORANT 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638801" y="1248355"/>
            <a:ext cx="6259899" cy="56096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400" b="1" dirty="0" err="1">
                <a:solidFill>
                  <a:srgbClr val="FF0000"/>
                </a:solidFill>
              </a:rPr>
              <a:t>Scientific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name</a:t>
            </a:r>
            <a:r>
              <a:rPr lang="it-IT" sz="2400" dirty="0">
                <a:solidFill>
                  <a:srgbClr val="FF0000"/>
                </a:solidFill>
              </a:rPr>
              <a:t>:</a:t>
            </a:r>
            <a:r>
              <a:rPr lang="it-IT" sz="2400" dirty="0"/>
              <a:t> </a:t>
            </a:r>
            <a:r>
              <a:rPr lang="it-IT" sz="2400" dirty="0" err="1"/>
              <a:t>phalacrocorax</a:t>
            </a:r>
            <a:r>
              <a:rPr lang="it-IT" sz="2400" dirty="0"/>
              <a:t> </a:t>
            </a:r>
            <a:r>
              <a:rPr lang="it-IT" sz="2400" dirty="0" err="1"/>
              <a:t>carbo</a:t>
            </a:r>
            <a:r>
              <a:rPr lang="it-IT" sz="2400" dirty="0"/>
              <a:t> </a:t>
            </a:r>
          </a:p>
          <a:p>
            <a:pPr marL="0" indent="0" algn="just">
              <a:buNone/>
            </a:pPr>
            <a:r>
              <a:rPr lang="it-IT" sz="2400" b="1" dirty="0" err="1">
                <a:solidFill>
                  <a:srgbClr val="FF0000"/>
                </a:solidFill>
              </a:rPr>
              <a:t>Height</a:t>
            </a:r>
            <a:r>
              <a:rPr lang="it-IT" sz="2400" dirty="0">
                <a:solidFill>
                  <a:srgbClr val="FF0000"/>
                </a:solidFill>
              </a:rPr>
              <a:t>:</a:t>
            </a:r>
            <a:r>
              <a:rPr lang="it-IT" sz="2400" dirty="0"/>
              <a:t> 80-100 cm</a:t>
            </a:r>
          </a:p>
          <a:p>
            <a:pPr marL="0" indent="0" algn="just">
              <a:buNone/>
            </a:pPr>
            <a:r>
              <a:rPr lang="it-IT" sz="2400" b="1" dirty="0" err="1">
                <a:solidFill>
                  <a:srgbClr val="FF0000"/>
                </a:solidFill>
              </a:rPr>
              <a:t>Weight</a:t>
            </a:r>
            <a:r>
              <a:rPr lang="it-IT" sz="2400" dirty="0"/>
              <a:t>: 1.8-2.8 kg </a:t>
            </a:r>
          </a:p>
          <a:p>
            <a:pPr marL="0" indent="0" algn="just">
              <a:buNone/>
            </a:pPr>
            <a:r>
              <a:rPr lang="it-IT" sz="2400" b="1" dirty="0" err="1">
                <a:solidFill>
                  <a:srgbClr val="FF0000"/>
                </a:solidFill>
              </a:rPr>
              <a:t>Plumage</a:t>
            </a:r>
            <a:r>
              <a:rPr lang="it-IT" sz="2400" dirty="0">
                <a:solidFill>
                  <a:srgbClr val="FF0000"/>
                </a:solidFill>
              </a:rPr>
              <a:t>: </a:t>
            </a:r>
            <a:r>
              <a:rPr lang="it-IT" sz="2400" dirty="0" err="1"/>
              <a:t>almost</a:t>
            </a:r>
            <a:r>
              <a:rPr lang="it-IT" sz="2400" dirty="0"/>
              <a:t> </a:t>
            </a:r>
            <a:r>
              <a:rPr lang="it-IT" sz="2400" dirty="0" err="1"/>
              <a:t>entirely</a:t>
            </a:r>
            <a:r>
              <a:rPr lang="it-IT" sz="2400" dirty="0"/>
              <a:t> </a:t>
            </a:r>
            <a:r>
              <a:rPr lang="it-IT" sz="2400" dirty="0" err="1"/>
              <a:t>black</a:t>
            </a:r>
            <a:r>
              <a:rPr lang="it-IT" sz="2400" dirty="0"/>
              <a:t> </a:t>
            </a:r>
          </a:p>
          <a:p>
            <a:pPr marL="0" indent="0" algn="just">
              <a:buNone/>
            </a:pPr>
            <a:r>
              <a:rPr lang="it-IT" sz="2400" b="1" dirty="0" err="1">
                <a:solidFill>
                  <a:srgbClr val="FF0000"/>
                </a:solidFill>
              </a:rPr>
              <a:t>Food</a:t>
            </a:r>
            <a:r>
              <a:rPr lang="it-IT" sz="2400" dirty="0"/>
              <a:t>: </a:t>
            </a:r>
            <a:r>
              <a:rPr lang="it-IT" sz="2400" dirty="0" err="1"/>
              <a:t>fish</a:t>
            </a:r>
            <a:r>
              <a:rPr lang="it-IT" sz="2400" dirty="0"/>
              <a:t> </a:t>
            </a:r>
            <a:r>
              <a:rPr lang="it-IT" sz="2400" dirty="0" err="1"/>
              <a:t>such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dirty="0" err="1"/>
              <a:t>cod</a:t>
            </a:r>
            <a:r>
              <a:rPr lang="it-IT" sz="2400" dirty="0"/>
              <a:t>, </a:t>
            </a:r>
            <a:r>
              <a:rPr lang="it-IT" sz="2400" dirty="0" err="1"/>
              <a:t>eel</a:t>
            </a:r>
            <a:r>
              <a:rPr lang="it-IT" sz="2400" dirty="0"/>
              <a:t>, </a:t>
            </a:r>
            <a:r>
              <a:rPr lang="it-IT" sz="2400" dirty="0" err="1"/>
              <a:t>perch</a:t>
            </a:r>
            <a:r>
              <a:rPr lang="it-IT" sz="2400" dirty="0"/>
              <a:t>, </a:t>
            </a:r>
            <a:r>
              <a:rPr lang="it-IT" sz="2400" dirty="0" err="1"/>
              <a:t>trout</a:t>
            </a:r>
            <a:r>
              <a:rPr lang="it-IT" sz="2400" dirty="0"/>
              <a:t> </a:t>
            </a:r>
          </a:p>
          <a:p>
            <a:pPr marL="0" indent="0" algn="just">
              <a:buNone/>
            </a:pPr>
            <a:r>
              <a:rPr lang="it-IT" sz="2400" b="1" dirty="0" err="1">
                <a:solidFill>
                  <a:srgbClr val="FF0000"/>
                </a:solidFill>
              </a:rPr>
              <a:t>Nest</a:t>
            </a:r>
            <a:r>
              <a:rPr lang="it-IT" sz="2400" dirty="0">
                <a:solidFill>
                  <a:srgbClr val="FF0000"/>
                </a:solidFill>
              </a:rPr>
              <a:t>:</a:t>
            </a:r>
            <a:r>
              <a:rPr lang="it-IT" sz="2400" dirty="0"/>
              <a:t> </a:t>
            </a:r>
            <a:r>
              <a:rPr lang="it-IT" sz="2400" dirty="0" err="1"/>
              <a:t>near</a:t>
            </a:r>
            <a:r>
              <a:rPr lang="it-IT" sz="2400" dirty="0"/>
              <a:t> the water </a:t>
            </a:r>
          </a:p>
          <a:p>
            <a:pPr marL="0" indent="0" algn="just">
              <a:buNone/>
            </a:pPr>
            <a:r>
              <a:rPr lang="it-IT" sz="2400" b="1" dirty="0" err="1">
                <a:solidFill>
                  <a:srgbClr val="FF0000"/>
                </a:solidFill>
              </a:rPr>
              <a:t>Features</a:t>
            </a:r>
            <a:r>
              <a:rPr lang="it-IT" sz="2400" dirty="0">
                <a:solidFill>
                  <a:srgbClr val="FF0000"/>
                </a:solidFill>
              </a:rPr>
              <a:t>:</a:t>
            </a:r>
            <a:r>
              <a:rPr lang="it-IT" sz="2400" dirty="0"/>
              <a:t> due to </a:t>
            </a:r>
            <a:r>
              <a:rPr lang="it-IT" sz="2400" dirty="0" err="1"/>
              <a:t>its</a:t>
            </a:r>
            <a:r>
              <a:rPr lang="it-IT" sz="2400" dirty="0"/>
              <a:t> </a:t>
            </a:r>
            <a:r>
              <a:rPr lang="it-IT" sz="2400" dirty="0" err="1"/>
              <a:t>eye</a:t>
            </a:r>
            <a:r>
              <a:rPr lang="it-IT" sz="2400" dirty="0"/>
              <a:t> </a:t>
            </a:r>
            <a:r>
              <a:rPr lang="it-IT" sz="2400" dirty="0" err="1"/>
              <a:t>its</a:t>
            </a:r>
            <a:r>
              <a:rPr lang="it-IT" sz="2400" dirty="0"/>
              <a:t> </a:t>
            </a:r>
            <a:r>
              <a:rPr lang="it-IT" sz="2400" dirty="0" err="1"/>
              <a:t>vision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excellent</a:t>
            </a:r>
            <a:r>
              <a:rPr lang="it-IT" sz="2400" dirty="0"/>
              <a:t> </a:t>
            </a:r>
            <a:r>
              <a:rPr lang="it-IT" sz="2400" dirty="0" err="1"/>
              <a:t>both</a:t>
            </a:r>
            <a:r>
              <a:rPr lang="it-IT" sz="2400" dirty="0"/>
              <a:t> </a:t>
            </a:r>
            <a:r>
              <a:rPr lang="it-IT" sz="2400" dirty="0" err="1"/>
              <a:t>underwater</a:t>
            </a:r>
            <a:r>
              <a:rPr lang="it-IT" sz="2400" dirty="0"/>
              <a:t> and on the </a:t>
            </a:r>
            <a:r>
              <a:rPr lang="it-IT" sz="2400" dirty="0" err="1"/>
              <a:t>surface</a:t>
            </a:r>
            <a:endParaRPr lang="it-IT" sz="2400" dirty="0"/>
          </a:p>
          <a:p>
            <a:pPr marL="0" indent="0" algn="just">
              <a:buNone/>
            </a:pPr>
            <a:r>
              <a:rPr lang="it-IT" sz="2400" b="1" dirty="0">
                <a:solidFill>
                  <a:srgbClr val="FF0000"/>
                </a:solidFill>
              </a:rPr>
              <a:t>Living/</a:t>
            </a:r>
            <a:r>
              <a:rPr lang="it-IT" sz="2400" b="1" dirty="0" err="1">
                <a:solidFill>
                  <a:srgbClr val="FF0000"/>
                </a:solidFill>
              </a:rPr>
              <a:t>Origins</a:t>
            </a:r>
            <a:r>
              <a:rPr lang="it-IT" sz="2400" dirty="0">
                <a:solidFill>
                  <a:srgbClr val="FF0000"/>
                </a:solidFill>
              </a:rPr>
              <a:t>: </a:t>
            </a:r>
            <a:r>
              <a:rPr lang="it-IT" sz="2400" dirty="0"/>
              <a:t>Central and Southern Europe, Oceania, Africa </a:t>
            </a:r>
          </a:p>
          <a:p>
            <a:pPr marL="0" indent="0" algn="just">
              <a:buNone/>
            </a:pPr>
            <a:r>
              <a:rPr lang="it-IT" sz="2400" b="1" dirty="0" err="1">
                <a:solidFill>
                  <a:srgbClr val="FF0000"/>
                </a:solidFill>
              </a:rPr>
              <a:t>Migratory</a:t>
            </a:r>
            <a:r>
              <a:rPr lang="it-IT" sz="2400" b="1" dirty="0">
                <a:solidFill>
                  <a:srgbClr val="FF0000"/>
                </a:solidFill>
              </a:rPr>
              <a:t> and </a:t>
            </a:r>
            <a:r>
              <a:rPr lang="it-IT" sz="2400" b="1" dirty="0" err="1">
                <a:solidFill>
                  <a:srgbClr val="FF0000"/>
                </a:solidFill>
              </a:rPr>
              <a:t>protected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species</a:t>
            </a:r>
            <a:endParaRPr lang="it-IT" sz="2400" b="1" dirty="0">
              <a:solidFill>
                <a:srgbClr val="FF0000"/>
              </a:solidFill>
            </a:endParaRP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300"/>
            <a:ext cx="5638800" cy="59817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4" y="5049223"/>
            <a:ext cx="2366983" cy="166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71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529590"/>
            <a:ext cx="8229600" cy="5798820"/>
          </a:xfrm>
          <a:prstGeom prst="rect">
            <a:avLst/>
          </a:prstGeom>
        </p:spPr>
      </p:pic>
      <p:pic>
        <p:nvPicPr>
          <p:cNvPr id="2" name="Germano_Rea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789" y="31845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3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0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title"/>
          </p:nvPr>
        </p:nvSpPr>
        <p:spPr>
          <a:xfrm>
            <a:off x="4812242" y="4548190"/>
            <a:ext cx="6844399" cy="3780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FF0000"/>
              </a:buClr>
              <a:buSzPts val="2880"/>
            </a:pPr>
            <a:r>
              <a:rPr lang="it-IT" sz="2880" dirty="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br>
              <a:rPr lang="it-IT" sz="2880" dirty="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br>
              <a:rPr lang="it-IT" sz="2880" dirty="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br>
              <a:rPr lang="it-IT" sz="2880" dirty="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it-IT" sz="2200" b="1" dirty="0" err="1">
                <a:solidFill>
                  <a:srgbClr val="00B050"/>
                </a:solidFill>
                <a:sym typeface="Calibri"/>
              </a:rPr>
              <a:t>Scientific</a:t>
            </a:r>
            <a:r>
              <a:rPr lang="it-IT" sz="2200" b="1" dirty="0">
                <a:solidFill>
                  <a:srgbClr val="00B050"/>
                </a:solidFill>
                <a:sym typeface="Calibri"/>
              </a:rPr>
              <a:t> </a:t>
            </a:r>
            <a:r>
              <a:rPr lang="it-IT" sz="2200" b="1" dirty="0" err="1">
                <a:solidFill>
                  <a:srgbClr val="00B050"/>
                </a:solidFill>
                <a:sym typeface="Calibri"/>
              </a:rPr>
              <a:t>name</a:t>
            </a:r>
            <a:r>
              <a:rPr lang="it-IT" sz="2200" b="1" dirty="0">
                <a:solidFill>
                  <a:srgbClr val="00B050"/>
                </a:solidFill>
                <a:sym typeface="Calibri"/>
              </a:rPr>
              <a:t>:</a:t>
            </a:r>
            <a:r>
              <a:rPr lang="it-IT" sz="2200" dirty="0">
                <a:solidFill>
                  <a:srgbClr val="00B050"/>
                </a:solidFill>
                <a:sym typeface="Calibri"/>
              </a:rPr>
              <a:t> </a:t>
            </a:r>
            <a:r>
              <a:rPr lang="it-IT" sz="2200" dirty="0">
                <a:sym typeface="Calibri"/>
              </a:rPr>
              <a:t>Anas </a:t>
            </a:r>
            <a:r>
              <a:rPr lang="it-IT" sz="2200" dirty="0" err="1">
                <a:sym typeface="Calibri"/>
              </a:rPr>
              <a:t>platyrhynchos</a:t>
            </a:r>
            <a:r>
              <a:rPr lang="it-IT" sz="2200" dirty="0">
                <a:sym typeface="Calibri"/>
              </a:rPr>
              <a:t> </a:t>
            </a:r>
            <a:br>
              <a:rPr lang="it-IT" sz="2200" dirty="0">
                <a:sym typeface="Calibri"/>
              </a:rPr>
            </a:br>
            <a:br>
              <a:rPr lang="it-IT" sz="2200" dirty="0">
                <a:sym typeface="Calibri"/>
              </a:rPr>
            </a:br>
            <a:r>
              <a:rPr lang="it-IT" sz="2200" b="1" dirty="0" err="1">
                <a:solidFill>
                  <a:srgbClr val="00B050"/>
                </a:solidFill>
                <a:sym typeface="Calibri"/>
              </a:rPr>
              <a:t>Height</a:t>
            </a:r>
            <a:r>
              <a:rPr lang="it-IT" sz="2200" b="1" dirty="0">
                <a:solidFill>
                  <a:srgbClr val="00B050"/>
                </a:solidFill>
                <a:sym typeface="Calibri"/>
              </a:rPr>
              <a:t>:</a:t>
            </a:r>
            <a:r>
              <a:rPr lang="it-IT" sz="2200" dirty="0">
                <a:sym typeface="Calibri"/>
              </a:rPr>
              <a:t> 52/56 cm  </a:t>
            </a:r>
            <a:br>
              <a:rPr lang="it-IT" sz="2200" dirty="0">
                <a:sym typeface="Calibri"/>
              </a:rPr>
            </a:br>
            <a:br>
              <a:rPr lang="it-IT" sz="2200" dirty="0">
                <a:sym typeface="Calibri"/>
              </a:rPr>
            </a:br>
            <a:r>
              <a:rPr lang="it-IT" sz="2200" b="1" dirty="0" err="1">
                <a:solidFill>
                  <a:srgbClr val="00B050"/>
                </a:solidFill>
              </a:rPr>
              <a:t>W</a:t>
            </a:r>
            <a:r>
              <a:rPr lang="it-IT" sz="2200" b="1" dirty="0" err="1">
                <a:solidFill>
                  <a:srgbClr val="00B050"/>
                </a:solidFill>
                <a:sym typeface="Calibri"/>
              </a:rPr>
              <a:t>eight</a:t>
            </a:r>
            <a:r>
              <a:rPr lang="it-IT" sz="2200" b="1" dirty="0">
                <a:solidFill>
                  <a:srgbClr val="00B050"/>
                </a:solidFill>
                <a:sym typeface="Calibri"/>
              </a:rPr>
              <a:t>:</a:t>
            </a:r>
            <a:r>
              <a:rPr lang="it-IT" sz="2200" dirty="0">
                <a:sym typeface="Calibri"/>
              </a:rPr>
              <a:t> 700/1400 gr</a:t>
            </a:r>
            <a:br>
              <a:rPr lang="it-IT" sz="2200" dirty="0">
                <a:sym typeface="Calibri"/>
              </a:rPr>
            </a:br>
            <a:br>
              <a:rPr lang="it-IT" sz="2200" dirty="0"/>
            </a:br>
            <a:r>
              <a:rPr lang="it-IT" sz="2200" b="1" dirty="0" err="1">
                <a:solidFill>
                  <a:srgbClr val="00B050"/>
                </a:solidFill>
              </a:rPr>
              <a:t>M</a:t>
            </a:r>
            <a:r>
              <a:rPr lang="it-IT" sz="2200" b="1" dirty="0" err="1">
                <a:solidFill>
                  <a:srgbClr val="00B050"/>
                </a:solidFill>
                <a:sym typeface="Calibri"/>
              </a:rPr>
              <a:t>ax</a:t>
            </a:r>
            <a:r>
              <a:rPr lang="it-IT" sz="2200" b="1" dirty="0">
                <a:solidFill>
                  <a:srgbClr val="00B050"/>
                </a:solidFill>
                <a:sym typeface="Calibri"/>
              </a:rPr>
              <a:t> </a:t>
            </a:r>
            <a:r>
              <a:rPr lang="it-IT" sz="2200" b="1" dirty="0" err="1">
                <a:solidFill>
                  <a:srgbClr val="00B050"/>
                </a:solidFill>
                <a:sym typeface="Calibri"/>
              </a:rPr>
              <a:t>wing</a:t>
            </a:r>
            <a:r>
              <a:rPr lang="it-IT" sz="2200" b="1" dirty="0">
                <a:solidFill>
                  <a:srgbClr val="00B050"/>
                </a:solidFill>
                <a:sym typeface="Calibri"/>
              </a:rPr>
              <a:t> </a:t>
            </a:r>
            <a:r>
              <a:rPr lang="it-IT" sz="2200" b="1" dirty="0" err="1">
                <a:solidFill>
                  <a:srgbClr val="00B050"/>
                </a:solidFill>
                <a:sym typeface="Calibri"/>
              </a:rPr>
              <a:t>span</a:t>
            </a:r>
            <a:r>
              <a:rPr lang="it-IT" sz="2200" b="1" dirty="0">
                <a:solidFill>
                  <a:schemeClr val="accent5"/>
                </a:solidFill>
                <a:sym typeface="Calibri"/>
              </a:rPr>
              <a:t>:</a:t>
            </a:r>
            <a:r>
              <a:rPr lang="it-IT" sz="2200" dirty="0">
                <a:sym typeface="Calibri"/>
              </a:rPr>
              <a:t> 91/98 cm</a:t>
            </a:r>
            <a:br>
              <a:rPr lang="it-IT" sz="2200" dirty="0">
                <a:sym typeface="Calibri"/>
              </a:rPr>
            </a:br>
            <a:br>
              <a:rPr lang="it-IT" sz="2200" dirty="0">
                <a:sym typeface="Calibri"/>
              </a:rPr>
            </a:br>
            <a:r>
              <a:rPr lang="it-IT" sz="2200" b="1" dirty="0" err="1">
                <a:solidFill>
                  <a:srgbClr val="00B050"/>
                </a:solidFill>
                <a:sym typeface="Calibri"/>
              </a:rPr>
              <a:t>Males</a:t>
            </a:r>
            <a:r>
              <a:rPr lang="it-IT" sz="2200" b="1" dirty="0">
                <a:solidFill>
                  <a:srgbClr val="00B050"/>
                </a:solidFill>
                <a:sym typeface="Calibri"/>
              </a:rPr>
              <a:t> and </a:t>
            </a:r>
            <a:r>
              <a:rPr lang="it-IT" sz="2200" b="1" dirty="0" err="1">
                <a:solidFill>
                  <a:srgbClr val="00B050"/>
                </a:solidFill>
                <a:sym typeface="Calibri"/>
              </a:rPr>
              <a:t>females</a:t>
            </a:r>
            <a:r>
              <a:rPr lang="it-IT" sz="2200" b="1" dirty="0">
                <a:solidFill>
                  <a:srgbClr val="00B050"/>
                </a:solidFill>
                <a:sym typeface="Calibri"/>
              </a:rPr>
              <a:t>:</a:t>
            </a:r>
            <a:r>
              <a:rPr lang="it-IT" sz="2200" dirty="0">
                <a:sym typeface="Calibri"/>
              </a:rPr>
              <a:t> </a:t>
            </a:r>
            <a:r>
              <a:rPr lang="it-IT" sz="2200" dirty="0" err="1"/>
              <a:t>different</a:t>
            </a:r>
            <a:br>
              <a:rPr lang="it-IT" sz="2200" dirty="0"/>
            </a:br>
            <a:br>
              <a:rPr lang="it-IT" sz="2200" dirty="0"/>
            </a:br>
            <a:r>
              <a:rPr lang="it-IT" sz="2200" b="1" dirty="0" err="1">
                <a:solidFill>
                  <a:srgbClr val="00B050"/>
                </a:solidFill>
              </a:rPr>
              <a:t>Plumage</a:t>
            </a:r>
            <a:r>
              <a:rPr lang="it-IT" sz="2200" b="1" dirty="0">
                <a:solidFill>
                  <a:srgbClr val="00B050"/>
                </a:solidFill>
              </a:rPr>
              <a:t>: </a:t>
            </a:r>
            <a:r>
              <a:rPr lang="it-IT" sz="2200" dirty="0"/>
              <a:t>dark green and </a:t>
            </a:r>
            <a:r>
              <a:rPr lang="it-IT" sz="2200" dirty="0" err="1"/>
              <a:t>white</a:t>
            </a:r>
            <a:r>
              <a:rPr lang="it-IT" sz="2200" dirty="0"/>
              <a:t> for </a:t>
            </a:r>
            <a:r>
              <a:rPr lang="it-IT" sz="2200" dirty="0" err="1"/>
              <a:t>males</a:t>
            </a:r>
            <a:r>
              <a:rPr lang="it-IT" sz="2200" dirty="0"/>
              <a:t> and light </a:t>
            </a:r>
            <a:r>
              <a:rPr lang="it-IT" sz="2200" dirty="0" err="1"/>
              <a:t>brown</a:t>
            </a:r>
            <a:r>
              <a:rPr lang="it-IT" sz="2200" dirty="0"/>
              <a:t> for </a:t>
            </a:r>
            <a:r>
              <a:rPr lang="it-IT" sz="2200" dirty="0" err="1"/>
              <a:t>females</a:t>
            </a:r>
            <a:r>
              <a:rPr lang="it-IT" sz="2200" b="1" dirty="0">
                <a:solidFill>
                  <a:srgbClr val="00B050"/>
                </a:solidFill>
              </a:rPr>
              <a:t> </a:t>
            </a:r>
            <a:br>
              <a:rPr lang="it-IT" sz="2200" b="1" dirty="0">
                <a:solidFill>
                  <a:srgbClr val="00B050"/>
                </a:solidFill>
              </a:rPr>
            </a:br>
            <a:br>
              <a:rPr lang="it-IT" sz="2200" b="1" dirty="0">
                <a:solidFill>
                  <a:srgbClr val="00B050"/>
                </a:solidFill>
              </a:rPr>
            </a:br>
            <a:r>
              <a:rPr lang="it-IT" sz="2200" b="1" dirty="0" err="1">
                <a:solidFill>
                  <a:srgbClr val="00B050"/>
                </a:solidFill>
              </a:rPr>
              <a:t>Food</a:t>
            </a:r>
            <a:r>
              <a:rPr lang="it-IT" sz="2200" b="1" dirty="0">
                <a:solidFill>
                  <a:srgbClr val="00B050"/>
                </a:solidFill>
              </a:rPr>
              <a:t>:</a:t>
            </a:r>
            <a:r>
              <a:rPr lang="it-IT" sz="2200" dirty="0">
                <a:solidFill>
                  <a:srgbClr val="00B050"/>
                </a:solidFill>
              </a:rPr>
              <a:t> </a:t>
            </a:r>
            <a:r>
              <a:rPr lang="it-IT" sz="2200" dirty="0" err="1"/>
              <a:t>algae</a:t>
            </a:r>
            <a:r>
              <a:rPr lang="it-IT" sz="2200" dirty="0"/>
              <a:t>, </a:t>
            </a:r>
            <a:r>
              <a:rPr lang="it-IT" sz="2200" dirty="0" err="1"/>
              <a:t>insects</a:t>
            </a:r>
            <a:r>
              <a:rPr lang="it-IT" sz="2200" dirty="0"/>
              <a:t>, </a:t>
            </a:r>
            <a:r>
              <a:rPr lang="it-IT" sz="2200" dirty="0" err="1"/>
              <a:t>larvae</a:t>
            </a:r>
            <a:r>
              <a:rPr lang="it-IT" sz="2200" dirty="0"/>
              <a:t>, </a:t>
            </a:r>
            <a:r>
              <a:rPr lang="it-IT" sz="2200" dirty="0" err="1"/>
              <a:t>mollusks</a:t>
            </a:r>
            <a:br>
              <a:rPr lang="it-IT" sz="2200" dirty="0"/>
            </a:br>
            <a:br>
              <a:rPr lang="it-IT" sz="2200" dirty="0"/>
            </a:br>
            <a:r>
              <a:rPr lang="it-IT" sz="2200" b="1" dirty="0" err="1">
                <a:solidFill>
                  <a:srgbClr val="00B050"/>
                </a:solidFill>
              </a:rPr>
              <a:t>N</a:t>
            </a:r>
            <a:r>
              <a:rPr lang="it-IT" sz="2200" b="1" dirty="0" err="1">
                <a:solidFill>
                  <a:srgbClr val="00B050"/>
                </a:solidFill>
                <a:sym typeface="Calibri"/>
              </a:rPr>
              <a:t>est</a:t>
            </a:r>
            <a:r>
              <a:rPr lang="it-IT" sz="2200" b="1" dirty="0">
                <a:solidFill>
                  <a:srgbClr val="00B050"/>
                </a:solidFill>
                <a:sym typeface="Calibri"/>
              </a:rPr>
              <a:t>:</a:t>
            </a:r>
            <a:r>
              <a:rPr lang="it-IT" sz="2200" dirty="0">
                <a:solidFill>
                  <a:srgbClr val="00B050"/>
                </a:solidFill>
                <a:sym typeface="Calibri"/>
              </a:rPr>
              <a:t> </a:t>
            </a:r>
            <a:r>
              <a:rPr lang="it-IT" sz="2200" dirty="0">
                <a:sym typeface="Calibri"/>
              </a:rPr>
              <a:t>on </a:t>
            </a:r>
            <a:r>
              <a:rPr lang="it-IT" sz="2200" dirty="0" err="1">
                <a:sym typeface="Calibri"/>
              </a:rPr>
              <a:t>mirrors</a:t>
            </a:r>
            <a:r>
              <a:rPr lang="it-IT" sz="2200" dirty="0">
                <a:sym typeface="Calibri"/>
              </a:rPr>
              <a:t> of water</a:t>
            </a:r>
            <a:br>
              <a:rPr lang="it-IT" sz="2200" dirty="0">
                <a:sym typeface="Calibri"/>
              </a:rPr>
            </a:br>
            <a:br>
              <a:rPr lang="it-IT" sz="2200" dirty="0">
                <a:sym typeface="Calibri"/>
              </a:rPr>
            </a:br>
            <a:r>
              <a:rPr lang="it-IT" sz="2200" b="1" dirty="0">
                <a:solidFill>
                  <a:srgbClr val="00B050"/>
                </a:solidFill>
                <a:sym typeface="Calibri"/>
              </a:rPr>
              <a:t>Living/</a:t>
            </a:r>
            <a:r>
              <a:rPr lang="it-IT" sz="2200" b="1" dirty="0" err="1">
                <a:solidFill>
                  <a:srgbClr val="00B050"/>
                </a:solidFill>
                <a:sym typeface="Calibri"/>
              </a:rPr>
              <a:t>Origins</a:t>
            </a:r>
            <a:r>
              <a:rPr lang="it-IT" sz="2200" dirty="0">
                <a:solidFill>
                  <a:srgbClr val="00B050"/>
                </a:solidFill>
                <a:sym typeface="Calibri"/>
              </a:rPr>
              <a:t>: </a:t>
            </a:r>
            <a:r>
              <a:rPr lang="it-IT" sz="2200" dirty="0">
                <a:sym typeface="Calibri"/>
              </a:rPr>
              <a:t>North America, Europe and Asia</a:t>
            </a:r>
            <a:br>
              <a:rPr lang="it-IT" sz="2200" dirty="0">
                <a:sym typeface="Calibri"/>
              </a:rPr>
            </a:br>
            <a:br>
              <a:rPr lang="it-IT" sz="2200" dirty="0">
                <a:sym typeface="Calibri"/>
              </a:rPr>
            </a:br>
            <a:r>
              <a:rPr lang="it-IT" sz="2200" b="1" dirty="0">
                <a:solidFill>
                  <a:srgbClr val="00B050"/>
                </a:solidFill>
              </a:rPr>
              <a:t>A </a:t>
            </a:r>
            <a:r>
              <a:rPr lang="it-IT" sz="2200" b="1" dirty="0" err="1">
                <a:solidFill>
                  <a:srgbClr val="00B050"/>
                </a:solidFill>
              </a:rPr>
              <a:t>sedentary</a:t>
            </a:r>
            <a:r>
              <a:rPr lang="it-IT" sz="2200" b="1" dirty="0">
                <a:solidFill>
                  <a:srgbClr val="00B050"/>
                </a:solidFill>
              </a:rPr>
              <a:t> and </a:t>
            </a:r>
            <a:r>
              <a:rPr lang="it-IT" sz="2200" b="1" dirty="0" err="1">
                <a:solidFill>
                  <a:srgbClr val="00B050"/>
                </a:solidFill>
              </a:rPr>
              <a:t>protected</a:t>
            </a:r>
            <a:r>
              <a:rPr lang="it-IT" sz="2200" b="1" dirty="0">
                <a:solidFill>
                  <a:srgbClr val="00B050"/>
                </a:solidFill>
              </a:rPr>
              <a:t> </a:t>
            </a:r>
            <a:r>
              <a:rPr lang="it-IT" sz="2200" b="1" dirty="0" err="1">
                <a:solidFill>
                  <a:srgbClr val="00B050"/>
                </a:solidFill>
              </a:rPr>
              <a:t>species</a:t>
            </a:r>
            <a:br>
              <a:rPr lang="it-IT" sz="3600" dirty="0">
                <a:latin typeface="Calibri"/>
                <a:ea typeface="Calibri"/>
                <a:cs typeface="Calibri"/>
                <a:sym typeface="Calibri"/>
              </a:rPr>
            </a:br>
            <a:br>
              <a:rPr lang="it-IT" sz="3600" dirty="0">
                <a:latin typeface="Calibri"/>
                <a:ea typeface="Calibri"/>
                <a:cs typeface="Calibri"/>
                <a:sym typeface="Calibri"/>
              </a:rPr>
            </a:br>
            <a:br>
              <a:rPr lang="it-IT" sz="3600" dirty="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br>
              <a:rPr lang="it-IT" sz="2880" dirty="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br>
              <a:rPr lang="it-IT" sz="2880" dirty="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br>
              <a:rPr lang="it-IT" sz="2880" dirty="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br>
              <a:rPr lang="it-IT" sz="2880" dirty="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br>
              <a:rPr lang="it-IT" sz="2880" dirty="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br>
              <a:rPr lang="it-IT" sz="2880" dirty="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br>
              <a:rPr lang="it-IT" sz="2880" dirty="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br>
              <a:rPr lang="it-IT" sz="2880" dirty="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br>
              <a:rPr lang="it-IT" sz="2880" dirty="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br>
              <a:rPr lang="it-IT" sz="2880" dirty="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br>
              <a:rPr lang="it-IT" sz="2880" dirty="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br>
              <a:rPr lang="it-IT" sz="2880" dirty="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br>
              <a:rPr lang="it-IT" sz="2880" dirty="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endParaRPr sz="2880" dirty="0">
              <a:solidFill>
                <a:srgbClr val="FF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843184" y="-55659"/>
            <a:ext cx="643868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it-IT" sz="4400" kern="0" dirty="0">
                <a:solidFill>
                  <a:srgbClr val="00B050"/>
                </a:solidFill>
                <a:latin typeface="Elephant" panose="02020904090505020303" pitchFamily="18" charset="0"/>
                <a:ea typeface="Arial Black"/>
                <a:cs typeface="Arial Black"/>
                <a:sym typeface="Arial Black"/>
              </a:rPr>
              <a:t>THE MALLARD</a:t>
            </a:r>
            <a:br>
              <a:rPr lang="it-IT" sz="1400" kern="0" dirty="0">
                <a:solidFill>
                  <a:srgbClr val="00B050"/>
                </a:solidFill>
                <a:latin typeface="Elephant" panose="02020904090505020303" pitchFamily="18" charset="0"/>
                <a:ea typeface="Arial Black"/>
                <a:cs typeface="Arial Black"/>
                <a:sym typeface="Arial Black"/>
              </a:rPr>
            </a:br>
            <a:endParaRPr lang="it-IT" sz="1400" kern="0" dirty="0">
              <a:solidFill>
                <a:srgbClr val="00B050"/>
              </a:solidFill>
              <a:latin typeface="Elephant" panose="02020904090505020303" pitchFamily="18" charset="0"/>
              <a:cs typeface="Arial"/>
              <a:sym typeface="Arial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6" y="-55659"/>
            <a:ext cx="416337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11" y="453268"/>
            <a:ext cx="9747015" cy="5920409"/>
          </a:xfrm>
          <a:prstGeom prst="rect">
            <a:avLst/>
          </a:prstGeom>
        </p:spPr>
      </p:pic>
      <p:pic>
        <p:nvPicPr>
          <p:cNvPr id="3" name="Avocet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3077" y="34290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85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79513"/>
            <a:ext cx="5336196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542" y="79521"/>
            <a:ext cx="6778487" cy="677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3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2"/>
          <p:cNvSpPr>
            <a:spLocks noGrp="1"/>
          </p:cNvSpPr>
          <p:nvPr>
            <p:ph type="title"/>
          </p:nvPr>
        </p:nvSpPr>
        <p:spPr>
          <a:xfrm>
            <a:off x="4655840" y="273050"/>
            <a:ext cx="6912768" cy="491654"/>
          </a:xfrm>
        </p:spPr>
        <p:txBody>
          <a:bodyPr>
            <a:noAutofit/>
          </a:bodyPr>
          <a:lstStyle/>
          <a:p>
            <a:pPr algn="ctr"/>
            <a:r>
              <a:rPr lang="it-IT" sz="2800" dirty="0">
                <a:solidFill>
                  <a:schemeClr val="tx2">
                    <a:lumMod val="75000"/>
                  </a:schemeClr>
                </a:solidFill>
                <a:latin typeface="Elephant" panose="02020904090505020303" pitchFamily="18" charset="0"/>
              </a:rPr>
              <a:t>THE AVOCET</a:t>
            </a:r>
          </a:p>
        </p:txBody>
      </p:sp>
      <p:pic>
        <p:nvPicPr>
          <p:cNvPr id="2" name="Segnaposto contenuto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1" y="393548"/>
            <a:ext cx="4410164" cy="6174230"/>
          </a:xfrm>
        </p:spPr>
      </p:pic>
      <p:sp>
        <p:nvSpPr>
          <p:cNvPr id="15" name="Segnaposto testo 14"/>
          <p:cNvSpPr>
            <a:spLocks noGrp="1"/>
          </p:cNvSpPr>
          <p:nvPr>
            <p:ph type="body" sz="half" idx="2"/>
          </p:nvPr>
        </p:nvSpPr>
        <p:spPr>
          <a:xfrm>
            <a:off x="4655840" y="764703"/>
            <a:ext cx="7536160" cy="598595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2000" b="1" dirty="0" err="1"/>
              <a:t>Scientific</a:t>
            </a:r>
            <a:r>
              <a:rPr lang="it-IT" sz="2000" b="1" dirty="0"/>
              <a:t> </a:t>
            </a:r>
            <a:r>
              <a:rPr lang="it-IT" sz="2000" b="1" dirty="0" err="1"/>
              <a:t>name</a:t>
            </a:r>
            <a:r>
              <a:rPr lang="it-IT" sz="2000" b="1" dirty="0"/>
              <a:t>: </a:t>
            </a:r>
            <a:r>
              <a:rPr lang="it-IT" sz="2000" dirty="0" err="1"/>
              <a:t>Recuvirosta</a:t>
            </a:r>
            <a:endParaRPr lang="it-IT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it-IT" sz="20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2000" b="1" dirty="0" err="1"/>
              <a:t>Height</a:t>
            </a:r>
            <a:r>
              <a:rPr lang="it-IT" sz="2000" b="1" dirty="0"/>
              <a:t>: </a:t>
            </a:r>
            <a:r>
              <a:rPr lang="it-IT" sz="2000" dirty="0" err="1"/>
              <a:t>about</a:t>
            </a:r>
            <a:r>
              <a:rPr lang="it-IT" sz="2000" dirty="0"/>
              <a:t> 40 cm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it-IT" sz="20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2000" b="1" dirty="0" err="1"/>
              <a:t>Weight</a:t>
            </a:r>
            <a:r>
              <a:rPr lang="it-IT" sz="2000" b="1" dirty="0"/>
              <a:t>: </a:t>
            </a:r>
            <a:r>
              <a:rPr lang="it-IT" sz="2000" dirty="0" err="1"/>
              <a:t>about</a:t>
            </a:r>
            <a:r>
              <a:rPr lang="it-IT" sz="2000" dirty="0"/>
              <a:t> 300 gr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it-IT" sz="20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2000" b="1" dirty="0" err="1"/>
              <a:t>Plumage</a:t>
            </a:r>
            <a:r>
              <a:rPr lang="it-IT" sz="2000" b="1" dirty="0"/>
              <a:t>: </a:t>
            </a:r>
            <a:r>
              <a:rPr lang="it-IT" sz="2000" dirty="0" err="1"/>
              <a:t>black</a:t>
            </a:r>
            <a:r>
              <a:rPr lang="it-IT" sz="2000" dirty="0"/>
              <a:t> and </a:t>
            </a:r>
            <a:r>
              <a:rPr lang="it-IT" sz="2000" dirty="0" err="1"/>
              <a:t>white</a:t>
            </a:r>
            <a:endParaRPr lang="it-IT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it-IT" sz="20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2000" b="1" dirty="0" err="1"/>
              <a:t>Max</a:t>
            </a:r>
            <a:r>
              <a:rPr lang="it-IT" sz="2000" b="1" dirty="0"/>
              <a:t> </a:t>
            </a:r>
            <a:r>
              <a:rPr lang="it-IT" sz="2000" b="1" dirty="0" err="1"/>
              <a:t>wig</a:t>
            </a:r>
            <a:r>
              <a:rPr lang="it-IT" sz="2000" b="1" dirty="0"/>
              <a:t> </a:t>
            </a:r>
            <a:r>
              <a:rPr lang="it-IT" sz="2000" b="1" dirty="0" err="1"/>
              <a:t>span</a:t>
            </a:r>
            <a:r>
              <a:rPr lang="it-IT" sz="2000" b="1" dirty="0"/>
              <a:t>: </a:t>
            </a:r>
            <a:r>
              <a:rPr lang="it-IT" sz="2000" dirty="0"/>
              <a:t>77 cm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it-IT" sz="20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2000" b="1" dirty="0" err="1"/>
              <a:t>Males</a:t>
            </a:r>
            <a:r>
              <a:rPr lang="it-IT" sz="2000" b="1" dirty="0"/>
              <a:t> and </a:t>
            </a:r>
            <a:r>
              <a:rPr lang="it-IT" sz="2000" b="1" dirty="0" err="1"/>
              <a:t>females</a:t>
            </a:r>
            <a:r>
              <a:rPr lang="it-IT" sz="2000" b="1" dirty="0"/>
              <a:t>: </a:t>
            </a:r>
            <a:r>
              <a:rPr lang="it-IT" sz="2000" dirty="0" err="1"/>
              <a:t>indistinguishable</a:t>
            </a:r>
            <a:endParaRPr lang="it-IT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it-IT" sz="20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2000" b="1" dirty="0" err="1"/>
              <a:t>Food</a:t>
            </a:r>
            <a:r>
              <a:rPr lang="it-IT" sz="2000" b="1" dirty="0"/>
              <a:t>: </a:t>
            </a:r>
            <a:r>
              <a:rPr lang="it-IT" sz="2000" dirty="0" err="1"/>
              <a:t>invertebrates</a:t>
            </a:r>
            <a:r>
              <a:rPr lang="it-IT" sz="2000" dirty="0"/>
              <a:t> </a:t>
            </a:r>
            <a:r>
              <a:rPr lang="it-IT" sz="2000" dirty="0" err="1"/>
              <a:t>found</a:t>
            </a:r>
            <a:r>
              <a:rPr lang="it-IT" sz="2000" dirty="0"/>
              <a:t> in water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it-IT" sz="20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2000" b="1" dirty="0" err="1"/>
              <a:t>Nest</a:t>
            </a:r>
            <a:r>
              <a:rPr lang="it-IT" sz="2000" b="1" dirty="0"/>
              <a:t>: </a:t>
            </a:r>
            <a:r>
              <a:rPr lang="it-IT" sz="2000" dirty="0"/>
              <a:t>on the </a:t>
            </a:r>
            <a:r>
              <a:rPr lang="it-IT" sz="2000" dirty="0" err="1"/>
              <a:t>mud</a:t>
            </a:r>
            <a:r>
              <a:rPr lang="it-IT" sz="2000" dirty="0"/>
              <a:t> </a:t>
            </a:r>
            <a:r>
              <a:rPr lang="it-IT" sz="2000" dirty="0" err="1"/>
              <a:t>plains</a:t>
            </a:r>
            <a:r>
              <a:rPr lang="it-IT" sz="2000" dirty="0"/>
              <a:t>, </a:t>
            </a:r>
            <a:r>
              <a:rPr lang="it-IT" sz="2000" dirty="0" err="1"/>
              <a:t>lagoons</a:t>
            </a:r>
            <a:r>
              <a:rPr lang="it-IT" sz="2000" dirty="0"/>
              <a:t>, </a:t>
            </a:r>
            <a:r>
              <a:rPr lang="it-IT" sz="2000" dirty="0" err="1"/>
              <a:t>salt</a:t>
            </a:r>
            <a:r>
              <a:rPr lang="it-IT" sz="2000" dirty="0"/>
              <a:t> </a:t>
            </a:r>
            <a:r>
              <a:rPr lang="it-IT" sz="2000" dirty="0" err="1"/>
              <a:t>pans</a:t>
            </a:r>
            <a:endParaRPr lang="it-IT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it-IT" sz="20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2000" b="1" dirty="0"/>
              <a:t>Living/</a:t>
            </a:r>
            <a:r>
              <a:rPr lang="it-IT" sz="2000" b="1" dirty="0" err="1"/>
              <a:t>Origins</a:t>
            </a:r>
            <a:r>
              <a:rPr lang="it-IT" sz="2000" b="1" dirty="0"/>
              <a:t>: </a:t>
            </a:r>
            <a:r>
              <a:rPr lang="it-IT" sz="2000" dirty="0"/>
              <a:t>Eurasia and Africa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it-IT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2000" b="1" dirty="0" err="1"/>
              <a:t>Migratory</a:t>
            </a:r>
            <a:r>
              <a:rPr lang="it-IT" sz="2000" b="1" dirty="0"/>
              <a:t> </a:t>
            </a:r>
            <a:r>
              <a:rPr lang="it-IT" sz="2000" b="1" dirty="0" err="1"/>
              <a:t>bird</a:t>
            </a:r>
            <a:r>
              <a:rPr lang="it-IT" sz="2000" b="1" dirty="0"/>
              <a:t> and a </a:t>
            </a:r>
            <a:r>
              <a:rPr lang="it-IT" sz="2000" b="1" dirty="0" err="1"/>
              <a:t>protected</a:t>
            </a:r>
            <a:r>
              <a:rPr lang="it-IT" sz="2000" b="1" dirty="0"/>
              <a:t> </a:t>
            </a:r>
            <a:r>
              <a:rPr lang="it-IT" sz="2000" b="1" dirty="0" err="1"/>
              <a:t>species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27003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623392" y="476672"/>
            <a:ext cx="10972800" cy="1143000"/>
          </a:xfrm>
        </p:spPr>
        <p:txBody>
          <a:bodyPr anchor="ctr">
            <a:normAutofit/>
          </a:bodyPr>
          <a:lstStyle/>
          <a:p>
            <a:pPr algn="ctr"/>
            <a:r>
              <a:rPr lang="it-IT" sz="4800" b="1" dirty="0">
                <a:solidFill>
                  <a:srgbClr val="00B0F0"/>
                </a:solidFill>
                <a:latin typeface="Elephant" panose="02020904090505020303" pitchFamily="18" charset="0"/>
              </a:rPr>
              <a:t>WHERE WE ARE</a:t>
            </a:r>
          </a:p>
        </p:txBody>
      </p:sp>
      <p:pic>
        <p:nvPicPr>
          <p:cNvPr id="9" name="Segnaposto contenuto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56" y="2087213"/>
            <a:ext cx="4584301" cy="4022725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Istituto Comprensivo Margherita di Savoia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841" y="2087211"/>
            <a:ext cx="4997523" cy="3990244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8112233" y="3140968"/>
            <a:ext cx="2113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Margherita di Savoia</a:t>
            </a:r>
          </a:p>
        </p:txBody>
      </p:sp>
    </p:spTree>
    <p:extLst>
      <p:ext uri="{BB962C8B-B14F-4D97-AF65-F5344CB8AC3E}">
        <p14:creationId xmlns:p14="http://schemas.microsoft.com/office/powerpoint/2010/main" val="19687998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17" y="365761"/>
            <a:ext cx="10361119" cy="6043986"/>
          </a:xfrm>
          <a:prstGeom prst="rect">
            <a:avLst/>
          </a:prstGeom>
        </p:spPr>
      </p:pic>
      <p:pic>
        <p:nvPicPr>
          <p:cNvPr id="3" name="Airone_Cenerin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101" y="33877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5454595" y="1012584"/>
            <a:ext cx="69551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Scientific name: </a:t>
            </a:r>
            <a:r>
              <a:rPr lang="en-GB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Ardea</a:t>
            </a:r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GB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Cinerea</a:t>
            </a:r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Linnaeus</a:t>
            </a:r>
            <a:endParaRPr lang="it-I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endParaRPr lang="en-GB" sz="20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r>
              <a:rPr lang="en-GB" sz="20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Height:</a:t>
            </a:r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90-98 cm </a:t>
            </a:r>
          </a:p>
          <a:p>
            <a:endParaRPr lang="en-GB" sz="20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r>
              <a:rPr lang="en-GB" sz="20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Weight:</a:t>
            </a:r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1-2 kg</a:t>
            </a:r>
          </a:p>
          <a:p>
            <a:endParaRPr lang="en-GB" sz="20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r>
              <a:rPr lang="en-GB" sz="20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Plumage:</a:t>
            </a:r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grey</a:t>
            </a:r>
            <a:endParaRPr lang="en-GB" sz="20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endParaRPr lang="en-GB" sz="20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r>
              <a:rPr lang="en-GB" sz="20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Food:</a:t>
            </a:r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GB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gish</a:t>
            </a:r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, frogs, tadpoles, water snakes, crustaceans, </a:t>
            </a:r>
            <a:r>
              <a:rPr lang="en-GB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mollusks</a:t>
            </a:r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, aquatic insects, small mammals and small other birds</a:t>
            </a:r>
            <a:endParaRPr lang="it-I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endParaRPr lang="en-GB" sz="20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r>
              <a:rPr lang="en-GB" sz="20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Nest:</a:t>
            </a:r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on low trees, shrubs or reeds</a:t>
            </a:r>
            <a:endParaRPr lang="it-I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endParaRPr lang="en-GB" sz="20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r>
              <a:rPr lang="en-GB" sz="20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Living/Origins: </a:t>
            </a:r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Africa, West and East and Madagascar</a:t>
            </a:r>
            <a:endParaRPr lang="it-I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endParaRPr lang="en-GB" sz="20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r>
              <a:rPr lang="en-GB" sz="20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Migratory bird and a protected species</a:t>
            </a:r>
            <a:endParaRPr lang="it-I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endParaRPr lang="it-IT" sz="2000" dirty="0">
              <a:latin typeface="+mj-lt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323851" y="-95416"/>
            <a:ext cx="105226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600" dirty="0">
                <a:solidFill>
                  <a:srgbClr val="9898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    </a:t>
            </a:r>
            <a:r>
              <a:rPr lang="it-IT" sz="4000" dirty="0">
                <a:solidFill>
                  <a:srgbClr val="9898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THE GRAY HERON 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" y="15902"/>
            <a:ext cx="5323823" cy="684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34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22" y="318053"/>
            <a:ext cx="9760105" cy="5928360"/>
          </a:xfrm>
          <a:prstGeom prst="rect">
            <a:avLst/>
          </a:prstGeom>
        </p:spPr>
      </p:pic>
      <p:pic>
        <p:nvPicPr>
          <p:cNvPr id="3" name="Cavaliere_D itali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417" y="31626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18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1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049081" y="111319"/>
            <a:ext cx="7736619" cy="620202"/>
          </a:xfrm>
        </p:spPr>
        <p:txBody>
          <a:bodyPr/>
          <a:lstStyle/>
          <a:p>
            <a:r>
              <a:rPr lang="de-DE" sz="2800" b="1" dirty="0">
                <a:solidFill>
                  <a:schemeClr val="accent4">
                    <a:lumMod val="50000"/>
                  </a:schemeClr>
                </a:solidFill>
                <a:latin typeface="Elephant" panose="02020904090505020303" pitchFamily="18" charset="0"/>
                <a:cs typeface="Calibri Light"/>
              </a:rPr>
              <a:t>THE BLACK WINGED STILT</a:t>
            </a:r>
            <a:endParaRPr lang="de-DE" sz="5400" b="1" dirty="0">
              <a:solidFill>
                <a:schemeClr val="accent4">
                  <a:lumMod val="50000"/>
                </a:schemeClr>
              </a:solidFill>
              <a:latin typeface="Elephant" panose="02020904090505020303" pitchFamily="18" charset="0"/>
              <a:cs typeface="Calibri Light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1AEE4D1-0BB3-4B4D-9271-E7A926A16057}"/>
              </a:ext>
            </a:extLst>
          </p:cNvPr>
          <p:cNvSpPr txBox="1"/>
          <p:nvPr/>
        </p:nvSpPr>
        <p:spPr>
          <a:xfrm>
            <a:off x="5670061" y="866694"/>
            <a:ext cx="6521939" cy="64633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Scientific</a:t>
            </a:r>
            <a:r>
              <a:rPr lang="it-IT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it-IT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males</a:t>
            </a:r>
            <a:r>
              <a:rPr lang="it-IT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: </a:t>
            </a:r>
            <a:r>
              <a:rPr lang="it-IT" dirty="0" err="1">
                <a:cs typeface="Times New Roman" pitchFamily="18" charset="0"/>
              </a:rPr>
              <a:t>Himantopus</a:t>
            </a:r>
            <a:endParaRPr lang="it-IT" dirty="0">
              <a:cs typeface="Times New Roman" pitchFamily="18" charset="0"/>
            </a:endParaRPr>
          </a:p>
          <a:p>
            <a:endParaRPr lang="it-IT" dirty="0">
              <a:cs typeface="Times New Roman" pitchFamily="18" charset="0"/>
            </a:endParaRPr>
          </a:p>
          <a:p>
            <a:r>
              <a:rPr lang="it-IT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Height</a:t>
            </a:r>
            <a:r>
              <a:rPr lang="it-IT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: </a:t>
            </a:r>
            <a:r>
              <a:rPr lang="it-IT" dirty="0" err="1">
                <a:cs typeface="Times New Roman" pitchFamily="18" charset="0"/>
              </a:rPr>
              <a:t>about</a:t>
            </a:r>
            <a:r>
              <a:rPr lang="it-IT" dirty="0">
                <a:cs typeface="Times New Roman" pitchFamily="18" charset="0"/>
              </a:rPr>
              <a:t> 33-34 cm.</a:t>
            </a:r>
          </a:p>
          <a:p>
            <a:endParaRPr lang="it-IT" dirty="0">
              <a:cs typeface="Times New Roman" pitchFamily="18" charset="0"/>
            </a:endParaRPr>
          </a:p>
          <a:p>
            <a:r>
              <a:rPr lang="it-IT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Weight</a:t>
            </a:r>
            <a:r>
              <a:rPr lang="it-IT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:  </a:t>
            </a:r>
            <a:r>
              <a:rPr lang="it-IT" dirty="0" err="1">
                <a:cs typeface="Times New Roman" pitchFamily="18" charset="0"/>
              </a:rPr>
              <a:t>about</a:t>
            </a:r>
            <a:r>
              <a:rPr lang="it-IT" dirty="0">
                <a:cs typeface="Times New Roman" pitchFamily="18" charset="0"/>
              </a:rPr>
              <a:t> 160 gr</a:t>
            </a:r>
          </a:p>
          <a:p>
            <a:endParaRPr lang="it-IT" dirty="0">
              <a:cs typeface="Times New Roman" pitchFamily="18" charset="0"/>
            </a:endParaRPr>
          </a:p>
          <a:p>
            <a:r>
              <a:rPr lang="it-IT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Plumage</a:t>
            </a:r>
            <a:r>
              <a:rPr lang="it-IT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: </a:t>
            </a:r>
            <a:r>
              <a:rPr lang="it-IT" dirty="0">
                <a:cs typeface="Times New Roman" pitchFamily="18" charset="0"/>
              </a:rPr>
              <a:t>black and </a:t>
            </a:r>
            <a:r>
              <a:rPr lang="it-IT" dirty="0" err="1">
                <a:cs typeface="Times New Roman" pitchFamily="18" charset="0"/>
              </a:rPr>
              <a:t>white</a:t>
            </a:r>
            <a:endParaRPr lang="it-IT" dirty="0">
              <a:cs typeface="Times New Roman" pitchFamily="18" charset="0"/>
            </a:endParaRPr>
          </a:p>
          <a:p>
            <a:endParaRPr lang="it-IT" dirty="0">
              <a:cs typeface="Times New Roman" pitchFamily="18" charset="0"/>
            </a:endParaRPr>
          </a:p>
          <a:p>
            <a:r>
              <a:rPr lang="it-IT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Wing</a:t>
            </a:r>
            <a:r>
              <a:rPr lang="it-IT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it-IT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span</a:t>
            </a:r>
            <a:r>
              <a:rPr lang="it-IT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: </a:t>
            </a:r>
            <a:r>
              <a:rPr lang="it-IT" dirty="0">
                <a:cs typeface="Times New Roman" pitchFamily="18" charset="0"/>
              </a:rPr>
              <a:t>65-83 cm</a:t>
            </a:r>
          </a:p>
          <a:p>
            <a:endParaRPr lang="it-IT" dirty="0">
              <a:cs typeface="Times New Roman" pitchFamily="18" charset="0"/>
            </a:endParaRPr>
          </a:p>
          <a:p>
            <a:r>
              <a:rPr lang="it-IT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Males</a:t>
            </a:r>
            <a:r>
              <a:rPr lang="it-IT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and </a:t>
            </a:r>
            <a:r>
              <a:rPr lang="it-IT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females</a:t>
            </a:r>
            <a:r>
              <a:rPr lang="it-IT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: </a:t>
            </a:r>
            <a:r>
              <a:rPr lang="it-IT" dirty="0" err="1">
                <a:cs typeface="Times New Roman" pitchFamily="18" charset="0"/>
              </a:rPr>
              <a:t>males</a:t>
            </a:r>
            <a:r>
              <a:rPr lang="it-IT" dirty="0">
                <a:cs typeface="Times New Roman" pitchFamily="18" charset="0"/>
              </a:rPr>
              <a:t> </a:t>
            </a:r>
            <a:r>
              <a:rPr lang="it-IT" dirty="0" err="1">
                <a:cs typeface="Times New Roman" pitchFamily="18" charset="0"/>
              </a:rPr>
              <a:t>haven’t</a:t>
            </a:r>
            <a:r>
              <a:rPr lang="it-IT" dirty="0">
                <a:cs typeface="Times New Roman" pitchFamily="18" charset="0"/>
              </a:rPr>
              <a:t> </a:t>
            </a:r>
            <a:r>
              <a:rPr lang="it-IT" dirty="0" err="1">
                <a:cs typeface="Times New Roman" pitchFamily="18" charset="0"/>
              </a:rPr>
              <a:t>brown</a:t>
            </a:r>
            <a:r>
              <a:rPr lang="it-IT" dirty="0">
                <a:cs typeface="Times New Roman" pitchFamily="18" charset="0"/>
              </a:rPr>
              <a:t> </a:t>
            </a:r>
            <a:r>
              <a:rPr lang="it-IT" dirty="0" err="1">
                <a:cs typeface="Times New Roman" pitchFamily="18" charset="0"/>
              </a:rPr>
              <a:t>scapulars</a:t>
            </a:r>
            <a:endParaRPr lang="it-IT" dirty="0">
              <a:cs typeface="Times New Roman" pitchFamily="18" charset="0"/>
            </a:endParaRPr>
          </a:p>
          <a:p>
            <a:endParaRPr lang="it-IT" dirty="0">
              <a:cs typeface="Times New Roman" pitchFamily="18" charset="0"/>
            </a:endParaRPr>
          </a:p>
          <a:p>
            <a:r>
              <a:rPr lang="it-IT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Living/</a:t>
            </a:r>
            <a:r>
              <a:rPr lang="it-IT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Origins</a:t>
            </a:r>
            <a:r>
              <a:rPr lang="it-IT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: </a:t>
            </a:r>
            <a:r>
              <a:rPr lang="it-IT" dirty="0">
                <a:cs typeface="Times New Roman" pitchFamily="18" charset="0"/>
              </a:rPr>
              <a:t>Senegal and Mali</a:t>
            </a:r>
          </a:p>
          <a:p>
            <a:endParaRPr lang="it-IT" dirty="0">
              <a:cs typeface="Times New Roman" pitchFamily="18" charset="0"/>
            </a:endParaRPr>
          </a:p>
          <a:p>
            <a:r>
              <a:rPr lang="it-IT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Food</a:t>
            </a:r>
            <a:r>
              <a:rPr lang="it-IT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: </a:t>
            </a:r>
            <a:r>
              <a:rPr lang="it-IT" dirty="0" err="1">
                <a:cs typeface="Times New Roman" pitchFamily="18" charset="0"/>
              </a:rPr>
              <a:t>insects</a:t>
            </a:r>
            <a:r>
              <a:rPr lang="it-IT" dirty="0">
                <a:cs typeface="Times New Roman" pitchFamily="18" charset="0"/>
              </a:rPr>
              <a:t>, </a:t>
            </a:r>
            <a:r>
              <a:rPr lang="it-IT" dirty="0" err="1">
                <a:cs typeface="Times New Roman" pitchFamily="18" charset="0"/>
              </a:rPr>
              <a:t>mollusks</a:t>
            </a:r>
            <a:r>
              <a:rPr lang="it-IT" dirty="0">
                <a:cs typeface="Times New Roman" pitchFamily="18" charset="0"/>
              </a:rPr>
              <a:t> and </a:t>
            </a:r>
            <a:r>
              <a:rPr lang="it-IT" dirty="0" err="1">
                <a:cs typeface="Times New Roman" pitchFamily="18" charset="0"/>
              </a:rPr>
              <a:t>crustaceans</a:t>
            </a:r>
            <a:endParaRPr lang="it-IT" dirty="0">
              <a:cs typeface="Times New Roman" pitchFamily="18" charset="0"/>
            </a:endParaRPr>
          </a:p>
          <a:p>
            <a:endParaRPr lang="it-IT" dirty="0">
              <a:cs typeface="Times New Roman" pitchFamily="18" charset="0"/>
            </a:endParaRPr>
          </a:p>
          <a:p>
            <a:r>
              <a:rPr lang="it-IT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Migratory</a:t>
            </a:r>
            <a:r>
              <a:rPr lang="it-IT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it-IT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but</a:t>
            </a:r>
            <a:r>
              <a:rPr lang="it-IT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it-IT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someone</a:t>
            </a:r>
            <a:r>
              <a:rPr lang="it-IT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it-IT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stays</a:t>
            </a:r>
            <a:r>
              <a:rPr lang="it-IT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in Italy </a:t>
            </a:r>
            <a:r>
              <a:rPr lang="it-IT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even</a:t>
            </a:r>
            <a:r>
              <a:rPr lang="it-IT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in </a:t>
            </a:r>
            <a:r>
              <a:rPr lang="it-IT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winter</a:t>
            </a:r>
            <a:endParaRPr lang="it-IT" b="1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endParaRPr lang="it-IT" b="1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r>
              <a:rPr lang="it-IT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They</a:t>
            </a:r>
            <a:r>
              <a:rPr lang="it-IT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are a </a:t>
            </a:r>
            <a:r>
              <a:rPr lang="it-IT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protected</a:t>
            </a:r>
            <a:r>
              <a:rPr lang="it-IT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it-IT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species</a:t>
            </a:r>
            <a:endParaRPr lang="it-IT" sz="1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it-IT" b="1" dirty="0">
              <a:solidFill>
                <a:schemeClr val="accent2">
                  <a:lumMod val="50000"/>
                </a:schemeClr>
              </a:solidFill>
              <a:cs typeface="Calibri"/>
            </a:endParaRPr>
          </a:p>
          <a:p>
            <a:endParaRPr lang="it-IT" dirty="0">
              <a:cs typeface="Calibri"/>
            </a:endParaRPr>
          </a:p>
          <a:p>
            <a:endParaRPr lang="it-IT" dirty="0">
              <a:cs typeface="Calibri"/>
            </a:endParaRPr>
          </a:p>
          <a:p>
            <a:endParaRPr lang="it-IT" dirty="0">
              <a:cs typeface="Calibri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708" y="628155"/>
            <a:ext cx="5653783" cy="585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5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9" dur="indefinite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1" dur="indefinite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3" dur="indefinite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THANKS FOR LISTENING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21428" y="3602038"/>
            <a:ext cx="11235193" cy="1655762"/>
          </a:xfrm>
        </p:spPr>
        <p:txBody>
          <a:bodyPr>
            <a:normAutofit/>
          </a:bodyPr>
          <a:lstStyle/>
          <a:p>
            <a:r>
              <a:rPr lang="it-IT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AND LOOKING FORWARD TO MEETING YOU SOON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04" y="188640"/>
            <a:ext cx="1948931" cy="1481362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 rot="1281646">
            <a:off x="5579834" y="4829470"/>
            <a:ext cx="32480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GRAZIANA</a:t>
            </a:r>
          </a:p>
        </p:txBody>
      </p:sp>
      <p:sp>
        <p:nvSpPr>
          <p:cNvPr id="10" name="Rettangolo 9"/>
          <p:cNvSpPr/>
          <p:nvPr/>
        </p:nvSpPr>
        <p:spPr>
          <a:xfrm rot="2456284">
            <a:off x="8745750" y="1098779"/>
            <a:ext cx="26677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VIVIANA</a:t>
            </a:r>
            <a:endParaRPr lang="it-IT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ttangolo 10"/>
          <p:cNvSpPr/>
          <p:nvPr/>
        </p:nvSpPr>
        <p:spPr>
          <a:xfrm rot="20238140">
            <a:off x="370102" y="4605303"/>
            <a:ext cx="24032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Chiara</a:t>
            </a:r>
          </a:p>
        </p:txBody>
      </p:sp>
      <p:sp>
        <p:nvSpPr>
          <p:cNvPr id="12" name="Rettangolo 11"/>
          <p:cNvSpPr/>
          <p:nvPr/>
        </p:nvSpPr>
        <p:spPr>
          <a:xfrm rot="19729416">
            <a:off x="3596074" y="764822"/>
            <a:ext cx="21595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GIULIA</a:t>
            </a:r>
          </a:p>
        </p:txBody>
      </p:sp>
      <p:sp>
        <p:nvSpPr>
          <p:cNvPr id="13" name="Rettangolo 12"/>
          <p:cNvSpPr/>
          <p:nvPr/>
        </p:nvSpPr>
        <p:spPr>
          <a:xfrm rot="1457968">
            <a:off x="3461186" y="5145993"/>
            <a:ext cx="31545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it-IT" sz="5400" b="1" cap="all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Annalisa</a:t>
            </a:r>
          </a:p>
        </p:txBody>
      </p:sp>
      <p:pic>
        <p:nvPicPr>
          <p:cNvPr id="14" name="Segnaposto contenuto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413" y="4510987"/>
            <a:ext cx="2514091" cy="180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2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ANIMAL PUZZLES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4800" dirty="0">
                <a:hlinkClick r:id="rId3"/>
              </a:rPr>
              <a:t>Click to play</a:t>
            </a:r>
            <a:endParaRPr lang="it-IT" sz="4800" dirty="0"/>
          </a:p>
          <a:p>
            <a:r>
              <a:rPr lang="it-IT" sz="4800" dirty="0">
                <a:hlinkClick r:id="rId4"/>
              </a:rPr>
              <a:t>Click to play</a:t>
            </a:r>
            <a:endParaRPr lang="it-IT" sz="4800" dirty="0"/>
          </a:p>
          <a:p>
            <a:r>
              <a:rPr lang="it-IT" sz="4800" dirty="0">
                <a:hlinkClick r:id="rId5"/>
              </a:rPr>
              <a:t>Click to play </a:t>
            </a:r>
            <a:endParaRPr lang="it-IT" sz="4800" dirty="0"/>
          </a:p>
          <a:p>
            <a:r>
              <a:rPr lang="it-IT" sz="4800" dirty="0">
                <a:hlinkClick r:id="rId6"/>
              </a:rPr>
              <a:t>Click to play</a:t>
            </a:r>
            <a:r>
              <a:rPr lang="it-IT" sz="4800" dirty="0"/>
              <a:t> </a:t>
            </a:r>
          </a:p>
          <a:p>
            <a:r>
              <a:rPr lang="it-IT" sz="4800" dirty="0">
                <a:hlinkClick r:id="rId7"/>
              </a:rPr>
              <a:t>Click to play</a:t>
            </a:r>
            <a:endParaRPr lang="it-IT" sz="48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314015" y="1556792"/>
            <a:ext cx="929084" cy="79617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1" y="2469940"/>
            <a:ext cx="929084" cy="79081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917" y="3356995"/>
            <a:ext cx="870795" cy="83934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010" y="4365104"/>
            <a:ext cx="938865" cy="72981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23693" y="5172057"/>
            <a:ext cx="909720" cy="916025"/>
          </a:xfrm>
          <a:prstGeom prst="rect">
            <a:avLst/>
          </a:prstGeom>
        </p:spPr>
      </p:pic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30/11/2020</a:t>
            </a:r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Istituto Comprensivo Margherita di Savoia</a:t>
            </a:r>
          </a:p>
        </p:txBody>
      </p:sp>
    </p:spTree>
    <p:extLst>
      <p:ext uri="{BB962C8B-B14F-4D97-AF65-F5344CB8AC3E}">
        <p14:creationId xmlns:p14="http://schemas.microsoft.com/office/powerpoint/2010/main" val="18753628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628800"/>
            <a:ext cx="10972800" cy="4525963"/>
          </a:xfrm>
        </p:spPr>
        <p:txBody>
          <a:bodyPr>
            <a:normAutofit/>
          </a:bodyPr>
          <a:lstStyle/>
          <a:p>
            <a:r>
              <a:rPr lang="it-IT" sz="4800" dirty="0">
                <a:hlinkClick r:id="rId2"/>
              </a:rPr>
              <a:t>Click to play</a:t>
            </a:r>
            <a:endParaRPr lang="it-IT" sz="4800" dirty="0"/>
          </a:p>
          <a:p>
            <a:r>
              <a:rPr lang="it-IT" sz="4800" dirty="0">
                <a:hlinkClick r:id="rId3"/>
              </a:rPr>
              <a:t>Click to play</a:t>
            </a:r>
            <a:endParaRPr lang="it-IT" sz="4800" dirty="0"/>
          </a:p>
          <a:p>
            <a:r>
              <a:rPr lang="it-IT" sz="4800" dirty="0">
                <a:hlinkClick r:id="rId4"/>
              </a:rPr>
              <a:t>Click to play</a:t>
            </a:r>
            <a:endParaRPr lang="it-IT" sz="4800" dirty="0"/>
          </a:p>
          <a:p>
            <a:r>
              <a:rPr lang="it-IT" sz="4800" dirty="0">
                <a:hlinkClick r:id="rId5"/>
              </a:rPr>
              <a:t>Click to play  </a:t>
            </a:r>
            <a:endParaRPr lang="it-IT" sz="48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197" y="1628800"/>
            <a:ext cx="672075" cy="72008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216" y="2626371"/>
            <a:ext cx="1370037" cy="62412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598" y="3501008"/>
            <a:ext cx="1481305" cy="64807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33" y="4365131"/>
            <a:ext cx="1489555" cy="651679"/>
          </a:xfrm>
          <a:prstGeom prst="rect">
            <a:avLst/>
          </a:prstGeom>
        </p:spPr>
      </p:pic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30/11/2020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Istituto Comprensivo Margherita di Savoia</a:t>
            </a:r>
          </a:p>
        </p:txBody>
      </p:sp>
    </p:spTree>
    <p:extLst>
      <p:ext uri="{BB962C8B-B14F-4D97-AF65-F5344CB8AC3E}">
        <p14:creationId xmlns:p14="http://schemas.microsoft.com/office/powerpoint/2010/main" val="8106387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And </a:t>
            </a:r>
            <a:r>
              <a:rPr lang="it-IT" b="1" dirty="0" err="1">
                <a:solidFill>
                  <a:schemeClr val="accent1">
                    <a:lumMod val="75000"/>
                  </a:schemeClr>
                </a:solidFill>
              </a:rPr>
              <a:t>now</a:t>
            </a:r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accent1">
                    <a:lumMod val="75000"/>
                  </a:schemeClr>
                </a:solidFill>
              </a:rPr>
              <a:t>let’s</a:t>
            </a:r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 play with </a:t>
            </a:r>
            <a:r>
              <a:rPr lang="it-IT" b="1" dirty="0" err="1">
                <a:solidFill>
                  <a:schemeClr val="accent1">
                    <a:lumMod val="75000"/>
                  </a:schemeClr>
                </a:solidFill>
              </a:rPr>
              <a:t>our</a:t>
            </a:r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accent1">
                    <a:lumMod val="75000"/>
                  </a:schemeClr>
                </a:solidFill>
              </a:rPr>
              <a:t>Kahoot</a:t>
            </a:r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 Game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7200" dirty="0" err="1">
                <a:hlinkClick r:id="rId2"/>
              </a:rPr>
              <a:t>Kahoot</a:t>
            </a:r>
            <a:r>
              <a:rPr lang="it-IT" sz="7200" dirty="0">
                <a:hlinkClick r:id="rId2"/>
              </a:rPr>
              <a:t> game</a:t>
            </a:r>
            <a:endParaRPr lang="it-IT" sz="7200" dirty="0"/>
          </a:p>
        </p:txBody>
      </p:sp>
    </p:spTree>
    <p:extLst>
      <p:ext uri="{BB962C8B-B14F-4D97-AF65-F5344CB8AC3E}">
        <p14:creationId xmlns:p14="http://schemas.microsoft.com/office/powerpoint/2010/main" val="288621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title"/>
          </p:nvPr>
        </p:nvSpPr>
        <p:spPr>
          <a:xfrm>
            <a:off x="440845" y="1404695"/>
            <a:ext cx="5267457" cy="682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B0B5B"/>
              </a:buClr>
              <a:buSzPts val="3200"/>
              <a:buFont typeface="Calibri"/>
              <a:buNone/>
            </a:pPr>
            <a:r>
              <a:rPr lang="en-US" b="1" dirty="0">
                <a:solidFill>
                  <a:srgbClr val="EB0B5B"/>
                </a:solidFill>
              </a:rPr>
              <a:t>MARGHERITA DI SAVOIA</a:t>
            </a:r>
            <a:r>
              <a:rPr lang="en-US" dirty="0">
                <a:solidFill>
                  <a:srgbClr val="EB0B5B"/>
                </a:solidFill>
              </a:rPr>
              <a:t> </a:t>
            </a:r>
            <a:endParaRPr dirty="0">
              <a:solidFill>
                <a:srgbClr val="EB0B5B"/>
              </a:solidFill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body" idx="1"/>
          </p:nvPr>
        </p:nvSpPr>
        <p:spPr>
          <a:xfrm>
            <a:off x="1" y="51559"/>
            <a:ext cx="8487179" cy="6020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3200"/>
              <a:buNone/>
            </a:pPr>
            <a:r>
              <a:rPr lang="en-US" dirty="0">
                <a:solidFill>
                  <a:srgbClr val="548135"/>
                </a:solidFill>
              </a:rPr>
              <a:t>  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3200"/>
              <a:buNone/>
            </a:pPr>
            <a:endParaRPr lang="en-US" dirty="0">
              <a:solidFill>
                <a:srgbClr val="548135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3200"/>
              <a:buNone/>
            </a:pPr>
            <a:endParaRPr lang="en-US" dirty="0">
              <a:solidFill>
                <a:srgbClr val="548135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3200"/>
              <a:buNone/>
            </a:pPr>
            <a:endParaRPr lang="en-US" dirty="0">
              <a:solidFill>
                <a:srgbClr val="548135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3200"/>
              <a:buNone/>
            </a:pPr>
            <a:endParaRPr dirty="0">
              <a:solidFill>
                <a:srgbClr val="548135"/>
              </a:solidFill>
            </a:endParaRPr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2"/>
          </p:nvPr>
        </p:nvSpPr>
        <p:spPr>
          <a:xfrm>
            <a:off x="6491491" y="4610883"/>
            <a:ext cx="5512159" cy="6278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The first name of Margherita di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Savoia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had been 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Saline di Barletta 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(a large town near Margherita) until 1879, when its name was changed in honor of an Italian queen, Queen Margherita of Savoy, the wife of King Umberto I of Italy,  and the inhabitants were called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Margheritani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or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Salinari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(that is people who work salt). 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20"/>
              <a:buNone/>
            </a:pPr>
            <a:endParaRPr sz="2380" dirty="0"/>
          </a:p>
        </p:txBody>
      </p:sp>
      <p:pic>
        <p:nvPicPr>
          <p:cNvPr id="87" name="Google Shape;8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31148" y="452967"/>
            <a:ext cx="5428832" cy="3575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0323097">
            <a:off x="420169" y="3269975"/>
            <a:ext cx="5487651" cy="25821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948" y="182882"/>
            <a:ext cx="5731861" cy="365691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48"/>
          <a:stretch/>
        </p:blipFill>
        <p:spPr>
          <a:xfrm>
            <a:off x="7448963" y="3985286"/>
            <a:ext cx="3719500" cy="265462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48" y="2910379"/>
            <a:ext cx="5962069" cy="3013544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588421" y="914620"/>
            <a:ext cx="47628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C2A2A3"/>
                </a:solidFill>
                <a:latin typeface="Elephant" panose="02020904090505020303" pitchFamily="18" charset="0"/>
              </a:rPr>
              <a:t>OUR SALTWORK 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253993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93836">
            <a:off x="333957" y="341907"/>
            <a:ext cx="3526971" cy="252623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92612">
            <a:off x="333957" y="4185795"/>
            <a:ext cx="3526971" cy="215537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6750">
            <a:off x="2923813" y="2174113"/>
            <a:ext cx="3696787" cy="2194560"/>
          </a:xfrm>
          <a:prstGeom prst="rect">
            <a:avLst/>
          </a:prstGeom>
        </p:spPr>
      </p:pic>
      <p:sp>
        <p:nvSpPr>
          <p:cNvPr id="1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779649" y="71585"/>
            <a:ext cx="5368833" cy="518743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3600" dirty="0">
                <a:solidFill>
                  <a:srgbClr val="FF0000"/>
                </a:solidFill>
                <a:latin typeface="Elephant" panose="02020904090505020303" pitchFamily="18" charset="0"/>
              </a:rPr>
              <a:t>A</a:t>
            </a:r>
            <a:r>
              <a:rPr kumimoji="0" lang="it-IT" altLang="it-IT" sz="3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Elephant" panose="02020904090505020303" pitchFamily="18" charset="0"/>
              </a:rPr>
              <a:t>nimals in</a:t>
            </a:r>
            <a:r>
              <a:rPr kumimoji="0" lang="it-IT" altLang="it-IT" sz="36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Elephant" panose="02020904090505020303" pitchFamily="18" charset="0"/>
              </a:rPr>
              <a:t> the</a:t>
            </a:r>
            <a:r>
              <a:rPr kumimoji="0" lang="it-IT" altLang="it-IT" sz="3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Elephant" panose="02020904090505020303" pitchFamily="18" charset="0"/>
              </a:rPr>
              <a:t> </a:t>
            </a:r>
            <a:r>
              <a:rPr kumimoji="0" lang="it-IT" altLang="it-IT" sz="3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Elephant" panose="02020904090505020303" pitchFamily="18" charset="0"/>
              </a:rPr>
              <a:t>salt</a:t>
            </a:r>
            <a:r>
              <a:rPr kumimoji="0" lang="it-IT" altLang="it-IT" sz="3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Elephant" panose="02020904090505020303" pitchFamily="18" charset="0"/>
              </a:rPr>
              <a:t> pan </a:t>
            </a:r>
          </a:p>
        </p:txBody>
      </p:sp>
      <p:sp>
        <p:nvSpPr>
          <p:cNvPr id="12" name="Segnaposto contenuto 11"/>
          <p:cNvSpPr>
            <a:spLocks noGrp="1"/>
          </p:cNvSpPr>
          <p:nvPr>
            <p:ph idx="1"/>
          </p:nvPr>
        </p:nvSpPr>
        <p:spPr>
          <a:xfrm>
            <a:off x="6735603" y="539769"/>
            <a:ext cx="5412380" cy="6318239"/>
          </a:xfrm>
        </p:spPr>
        <p:txBody>
          <a:bodyPr/>
          <a:lstStyle/>
          <a:p>
            <a:pPr marL="0" indent="0" algn="ctr">
              <a:buNone/>
            </a:pPr>
            <a:br>
              <a:rPr lang="en-US" dirty="0"/>
            </a:br>
            <a:r>
              <a:rPr lang="en-US" dirty="0"/>
              <a:t>In the Margherita di </a:t>
            </a:r>
            <a:r>
              <a:rPr lang="en-US" dirty="0" err="1"/>
              <a:t>Savoia</a:t>
            </a:r>
            <a:r>
              <a:rPr lang="en-US" dirty="0"/>
              <a:t> saltpan, we can meet a lot of animals such as foxes, weasels and bats in every season of the year.</a:t>
            </a:r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786" y="2999186"/>
            <a:ext cx="4589559" cy="3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37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07" y="0"/>
            <a:ext cx="5336196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564" y="0"/>
            <a:ext cx="48472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8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4" y="111323"/>
            <a:ext cx="7354957" cy="367747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282" y="3876306"/>
            <a:ext cx="8623185" cy="2874395"/>
          </a:xfrm>
          <a:prstGeom prst="rect">
            <a:avLst/>
          </a:prstGeom>
        </p:spPr>
      </p:pic>
      <p:pic>
        <p:nvPicPr>
          <p:cNvPr id="5" name="Fenicottero_Ros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12493" y="12364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0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0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 flipV="1">
            <a:off x="-7037" y="2562939"/>
            <a:ext cx="2363873" cy="978793"/>
          </a:xfrm>
        </p:spPr>
        <p:txBody>
          <a:bodyPr>
            <a:normAutofit/>
          </a:bodyPr>
          <a:lstStyle/>
          <a:p>
            <a:r>
              <a:rPr lang="it-IT" dirty="0"/>
              <a:t>   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194095" y="645037"/>
            <a:ext cx="5997935" cy="6212965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it-IT" sz="2600" b="1" dirty="0" err="1">
                <a:solidFill>
                  <a:srgbClr val="B0206B"/>
                </a:solidFill>
              </a:rPr>
              <a:t>Scientific</a:t>
            </a:r>
            <a:r>
              <a:rPr lang="it-IT" sz="2600" b="1" dirty="0">
                <a:solidFill>
                  <a:srgbClr val="B0206B"/>
                </a:solidFill>
              </a:rPr>
              <a:t> </a:t>
            </a:r>
            <a:r>
              <a:rPr lang="it-IT" sz="2600" b="1" dirty="0" err="1">
                <a:solidFill>
                  <a:srgbClr val="B0206B"/>
                </a:solidFill>
              </a:rPr>
              <a:t>name</a:t>
            </a:r>
            <a:r>
              <a:rPr lang="it-IT" sz="2600" dirty="0"/>
              <a:t>: </a:t>
            </a:r>
            <a:r>
              <a:rPr lang="it-IT" sz="2600" dirty="0" err="1"/>
              <a:t>phoenicopterus</a:t>
            </a:r>
            <a:r>
              <a:rPr lang="it-IT" sz="2600" dirty="0"/>
              <a:t> </a:t>
            </a:r>
            <a:r>
              <a:rPr lang="it-IT" sz="2600" dirty="0" err="1"/>
              <a:t>roseus</a:t>
            </a:r>
            <a:endParaRPr lang="it-IT" sz="2600" dirty="0"/>
          </a:p>
          <a:p>
            <a:pPr algn="just"/>
            <a:endParaRPr lang="it-IT" sz="2600" b="1" dirty="0">
              <a:solidFill>
                <a:srgbClr val="B0206B"/>
              </a:solidFill>
            </a:endParaRPr>
          </a:p>
          <a:p>
            <a:pPr algn="just"/>
            <a:r>
              <a:rPr lang="it-IT" sz="2600" b="1" dirty="0" err="1">
                <a:solidFill>
                  <a:srgbClr val="B0206B"/>
                </a:solidFill>
              </a:rPr>
              <a:t>Height</a:t>
            </a:r>
            <a:r>
              <a:rPr lang="it-IT" sz="2600" dirty="0"/>
              <a:t>: 1.5 m</a:t>
            </a:r>
          </a:p>
          <a:p>
            <a:pPr algn="just"/>
            <a:endParaRPr lang="it-IT" sz="2600" b="1" dirty="0">
              <a:solidFill>
                <a:srgbClr val="B0206B"/>
              </a:solidFill>
            </a:endParaRPr>
          </a:p>
          <a:p>
            <a:pPr algn="just"/>
            <a:r>
              <a:rPr lang="it-IT" sz="2600" b="1" dirty="0" err="1">
                <a:solidFill>
                  <a:srgbClr val="B0206B"/>
                </a:solidFill>
              </a:rPr>
              <a:t>Weight</a:t>
            </a:r>
            <a:r>
              <a:rPr lang="it-IT" sz="2600" dirty="0"/>
              <a:t>: 2-4 kg </a:t>
            </a:r>
          </a:p>
          <a:p>
            <a:pPr algn="just"/>
            <a:endParaRPr lang="it-IT" sz="2600" b="1" dirty="0">
              <a:solidFill>
                <a:srgbClr val="B0206B"/>
              </a:solidFill>
            </a:endParaRPr>
          </a:p>
          <a:p>
            <a:pPr algn="just"/>
            <a:r>
              <a:rPr lang="it-IT" sz="2600" b="1" dirty="0" err="1">
                <a:solidFill>
                  <a:srgbClr val="B0206B"/>
                </a:solidFill>
              </a:rPr>
              <a:t>Males</a:t>
            </a:r>
            <a:r>
              <a:rPr lang="it-IT" sz="2600" b="1" dirty="0">
                <a:solidFill>
                  <a:srgbClr val="B0206B"/>
                </a:solidFill>
              </a:rPr>
              <a:t> and </a:t>
            </a:r>
            <a:r>
              <a:rPr lang="it-IT" sz="2600" b="1" dirty="0" err="1">
                <a:solidFill>
                  <a:srgbClr val="B0206B"/>
                </a:solidFill>
              </a:rPr>
              <a:t>females</a:t>
            </a:r>
            <a:r>
              <a:rPr lang="it-IT" sz="2600" dirty="0"/>
              <a:t>: </a:t>
            </a:r>
            <a:r>
              <a:rPr lang="it-IT" sz="2600" dirty="0" err="1"/>
              <a:t>different</a:t>
            </a:r>
            <a:endParaRPr lang="it-IT" sz="2600" dirty="0"/>
          </a:p>
          <a:p>
            <a:pPr algn="just"/>
            <a:endParaRPr lang="it-IT" sz="2600" b="1" dirty="0">
              <a:solidFill>
                <a:srgbClr val="B0206B"/>
              </a:solidFill>
            </a:endParaRPr>
          </a:p>
          <a:p>
            <a:pPr algn="just"/>
            <a:r>
              <a:rPr lang="it-IT" sz="2600" b="1" dirty="0" err="1">
                <a:solidFill>
                  <a:srgbClr val="B0206B"/>
                </a:solidFill>
              </a:rPr>
              <a:t>Max</a:t>
            </a:r>
            <a:r>
              <a:rPr lang="it-IT" sz="2600" b="1" dirty="0">
                <a:solidFill>
                  <a:srgbClr val="B0206B"/>
                </a:solidFill>
              </a:rPr>
              <a:t> </a:t>
            </a:r>
            <a:r>
              <a:rPr lang="it-IT" sz="2600" b="1" dirty="0" err="1">
                <a:solidFill>
                  <a:srgbClr val="B0206B"/>
                </a:solidFill>
              </a:rPr>
              <a:t>wing</a:t>
            </a:r>
            <a:r>
              <a:rPr lang="it-IT" sz="2600" b="1" dirty="0">
                <a:solidFill>
                  <a:srgbClr val="B0206B"/>
                </a:solidFill>
              </a:rPr>
              <a:t> </a:t>
            </a:r>
            <a:r>
              <a:rPr lang="it-IT" sz="2600" b="1" dirty="0" err="1">
                <a:solidFill>
                  <a:srgbClr val="B0206B"/>
                </a:solidFill>
              </a:rPr>
              <a:t>span</a:t>
            </a:r>
            <a:r>
              <a:rPr lang="it-IT" sz="2600" dirty="0"/>
              <a:t>: 1.5 m</a:t>
            </a:r>
          </a:p>
          <a:p>
            <a:pPr algn="just"/>
            <a:endParaRPr lang="it-IT" sz="2600" b="1" dirty="0">
              <a:solidFill>
                <a:srgbClr val="B0206B"/>
              </a:solidFill>
            </a:endParaRPr>
          </a:p>
          <a:p>
            <a:pPr algn="just"/>
            <a:r>
              <a:rPr lang="it-IT" sz="2600" b="1" dirty="0" err="1">
                <a:solidFill>
                  <a:srgbClr val="B0206B"/>
                </a:solidFill>
              </a:rPr>
              <a:t>Food</a:t>
            </a:r>
            <a:r>
              <a:rPr lang="it-IT" sz="2600" dirty="0"/>
              <a:t>: small </a:t>
            </a:r>
            <a:r>
              <a:rPr lang="it-IT" sz="2600" dirty="0" err="1"/>
              <a:t>invertebrates</a:t>
            </a:r>
            <a:r>
              <a:rPr lang="it-IT" sz="2600" dirty="0"/>
              <a:t>, </a:t>
            </a:r>
            <a:r>
              <a:rPr lang="it-IT" sz="2600" dirty="0" err="1"/>
              <a:t>crustaceans</a:t>
            </a:r>
            <a:r>
              <a:rPr lang="it-IT" sz="2600" dirty="0"/>
              <a:t> and </a:t>
            </a:r>
            <a:r>
              <a:rPr lang="it-IT" sz="2600" dirty="0" err="1"/>
              <a:t>mollusks</a:t>
            </a:r>
            <a:r>
              <a:rPr lang="it-IT" sz="2600" dirty="0"/>
              <a:t> </a:t>
            </a:r>
          </a:p>
          <a:p>
            <a:pPr algn="just"/>
            <a:endParaRPr lang="it-IT" sz="2600" b="1" dirty="0">
              <a:solidFill>
                <a:srgbClr val="B0206B"/>
              </a:solidFill>
            </a:endParaRPr>
          </a:p>
          <a:p>
            <a:pPr algn="just"/>
            <a:r>
              <a:rPr lang="it-IT" sz="2600" b="1" dirty="0" err="1">
                <a:solidFill>
                  <a:srgbClr val="B0206B"/>
                </a:solidFill>
              </a:rPr>
              <a:t>Curiosity</a:t>
            </a:r>
            <a:r>
              <a:rPr lang="it-IT" sz="2600" dirty="0"/>
              <a:t>: </a:t>
            </a:r>
            <a:r>
              <a:rPr lang="it-IT" sz="2600" dirty="0" err="1"/>
              <a:t>at</a:t>
            </a:r>
            <a:r>
              <a:rPr lang="it-IT" sz="2600" dirty="0"/>
              <a:t> the </a:t>
            </a:r>
            <a:r>
              <a:rPr lang="it-IT" sz="2600" dirty="0" err="1"/>
              <a:t>birth</a:t>
            </a:r>
            <a:r>
              <a:rPr lang="it-IT" sz="2600" dirty="0"/>
              <a:t> </a:t>
            </a:r>
            <a:r>
              <a:rPr lang="it-IT" sz="2600" dirty="0" err="1"/>
              <a:t>flamingos</a:t>
            </a:r>
            <a:r>
              <a:rPr lang="it-IT" sz="2600" dirty="0"/>
              <a:t> are </a:t>
            </a:r>
            <a:r>
              <a:rPr lang="it-IT" sz="2600" dirty="0" err="1"/>
              <a:t>gray</a:t>
            </a:r>
            <a:r>
              <a:rPr lang="it-IT" sz="2600" dirty="0"/>
              <a:t> </a:t>
            </a:r>
            <a:r>
              <a:rPr lang="it-IT" sz="2600" dirty="0" err="1"/>
              <a:t>but</a:t>
            </a:r>
            <a:r>
              <a:rPr lang="it-IT" sz="2600" dirty="0"/>
              <a:t> </a:t>
            </a:r>
            <a:r>
              <a:rPr lang="it-IT" sz="2600" dirty="0" err="1"/>
              <a:t>feeding</a:t>
            </a:r>
            <a:r>
              <a:rPr lang="it-IT" sz="2600" dirty="0"/>
              <a:t> on the Artemia Salina </a:t>
            </a:r>
            <a:r>
              <a:rPr lang="it-IT" sz="2600" dirty="0" err="1"/>
              <a:t>their</a:t>
            </a:r>
            <a:r>
              <a:rPr lang="it-IT" sz="2600" dirty="0"/>
              <a:t> </a:t>
            </a:r>
            <a:r>
              <a:rPr lang="it-IT" sz="2600" dirty="0" err="1"/>
              <a:t>plumage</a:t>
            </a:r>
            <a:r>
              <a:rPr lang="it-IT" sz="2600" dirty="0"/>
              <a:t> </a:t>
            </a:r>
            <a:r>
              <a:rPr lang="it-IT" sz="2600" dirty="0" err="1"/>
              <a:t>becomes</a:t>
            </a:r>
            <a:r>
              <a:rPr lang="it-IT" sz="2600" dirty="0"/>
              <a:t> </a:t>
            </a:r>
            <a:r>
              <a:rPr lang="it-IT" sz="2600" dirty="0" err="1"/>
              <a:t>pink</a:t>
            </a:r>
            <a:r>
              <a:rPr lang="it-IT" sz="2600" dirty="0"/>
              <a:t> </a:t>
            </a:r>
          </a:p>
          <a:p>
            <a:pPr algn="just"/>
            <a:endParaRPr lang="it-IT" sz="2600" b="1" dirty="0">
              <a:solidFill>
                <a:srgbClr val="B0206B"/>
              </a:solidFill>
            </a:endParaRPr>
          </a:p>
          <a:p>
            <a:pPr algn="just"/>
            <a:r>
              <a:rPr lang="it-IT" sz="2600" b="1" dirty="0" err="1">
                <a:solidFill>
                  <a:srgbClr val="B0206B"/>
                </a:solidFill>
              </a:rPr>
              <a:t>Nest</a:t>
            </a:r>
            <a:r>
              <a:rPr lang="it-IT" sz="2600" dirty="0"/>
              <a:t>: in the water</a:t>
            </a:r>
          </a:p>
          <a:p>
            <a:pPr algn="just"/>
            <a:endParaRPr lang="it-IT" sz="2600" b="1" dirty="0">
              <a:solidFill>
                <a:srgbClr val="B0206B"/>
              </a:solidFill>
            </a:endParaRPr>
          </a:p>
          <a:p>
            <a:pPr algn="just"/>
            <a:r>
              <a:rPr lang="it-IT" sz="2600" b="1" dirty="0">
                <a:solidFill>
                  <a:srgbClr val="B0206B"/>
                </a:solidFill>
              </a:rPr>
              <a:t>Living/</a:t>
            </a:r>
            <a:r>
              <a:rPr lang="it-IT" sz="2600" b="1" dirty="0" err="1">
                <a:solidFill>
                  <a:srgbClr val="B0206B"/>
                </a:solidFill>
              </a:rPr>
              <a:t>Origins</a:t>
            </a:r>
            <a:r>
              <a:rPr lang="it-IT" sz="2600" dirty="0"/>
              <a:t>: Asia and Southern Europe</a:t>
            </a:r>
          </a:p>
          <a:p>
            <a:pPr algn="just"/>
            <a:endParaRPr lang="it-IT" sz="2600" b="1" dirty="0">
              <a:solidFill>
                <a:srgbClr val="B0206B"/>
              </a:solidFill>
            </a:endParaRPr>
          </a:p>
          <a:p>
            <a:pPr algn="just"/>
            <a:r>
              <a:rPr lang="it-IT" sz="2600" b="1" dirty="0">
                <a:solidFill>
                  <a:srgbClr val="B0206B"/>
                </a:solidFill>
              </a:rPr>
              <a:t>Non-</a:t>
            </a:r>
            <a:r>
              <a:rPr lang="it-IT" sz="2600" b="1" dirty="0" err="1">
                <a:solidFill>
                  <a:srgbClr val="B0206B"/>
                </a:solidFill>
              </a:rPr>
              <a:t>migratory</a:t>
            </a:r>
            <a:r>
              <a:rPr lang="it-IT" sz="2600" b="1" dirty="0">
                <a:solidFill>
                  <a:srgbClr val="B0206B"/>
                </a:solidFill>
              </a:rPr>
              <a:t> </a:t>
            </a:r>
            <a:r>
              <a:rPr lang="it-IT" sz="2600" b="1" dirty="0" err="1">
                <a:solidFill>
                  <a:srgbClr val="B0206B"/>
                </a:solidFill>
              </a:rPr>
              <a:t>bird</a:t>
            </a:r>
            <a:r>
              <a:rPr lang="it-IT" sz="2600" b="1" dirty="0">
                <a:solidFill>
                  <a:srgbClr val="B0206B"/>
                </a:solidFill>
              </a:rPr>
              <a:t> and a </a:t>
            </a:r>
            <a:r>
              <a:rPr lang="it-IT" sz="2600" b="1" dirty="0" err="1">
                <a:solidFill>
                  <a:srgbClr val="B0206B"/>
                </a:solidFill>
              </a:rPr>
              <a:t>protected</a:t>
            </a:r>
            <a:r>
              <a:rPr lang="it-IT" sz="2600" b="1" dirty="0">
                <a:solidFill>
                  <a:srgbClr val="B0206B"/>
                </a:solidFill>
              </a:rPr>
              <a:t> </a:t>
            </a:r>
            <a:r>
              <a:rPr lang="it-IT" sz="2600" b="1" dirty="0" err="1">
                <a:solidFill>
                  <a:srgbClr val="B0206B"/>
                </a:solidFill>
              </a:rPr>
              <a:t>species</a:t>
            </a:r>
            <a:r>
              <a:rPr lang="it-IT" sz="3000" dirty="0"/>
              <a:t> </a:t>
            </a:r>
          </a:p>
          <a:p>
            <a:pPr algn="l"/>
            <a:endParaRPr lang="it-IT" sz="3200" dirty="0"/>
          </a:p>
          <a:p>
            <a:pPr algn="l"/>
            <a:endParaRPr lang="it-IT" sz="3200" dirty="0"/>
          </a:p>
          <a:p>
            <a:pPr algn="l"/>
            <a:endParaRPr lang="it-IT" sz="3200" dirty="0"/>
          </a:p>
        </p:txBody>
      </p:sp>
      <p:pic>
        <p:nvPicPr>
          <p:cNvPr id="1030" name="Picture 6" descr="http://www.dicyt.com/data/44/372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644" y="3476400"/>
            <a:ext cx="1988757" cy="217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23329"/>
            <a:ext cx="4063117" cy="5221858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749308" y="63647"/>
            <a:ext cx="8889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C70983"/>
                </a:solidFill>
                <a:latin typeface="Elephant" panose="02020904090505020303" pitchFamily="18" charset="0"/>
              </a:rPr>
              <a:t>THE PINK FLAMINGO or GREATER FLAMINGO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644" y="1637968"/>
            <a:ext cx="1888077" cy="143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6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1379</TotalTime>
  <Words>748</Words>
  <Application>Microsoft Office PowerPoint</Application>
  <PresentationFormat>Widescreen</PresentationFormat>
  <Paragraphs>224</Paragraphs>
  <Slides>37</Slides>
  <Notes>3</Notes>
  <HiddenSlides>0</HiddenSlides>
  <MMClips>11</MMClips>
  <ScaleCrop>false</ScaleCrop>
  <HeadingPairs>
    <vt:vector size="4" baseType="variant">
      <vt:variant>
        <vt:lpstr>Tema</vt:lpstr>
      </vt:variant>
      <vt:variant>
        <vt:i4>5</vt:i4>
      </vt:variant>
      <vt:variant>
        <vt:lpstr>Titoli diapositive</vt:lpstr>
      </vt:variant>
      <vt:variant>
        <vt:i4>37</vt:i4>
      </vt:variant>
    </vt:vector>
  </HeadingPairs>
  <TitlesOfParts>
    <vt:vector size="42" baseType="lpstr">
      <vt:lpstr>Tema di Office</vt:lpstr>
      <vt:lpstr>1_Tema di Office</vt:lpstr>
      <vt:lpstr>2_Tema di Office</vt:lpstr>
      <vt:lpstr>3_Tema di Office</vt:lpstr>
      <vt:lpstr>4_Tema di Office</vt:lpstr>
      <vt:lpstr>SALT-WORK-IN PROGRESS: YOUNG CICERONES</vt:lpstr>
      <vt:lpstr>SALTPANS IN ITALY</vt:lpstr>
      <vt:lpstr>WHERE WE ARE</vt:lpstr>
      <vt:lpstr>MARGHERITA DI SAVOIA </vt:lpstr>
      <vt:lpstr>Presentazione standard di PowerPoint</vt:lpstr>
      <vt:lpstr>Animals in the salt pan </vt:lpstr>
      <vt:lpstr>Presentazione standard di PowerPoint</vt:lpstr>
      <vt:lpstr>Presentazione standard di PowerPoint</vt:lpstr>
      <vt:lpstr>   </vt:lpstr>
      <vt:lpstr>Presentazione standard di PowerPoint</vt:lpstr>
      <vt:lpstr>Presentazione standard di PowerPoint</vt:lpstr>
      <vt:lpstr>Presentazione standard di PowerPoint</vt:lpstr>
      <vt:lpstr>   THE SHELDUCK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THE LITTLE EGRET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  THE CORMORANT  </vt:lpstr>
      <vt:lpstr>Presentazione standard di PowerPoint</vt:lpstr>
      <vt:lpstr>    Scientific name: Anas platyrhynchos   Height: 52/56 cm    Weight: 700/1400 gr  Max wing span: 91/98 cm  Males and females: different  Plumage: dark green and white for males and light brown for females   Food: algae, insects, larvae, mollusks  Nest: on mirrors of water  Living/Origins: North America, Europe and Asia  A sedentary and protected species                </vt:lpstr>
      <vt:lpstr>Presentazione standard di PowerPoint</vt:lpstr>
      <vt:lpstr>Presentazione standard di PowerPoint</vt:lpstr>
      <vt:lpstr>THE AVOCET</vt:lpstr>
      <vt:lpstr>Presentazione standard di PowerPoint</vt:lpstr>
      <vt:lpstr>Presentazione standard di PowerPoint</vt:lpstr>
      <vt:lpstr>Presentazione standard di PowerPoint</vt:lpstr>
      <vt:lpstr>THE BLACK WINGED STILT</vt:lpstr>
      <vt:lpstr>THANKS FOR LISTENING</vt:lpstr>
      <vt:lpstr>ANIMAL PUZZLES</vt:lpstr>
      <vt:lpstr>Presentazione standard di PowerPoint</vt:lpstr>
      <vt:lpstr>And now let’s play with our Kahoot Game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</dc:title>
  <dc:creator>vincenzolerario</dc:creator>
  <cp:lastModifiedBy>Utente sconosciuto</cp:lastModifiedBy>
  <cp:revision>95</cp:revision>
  <dcterms:created xsi:type="dcterms:W3CDTF">2020-11-04T14:43:18Z</dcterms:created>
  <dcterms:modified xsi:type="dcterms:W3CDTF">2020-11-30T14:37:01Z</dcterms:modified>
</cp:coreProperties>
</file>