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3" r:id="rId1"/>
  </p:sldMasterIdLst>
  <p:notesMasterIdLst>
    <p:notesMasterId r:id="rId19"/>
  </p:notesMasterIdLst>
  <p:sldIdLst>
    <p:sldId id="256" r:id="rId2"/>
    <p:sldId id="261" r:id="rId3"/>
    <p:sldId id="257" r:id="rId4"/>
    <p:sldId id="268" r:id="rId5"/>
    <p:sldId id="269" r:id="rId6"/>
    <p:sldId id="270" r:id="rId7"/>
    <p:sldId id="258" r:id="rId8"/>
    <p:sldId id="272" r:id="rId9"/>
    <p:sldId id="259" r:id="rId10"/>
    <p:sldId id="265" r:id="rId11"/>
    <p:sldId id="264" r:id="rId12"/>
    <p:sldId id="260" r:id="rId13"/>
    <p:sldId id="262" r:id="rId14"/>
    <p:sldId id="266" r:id="rId15"/>
    <p:sldId id="263" r:id="rId16"/>
    <p:sldId id="267"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83" d="100"/>
          <a:sy n="83" d="100"/>
        </p:scale>
        <p:origin x="-139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2C2B3-0D39-4FFF-BD80-739A03D37AEA}" type="datetimeFigureOut">
              <a:rPr lang="it-IT" smtClean="0"/>
              <a:pPr/>
              <a:t>25/10/2019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2D877E-6746-4A92-990A-7A72B25E8498}" type="slidenum">
              <a:rPr lang="it-IT" smtClean="0"/>
              <a:pPr/>
              <a:t>‹N›</a:t>
            </a:fld>
            <a:endParaRPr lang="it-IT"/>
          </a:p>
        </p:txBody>
      </p:sp>
    </p:spTree>
    <p:extLst>
      <p:ext uri="{BB962C8B-B14F-4D97-AF65-F5344CB8AC3E}">
        <p14:creationId xmlns:p14="http://schemas.microsoft.com/office/powerpoint/2010/main" val="259377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82D877E-6746-4A92-990A-7A72B25E8498}" type="slidenum">
              <a:rPr lang="it-IT" smtClean="0"/>
              <a:pPr/>
              <a:t>1</a:t>
            </a:fld>
            <a:endParaRPr lang="it-IT"/>
          </a:p>
        </p:txBody>
      </p:sp>
    </p:spTree>
    <p:extLst>
      <p:ext uri="{BB962C8B-B14F-4D97-AF65-F5344CB8AC3E}">
        <p14:creationId xmlns:p14="http://schemas.microsoft.com/office/powerpoint/2010/main" val="52697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B7C4E33-B266-4ADA-A213-C5DFFD2B3655}" type="datetime1">
              <a:rPr lang="it-IT" smtClean="0"/>
              <a:pPr/>
              <a:t>25/10/2019</a:t>
            </a:fld>
            <a:endParaRPr lang="it-IT"/>
          </a:p>
        </p:txBody>
      </p:sp>
      <p:sp>
        <p:nvSpPr>
          <p:cNvPr id="5" name="Footer Placeholder 4"/>
          <p:cNvSpPr>
            <a:spLocks noGrp="1"/>
          </p:cNvSpPr>
          <p:nvPr>
            <p:ph type="ftr" sz="quarter" idx="11"/>
          </p:nvPr>
        </p:nvSpPr>
        <p:spPr/>
        <p:txBody>
          <a:bodyPr/>
          <a:lstStyle/>
          <a:p>
            <a:r>
              <a:rPr lang="it-IT" smtClean="0"/>
              <a:t>Istituto Comprensivo Margherita di Savoia </a:t>
            </a:r>
            <a:endParaRPr lang="it-IT"/>
          </a:p>
        </p:txBody>
      </p:sp>
      <p:sp>
        <p:nvSpPr>
          <p:cNvPr id="6" name="Slide Number Placeholder 5"/>
          <p:cNvSpPr>
            <a:spLocks noGrp="1"/>
          </p:cNvSpPr>
          <p:nvPr>
            <p:ph type="sldNum" sz="quarter" idx="12"/>
          </p:nvPr>
        </p:nvSpPr>
        <p:spPr/>
        <p:txBody>
          <a:bodyPr/>
          <a:lstStyle/>
          <a:p>
            <a:fld id="{A2595F65-4372-431E-A183-A4AA87031A73}" type="slidenum">
              <a:rPr lang="it-IT" smtClean="0"/>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3D183DD-9571-49D7-9934-7AE6DDEF388C}" type="datetime1">
              <a:rPr lang="it-IT" smtClean="0"/>
              <a:pPr/>
              <a:t>25/10/2019</a:t>
            </a:fld>
            <a:endParaRPr lang="it-IT"/>
          </a:p>
        </p:txBody>
      </p:sp>
      <p:sp>
        <p:nvSpPr>
          <p:cNvPr id="5" name="Footer Placeholder 4"/>
          <p:cNvSpPr>
            <a:spLocks noGrp="1"/>
          </p:cNvSpPr>
          <p:nvPr>
            <p:ph type="ftr" sz="quarter" idx="11"/>
          </p:nvPr>
        </p:nvSpPr>
        <p:spPr/>
        <p:txBody>
          <a:bodyPr/>
          <a:lstStyle/>
          <a:p>
            <a:r>
              <a:rPr lang="it-IT" smtClean="0"/>
              <a:t>Istituto Comprensivo Margherita di Savoia </a:t>
            </a:r>
            <a:endParaRPr lang="it-IT"/>
          </a:p>
        </p:txBody>
      </p:sp>
      <p:sp>
        <p:nvSpPr>
          <p:cNvPr id="6" name="Slide Number Placeholder 5"/>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252672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446F8D9-69D6-4868-BEE3-96D473ABB966}" type="datetime1">
              <a:rPr lang="it-IT" smtClean="0"/>
              <a:pPr/>
              <a:t>25/10/2019</a:t>
            </a:fld>
            <a:endParaRPr lang="it-IT"/>
          </a:p>
        </p:txBody>
      </p:sp>
      <p:sp>
        <p:nvSpPr>
          <p:cNvPr id="5" name="Footer Placeholder 4"/>
          <p:cNvSpPr>
            <a:spLocks noGrp="1"/>
          </p:cNvSpPr>
          <p:nvPr>
            <p:ph type="ftr" sz="quarter" idx="11"/>
          </p:nvPr>
        </p:nvSpPr>
        <p:spPr/>
        <p:txBody>
          <a:bodyPr/>
          <a:lstStyle/>
          <a:p>
            <a:r>
              <a:rPr lang="it-IT" smtClean="0"/>
              <a:t>Istituto Comprensivo Margherita di Savoia </a:t>
            </a:r>
            <a:endParaRPr lang="it-IT"/>
          </a:p>
        </p:txBody>
      </p:sp>
      <p:sp>
        <p:nvSpPr>
          <p:cNvPr id="6" name="Slide Number Placeholder 5"/>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368969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71D513D-270D-4D8A-8423-A4F31F2443DF}" type="datetime1">
              <a:rPr lang="it-IT" smtClean="0"/>
              <a:pPr/>
              <a:t>25/10/2019</a:t>
            </a:fld>
            <a:endParaRPr lang="it-IT"/>
          </a:p>
        </p:txBody>
      </p:sp>
      <p:sp>
        <p:nvSpPr>
          <p:cNvPr id="5" name="Footer Placeholder 4"/>
          <p:cNvSpPr>
            <a:spLocks noGrp="1"/>
          </p:cNvSpPr>
          <p:nvPr>
            <p:ph type="ftr" sz="quarter" idx="11"/>
          </p:nvPr>
        </p:nvSpPr>
        <p:spPr/>
        <p:txBody>
          <a:bodyPr/>
          <a:lstStyle/>
          <a:p>
            <a:r>
              <a:rPr lang="it-IT" smtClean="0"/>
              <a:t>Istituto Comprensivo Margherita di Savoia </a:t>
            </a:r>
            <a:endParaRPr lang="it-IT"/>
          </a:p>
        </p:txBody>
      </p:sp>
      <p:sp>
        <p:nvSpPr>
          <p:cNvPr id="6" name="Slide Number Placeholder 5"/>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32968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E8C6A83-A028-4C98-932B-14DC37B75443}" type="datetime1">
              <a:rPr lang="it-IT" smtClean="0"/>
              <a:pPr/>
              <a:t>25/10/2019</a:t>
            </a:fld>
            <a:endParaRPr lang="it-IT"/>
          </a:p>
        </p:txBody>
      </p:sp>
      <p:sp>
        <p:nvSpPr>
          <p:cNvPr id="5" name="Footer Placeholder 4"/>
          <p:cNvSpPr>
            <a:spLocks noGrp="1"/>
          </p:cNvSpPr>
          <p:nvPr>
            <p:ph type="ftr" sz="quarter" idx="11"/>
          </p:nvPr>
        </p:nvSpPr>
        <p:spPr/>
        <p:txBody>
          <a:bodyPr/>
          <a:lstStyle/>
          <a:p>
            <a:r>
              <a:rPr lang="it-IT" smtClean="0"/>
              <a:t>Istituto Comprensivo Margherita di Savoia </a:t>
            </a:r>
            <a:endParaRPr lang="it-IT"/>
          </a:p>
        </p:txBody>
      </p:sp>
      <p:sp>
        <p:nvSpPr>
          <p:cNvPr id="6" name="Slide Number Placeholder 5"/>
          <p:cNvSpPr>
            <a:spLocks noGrp="1"/>
          </p:cNvSpPr>
          <p:nvPr>
            <p:ph type="sldNum" sz="quarter" idx="12"/>
          </p:nvPr>
        </p:nvSpPr>
        <p:spPr/>
        <p:txBody>
          <a:bodyPr/>
          <a:lstStyle/>
          <a:p>
            <a:fld id="{A2595F65-4372-431E-A183-A4AA87031A73}" type="slidenum">
              <a:rPr lang="it-IT" smtClean="0"/>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54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CE6B19E-C0F1-4744-95B8-EDAE09E09D88}" type="datetime1">
              <a:rPr lang="it-IT" smtClean="0"/>
              <a:pPr/>
              <a:t>25/10/2019</a:t>
            </a:fld>
            <a:endParaRPr lang="it-IT"/>
          </a:p>
        </p:txBody>
      </p:sp>
      <p:sp>
        <p:nvSpPr>
          <p:cNvPr id="6" name="Footer Placeholder 5"/>
          <p:cNvSpPr>
            <a:spLocks noGrp="1"/>
          </p:cNvSpPr>
          <p:nvPr>
            <p:ph type="ftr" sz="quarter" idx="11"/>
          </p:nvPr>
        </p:nvSpPr>
        <p:spPr/>
        <p:txBody>
          <a:bodyPr/>
          <a:lstStyle/>
          <a:p>
            <a:r>
              <a:rPr lang="it-IT" smtClean="0"/>
              <a:t>Istituto Comprensivo Margherita di Savoia </a:t>
            </a:r>
            <a:endParaRPr lang="it-IT"/>
          </a:p>
        </p:txBody>
      </p:sp>
      <p:sp>
        <p:nvSpPr>
          <p:cNvPr id="7" name="Slide Number Placeholder 6"/>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426075260"/>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22960" y="2582335"/>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06A8018-DFED-45CE-B17E-5416409BAB4F}" type="datetime1">
              <a:rPr lang="it-IT" smtClean="0"/>
              <a:pPr/>
              <a:t>25/10/2019</a:t>
            </a:fld>
            <a:endParaRPr lang="it-IT"/>
          </a:p>
        </p:txBody>
      </p:sp>
      <p:sp>
        <p:nvSpPr>
          <p:cNvPr id="8" name="Footer Placeholder 7"/>
          <p:cNvSpPr>
            <a:spLocks noGrp="1"/>
          </p:cNvSpPr>
          <p:nvPr>
            <p:ph type="ftr" sz="quarter" idx="11"/>
          </p:nvPr>
        </p:nvSpPr>
        <p:spPr/>
        <p:txBody>
          <a:bodyPr/>
          <a:lstStyle/>
          <a:p>
            <a:r>
              <a:rPr lang="it-IT" smtClean="0"/>
              <a:t>Istituto Comprensivo Margherita di Savoia </a:t>
            </a:r>
            <a:endParaRPr lang="it-IT"/>
          </a:p>
        </p:txBody>
      </p:sp>
      <p:sp>
        <p:nvSpPr>
          <p:cNvPr id="9" name="Slide Number Placeholder 8"/>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2041537285"/>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2C20EB5-69D2-485C-A9B4-D2FDCA78D208}" type="datetime1">
              <a:rPr lang="it-IT" smtClean="0"/>
              <a:pPr/>
              <a:t>25/10/2019</a:t>
            </a:fld>
            <a:endParaRPr lang="it-IT"/>
          </a:p>
        </p:txBody>
      </p:sp>
      <p:sp>
        <p:nvSpPr>
          <p:cNvPr id="4" name="Footer Placeholder 3"/>
          <p:cNvSpPr>
            <a:spLocks noGrp="1"/>
          </p:cNvSpPr>
          <p:nvPr>
            <p:ph type="ftr" sz="quarter" idx="11"/>
          </p:nvPr>
        </p:nvSpPr>
        <p:spPr/>
        <p:txBody>
          <a:bodyPr/>
          <a:lstStyle/>
          <a:p>
            <a:r>
              <a:rPr lang="it-IT" smtClean="0"/>
              <a:t>Istituto Comprensivo Margherita di Savoia </a:t>
            </a:r>
            <a:endParaRPr lang="it-IT"/>
          </a:p>
        </p:txBody>
      </p:sp>
      <p:sp>
        <p:nvSpPr>
          <p:cNvPr id="5" name="Slide Number Placeholder 4"/>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118287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284C1A-FC93-454D-930D-FA31C0F312F0}" type="datetime1">
              <a:rPr lang="it-IT" smtClean="0"/>
              <a:pPr/>
              <a:t>25/10/2019</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smtClean="0"/>
              <a:t>Istituto Comprensivo Margherita di Savoia </a:t>
            </a:r>
            <a:endParaRPr lang="it-IT"/>
          </a:p>
        </p:txBody>
      </p:sp>
      <p:sp>
        <p:nvSpPr>
          <p:cNvPr id="9" name="Slide Number Placeholder 8"/>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143835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FF9416A-C84D-4B3C-A7EA-85048A6013D3}" type="datetime1">
              <a:rPr lang="it-IT" smtClean="0"/>
              <a:pPr/>
              <a:t>25/10/2019</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it-IT" smtClean="0"/>
              <a:t>Istituto Comprensivo Margherita di Savoia </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595F65-4372-431E-A183-A4AA87031A73}" type="slidenum">
              <a:rPr lang="it-IT" smtClean="0"/>
              <a:pPr/>
              <a:t>‹N›</a:t>
            </a:fld>
            <a:endParaRPr lang="it-IT"/>
          </a:p>
        </p:txBody>
      </p:sp>
    </p:spTree>
    <p:extLst>
      <p:ext uri="{BB962C8B-B14F-4D97-AF65-F5344CB8AC3E}">
        <p14:creationId xmlns:p14="http://schemas.microsoft.com/office/powerpoint/2010/main" val="2747584003"/>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824B2E8-6697-4B0A-A360-6A14A5CAD235}" type="datetime1">
              <a:rPr lang="it-IT" smtClean="0"/>
              <a:pPr/>
              <a:t>25/10/2019</a:t>
            </a:fld>
            <a:endParaRPr lang="it-IT"/>
          </a:p>
        </p:txBody>
      </p:sp>
      <p:sp>
        <p:nvSpPr>
          <p:cNvPr id="6" name="Footer Placeholder 5"/>
          <p:cNvSpPr>
            <a:spLocks noGrp="1"/>
          </p:cNvSpPr>
          <p:nvPr>
            <p:ph type="ftr" sz="quarter" idx="11"/>
          </p:nvPr>
        </p:nvSpPr>
        <p:spPr/>
        <p:txBody>
          <a:bodyPr/>
          <a:lstStyle/>
          <a:p>
            <a:r>
              <a:rPr lang="it-IT" smtClean="0"/>
              <a:t>Istituto Comprensivo Margherita di Savoia </a:t>
            </a:r>
            <a:endParaRPr lang="it-IT"/>
          </a:p>
        </p:txBody>
      </p:sp>
      <p:sp>
        <p:nvSpPr>
          <p:cNvPr id="7" name="Slide Number Placeholder 6"/>
          <p:cNvSpPr>
            <a:spLocks noGrp="1"/>
          </p:cNvSpPr>
          <p:nvPr>
            <p:ph type="sldNum" sz="quarter" idx="12"/>
          </p:nvPr>
        </p:nvSpPr>
        <p:spPr/>
        <p:txBody>
          <a:bodyPr/>
          <a:lstStyle/>
          <a:p>
            <a:fld id="{A2595F65-4372-431E-A183-A4AA87031A73}" type="slidenum">
              <a:rPr lang="it-IT" smtClean="0"/>
              <a:pPr/>
              <a:t>‹N›</a:t>
            </a:fld>
            <a:endParaRPr lang="it-IT"/>
          </a:p>
        </p:txBody>
      </p:sp>
    </p:spTree>
    <p:extLst>
      <p:ext uri="{BB962C8B-B14F-4D97-AF65-F5344CB8AC3E}">
        <p14:creationId xmlns:p14="http://schemas.microsoft.com/office/powerpoint/2010/main" val="306368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F0EEA14-7780-431B-BA0A-F07DC2F0BD6B}" type="datetime1">
              <a:rPr lang="it-IT" smtClean="0"/>
              <a:pPr/>
              <a:t>25/10/2019</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smtClean="0"/>
              <a:t>Istituto Comprensivo Margherita di Savoia </a:t>
            </a:r>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2595F65-4372-431E-A183-A4AA87031A73}" type="slidenum">
              <a:rPr lang="it-IT" smtClean="0"/>
              <a:pPr/>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763667"/>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ctr"/>
            <a:r>
              <a:rPr lang="it-IT" dirty="0" smtClean="0"/>
              <a:t>ITALIAN PRESENTATION</a:t>
            </a:r>
            <a:endParaRPr lang="it-IT" dirty="0"/>
          </a:p>
        </p:txBody>
      </p:sp>
      <p:sp>
        <p:nvSpPr>
          <p:cNvPr id="8" name="Sottotitolo 7"/>
          <p:cNvSpPr>
            <a:spLocks noGrp="1"/>
          </p:cNvSpPr>
          <p:nvPr>
            <p:ph type="subTitle" idx="1"/>
          </p:nvPr>
        </p:nvSpPr>
        <p:spPr/>
        <p:txBody>
          <a:bodyPr/>
          <a:lstStyle/>
          <a:p>
            <a:r>
              <a:rPr lang="it-IT" dirty="0" smtClean="0"/>
              <a:t>Erasmus + </a:t>
            </a:r>
            <a:r>
              <a:rPr lang="it-IT" dirty="0" err="1" smtClean="0"/>
              <a:t>project</a:t>
            </a:r>
            <a:endParaRPr lang="it-IT" dirty="0" smtClean="0"/>
          </a:p>
          <a:p>
            <a:r>
              <a:rPr lang="it-IT" dirty="0" smtClean="0"/>
              <a:t>Salt-work in progress: piccoli ciceroni</a:t>
            </a:r>
            <a:endParaRPr lang="it-IT" dirty="0"/>
          </a:p>
        </p:txBody>
      </p:sp>
      <p:sp>
        <p:nvSpPr>
          <p:cNvPr id="7" name="Segnaposto piè di pagina 6"/>
          <p:cNvSpPr>
            <a:spLocks noGrp="1"/>
          </p:cNvSpPr>
          <p:nvPr>
            <p:ph type="ftr" sz="quarter" idx="11"/>
          </p:nvPr>
        </p:nvSpPr>
        <p:spPr/>
        <p:txBody>
          <a:bodyPr/>
          <a:lstStyle/>
          <a:p>
            <a:r>
              <a:rPr lang="it-IT" dirty="0" smtClean="0"/>
              <a:t>Istituto Comprensivo Margherita di Savoia </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506691"/>
            <a:ext cx="2095500" cy="139446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742" y="628443"/>
            <a:ext cx="1699260" cy="1722120"/>
          </a:xfrm>
          <a:prstGeom prst="rect">
            <a:avLst/>
          </a:prstGeom>
        </p:spPr>
      </p:pic>
    </p:spTree>
    <p:extLst>
      <p:ext uri="{BB962C8B-B14F-4D97-AF65-F5344CB8AC3E}">
        <p14:creationId xmlns:p14="http://schemas.microsoft.com/office/powerpoint/2010/main" val="4238368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822960" y="286605"/>
            <a:ext cx="7543800" cy="1427884"/>
          </a:xfrm>
        </p:spPr>
        <p:txBody>
          <a:bodyPr anchor="ctr"/>
          <a:lstStyle/>
          <a:p>
            <a:pPr algn="ctr"/>
            <a:r>
              <a:rPr lang="it-IT" sz="4000" b="1" dirty="0" err="1" smtClean="0"/>
              <a:t>Italian</a:t>
            </a:r>
            <a:r>
              <a:rPr lang="it-IT" sz="4000" b="1" dirty="0" smtClean="0"/>
              <a:t> </a:t>
            </a:r>
            <a:r>
              <a:rPr lang="it-IT" sz="4000" b="1" dirty="0" err="1" smtClean="0"/>
              <a:t>Compulsory</a:t>
            </a:r>
            <a:r>
              <a:rPr lang="it-IT" sz="4000" b="1" dirty="0" smtClean="0"/>
              <a:t> </a:t>
            </a:r>
            <a:r>
              <a:rPr lang="it-IT" sz="4000" b="1" dirty="0" err="1" smtClean="0"/>
              <a:t>Education</a:t>
            </a:r>
            <a:r>
              <a:rPr lang="it-IT" sz="4000" b="1" dirty="0" smtClean="0"/>
              <a:t> System</a:t>
            </a:r>
            <a:br>
              <a:rPr lang="it-IT" sz="4000" b="1" dirty="0" smtClean="0"/>
            </a:br>
            <a:r>
              <a:rPr lang="it-IT" sz="2400" b="1" dirty="0" smtClean="0"/>
              <a:t>(</a:t>
            </a:r>
            <a:r>
              <a:rPr lang="it-IT" sz="2400" b="1" dirty="0" err="1" smtClean="0"/>
              <a:t>credits</a:t>
            </a:r>
            <a:r>
              <a:rPr lang="it-IT" sz="2400" b="1" dirty="0" smtClean="0"/>
              <a:t>: </a:t>
            </a:r>
            <a:r>
              <a:rPr lang="it-IT" sz="2400" b="1" dirty="0" err="1" smtClean="0"/>
              <a:t>Eurydice</a:t>
            </a:r>
            <a:r>
              <a:rPr lang="it-IT" sz="2400" b="1" dirty="0" smtClean="0"/>
              <a:t> – Indire)</a:t>
            </a:r>
            <a:endParaRPr lang="it-IT" sz="2400" b="1" dirty="0"/>
          </a:p>
        </p:txBody>
      </p:sp>
      <p:pic>
        <p:nvPicPr>
          <p:cNvPr id="9" name="Segnaposto contenuto 8" descr="structure Education system.png"/>
          <p:cNvPicPr>
            <a:picLocks noGrp="1" noChangeAspect="1"/>
          </p:cNvPicPr>
          <p:nvPr>
            <p:ph idx="1"/>
          </p:nvPr>
        </p:nvPicPr>
        <p:blipFill>
          <a:blip r:embed="rId2"/>
          <a:stretch>
            <a:fillRect/>
          </a:stretch>
        </p:blipFill>
        <p:spPr>
          <a:xfrm>
            <a:off x="500034" y="2071678"/>
            <a:ext cx="8260580" cy="4071966"/>
          </a:xfrm>
        </p:spPr>
      </p:pic>
      <p:sp>
        <p:nvSpPr>
          <p:cNvPr id="5" name="Segnaposto piè di pagina 4"/>
          <p:cNvSpPr>
            <a:spLocks noGrp="1"/>
          </p:cNvSpPr>
          <p:nvPr>
            <p:ph type="ftr" sz="quarter" idx="11"/>
          </p:nvPr>
        </p:nvSpPr>
        <p:spPr/>
        <p:txBody>
          <a:bodyPr/>
          <a:lstStyle/>
          <a:p>
            <a:r>
              <a:rPr lang="it-IT" smtClean="0"/>
              <a:t>Istituto Comprensivo Margherita di Savoia </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en-US" sz="3200" dirty="0" smtClean="0"/>
              <a:t>In the IC you can find three school levels: </a:t>
            </a:r>
            <a:r>
              <a:rPr lang="en-US" sz="3200" b="1" dirty="0" smtClean="0"/>
              <a:t>kindergarten</a:t>
            </a:r>
            <a:r>
              <a:rPr lang="en-US" sz="3200" dirty="0" smtClean="0"/>
              <a:t> (3-5 year pupils)</a:t>
            </a:r>
            <a:br>
              <a:rPr lang="en-US" sz="3200" dirty="0" smtClean="0"/>
            </a:br>
            <a:r>
              <a:rPr lang="en-US" sz="3200" b="1" dirty="0" smtClean="0"/>
              <a:t>Primary School </a:t>
            </a:r>
            <a:r>
              <a:rPr lang="en-US" sz="3200" dirty="0" smtClean="0"/>
              <a:t>(6-10 year students)</a:t>
            </a:r>
            <a:br>
              <a:rPr lang="en-US" sz="3200" dirty="0" smtClean="0"/>
            </a:br>
            <a:r>
              <a:rPr lang="en-US" sz="3200" b="1" dirty="0" smtClean="0"/>
              <a:t>Lower Secondary School </a:t>
            </a:r>
            <a:r>
              <a:rPr lang="en-US" sz="3200" dirty="0" smtClean="0"/>
              <a:t>(11-14 year students) </a:t>
            </a:r>
            <a:br>
              <a:rPr lang="en-US" sz="3200" dirty="0" smtClean="0"/>
            </a:br>
            <a:r>
              <a:rPr lang="en-US" sz="3200" dirty="0" smtClean="0"/>
              <a:t>located in different zones of the city. People working in the school are 121 members, of which 102 are teachers; all school pupils are 962, of which 23 come from other cultures;</a:t>
            </a:r>
            <a:endParaRPr lang="it-IT" sz="3200" dirty="0"/>
          </a:p>
        </p:txBody>
      </p:sp>
      <p:sp>
        <p:nvSpPr>
          <p:cNvPr id="4" name="Segnaposto testo 3"/>
          <p:cNvSpPr>
            <a:spLocks noGrp="1"/>
          </p:cNvSpPr>
          <p:nvPr>
            <p:ph type="body" idx="1"/>
          </p:nvPr>
        </p:nvSpPr>
        <p:spPr/>
        <p:txBody>
          <a:bodyPr>
            <a:noAutofit/>
          </a:bodyPr>
          <a:lstStyle/>
          <a:p>
            <a:pPr algn="ctr"/>
            <a:r>
              <a:rPr lang="it-IT" sz="8000" dirty="0" smtClean="0"/>
              <a:t>OUR SCHOOL</a:t>
            </a:r>
            <a:endParaRPr lang="it-IT" sz="8000" dirty="0"/>
          </a:p>
        </p:txBody>
      </p:sp>
      <p:sp>
        <p:nvSpPr>
          <p:cNvPr id="2" name="Segnaposto piè di pagina 1"/>
          <p:cNvSpPr>
            <a:spLocks noGrp="1"/>
          </p:cNvSpPr>
          <p:nvPr>
            <p:ph type="ftr" sz="quarter" idx="11"/>
          </p:nvPr>
        </p:nvSpPr>
        <p:spPr/>
        <p:txBody>
          <a:bodyPr/>
          <a:lstStyle/>
          <a:p>
            <a:r>
              <a:rPr lang="it-IT" smtClean="0"/>
              <a:t>Istituto Comprensivo Margherita di Savoia </a:t>
            </a: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Istituto Comprensivo Margherita di Savoia </a:t>
            </a:r>
            <a:endParaRPr lang="it-IT"/>
          </a:p>
        </p:txBody>
      </p:sp>
      <p:sp>
        <p:nvSpPr>
          <p:cNvPr id="2" name="Titolo 1"/>
          <p:cNvSpPr>
            <a:spLocks noGrp="1"/>
          </p:cNvSpPr>
          <p:nvPr>
            <p:ph type="title" idx="4294967295"/>
          </p:nvPr>
        </p:nvSpPr>
        <p:spPr>
          <a:xfrm>
            <a:off x="260082" y="5430716"/>
            <a:ext cx="7589837" cy="822325"/>
          </a:xfrm>
        </p:spPr>
        <p:txBody>
          <a:bodyPr/>
          <a:lstStyle/>
          <a:p>
            <a:pPr algn="ctr"/>
            <a:r>
              <a:rPr lang="it-IT" dirty="0" smtClean="0"/>
              <a:t>kindergarten</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93" y="1918392"/>
            <a:ext cx="5715000" cy="166687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77" y="3710776"/>
            <a:ext cx="5715000" cy="1666875"/>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193" y="99886"/>
            <a:ext cx="5715000" cy="1666875"/>
          </a:xfrm>
          <a:prstGeom prst="rect">
            <a:avLst/>
          </a:prstGeom>
        </p:spPr>
      </p:pic>
    </p:spTree>
    <p:extLst>
      <p:ext uri="{BB962C8B-B14F-4D97-AF65-F5344CB8AC3E}">
        <p14:creationId xmlns:p14="http://schemas.microsoft.com/office/powerpoint/2010/main" val="245071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Istituto Comprensivo Margherita di Savoia </a:t>
            </a:r>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0"/>
            <a:ext cx="9144000" cy="2667000"/>
          </a:xfrm>
          <a:prstGeom prst="rect">
            <a:avLst/>
          </a:prstGeom>
        </p:spPr>
      </p:pic>
      <p:sp>
        <p:nvSpPr>
          <p:cNvPr id="4" name="CasellaDiTesto 3"/>
          <p:cNvSpPr txBox="1"/>
          <p:nvPr/>
        </p:nvSpPr>
        <p:spPr>
          <a:xfrm>
            <a:off x="2857488" y="5000636"/>
            <a:ext cx="3852145" cy="830997"/>
          </a:xfrm>
          <a:prstGeom prst="rect">
            <a:avLst/>
          </a:prstGeom>
          <a:noFill/>
        </p:spPr>
        <p:txBody>
          <a:bodyPr wrap="none" rtlCol="0" anchor="ctr">
            <a:spAutoFit/>
          </a:bodyPr>
          <a:lstStyle/>
          <a:p>
            <a:pPr algn="ctr"/>
            <a:r>
              <a:rPr lang="it-IT" sz="4800" dirty="0" err="1" smtClean="0"/>
              <a:t>Primary</a:t>
            </a:r>
            <a:r>
              <a:rPr lang="it-IT" dirty="0" smtClean="0"/>
              <a:t> </a:t>
            </a:r>
            <a:r>
              <a:rPr lang="it-IT" sz="4800" dirty="0" err="1" smtClean="0"/>
              <a:t>School</a:t>
            </a:r>
            <a:endParaRPr lang="it-IT" sz="4800" dirty="0"/>
          </a:p>
        </p:txBody>
      </p:sp>
    </p:spTree>
    <p:extLst>
      <p:ext uri="{BB962C8B-B14F-4D97-AF65-F5344CB8AC3E}">
        <p14:creationId xmlns:p14="http://schemas.microsoft.com/office/powerpoint/2010/main" val="2233096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chor="t"/>
          <a:lstStyle/>
          <a:p>
            <a:pPr algn="ctr"/>
            <a:r>
              <a:rPr lang="it-IT" b="1" dirty="0" err="1" smtClean="0"/>
              <a:t>Primary</a:t>
            </a:r>
            <a:r>
              <a:rPr lang="it-IT" b="1" dirty="0" smtClean="0"/>
              <a:t> </a:t>
            </a:r>
            <a:r>
              <a:rPr lang="it-IT" b="1" dirty="0"/>
              <a:t>S</a:t>
            </a:r>
            <a:r>
              <a:rPr lang="it-IT" b="1" dirty="0" smtClean="0"/>
              <a:t>chool </a:t>
            </a:r>
            <a:r>
              <a:rPr lang="it-IT" b="1" dirty="0" err="1"/>
              <a:t>O</a:t>
            </a:r>
            <a:r>
              <a:rPr lang="it-IT" b="1" dirty="0" err="1" smtClean="0"/>
              <a:t>rganisation</a:t>
            </a:r>
            <a:endParaRPr lang="it-IT" b="1" dirty="0"/>
          </a:p>
        </p:txBody>
      </p:sp>
      <p:sp>
        <p:nvSpPr>
          <p:cNvPr id="3" name="Segnaposto contenuto 2"/>
          <p:cNvSpPr>
            <a:spLocks noGrp="1"/>
          </p:cNvSpPr>
          <p:nvPr>
            <p:ph idx="1"/>
          </p:nvPr>
        </p:nvSpPr>
        <p:spPr>
          <a:xfrm>
            <a:off x="3600450" y="731520"/>
            <a:ext cx="5148014" cy="5257800"/>
          </a:xfrm>
        </p:spPr>
        <p:txBody>
          <a:bodyPr/>
          <a:lstStyle/>
          <a:p>
            <a:r>
              <a:rPr lang="en-US" b="1" dirty="0">
                <a:latin typeface="Arial" pitchFamily="34" charset="0"/>
                <a:cs typeface="Arial" pitchFamily="34" charset="0"/>
              </a:rPr>
              <a:t>Primary education </a:t>
            </a:r>
            <a:r>
              <a:rPr lang="en-US" dirty="0">
                <a:latin typeface="Arial" pitchFamily="34" charset="0"/>
                <a:cs typeface="Arial" pitchFamily="34" charset="0"/>
              </a:rPr>
              <a:t>(</a:t>
            </a:r>
            <a:r>
              <a:rPr lang="en-US" i="1" dirty="0" err="1">
                <a:latin typeface="Arial" pitchFamily="34" charset="0"/>
                <a:cs typeface="Arial" pitchFamily="34" charset="0"/>
              </a:rPr>
              <a:t>scuola</a:t>
            </a:r>
            <a:r>
              <a:rPr lang="en-US" i="1" dirty="0">
                <a:latin typeface="Arial" pitchFamily="34" charset="0"/>
                <a:cs typeface="Arial" pitchFamily="34" charset="0"/>
              </a:rPr>
              <a:t> </a:t>
            </a:r>
            <a:r>
              <a:rPr lang="en-US" i="1" dirty="0" err="1">
                <a:latin typeface="Arial" pitchFamily="34" charset="0"/>
                <a:cs typeface="Arial" pitchFamily="34" charset="0"/>
              </a:rPr>
              <a:t>primaria</a:t>
            </a:r>
            <a:r>
              <a:rPr lang="en-US" dirty="0">
                <a:latin typeface="Arial" pitchFamily="34" charset="0"/>
                <a:cs typeface="Arial" pitchFamily="34" charset="0"/>
              </a:rPr>
              <a:t>) starts at 6 years of age and lasts 5 years.</a:t>
            </a:r>
          </a:p>
          <a:p>
            <a:endParaRPr lang="en-US" dirty="0">
              <a:latin typeface="Arial" pitchFamily="34" charset="0"/>
              <a:cs typeface="Arial" pitchFamily="34" charset="0"/>
            </a:endParaRPr>
          </a:p>
          <a:p>
            <a:r>
              <a:rPr lang="en-US" dirty="0">
                <a:latin typeface="Arial" pitchFamily="34" charset="0"/>
                <a:cs typeface="Arial" pitchFamily="34" charset="0"/>
              </a:rPr>
              <a:t>Pupils study the following </a:t>
            </a:r>
            <a:r>
              <a:rPr lang="en-US" b="1" dirty="0">
                <a:latin typeface="Arial" pitchFamily="34" charset="0"/>
                <a:cs typeface="Arial" pitchFamily="34" charset="0"/>
              </a:rPr>
              <a:t>school subjects</a:t>
            </a:r>
            <a:r>
              <a:rPr lang="en-US" dirty="0">
                <a:latin typeface="Arial" pitchFamily="34" charset="0"/>
                <a:cs typeface="Arial" pitchFamily="34" charset="0"/>
              </a:rPr>
              <a:t>:</a:t>
            </a:r>
          </a:p>
          <a:p>
            <a:pPr marL="0" indent="0">
              <a:buNone/>
            </a:pPr>
            <a:r>
              <a:rPr lang="en-US" dirty="0" smtClean="0">
                <a:latin typeface="Arial" pitchFamily="34" charset="0"/>
                <a:cs typeface="Arial" pitchFamily="34" charset="0"/>
              </a:rPr>
              <a:t>- Italian</a:t>
            </a:r>
            <a:r>
              <a:rPr lang="en-US" dirty="0">
                <a:latin typeface="Arial" pitchFamily="34" charset="0"/>
                <a:cs typeface="Arial" pitchFamily="34" charset="0"/>
              </a:rPr>
              <a:t>, English, </a:t>
            </a:r>
            <a:r>
              <a:rPr lang="en-US" dirty="0" err="1">
                <a:latin typeface="Arial" pitchFamily="34" charset="0"/>
                <a:cs typeface="Arial" pitchFamily="34" charset="0"/>
              </a:rPr>
              <a:t>Maths</a:t>
            </a:r>
            <a:r>
              <a:rPr lang="en-US" dirty="0">
                <a:latin typeface="Arial" pitchFamily="34" charset="0"/>
                <a:cs typeface="Arial" pitchFamily="34" charset="0"/>
              </a:rPr>
              <a:t>, Science, Technology, History, Geography, Art, Music, Physical Education, Religion</a:t>
            </a:r>
          </a:p>
          <a:p>
            <a:endParaRPr lang="en-US" dirty="0">
              <a:latin typeface="Arial" pitchFamily="34" charset="0"/>
              <a:cs typeface="Arial" pitchFamily="34" charset="0"/>
            </a:endParaRPr>
          </a:p>
          <a:p>
            <a:r>
              <a:rPr lang="en-US" b="1" dirty="0">
                <a:latin typeface="Arial" pitchFamily="34" charset="0"/>
                <a:cs typeface="Arial" pitchFamily="34" charset="0"/>
              </a:rPr>
              <a:t>School Time</a:t>
            </a:r>
            <a:r>
              <a:rPr lang="en-US" dirty="0">
                <a:latin typeface="Arial" pitchFamily="34" charset="0"/>
                <a:cs typeface="Arial" pitchFamily="34" charset="0"/>
              </a:rPr>
              <a:t>: 27 hours </a:t>
            </a:r>
            <a:endParaRPr lang="en-US" dirty="0" smtClean="0">
              <a:latin typeface="Arial" pitchFamily="34" charset="0"/>
              <a:cs typeface="Arial" pitchFamily="34" charset="0"/>
            </a:endParaRPr>
          </a:p>
          <a:p>
            <a:r>
              <a:rPr lang="en-US" dirty="0" smtClean="0">
                <a:latin typeface="Arial" pitchFamily="34" charset="0"/>
                <a:cs typeface="Arial" pitchFamily="34" charset="0"/>
              </a:rPr>
              <a:t>from </a:t>
            </a:r>
            <a:r>
              <a:rPr lang="en-US" dirty="0">
                <a:latin typeface="Arial" pitchFamily="34" charset="0"/>
                <a:cs typeface="Arial" pitchFamily="34" charset="0"/>
              </a:rPr>
              <a:t>8.15 to 13.15 (Monday - Friday)</a:t>
            </a:r>
          </a:p>
          <a:p>
            <a:r>
              <a:rPr lang="en-US" dirty="0" smtClean="0">
                <a:latin typeface="Arial" pitchFamily="34" charset="0"/>
                <a:cs typeface="Arial" pitchFamily="34" charset="0"/>
              </a:rPr>
              <a:t>from </a:t>
            </a:r>
            <a:r>
              <a:rPr lang="en-US" dirty="0">
                <a:latin typeface="Arial" pitchFamily="34" charset="0"/>
                <a:cs typeface="Arial" pitchFamily="34" charset="0"/>
              </a:rPr>
              <a:t>13.30 to 15.15 (</a:t>
            </a:r>
            <a:r>
              <a:rPr lang="en-US" dirty="0" err="1">
                <a:latin typeface="Arial" pitchFamily="34" charset="0"/>
                <a:cs typeface="Arial" pitchFamily="34" charset="0"/>
              </a:rPr>
              <a:t>Thurdsay</a:t>
            </a:r>
            <a:r>
              <a:rPr lang="en-US" dirty="0">
                <a:latin typeface="Arial" pitchFamily="34" charset="0"/>
                <a:cs typeface="Arial" pitchFamily="34" charset="0"/>
              </a:rPr>
              <a:t>)</a:t>
            </a:r>
          </a:p>
          <a:p>
            <a:endParaRPr lang="it-IT" dirty="0"/>
          </a:p>
        </p:txBody>
      </p:sp>
      <p:sp>
        <p:nvSpPr>
          <p:cNvPr id="2" name="Segnaposto piè di pagina 1"/>
          <p:cNvSpPr>
            <a:spLocks noGrp="1"/>
          </p:cNvSpPr>
          <p:nvPr>
            <p:ph type="ftr" sz="quarter" idx="11"/>
          </p:nvPr>
        </p:nvSpPr>
        <p:spPr/>
        <p:txBody>
          <a:bodyPr/>
          <a:lstStyle/>
          <a:p>
            <a:r>
              <a:rPr lang="it-IT" smtClean="0"/>
              <a:t>Istituto Comprensivo Margherita di Savoia </a:t>
            </a:r>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80359"/>
            <a:ext cx="3064321" cy="229824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Istituto Comprensivo Margherita di Savoia </a:t>
            </a:r>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0"/>
            <a:ext cx="9144000" cy="2667000"/>
          </a:xfrm>
          <a:prstGeom prst="rect">
            <a:avLst/>
          </a:prstGeom>
        </p:spPr>
      </p:pic>
      <p:sp>
        <p:nvSpPr>
          <p:cNvPr id="4" name="CasellaDiTesto 3"/>
          <p:cNvSpPr txBox="1"/>
          <p:nvPr/>
        </p:nvSpPr>
        <p:spPr>
          <a:xfrm>
            <a:off x="1500166" y="5072074"/>
            <a:ext cx="6357982" cy="830997"/>
          </a:xfrm>
          <a:prstGeom prst="rect">
            <a:avLst/>
          </a:prstGeom>
          <a:noFill/>
        </p:spPr>
        <p:txBody>
          <a:bodyPr wrap="square" rtlCol="0">
            <a:spAutoFit/>
          </a:bodyPr>
          <a:lstStyle/>
          <a:p>
            <a:pPr algn="ctr"/>
            <a:r>
              <a:rPr lang="it-IT" sz="4800" dirty="0" err="1" smtClean="0"/>
              <a:t>Lower</a:t>
            </a:r>
            <a:r>
              <a:rPr lang="it-IT" sz="4800" dirty="0" smtClean="0"/>
              <a:t> </a:t>
            </a:r>
            <a:r>
              <a:rPr lang="it-IT" sz="4800" dirty="0" err="1" smtClean="0"/>
              <a:t>Secondary</a:t>
            </a:r>
            <a:r>
              <a:rPr lang="it-IT" sz="4800" dirty="0" smtClean="0"/>
              <a:t> </a:t>
            </a:r>
            <a:r>
              <a:rPr lang="it-IT" sz="4800" dirty="0" err="1" smtClean="0"/>
              <a:t>School</a:t>
            </a:r>
            <a:endParaRPr lang="it-IT" sz="4800" dirty="0"/>
          </a:p>
        </p:txBody>
      </p:sp>
    </p:spTree>
    <p:extLst>
      <p:ext uri="{BB962C8B-B14F-4D97-AF65-F5344CB8AC3E}">
        <p14:creationId xmlns:p14="http://schemas.microsoft.com/office/powerpoint/2010/main" val="2600065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chor="t"/>
          <a:lstStyle/>
          <a:p>
            <a:pPr algn="ctr"/>
            <a:r>
              <a:rPr lang="it-IT" b="1" dirty="0" smtClean="0"/>
              <a:t>Lower </a:t>
            </a:r>
            <a:r>
              <a:rPr lang="it-IT" b="1" dirty="0" err="1"/>
              <a:t>S</a:t>
            </a:r>
            <a:r>
              <a:rPr lang="it-IT" b="1" dirty="0" err="1" smtClean="0"/>
              <a:t>econdary</a:t>
            </a:r>
            <a:r>
              <a:rPr lang="it-IT" b="1" dirty="0" smtClean="0"/>
              <a:t> </a:t>
            </a:r>
            <a:r>
              <a:rPr lang="it-IT" b="1" dirty="0"/>
              <a:t>S</a:t>
            </a:r>
            <a:r>
              <a:rPr lang="it-IT" b="1" dirty="0" smtClean="0"/>
              <a:t>chool </a:t>
            </a:r>
            <a:r>
              <a:rPr lang="it-IT" b="1" dirty="0" err="1"/>
              <a:t>O</a:t>
            </a:r>
            <a:r>
              <a:rPr lang="it-IT" b="1" dirty="0" err="1" smtClean="0"/>
              <a:t>rganisation</a:t>
            </a:r>
            <a:endParaRPr lang="it-IT" b="1" dirty="0"/>
          </a:p>
        </p:txBody>
      </p:sp>
      <p:sp>
        <p:nvSpPr>
          <p:cNvPr id="5" name="Segnaposto contenuto 4"/>
          <p:cNvSpPr>
            <a:spLocks noGrp="1"/>
          </p:cNvSpPr>
          <p:nvPr>
            <p:ph idx="1"/>
          </p:nvPr>
        </p:nvSpPr>
        <p:spPr>
          <a:xfrm>
            <a:off x="3600450" y="731520"/>
            <a:ext cx="5148014" cy="5257800"/>
          </a:xfrm>
        </p:spPr>
        <p:txBody>
          <a:bodyPr>
            <a:normAutofit fontScale="92500" lnSpcReduction="10000"/>
          </a:bodyPr>
          <a:lstStyle/>
          <a:p>
            <a:r>
              <a:rPr lang="en-US" b="1" dirty="0">
                <a:latin typeface="Arial" pitchFamily="34" charset="0"/>
                <a:cs typeface="Arial" pitchFamily="34" charset="0"/>
              </a:rPr>
              <a:t>Lower Secondary Education </a:t>
            </a:r>
            <a:r>
              <a:rPr lang="en-US" dirty="0">
                <a:latin typeface="Arial" pitchFamily="34" charset="0"/>
                <a:cs typeface="Arial" pitchFamily="34" charset="0"/>
              </a:rPr>
              <a:t>(</a:t>
            </a:r>
            <a:r>
              <a:rPr lang="en-US" i="1" dirty="0" err="1">
                <a:latin typeface="Arial" pitchFamily="34" charset="0"/>
                <a:cs typeface="Arial" pitchFamily="34" charset="0"/>
              </a:rPr>
              <a:t>scuola</a:t>
            </a:r>
            <a:r>
              <a:rPr lang="en-US" i="1" dirty="0">
                <a:latin typeface="Arial" pitchFamily="34" charset="0"/>
                <a:cs typeface="Arial" pitchFamily="34" charset="0"/>
              </a:rPr>
              <a:t> </a:t>
            </a:r>
            <a:r>
              <a:rPr lang="en-US" i="1" dirty="0" err="1">
                <a:latin typeface="Arial" pitchFamily="34" charset="0"/>
                <a:cs typeface="Arial" pitchFamily="34" charset="0"/>
              </a:rPr>
              <a:t>secondaria</a:t>
            </a:r>
            <a:r>
              <a:rPr lang="en-US" i="1" dirty="0">
                <a:latin typeface="Arial" pitchFamily="34" charset="0"/>
                <a:cs typeface="Arial" pitchFamily="34" charset="0"/>
              </a:rPr>
              <a:t> di I </a:t>
            </a:r>
            <a:r>
              <a:rPr lang="en-US" i="1" dirty="0" err="1">
                <a:latin typeface="Arial" pitchFamily="34" charset="0"/>
                <a:cs typeface="Arial" pitchFamily="34" charset="0"/>
              </a:rPr>
              <a:t>grado</a:t>
            </a:r>
            <a:r>
              <a:rPr lang="en-US" dirty="0">
                <a:latin typeface="Arial" pitchFamily="34" charset="0"/>
                <a:cs typeface="Arial" pitchFamily="34" charset="0"/>
              </a:rPr>
              <a:t>) starts at 11 years of age and lasts 3 years.</a:t>
            </a:r>
          </a:p>
          <a:p>
            <a:endParaRPr lang="en-US" dirty="0"/>
          </a:p>
          <a:p>
            <a:r>
              <a:rPr lang="en-US" dirty="0">
                <a:latin typeface="Arial" pitchFamily="34" charset="0"/>
                <a:cs typeface="Arial" pitchFamily="34" charset="0"/>
              </a:rPr>
              <a:t>Students study the following </a:t>
            </a:r>
            <a:r>
              <a:rPr lang="en-US" b="1" dirty="0">
                <a:latin typeface="Arial" pitchFamily="34" charset="0"/>
                <a:cs typeface="Arial" pitchFamily="34" charset="0"/>
              </a:rPr>
              <a:t>school subjects</a:t>
            </a:r>
            <a:r>
              <a:rPr lang="en-US" dirty="0">
                <a:latin typeface="Arial" pitchFamily="34" charset="0"/>
                <a:cs typeface="Arial" pitchFamily="34" charset="0"/>
              </a:rPr>
              <a:t>:</a:t>
            </a:r>
          </a:p>
          <a:p>
            <a:pPr marL="0" indent="0">
              <a:buNone/>
            </a:pPr>
            <a:r>
              <a:rPr lang="en-US" dirty="0" smtClean="0">
                <a:latin typeface="Arial" pitchFamily="34" charset="0"/>
                <a:cs typeface="Arial" pitchFamily="34" charset="0"/>
              </a:rPr>
              <a:t>- Italian</a:t>
            </a:r>
            <a:r>
              <a:rPr lang="en-US" dirty="0">
                <a:latin typeface="Arial" pitchFamily="34" charset="0"/>
                <a:cs typeface="Arial" pitchFamily="34" charset="0"/>
              </a:rPr>
              <a:t>, English, French, </a:t>
            </a:r>
            <a:r>
              <a:rPr lang="en-US" dirty="0" err="1">
                <a:latin typeface="Arial" pitchFamily="34" charset="0"/>
                <a:cs typeface="Arial" pitchFamily="34" charset="0"/>
              </a:rPr>
              <a:t>Maths</a:t>
            </a:r>
            <a:r>
              <a:rPr lang="en-US" dirty="0">
                <a:latin typeface="Arial" pitchFamily="34" charset="0"/>
                <a:cs typeface="Arial" pitchFamily="34" charset="0"/>
              </a:rPr>
              <a:t>, Science, Technology, History, Geography, Art, Music, Physical Education, Religion</a:t>
            </a:r>
          </a:p>
          <a:p>
            <a:endParaRPr lang="en-US" b="1" dirty="0">
              <a:latin typeface="Arial" pitchFamily="34" charset="0"/>
              <a:cs typeface="Arial" pitchFamily="34" charset="0"/>
            </a:endParaRPr>
          </a:p>
          <a:p>
            <a:r>
              <a:rPr lang="en-US" b="1" dirty="0">
                <a:latin typeface="Arial" pitchFamily="34" charset="0"/>
                <a:cs typeface="Arial" pitchFamily="34" charset="0"/>
              </a:rPr>
              <a:t>Ordinary School Time</a:t>
            </a:r>
            <a:r>
              <a:rPr lang="en-US" dirty="0">
                <a:latin typeface="Arial" pitchFamily="34" charset="0"/>
                <a:cs typeface="Arial" pitchFamily="34" charset="0"/>
              </a:rPr>
              <a:t>: 30 hours </a:t>
            </a:r>
            <a:endParaRPr lang="en-US" dirty="0" smtClean="0">
              <a:latin typeface="Arial" pitchFamily="34" charset="0"/>
              <a:cs typeface="Arial" pitchFamily="34" charset="0"/>
            </a:endParaRPr>
          </a:p>
          <a:p>
            <a:r>
              <a:rPr lang="en-US" dirty="0" smtClean="0">
                <a:latin typeface="Arial" pitchFamily="34" charset="0"/>
                <a:cs typeface="Arial" pitchFamily="34" charset="0"/>
              </a:rPr>
              <a:t>from </a:t>
            </a:r>
            <a:r>
              <a:rPr lang="en-US" dirty="0">
                <a:latin typeface="Arial" pitchFamily="34" charset="0"/>
                <a:cs typeface="Arial" pitchFamily="34" charset="0"/>
              </a:rPr>
              <a:t>8.20 am to 1.20 pm (Monday - Saturday)</a:t>
            </a:r>
          </a:p>
          <a:p>
            <a:r>
              <a:rPr lang="en-US" b="1" dirty="0">
                <a:latin typeface="Arial" pitchFamily="34" charset="0"/>
                <a:cs typeface="Arial" pitchFamily="34" charset="0"/>
              </a:rPr>
              <a:t>School Time for 4 Music Classes</a:t>
            </a:r>
            <a:r>
              <a:rPr lang="en-US" dirty="0">
                <a:latin typeface="Arial" pitchFamily="34" charset="0"/>
                <a:cs typeface="Arial" pitchFamily="34" charset="0"/>
              </a:rPr>
              <a:t>: 30 </a:t>
            </a:r>
            <a:r>
              <a:rPr lang="en-US" dirty="0" smtClean="0">
                <a:latin typeface="Arial" pitchFamily="34" charset="0"/>
                <a:cs typeface="Arial" pitchFamily="34" charset="0"/>
              </a:rPr>
              <a:t>hours</a:t>
            </a:r>
          </a:p>
          <a:p>
            <a:r>
              <a:rPr lang="en-US" dirty="0" smtClean="0">
                <a:latin typeface="Arial" pitchFamily="34" charset="0"/>
                <a:cs typeface="Arial" pitchFamily="34" charset="0"/>
              </a:rPr>
              <a:t>from </a:t>
            </a:r>
            <a:r>
              <a:rPr lang="en-US" dirty="0">
                <a:latin typeface="Arial" pitchFamily="34" charset="0"/>
                <a:cs typeface="Arial" pitchFamily="34" charset="0"/>
              </a:rPr>
              <a:t>8.20 to 13.20 (Monday - Saturday) </a:t>
            </a:r>
          </a:p>
          <a:p>
            <a:r>
              <a:rPr lang="en-US" dirty="0" smtClean="0">
                <a:latin typeface="Arial" pitchFamily="34" charset="0"/>
                <a:cs typeface="Arial" pitchFamily="34" charset="0"/>
              </a:rPr>
              <a:t>from </a:t>
            </a:r>
            <a:r>
              <a:rPr lang="en-US" dirty="0">
                <a:latin typeface="Arial" pitchFamily="34" charset="0"/>
                <a:cs typeface="Arial" pitchFamily="34" charset="0"/>
              </a:rPr>
              <a:t>3.00 pm to 7.00 pm (Monday – Friday)</a:t>
            </a:r>
          </a:p>
          <a:p>
            <a:endParaRPr lang="it-IT" dirty="0"/>
          </a:p>
        </p:txBody>
      </p:sp>
      <p:sp>
        <p:nvSpPr>
          <p:cNvPr id="2" name="Segnaposto piè di pagina 1"/>
          <p:cNvSpPr>
            <a:spLocks noGrp="1"/>
          </p:cNvSpPr>
          <p:nvPr>
            <p:ph type="ftr" sz="quarter" idx="11"/>
          </p:nvPr>
        </p:nvSpPr>
        <p:spPr/>
        <p:txBody>
          <a:bodyPr/>
          <a:lstStyle/>
          <a:p>
            <a:r>
              <a:rPr lang="it-IT" smtClean="0"/>
              <a:t>Istituto Comprensivo Margherita di Savoia </a:t>
            </a:r>
            <a:endParaRPr lang="it-IT"/>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 y="3259972"/>
            <a:ext cx="3058407" cy="22928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Istituto Comprensivo Margherita di Savoia </a:t>
            </a:r>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06691"/>
            <a:ext cx="2095500" cy="139446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42" y="628443"/>
            <a:ext cx="1699260" cy="1722120"/>
          </a:xfrm>
          <a:prstGeom prst="rect">
            <a:avLst/>
          </a:prstGeom>
        </p:spPr>
      </p:pic>
      <p:sp>
        <p:nvSpPr>
          <p:cNvPr id="6" name="CasellaDiTesto 5"/>
          <p:cNvSpPr txBox="1"/>
          <p:nvPr/>
        </p:nvSpPr>
        <p:spPr>
          <a:xfrm>
            <a:off x="1285852" y="2357430"/>
            <a:ext cx="6677354" cy="3785652"/>
          </a:xfrm>
          <a:prstGeom prst="rect">
            <a:avLst/>
          </a:prstGeom>
          <a:noFill/>
        </p:spPr>
        <p:txBody>
          <a:bodyPr wrap="square" rtlCol="0">
            <a:spAutoFit/>
          </a:bodyPr>
          <a:lstStyle/>
          <a:p>
            <a:pPr algn="ctr"/>
            <a:r>
              <a:rPr lang="it-IT" sz="8000" dirty="0" err="1" smtClean="0"/>
              <a:t>Thanks</a:t>
            </a:r>
            <a:r>
              <a:rPr lang="it-IT" sz="8000" dirty="0" smtClean="0"/>
              <a:t> for </a:t>
            </a:r>
            <a:r>
              <a:rPr lang="it-IT" sz="8000" dirty="0" err="1" smtClean="0"/>
              <a:t>your</a:t>
            </a:r>
            <a:r>
              <a:rPr lang="it-IT" sz="8000" dirty="0" smtClean="0"/>
              <a:t> </a:t>
            </a:r>
            <a:r>
              <a:rPr lang="it-IT" sz="8000" dirty="0" err="1" smtClean="0"/>
              <a:t>attention</a:t>
            </a:r>
            <a:r>
              <a:rPr lang="it-IT" sz="8000" dirty="0" smtClean="0"/>
              <a:t>!</a:t>
            </a:r>
          </a:p>
          <a:p>
            <a:pPr algn="ctr"/>
            <a:r>
              <a:rPr lang="it-IT" sz="3200" b="1" dirty="0" err="1" smtClean="0"/>
              <a:t>Erasmus</a:t>
            </a:r>
            <a:r>
              <a:rPr lang="it-IT" sz="3200" b="1" dirty="0" smtClean="0"/>
              <a:t> Team</a:t>
            </a:r>
          </a:p>
          <a:p>
            <a:pPr algn="ctr"/>
            <a:r>
              <a:rPr lang="it-IT" sz="2400" b="1" dirty="0" smtClean="0"/>
              <a:t>Beatrice di Venosa</a:t>
            </a:r>
          </a:p>
          <a:p>
            <a:pPr algn="ctr"/>
            <a:r>
              <a:rPr lang="it-IT" sz="2400" b="1" dirty="0" smtClean="0"/>
              <a:t>Mariangela Tedesco </a:t>
            </a:r>
            <a:endParaRPr lang="it-IT" sz="2400" b="1" dirty="0"/>
          </a:p>
        </p:txBody>
      </p:sp>
    </p:spTree>
    <p:extLst>
      <p:ext uri="{BB962C8B-B14F-4D97-AF65-F5344CB8AC3E}">
        <p14:creationId xmlns:p14="http://schemas.microsoft.com/office/powerpoint/2010/main" val="980536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chor="ctr"/>
          <a:lstStyle/>
          <a:p>
            <a:pPr algn="ctr"/>
            <a:r>
              <a:rPr lang="it-IT" b="1" dirty="0" err="1" smtClean="0"/>
              <a:t>Where</a:t>
            </a:r>
            <a:r>
              <a:rPr lang="it-IT" b="1" dirty="0" smtClean="0"/>
              <a:t> </a:t>
            </a:r>
            <a:r>
              <a:rPr lang="it-IT" b="1" dirty="0" err="1" smtClean="0"/>
              <a:t>we</a:t>
            </a:r>
            <a:r>
              <a:rPr lang="it-IT" b="1" dirty="0" smtClean="0"/>
              <a:t> are</a:t>
            </a:r>
            <a:endParaRPr lang="it-IT" b="1" dirty="0"/>
          </a:p>
        </p:txBody>
      </p:sp>
      <p:pic>
        <p:nvPicPr>
          <p:cNvPr id="9" name="Segnaposto contenut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017" y="2087211"/>
            <a:ext cx="3438226" cy="4022725"/>
          </a:xfrm>
        </p:spPr>
      </p:pic>
      <p:sp>
        <p:nvSpPr>
          <p:cNvPr id="4" name="Segnaposto piè di pagina 3"/>
          <p:cNvSpPr>
            <a:spLocks noGrp="1"/>
          </p:cNvSpPr>
          <p:nvPr>
            <p:ph type="ftr" sz="quarter" idx="11"/>
          </p:nvPr>
        </p:nvSpPr>
        <p:spPr/>
        <p:txBody>
          <a:bodyPr/>
          <a:lstStyle/>
          <a:p>
            <a:r>
              <a:rPr lang="it-IT" smtClean="0"/>
              <a:t>Istituto Comprensivo Margherita di Savoia </a:t>
            </a:r>
            <a:endParaRPr lang="it-IT"/>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131" y="2087211"/>
            <a:ext cx="3748142" cy="3990244"/>
          </a:xfrm>
          <a:prstGeom prst="rect">
            <a:avLst/>
          </a:prstGeom>
        </p:spPr>
      </p:pic>
      <p:sp>
        <p:nvSpPr>
          <p:cNvPr id="12" name="CasellaDiTesto 11"/>
          <p:cNvSpPr txBox="1"/>
          <p:nvPr/>
        </p:nvSpPr>
        <p:spPr>
          <a:xfrm>
            <a:off x="6084168" y="3140968"/>
            <a:ext cx="2113977" cy="369332"/>
          </a:xfrm>
          <a:prstGeom prst="rect">
            <a:avLst/>
          </a:prstGeom>
          <a:noFill/>
        </p:spPr>
        <p:txBody>
          <a:bodyPr wrap="none" rtlCol="0">
            <a:spAutoFit/>
          </a:bodyPr>
          <a:lstStyle/>
          <a:p>
            <a:r>
              <a:rPr lang="it-IT" dirty="0" smtClean="0"/>
              <a:t>Margherita di Savoia</a:t>
            </a:r>
            <a:endParaRPr lang="it-IT" dirty="0"/>
          </a:p>
        </p:txBody>
      </p:sp>
    </p:spTree>
    <p:extLst>
      <p:ext uri="{BB962C8B-B14F-4D97-AF65-F5344CB8AC3E}">
        <p14:creationId xmlns:p14="http://schemas.microsoft.com/office/powerpoint/2010/main" val="410724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algn="ctr"/>
            <a:r>
              <a:rPr lang="it-IT" dirty="0" smtClean="0"/>
              <a:t>MARGHERITA DI SAVOIA</a:t>
            </a:r>
            <a:endParaRPr lang="it-IT" dirty="0"/>
          </a:p>
        </p:txBody>
      </p:sp>
      <p:sp>
        <p:nvSpPr>
          <p:cNvPr id="3" name="Segnaposto contenuto 2"/>
          <p:cNvSpPr>
            <a:spLocks noGrp="1"/>
          </p:cNvSpPr>
          <p:nvPr>
            <p:ph idx="1"/>
          </p:nvPr>
        </p:nvSpPr>
        <p:spPr/>
        <p:txBody>
          <a:bodyPr/>
          <a:lstStyle/>
          <a:p>
            <a:r>
              <a:rPr lang="en-US" dirty="0" smtClean="0"/>
              <a:t>Our </a:t>
            </a:r>
            <a:r>
              <a:rPr lang="en-US" dirty="0"/>
              <a:t>school is located in Margherita di </a:t>
            </a:r>
            <a:r>
              <a:rPr lang="en-US" dirty="0" err="1"/>
              <a:t>Savoia</a:t>
            </a:r>
            <a:r>
              <a:rPr lang="en-US" dirty="0"/>
              <a:t> in Puglia in the </a:t>
            </a:r>
            <a:r>
              <a:rPr lang="en-US" dirty="0" smtClean="0"/>
              <a:t>South of </a:t>
            </a:r>
            <a:r>
              <a:rPr lang="en-US" dirty="0"/>
              <a:t>Italy, in a land with good tourist capabilities due to a large coast with iron sand, a large number </a:t>
            </a:r>
            <a:r>
              <a:rPr lang="en-US" dirty="0" smtClean="0"/>
              <a:t>of beach </a:t>
            </a:r>
            <a:r>
              <a:rPr lang="en-US" dirty="0"/>
              <a:t>resorts and the largest </a:t>
            </a:r>
            <a:r>
              <a:rPr lang="en-US" dirty="0" err="1"/>
              <a:t>saltworks</a:t>
            </a:r>
            <a:r>
              <a:rPr lang="en-US" dirty="0"/>
              <a:t> in Europe, which are the source for tourist, fauna and </a:t>
            </a:r>
            <a:r>
              <a:rPr lang="en-US" dirty="0" smtClean="0"/>
              <a:t>thermal wealth</a:t>
            </a:r>
            <a:r>
              <a:rPr lang="en-US" dirty="0"/>
              <a:t>.</a:t>
            </a:r>
            <a:endParaRPr lang="it-IT" dirty="0"/>
          </a:p>
        </p:txBody>
      </p:sp>
      <p:sp>
        <p:nvSpPr>
          <p:cNvPr id="4" name="Segnaposto piè di pagina 3"/>
          <p:cNvSpPr>
            <a:spLocks noGrp="1"/>
          </p:cNvSpPr>
          <p:nvPr>
            <p:ph type="ftr" sz="quarter" idx="11"/>
          </p:nvPr>
        </p:nvSpPr>
        <p:spPr/>
        <p:txBody>
          <a:bodyPr/>
          <a:lstStyle/>
          <a:p>
            <a:r>
              <a:rPr lang="it-IT" smtClean="0"/>
              <a:t>Istituto Comprensivo Margherita di Savoia </a:t>
            </a:r>
            <a:endParaRPr lang="it-IT"/>
          </a:p>
        </p:txBody>
      </p:sp>
      <p:pic>
        <p:nvPicPr>
          <p:cNvPr id="5" name="Immagine 4" descr="terme.jpg"/>
          <p:cNvPicPr>
            <a:picLocks noChangeAspect="1"/>
          </p:cNvPicPr>
          <p:nvPr/>
        </p:nvPicPr>
        <p:blipFill>
          <a:blip r:embed="rId2"/>
          <a:stretch>
            <a:fillRect/>
          </a:stretch>
        </p:blipFill>
        <p:spPr>
          <a:xfrm>
            <a:off x="2643174" y="3214686"/>
            <a:ext cx="4064000" cy="3048000"/>
          </a:xfrm>
          <a:prstGeom prst="rect">
            <a:avLst/>
          </a:prstGeom>
        </p:spPr>
      </p:pic>
    </p:spTree>
    <p:extLst>
      <p:ext uri="{BB962C8B-B14F-4D97-AF65-F5344CB8AC3E}">
        <p14:creationId xmlns:p14="http://schemas.microsoft.com/office/powerpoint/2010/main" val="111942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algn="ctr"/>
            <a:r>
              <a:rPr lang="it-IT" dirty="0" smtClean="0"/>
              <a:t>THE TOWN</a:t>
            </a:r>
            <a:endParaRPr lang="it-IT" dirty="0"/>
          </a:p>
        </p:txBody>
      </p:sp>
      <p:sp>
        <p:nvSpPr>
          <p:cNvPr id="3" name="Segnaposto contenuto 2"/>
          <p:cNvSpPr>
            <a:spLocks noGrp="1"/>
          </p:cNvSpPr>
          <p:nvPr>
            <p:ph idx="1"/>
          </p:nvPr>
        </p:nvSpPr>
        <p:spPr/>
        <p:txBody>
          <a:bodyPr/>
          <a:lstStyle/>
          <a:p>
            <a:r>
              <a:rPr lang="en-US" dirty="0"/>
              <a:t>Founded in the 4th century BC as a trading center along the salt routes, its name was in Latin times </a:t>
            </a:r>
            <a:r>
              <a:rPr lang="en-US" dirty="0" err="1" smtClean="0"/>
              <a:t>Salinae</a:t>
            </a:r>
            <a:r>
              <a:rPr lang="en-US" dirty="0" smtClean="0"/>
              <a:t> </a:t>
            </a:r>
            <a:r>
              <a:rPr lang="en-US" dirty="0" err="1" smtClean="0"/>
              <a:t>Cannarum</a:t>
            </a:r>
            <a:r>
              <a:rPr lang="en-US" dirty="0" smtClean="0"/>
              <a:t>, was then changed in the Christian era to Sancta Maria de' </a:t>
            </a:r>
            <a:r>
              <a:rPr lang="en-US" dirty="0" err="1" smtClean="0"/>
              <a:t>Salinis</a:t>
            </a:r>
            <a:r>
              <a:rPr lang="en-US" dirty="0" smtClean="0"/>
              <a:t>. </a:t>
            </a:r>
          </a:p>
          <a:p>
            <a:r>
              <a:rPr lang="en-US" dirty="0" smtClean="0"/>
              <a:t>The name </a:t>
            </a:r>
            <a:r>
              <a:rPr lang="en-US" b="1" dirty="0" smtClean="0"/>
              <a:t>Margherita di </a:t>
            </a:r>
            <a:r>
              <a:rPr lang="en-US" b="1" dirty="0" err="1" smtClean="0"/>
              <a:t>Savoia</a:t>
            </a:r>
            <a:r>
              <a:rPr lang="en-US" dirty="0" smtClean="0"/>
              <a:t> was given in 1879 in </a:t>
            </a:r>
            <a:r>
              <a:rPr lang="en-US" dirty="0" err="1" smtClean="0"/>
              <a:t>honour</a:t>
            </a:r>
            <a:r>
              <a:rPr lang="en-US" dirty="0" smtClean="0"/>
              <a:t> of Queen Margherita of Savoy, the Queen consort of Umberto I, King of Italy. Previously it had been known as </a:t>
            </a:r>
            <a:r>
              <a:rPr lang="en-US" b="1" dirty="0" smtClean="0"/>
              <a:t>Saline di Barletta</a:t>
            </a:r>
            <a:r>
              <a:rPr lang="en-US" dirty="0" smtClean="0"/>
              <a:t>. </a:t>
            </a:r>
            <a:r>
              <a:rPr lang="it-IT" dirty="0" smtClean="0"/>
              <a:t/>
            </a:r>
            <a:br>
              <a:rPr lang="it-IT" dirty="0" smtClean="0"/>
            </a:br>
            <a:r>
              <a:rPr lang="en-US" dirty="0" smtClean="0"/>
              <a:t>The </a:t>
            </a:r>
            <a:r>
              <a:rPr lang="en-US" dirty="0" smtClean="0"/>
              <a:t>town is in the Province of Barletta-Andria-</a:t>
            </a:r>
            <a:r>
              <a:rPr lang="en-US" dirty="0" err="1" smtClean="0"/>
              <a:t>Trani</a:t>
            </a:r>
            <a:r>
              <a:rPr lang="en-US" dirty="0" smtClean="0"/>
              <a:t> and a</a:t>
            </a:r>
            <a:r>
              <a:rPr lang="it-IT" dirty="0" smtClean="0"/>
              <a:t>round 12.000 </a:t>
            </a:r>
            <a:r>
              <a:rPr lang="it-IT" dirty="0" err="1" smtClean="0"/>
              <a:t>inhabitants</a:t>
            </a:r>
            <a:r>
              <a:rPr lang="it-IT" dirty="0" smtClean="0"/>
              <a:t> live </a:t>
            </a:r>
            <a:r>
              <a:rPr lang="it-IT" dirty="0" err="1" smtClean="0"/>
              <a:t>there</a:t>
            </a:r>
            <a:r>
              <a:rPr lang="it-IT" dirty="0" smtClean="0"/>
              <a:t>, </a:t>
            </a:r>
            <a:r>
              <a:rPr lang="it-IT" dirty="0" err="1" smtClean="0"/>
              <a:t>though</a:t>
            </a:r>
            <a:r>
              <a:rPr lang="it-IT" dirty="0" smtClean="0"/>
              <a:t> the </a:t>
            </a:r>
            <a:r>
              <a:rPr lang="it-IT" dirty="0" err="1" smtClean="0"/>
              <a:t>population</a:t>
            </a:r>
            <a:r>
              <a:rPr lang="it-IT" dirty="0" smtClean="0"/>
              <a:t> </a:t>
            </a:r>
            <a:r>
              <a:rPr lang="it-IT" dirty="0" err="1" smtClean="0"/>
              <a:t>doubles</a:t>
            </a:r>
            <a:r>
              <a:rPr lang="it-IT" dirty="0" smtClean="0"/>
              <a:t> in </a:t>
            </a:r>
            <a:r>
              <a:rPr lang="it-IT" dirty="0" err="1" smtClean="0"/>
              <a:t>summer</a:t>
            </a:r>
            <a:r>
              <a:rPr lang="it-IT" dirty="0" smtClean="0"/>
              <a:t>. </a:t>
            </a:r>
            <a:r>
              <a:rPr lang="it-IT" dirty="0" err="1" smtClean="0"/>
              <a:t>Their</a:t>
            </a:r>
            <a:r>
              <a:rPr lang="it-IT" dirty="0" smtClean="0"/>
              <a:t> </a:t>
            </a:r>
            <a:r>
              <a:rPr lang="it-IT" dirty="0" err="1" smtClean="0"/>
              <a:t>main</a:t>
            </a:r>
            <a:r>
              <a:rPr lang="it-IT" dirty="0" smtClean="0"/>
              <a:t> </a:t>
            </a:r>
            <a:r>
              <a:rPr lang="it-IT" dirty="0" err="1" smtClean="0"/>
              <a:t>economic</a:t>
            </a:r>
            <a:r>
              <a:rPr lang="it-IT" dirty="0" smtClean="0"/>
              <a:t> </a:t>
            </a:r>
            <a:r>
              <a:rPr lang="it-IT" dirty="0" err="1" smtClean="0"/>
              <a:t>industries</a:t>
            </a:r>
            <a:r>
              <a:rPr lang="it-IT" dirty="0" smtClean="0"/>
              <a:t> are: </a:t>
            </a:r>
            <a:r>
              <a:rPr lang="it-IT" dirty="0" err="1" smtClean="0"/>
              <a:t>agriculture</a:t>
            </a:r>
            <a:r>
              <a:rPr lang="it-IT" dirty="0" smtClean="0"/>
              <a:t>, </a:t>
            </a:r>
            <a:r>
              <a:rPr lang="it-IT" dirty="0" err="1" smtClean="0"/>
              <a:t>fishing</a:t>
            </a:r>
            <a:r>
              <a:rPr lang="it-IT" dirty="0" smtClean="0"/>
              <a:t> and </a:t>
            </a:r>
            <a:r>
              <a:rPr lang="it-IT" dirty="0" err="1" smtClean="0"/>
              <a:t>tourism</a:t>
            </a:r>
            <a:r>
              <a:rPr lang="it-IT" dirty="0" smtClean="0"/>
              <a:t>, in </a:t>
            </a:r>
            <a:r>
              <a:rPr lang="it-IT" dirty="0" err="1" smtClean="0"/>
              <a:t>addition</a:t>
            </a:r>
            <a:r>
              <a:rPr lang="it-IT" dirty="0" smtClean="0"/>
              <a:t> to </a:t>
            </a:r>
            <a:r>
              <a:rPr lang="it-IT" dirty="0" err="1" smtClean="0"/>
              <a:t>salt</a:t>
            </a:r>
            <a:r>
              <a:rPr lang="it-IT" dirty="0" smtClean="0"/>
              <a:t> production.</a:t>
            </a:r>
            <a:endParaRPr lang="en-US" dirty="0" smtClean="0"/>
          </a:p>
        </p:txBody>
      </p:sp>
      <p:sp>
        <p:nvSpPr>
          <p:cNvPr id="4" name="Segnaposto piè di pagina 3"/>
          <p:cNvSpPr>
            <a:spLocks noGrp="1"/>
          </p:cNvSpPr>
          <p:nvPr>
            <p:ph type="ftr" sz="quarter" idx="11"/>
          </p:nvPr>
        </p:nvSpPr>
        <p:spPr/>
        <p:txBody>
          <a:bodyPr/>
          <a:lstStyle/>
          <a:p>
            <a:r>
              <a:rPr lang="it-IT" smtClean="0"/>
              <a:t>Istituto Comprensivo Margherita di Savoia </a:t>
            </a:r>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67080"/>
            <a:ext cx="1012737" cy="1520626"/>
          </a:xfrm>
          <a:prstGeom prst="rect">
            <a:avLst/>
          </a:prstGeom>
        </p:spPr>
      </p:pic>
    </p:spTree>
    <p:extLst>
      <p:ext uri="{BB962C8B-B14F-4D97-AF65-F5344CB8AC3E}">
        <p14:creationId xmlns:p14="http://schemas.microsoft.com/office/powerpoint/2010/main" val="309730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chor="ctr"/>
          <a:lstStyle/>
          <a:p>
            <a:pPr algn="ctr"/>
            <a:r>
              <a:rPr lang="it-IT" b="1" dirty="0" smtClean="0"/>
              <a:t>Some </a:t>
            </a:r>
            <a:r>
              <a:rPr lang="it-IT" b="1" dirty="0" err="1" smtClean="0"/>
              <a:t>Typical</a:t>
            </a:r>
            <a:r>
              <a:rPr lang="it-IT" b="1" dirty="0" smtClean="0"/>
              <a:t> </a:t>
            </a:r>
            <a:r>
              <a:rPr lang="it-IT" b="1" dirty="0" err="1"/>
              <a:t>P</a:t>
            </a:r>
            <a:r>
              <a:rPr lang="it-IT" b="1" dirty="0" err="1" smtClean="0"/>
              <a:t>roducts</a:t>
            </a:r>
            <a:endParaRPr lang="it-IT" b="1" dirty="0"/>
          </a:p>
        </p:txBody>
      </p:sp>
      <p:sp>
        <p:nvSpPr>
          <p:cNvPr id="2" name="Segnaposto piè di pagina 1"/>
          <p:cNvSpPr>
            <a:spLocks noGrp="1"/>
          </p:cNvSpPr>
          <p:nvPr>
            <p:ph type="ftr" sz="quarter" idx="11"/>
          </p:nvPr>
        </p:nvSpPr>
        <p:spPr/>
        <p:txBody>
          <a:bodyPr/>
          <a:lstStyle/>
          <a:p>
            <a:r>
              <a:rPr lang="it-IT" smtClean="0"/>
              <a:t>Istituto Comprensivo Margherita di Savoia </a:t>
            </a:r>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934" y="2427452"/>
            <a:ext cx="3028950" cy="151447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009" y="2167199"/>
            <a:ext cx="2466975" cy="184785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367" y="4407058"/>
            <a:ext cx="2619375" cy="1743075"/>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 y="1755408"/>
            <a:ext cx="1847850" cy="2466975"/>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6180" y="4468970"/>
            <a:ext cx="1914525" cy="1619250"/>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960" y="4407058"/>
            <a:ext cx="2619375" cy="1743075"/>
          </a:xfrm>
          <a:prstGeom prst="rect">
            <a:avLst/>
          </a:prstGeom>
        </p:spPr>
      </p:pic>
    </p:spTree>
    <p:extLst>
      <p:ext uri="{BB962C8B-B14F-4D97-AF65-F5344CB8AC3E}">
        <p14:creationId xmlns:p14="http://schemas.microsoft.com/office/powerpoint/2010/main" val="2560429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algn="ctr"/>
            <a:r>
              <a:rPr lang="it-IT" b="1" dirty="0" smtClean="0"/>
              <a:t>Some </a:t>
            </a:r>
            <a:r>
              <a:rPr lang="it-IT" b="1" dirty="0" err="1" smtClean="0"/>
              <a:t>Points</a:t>
            </a:r>
            <a:r>
              <a:rPr lang="it-IT" b="1" dirty="0" smtClean="0"/>
              <a:t> of </a:t>
            </a:r>
            <a:r>
              <a:rPr lang="it-IT" b="1" dirty="0" err="1" smtClean="0"/>
              <a:t>Interest</a:t>
            </a:r>
            <a:endParaRPr lang="it-IT" b="1" dirty="0"/>
          </a:p>
        </p:txBody>
      </p:sp>
      <p:sp>
        <p:nvSpPr>
          <p:cNvPr id="3" name="Segnaposto testo 2"/>
          <p:cNvSpPr>
            <a:spLocks noGrp="1"/>
          </p:cNvSpPr>
          <p:nvPr>
            <p:ph type="body" idx="1"/>
          </p:nvPr>
        </p:nvSpPr>
        <p:spPr/>
        <p:txBody>
          <a:bodyPr/>
          <a:lstStyle/>
          <a:p>
            <a:pPr algn="ctr"/>
            <a:r>
              <a:rPr lang="it-IT" b="1" dirty="0" smtClean="0"/>
              <a:t>THE TORRIONE </a:t>
            </a:r>
            <a:endParaRPr lang="it-IT" b="1" dirty="0"/>
          </a:p>
        </p:txBody>
      </p:sp>
      <p:sp>
        <p:nvSpPr>
          <p:cNvPr id="4" name="Segnaposto contenuto 3"/>
          <p:cNvSpPr>
            <a:spLocks noGrp="1"/>
          </p:cNvSpPr>
          <p:nvPr>
            <p:ph sz="half" idx="2"/>
          </p:nvPr>
        </p:nvSpPr>
        <p:spPr/>
        <p:txBody>
          <a:bodyPr>
            <a:normAutofit/>
          </a:bodyPr>
          <a:lstStyle/>
          <a:p>
            <a:pPr fontAlgn="base"/>
            <a:r>
              <a:rPr lang="en-US" b="1" dirty="0" err="1" smtClean="0"/>
              <a:t>Torrione</a:t>
            </a:r>
            <a:r>
              <a:rPr lang="en-US" dirty="0"/>
              <a:t>, a sighting tower built in the 16th century, later a military garrison used as a checking point, then changed in the 19th century into the telegraph office</a:t>
            </a:r>
            <a:r>
              <a:rPr lang="en-US" dirty="0" smtClean="0"/>
              <a:t>. Today it’s used as the Museum of salt.</a:t>
            </a:r>
          </a:p>
          <a:p>
            <a:pPr fontAlgn="base"/>
            <a:endParaRPr lang="en-US" dirty="0"/>
          </a:p>
          <a:p>
            <a:endParaRPr lang="it-IT" dirty="0"/>
          </a:p>
        </p:txBody>
      </p:sp>
      <p:sp>
        <p:nvSpPr>
          <p:cNvPr id="5" name="Segnaposto testo 4"/>
          <p:cNvSpPr>
            <a:spLocks noGrp="1"/>
          </p:cNvSpPr>
          <p:nvPr>
            <p:ph type="body" sz="quarter" idx="3"/>
          </p:nvPr>
        </p:nvSpPr>
        <p:spPr/>
        <p:txBody>
          <a:bodyPr/>
          <a:lstStyle/>
          <a:p>
            <a:pPr algn="ctr"/>
            <a:r>
              <a:rPr lang="it-IT" b="1" dirty="0" smtClean="0"/>
              <a:t>TORRE PIETRA</a:t>
            </a:r>
            <a:endParaRPr lang="it-IT" b="1" dirty="0"/>
          </a:p>
        </p:txBody>
      </p:sp>
      <p:sp>
        <p:nvSpPr>
          <p:cNvPr id="6" name="Segnaposto contenuto 5"/>
          <p:cNvSpPr>
            <a:spLocks noGrp="1"/>
          </p:cNvSpPr>
          <p:nvPr>
            <p:ph sz="quarter" idx="4"/>
          </p:nvPr>
        </p:nvSpPr>
        <p:spPr/>
        <p:txBody>
          <a:bodyPr/>
          <a:lstStyle/>
          <a:p>
            <a:r>
              <a:rPr lang="en-US" b="1" dirty="0"/>
              <a:t>Torre </a:t>
            </a:r>
            <a:r>
              <a:rPr lang="en-US" b="1" dirty="0" err="1"/>
              <a:t>Pietra</a:t>
            </a:r>
            <a:r>
              <a:rPr lang="en-US" dirty="0"/>
              <a:t>, 11 km north of the town, also a sighting and defensive tower, named after a promontory called Punta </a:t>
            </a:r>
            <a:r>
              <a:rPr lang="en-US" dirty="0" err="1"/>
              <a:t>della</a:t>
            </a:r>
            <a:r>
              <a:rPr lang="en-US" dirty="0"/>
              <a:t> </a:t>
            </a:r>
            <a:r>
              <a:rPr lang="en-US" dirty="0" err="1"/>
              <a:t>Pietra</a:t>
            </a:r>
            <a:r>
              <a:rPr lang="en-US" dirty="0"/>
              <a:t> which has by now disappeared </a:t>
            </a:r>
            <a:r>
              <a:rPr lang="en-US" dirty="0" err="1"/>
              <a:t>throgh</a:t>
            </a:r>
            <a:r>
              <a:rPr lang="en-US" dirty="0"/>
              <a:t> the slow erosion during the centuries.</a:t>
            </a:r>
          </a:p>
          <a:p>
            <a:endParaRPr lang="it-IT" dirty="0"/>
          </a:p>
        </p:txBody>
      </p:sp>
      <p:sp>
        <p:nvSpPr>
          <p:cNvPr id="7" name="Segnaposto piè di pagina 6"/>
          <p:cNvSpPr>
            <a:spLocks noGrp="1"/>
          </p:cNvSpPr>
          <p:nvPr>
            <p:ph type="ftr" sz="quarter" idx="11"/>
          </p:nvPr>
        </p:nvSpPr>
        <p:spPr/>
        <p:txBody>
          <a:bodyPr/>
          <a:lstStyle/>
          <a:p>
            <a:r>
              <a:rPr lang="it-IT" smtClean="0"/>
              <a:t>Istituto Comprensivo Margherita di Savoia </a:t>
            </a: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654656"/>
            <a:ext cx="1981200" cy="1473518"/>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4516686"/>
            <a:ext cx="1981200" cy="1684020"/>
          </a:xfrm>
          <a:prstGeom prst="rect">
            <a:avLst/>
          </a:prstGeom>
        </p:spPr>
      </p:pic>
    </p:spTree>
    <p:extLst>
      <p:ext uri="{BB962C8B-B14F-4D97-AF65-F5344CB8AC3E}">
        <p14:creationId xmlns:p14="http://schemas.microsoft.com/office/powerpoint/2010/main" val="1141793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42900" y="594359"/>
            <a:ext cx="2400300" cy="458377"/>
          </a:xfrm>
        </p:spPr>
        <p:txBody>
          <a:bodyPr>
            <a:noAutofit/>
          </a:bodyPr>
          <a:lstStyle/>
          <a:p>
            <a:pPr algn="ctr"/>
            <a:r>
              <a:rPr lang="it-IT" b="1" dirty="0" smtClean="0">
                <a:solidFill>
                  <a:schemeClr val="bg1"/>
                </a:solidFill>
              </a:rPr>
              <a:t>OUR SALTWORKS</a:t>
            </a:r>
            <a:endParaRPr lang="it-IT" b="1" dirty="0">
              <a:solidFill>
                <a:schemeClr val="bg1"/>
              </a:solidFill>
            </a:endParaRPr>
          </a:p>
        </p:txBody>
      </p:sp>
      <p:pic>
        <p:nvPicPr>
          <p:cNvPr id="2" name="Segnaposto contenut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2" y="39539"/>
            <a:ext cx="5341898" cy="3312368"/>
          </a:xfrm>
        </p:spPr>
      </p:pic>
      <p:sp>
        <p:nvSpPr>
          <p:cNvPr id="7" name="Segnaposto testo 6"/>
          <p:cNvSpPr>
            <a:spLocks noGrp="1"/>
          </p:cNvSpPr>
          <p:nvPr>
            <p:ph type="body" sz="half" idx="2"/>
          </p:nvPr>
        </p:nvSpPr>
        <p:spPr>
          <a:xfrm>
            <a:off x="107504" y="1052736"/>
            <a:ext cx="2880320" cy="5772174"/>
          </a:xfrm>
        </p:spPr>
        <p:txBody>
          <a:bodyPr>
            <a:noAutofit/>
          </a:bodyPr>
          <a:lstStyle/>
          <a:p>
            <a:r>
              <a:rPr lang="en-US" sz="1600" dirty="0"/>
              <a:t>Margherita Di </a:t>
            </a:r>
            <a:r>
              <a:rPr lang="en-US" sz="1600" dirty="0" err="1"/>
              <a:t>Savoia</a:t>
            </a:r>
            <a:r>
              <a:rPr lang="en-US" sz="1600" dirty="0"/>
              <a:t> lays claim to the biggest salt basins in Europe, second only worldwide to the ones in Bolivia. These are 45,000 hectares of fruitful wetlands</a:t>
            </a:r>
            <a:r>
              <a:rPr lang="en-US" sz="1600" b="1" dirty="0"/>
              <a:t> that take on a beautiful pink hue as the day comes to a close.</a:t>
            </a:r>
            <a:r>
              <a:rPr lang="en-US" sz="1600" dirty="0"/>
              <a:t> This natural oasis in the Italian landscape is not to be </a:t>
            </a:r>
            <a:r>
              <a:rPr lang="en-US" sz="1600" dirty="0" smtClean="0"/>
              <a:t>missed. </a:t>
            </a:r>
            <a:r>
              <a:rPr lang="en-US" sz="1600" dirty="0"/>
              <a:t>the various stages of the slow production of salt, from evaporation through to harvesting. The basin is divided into shallow pools to aid salt production, all of varying depths, degrees of salinity and shades of </a:t>
            </a:r>
            <a:r>
              <a:rPr lang="en-US" sz="1600" dirty="0" err="1"/>
              <a:t>colour</a:t>
            </a:r>
            <a:r>
              <a:rPr lang="en-US" sz="1600" dirty="0"/>
              <a:t>. An impressive hydraulic system makes the salt flat functional: the water is let into the large basins and then begins its slow journey from one pool into another until it reaches the salting pools, where the mineral precipitates into the water and can be collected and stored.</a:t>
            </a:r>
            <a:endParaRPr lang="it-IT" sz="1600" dirty="0"/>
          </a:p>
        </p:txBody>
      </p:sp>
      <p:sp>
        <p:nvSpPr>
          <p:cNvPr id="4" name="Segnaposto piè di pagina 3"/>
          <p:cNvSpPr>
            <a:spLocks noGrp="1"/>
          </p:cNvSpPr>
          <p:nvPr>
            <p:ph type="ftr" sz="quarter" idx="11"/>
          </p:nvPr>
        </p:nvSpPr>
        <p:spPr/>
        <p:txBody>
          <a:bodyPr/>
          <a:lstStyle/>
          <a:p>
            <a:r>
              <a:rPr lang="it-IT" smtClean="0"/>
              <a:t>Istituto Comprensivo Margherita di Savoia </a:t>
            </a: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387181"/>
            <a:ext cx="5345783" cy="3072605"/>
          </a:xfrm>
          <a:prstGeom prst="rect">
            <a:avLst/>
          </a:prstGeom>
        </p:spPr>
      </p:pic>
    </p:spTree>
    <p:extLst>
      <p:ext uri="{BB962C8B-B14F-4D97-AF65-F5344CB8AC3E}">
        <p14:creationId xmlns:p14="http://schemas.microsoft.com/office/powerpoint/2010/main" val="185729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Istituto Comprensivo Margherita di Savoia </a:t>
            </a:r>
            <a:endParaRPr lang="it-IT"/>
          </a:p>
        </p:txBody>
      </p:sp>
      <p:pic>
        <p:nvPicPr>
          <p:cNvPr id="3" name="Immagine 2" descr="montagna di sale.jpg"/>
          <p:cNvPicPr>
            <a:picLocks noChangeAspect="1"/>
          </p:cNvPicPr>
          <p:nvPr/>
        </p:nvPicPr>
        <p:blipFill>
          <a:blip r:embed="rId2"/>
          <a:stretch>
            <a:fillRect/>
          </a:stretch>
        </p:blipFill>
        <p:spPr>
          <a:xfrm>
            <a:off x="4714876" y="3714752"/>
            <a:ext cx="4214810" cy="2370587"/>
          </a:xfrm>
          <a:prstGeom prst="rect">
            <a:avLst/>
          </a:prstGeom>
        </p:spPr>
      </p:pic>
      <p:pic>
        <p:nvPicPr>
          <p:cNvPr id="4" name="Immagine 3" descr="bacini di sale.jpg"/>
          <p:cNvPicPr>
            <a:picLocks noChangeAspect="1"/>
          </p:cNvPicPr>
          <p:nvPr/>
        </p:nvPicPr>
        <p:blipFill>
          <a:blip r:embed="rId3"/>
          <a:stretch>
            <a:fillRect/>
          </a:stretch>
        </p:blipFill>
        <p:spPr>
          <a:xfrm>
            <a:off x="285720" y="3714752"/>
            <a:ext cx="4243306" cy="2386614"/>
          </a:xfrm>
          <a:prstGeom prst="rect">
            <a:avLst/>
          </a:prstGeom>
        </p:spPr>
      </p:pic>
      <p:pic>
        <p:nvPicPr>
          <p:cNvPr id="5" name="Immagine 4" descr="sale.jpg"/>
          <p:cNvPicPr>
            <a:picLocks noChangeAspect="1"/>
          </p:cNvPicPr>
          <p:nvPr/>
        </p:nvPicPr>
        <p:blipFill>
          <a:blip r:embed="rId4"/>
          <a:stretch>
            <a:fillRect/>
          </a:stretch>
        </p:blipFill>
        <p:spPr>
          <a:xfrm>
            <a:off x="5214942" y="357166"/>
            <a:ext cx="1310758" cy="2330238"/>
          </a:xfrm>
          <a:prstGeom prst="rect">
            <a:avLst/>
          </a:prstGeom>
        </p:spPr>
      </p:pic>
      <p:pic>
        <p:nvPicPr>
          <p:cNvPr id="9" name="Immagine 8" descr="salina2.jpg"/>
          <p:cNvPicPr>
            <a:picLocks noChangeAspect="1"/>
          </p:cNvPicPr>
          <p:nvPr/>
        </p:nvPicPr>
        <p:blipFill>
          <a:blip r:embed="rId5"/>
          <a:stretch>
            <a:fillRect/>
          </a:stretch>
        </p:blipFill>
        <p:spPr>
          <a:xfrm>
            <a:off x="285720" y="285728"/>
            <a:ext cx="4243306" cy="2386614"/>
          </a:xfrm>
          <a:prstGeom prst="rect">
            <a:avLst/>
          </a:prstGeom>
        </p:spPr>
      </p:pic>
      <p:sp>
        <p:nvSpPr>
          <p:cNvPr id="11" name="CasellaDiTesto 10"/>
          <p:cNvSpPr txBox="1"/>
          <p:nvPr/>
        </p:nvSpPr>
        <p:spPr>
          <a:xfrm>
            <a:off x="1714480" y="2786058"/>
            <a:ext cx="5143536" cy="769441"/>
          </a:xfrm>
          <a:prstGeom prst="rect">
            <a:avLst/>
          </a:prstGeom>
          <a:noFill/>
        </p:spPr>
        <p:txBody>
          <a:bodyPr wrap="square" rtlCol="0" anchor="ctr">
            <a:spAutoFit/>
          </a:bodyPr>
          <a:lstStyle/>
          <a:p>
            <a:pPr algn="ctr"/>
            <a:r>
              <a:rPr lang="it-IT" sz="4400" dirty="0" smtClean="0"/>
              <a:t>OUR SALTWORKS</a:t>
            </a:r>
            <a:endParaRPr lang="it-IT" sz="4400" dirty="0"/>
          </a:p>
        </p:txBody>
      </p:sp>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1616" y="352991"/>
            <a:ext cx="1356513" cy="24022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smtClean="0"/>
              <a:t>Istituto Comprensivo Margherita di Savoia </a:t>
            </a:r>
            <a:endParaRPr lang="it-IT"/>
          </a:p>
        </p:txBody>
      </p:sp>
      <p:sp>
        <p:nvSpPr>
          <p:cNvPr id="2" name="Titolo 1"/>
          <p:cNvSpPr>
            <a:spLocks noGrp="1"/>
          </p:cNvSpPr>
          <p:nvPr>
            <p:ph type="title" idx="4294967295"/>
          </p:nvPr>
        </p:nvSpPr>
        <p:spPr>
          <a:xfrm>
            <a:off x="1714480" y="214290"/>
            <a:ext cx="5857916" cy="822325"/>
          </a:xfrm>
        </p:spPr>
        <p:txBody>
          <a:bodyPr/>
          <a:lstStyle/>
          <a:p>
            <a:pPr algn="ctr"/>
            <a:r>
              <a:rPr lang="it-IT" b="1" dirty="0" smtClean="0">
                <a:solidFill>
                  <a:srgbClr val="0070C0"/>
                </a:solidFill>
              </a:rPr>
              <a:t>ERASMUS TEAM</a:t>
            </a:r>
            <a:endParaRPr lang="it-IT" b="1" dirty="0">
              <a:solidFill>
                <a:srgbClr val="0070C0"/>
              </a:solidFill>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074" y="1357298"/>
            <a:ext cx="2540204" cy="2680954"/>
          </a:xfrm>
          <a:prstGeom prst="rect">
            <a:avLst/>
          </a:prstGeom>
        </p:spPr>
      </p:pic>
      <p:pic>
        <p:nvPicPr>
          <p:cNvPr id="6" name="Immagine 5" descr="Foto-DS.jpg"/>
          <p:cNvPicPr>
            <a:picLocks noChangeAspect="1"/>
          </p:cNvPicPr>
          <p:nvPr/>
        </p:nvPicPr>
        <p:blipFill>
          <a:blip r:embed="rId3"/>
          <a:stretch>
            <a:fillRect/>
          </a:stretch>
        </p:blipFill>
        <p:spPr>
          <a:xfrm>
            <a:off x="357158" y="1428736"/>
            <a:ext cx="2486303" cy="2643206"/>
          </a:xfrm>
          <a:prstGeom prst="rect">
            <a:avLst/>
          </a:prstGeom>
        </p:spPr>
      </p:pic>
      <p:pic>
        <p:nvPicPr>
          <p:cNvPr id="8" name="Immagine 7" descr="Beatrice.jpg"/>
          <p:cNvPicPr>
            <a:picLocks noChangeAspect="1"/>
          </p:cNvPicPr>
          <p:nvPr/>
        </p:nvPicPr>
        <p:blipFill>
          <a:blip r:embed="rId4"/>
          <a:stretch>
            <a:fillRect/>
          </a:stretch>
        </p:blipFill>
        <p:spPr>
          <a:xfrm>
            <a:off x="3428992" y="1341918"/>
            <a:ext cx="2286016" cy="2658586"/>
          </a:xfrm>
          <a:prstGeom prst="rect">
            <a:avLst/>
          </a:prstGeom>
        </p:spPr>
      </p:pic>
      <p:sp>
        <p:nvSpPr>
          <p:cNvPr id="10" name="CasellaDiTesto 9"/>
          <p:cNvSpPr txBox="1"/>
          <p:nvPr/>
        </p:nvSpPr>
        <p:spPr>
          <a:xfrm>
            <a:off x="357158" y="4357694"/>
            <a:ext cx="2428892" cy="646331"/>
          </a:xfrm>
          <a:prstGeom prst="rect">
            <a:avLst/>
          </a:prstGeom>
          <a:noFill/>
        </p:spPr>
        <p:txBody>
          <a:bodyPr wrap="square" rtlCol="0">
            <a:spAutoFit/>
          </a:bodyPr>
          <a:lstStyle/>
          <a:p>
            <a:pPr algn="ctr"/>
            <a:r>
              <a:rPr lang="it-IT" b="1" dirty="0" smtClean="0"/>
              <a:t>Valentino Di </a:t>
            </a:r>
            <a:r>
              <a:rPr lang="it-IT" b="1" dirty="0" err="1" smtClean="0"/>
              <a:t>Stolfo</a:t>
            </a:r>
            <a:endParaRPr lang="it-IT" b="1" dirty="0" smtClean="0"/>
          </a:p>
          <a:p>
            <a:pPr algn="ctr"/>
            <a:r>
              <a:rPr lang="it-IT" b="1" dirty="0" smtClean="0"/>
              <a:t>The </a:t>
            </a:r>
            <a:r>
              <a:rPr lang="it-IT" b="1" dirty="0" err="1" smtClean="0"/>
              <a:t>School</a:t>
            </a:r>
            <a:r>
              <a:rPr lang="it-IT" b="1" dirty="0" smtClean="0"/>
              <a:t> </a:t>
            </a:r>
            <a:r>
              <a:rPr lang="it-IT" b="1" dirty="0" err="1" smtClean="0"/>
              <a:t>Director</a:t>
            </a:r>
            <a:endParaRPr lang="it-IT" b="1" dirty="0"/>
          </a:p>
        </p:txBody>
      </p:sp>
      <p:sp>
        <p:nvSpPr>
          <p:cNvPr id="11" name="CasellaDiTesto 10"/>
          <p:cNvSpPr txBox="1"/>
          <p:nvPr/>
        </p:nvSpPr>
        <p:spPr>
          <a:xfrm>
            <a:off x="3500430" y="4357694"/>
            <a:ext cx="2357454" cy="1200329"/>
          </a:xfrm>
          <a:prstGeom prst="rect">
            <a:avLst/>
          </a:prstGeom>
          <a:noFill/>
        </p:spPr>
        <p:txBody>
          <a:bodyPr wrap="square" rtlCol="0">
            <a:spAutoFit/>
          </a:bodyPr>
          <a:lstStyle/>
          <a:p>
            <a:pPr algn="ctr"/>
            <a:r>
              <a:rPr lang="it-IT" b="1" dirty="0" smtClean="0"/>
              <a:t>Beatrice di Venosa</a:t>
            </a:r>
          </a:p>
          <a:p>
            <a:pPr algn="ctr"/>
            <a:r>
              <a:rPr lang="it-IT" b="1" dirty="0" smtClean="0"/>
              <a:t>English </a:t>
            </a:r>
            <a:r>
              <a:rPr lang="it-IT" b="1" dirty="0" err="1" smtClean="0"/>
              <a:t>Teacher</a:t>
            </a:r>
            <a:r>
              <a:rPr lang="it-IT" b="1" dirty="0" smtClean="0"/>
              <a:t> at the Lower </a:t>
            </a:r>
            <a:r>
              <a:rPr lang="it-IT" b="1" dirty="0" err="1" smtClean="0"/>
              <a:t>Secondary</a:t>
            </a:r>
            <a:r>
              <a:rPr lang="it-IT" b="1" dirty="0" smtClean="0"/>
              <a:t> School</a:t>
            </a:r>
            <a:endParaRPr lang="it-IT" b="1" dirty="0"/>
          </a:p>
        </p:txBody>
      </p:sp>
      <p:sp>
        <p:nvSpPr>
          <p:cNvPr id="12" name="CasellaDiTesto 11"/>
          <p:cNvSpPr txBox="1"/>
          <p:nvPr/>
        </p:nvSpPr>
        <p:spPr>
          <a:xfrm>
            <a:off x="6286512" y="4429132"/>
            <a:ext cx="2428892" cy="923330"/>
          </a:xfrm>
          <a:prstGeom prst="rect">
            <a:avLst/>
          </a:prstGeom>
          <a:noFill/>
        </p:spPr>
        <p:txBody>
          <a:bodyPr wrap="square" rtlCol="0">
            <a:spAutoFit/>
          </a:bodyPr>
          <a:lstStyle/>
          <a:p>
            <a:pPr algn="ctr"/>
            <a:r>
              <a:rPr lang="it-IT" b="1" dirty="0" smtClean="0"/>
              <a:t>Mariangela Tedesco</a:t>
            </a:r>
          </a:p>
          <a:p>
            <a:pPr algn="ctr"/>
            <a:r>
              <a:rPr lang="it-IT" b="1" dirty="0" err="1" smtClean="0"/>
              <a:t>Teacher</a:t>
            </a:r>
            <a:r>
              <a:rPr lang="it-IT" b="1" dirty="0" smtClean="0"/>
              <a:t> at the </a:t>
            </a:r>
            <a:r>
              <a:rPr lang="it-IT" b="1" dirty="0" err="1" smtClean="0"/>
              <a:t>Primary</a:t>
            </a:r>
            <a:r>
              <a:rPr lang="it-IT" b="1" dirty="0" smtClean="0"/>
              <a:t> </a:t>
            </a:r>
            <a:r>
              <a:rPr lang="it-IT" b="1" dirty="0" err="1" smtClean="0"/>
              <a:t>School</a:t>
            </a:r>
            <a:endParaRPr lang="it-IT" b="1" dirty="0"/>
          </a:p>
        </p:txBody>
      </p:sp>
    </p:spTree>
    <p:extLst>
      <p:ext uri="{BB962C8B-B14F-4D97-AF65-F5344CB8AC3E}">
        <p14:creationId xmlns:p14="http://schemas.microsoft.com/office/powerpoint/2010/main" val="3541431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2585</TotalTime>
  <Words>558</Words>
  <Application>Microsoft Office PowerPoint</Application>
  <PresentationFormat>Presentazione su schermo (4:3)</PresentationFormat>
  <Paragraphs>74</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Retrospettivo</vt:lpstr>
      <vt:lpstr>ITALIAN PRESENTATION</vt:lpstr>
      <vt:lpstr>Where we are</vt:lpstr>
      <vt:lpstr>MARGHERITA DI SAVOIA</vt:lpstr>
      <vt:lpstr>THE TOWN</vt:lpstr>
      <vt:lpstr>Some Typical Products</vt:lpstr>
      <vt:lpstr>Some Points of Interest</vt:lpstr>
      <vt:lpstr>OUR SALTWORKS</vt:lpstr>
      <vt:lpstr>Presentazione standard di PowerPoint</vt:lpstr>
      <vt:lpstr>ERASMUS TEAM</vt:lpstr>
      <vt:lpstr>Italian Compulsory Education System (credits: Eurydice – Indire)</vt:lpstr>
      <vt:lpstr>In the IC you can find three school levels: kindergarten (3-5 year pupils) Primary School (6-10 year students) Lower Secondary School (11-14 year students)  located in different zones of the city. People working in the school are 121 members, of which 102 are teachers; all school pupils are 962, of which 23 come from other cultures;</vt:lpstr>
      <vt:lpstr>kindergarten</vt:lpstr>
      <vt:lpstr>Presentazione standard di PowerPoint</vt:lpstr>
      <vt:lpstr>Primary School Organisation</vt:lpstr>
      <vt:lpstr>Presentazione standard di PowerPoint</vt:lpstr>
      <vt:lpstr>Lower Secondary School Organisation</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Utente Windows</cp:lastModifiedBy>
  <cp:revision>102</cp:revision>
  <dcterms:created xsi:type="dcterms:W3CDTF">2019-09-04T13:48:46Z</dcterms:created>
  <dcterms:modified xsi:type="dcterms:W3CDTF">2019-10-25T13:45:18Z</dcterms:modified>
</cp:coreProperties>
</file>