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57" r:id="rId4"/>
    <p:sldId id="260" r:id="rId5"/>
    <p:sldId id="262" r:id="rId6"/>
    <p:sldId id="258"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33CC"/>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58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C7F72066-80CA-4406-B3A8-92C8A7A0DFEB}"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7F72066-80CA-4406-B3A8-92C8A7A0DFEB}"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7F72066-80CA-4406-B3A8-92C8A7A0DFEB}"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7F72066-80CA-4406-B3A8-92C8A7A0DFE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084EF70-61EA-441F-A8F6-7F7E21B3829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7F72066-80CA-4406-B3A8-92C8A7A0DFEB}"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084EF70-61EA-441F-A8F6-7F7E21B38291}" type="datetimeFigureOut">
              <a:rPr lang="ru-RU" smtClean="0"/>
              <a:pPr/>
              <a:t>13.03.2017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7F72066-80CA-4406-B3A8-92C8A7A0DFEB}"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908720"/>
            <a:ext cx="7406640" cy="923362"/>
          </a:xfrm>
        </p:spPr>
        <p:txBody>
          <a:bodyPr>
            <a:noAutofit/>
          </a:bodyPr>
          <a:lstStyle/>
          <a:p>
            <a:r>
              <a:rPr lang="en-US" sz="3600" dirty="0" smtClean="0"/>
              <a:t>Water Properties and living systems</a:t>
            </a:r>
            <a:endParaRPr lang="ru-RU" sz="3600" dirty="0"/>
          </a:p>
        </p:txBody>
      </p:sp>
      <p:pic>
        <p:nvPicPr>
          <p:cNvPr id="3" name="Рисунок 2" descr="Изображение 206.jpg"/>
          <p:cNvPicPr>
            <a:picLocks noChangeAspect="1"/>
          </p:cNvPicPr>
          <p:nvPr/>
        </p:nvPicPr>
        <p:blipFill>
          <a:blip r:embed="rId2" cstate="print">
            <a:duotone>
              <a:prstClr val="black"/>
              <a:schemeClr val="accent3">
                <a:tint val="45000"/>
                <a:satMod val="400000"/>
              </a:schemeClr>
            </a:duotone>
          </a:blip>
          <a:stretch>
            <a:fillRect/>
          </a:stretch>
        </p:blipFill>
        <p:spPr>
          <a:xfrm>
            <a:off x="2339752" y="2060848"/>
            <a:ext cx="5201920" cy="39014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6156176" y="1916832"/>
            <a:ext cx="2769446" cy="2808312"/>
            <a:chOff x="5217827" y="3485939"/>
            <a:chExt cx="2409406" cy="2536218"/>
          </a:xfrm>
        </p:grpSpPr>
        <p:pic>
          <p:nvPicPr>
            <p:cNvPr id="17" name="Рисунок 16" descr="MolView (model) (2).png"/>
            <p:cNvPicPr>
              <a:picLocks noChangeAspect="1"/>
            </p:cNvPicPr>
            <p:nvPr/>
          </p:nvPicPr>
          <p:blipFill>
            <a:blip r:embed="rId2" cstate="print"/>
            <a:stretch>
              <a:fillRect/>
            </a:stretch>
          </p:blipFill>
          <p:spPr>
            <a:xfrm rot="15560420">
              <a:off x="5154421" y="3549345"/>
              <a:ext cx="2536218" cy="2409406"/>
            </a:xfrm>
            <a:prstGeom prst="rect">
              <a:avLst/>
            </a:prstGeom>
          </p:spPr>
        </p:pic>
        <p:sp>
          <p:nvSpPr>
            <p:cNvPr id="11" name="TextBox 10"/>
            <p:cNvSpPr txBox="1"/>
            <p:nvPr/>
          </p:nvSpPr>
          <p:spPr>
            <a:xfrm>
              <a:off x="5868144" y="4797152"/>
              <a:ext cx="522900" cy="584775"/>
            </a:xfrm>
            <a:prstGeom prst="rect">
              <a:avLst/>
            </a:prstGeom>
            <a:noFill/>
          </p:spPr>
          <p:txBody>
            <a:bodyPr wrap="none" rtlCol="0">
              <a:spAutoFit/>
            </a:bodyPr>
            <a:lstStyle/>
            <a:p>
              <a:r>
                <a:rPr lang="en-US" sz="3200" dirty="0" smtClean="0"/>
                <a:t>O</a:t>
              </a:r>
              <a:endParaRPr lang="ru-RU" sz="3200" dirty="0"/>
            </a:p>
          </p:txBody>
        </p:sp>
        <p:sp>
          <p:nvSpPr>
            <p:cNvPr id="12" name="TextBox 11"/>
            <p:cNvSpPr txBox="1"/>
            <p:nvPr/>
          </p:nvSpPr>
          <p:spPr>
            <a:xfrm>
              <a:off x="5652120" y="3861048"/>
              <a:ext cx="484428" cy="584775"/>
            </a:xfrm>
            <a:prstGeom prst="rect">
              <a:avLst/>
            </a:prstGeom>
            <a:noFill/>
          </p:spPr>
          <p:txBody>
            <a:bodyPr wrap="none" rtlCol="0">
              <a:spAutoFit/>
            </a:bodyPr>
            <a:lstStyle/>
            <a:p>
              <a:r>
                <a:rPr lang="en-US" sz="3200" dirty="0" smtClean="0"/>
                <a:t>H</a:t>
              </a:r>
              <a:endParaRPr lang="ru-RU" sz="3200" dirty="0"/>
            </a:p>
          </p:txBody>
        </p:sp>
        <p:sp>
          <p:nvSpPr>
            <p:cNvPr id="13" name="TextBox 12"/>
            <p:cNvSpPr txBox="1"/>
            <p:nvPr/>
          </p:nvSpPr>
          <p:spPr>
            <a:xfrm>
              <a:off x="6876256" y="4653136"/>
              <a:ext cx="484428" cy="584775"/>
            </a:xfrm>
            <a:prstGeom prst="rect">
              <a:avLst/>
            </a:prstGeom>
            <a:noFill/>
          </p:spPr>
          <p:txBody>
            <a:bodyPr wrap="none" rtlCol="0">
              <a:spAutoFit/>
            </a:bodyPr>
            <a:lstStyle/>
            <a:p>
              <a:r>
                <a:rPr lang="en-US" sz="3200" dirty="0" smtClean="0"/>
                <a:t>H</a:t>
              </a:r>
              <a:endParaRPr lang="ru-RU" sz="3200" dirty="0"/>
            </a:p>
          </p:txBody>
        </p:sp>
      </p:grpSp>
      <p:sp>
        <p:nvSpPr>
          <p:cNvPr id="2" name="Заголовок 1"/>
          <p:cNvSpPr>
            <a:spLocks noGrp="1"/>
          </p:cNvSpPr>
          <p:nvPr>
            <p:ph type="title"/>
          </p:nvPr>
        </p:nvSpPr>
        <p:spPr/>
        <p:txBody>
          <a:bodyPr>
            <a:normAutofit/>
          </a:bodyPr>
          <a:lstStyle/>
          <a:p>
            <a:r>
              <a:rPr lang="en-US" sz="2800" b="1" dirty="0" smtClean="0">
                <a:effectLst>
                  <a:outerShdw blurRad="38100" dist="38100" dir="2700000" algn="tl">
                    <a:srgbClr val="000000">
                      <a:alpha val="43137"/>
                    </a:srgbClr>
                  </a:outerShdw>
                </a:effectLst>
              </a:rPr>
              <a:t>The chemical composition of water is H</a:t>
            </a:r>
            <a:r>
              <a:rPr lang="en-US" sz="2800" b="1" baseline="-25000" dirty="0" smtClean="0">
                <a:effectLst>
                  <a:outerShdw blurRad="38100" dist="38100" dir="2700000" algn="tl">
                    <a:srgbClr val="000000">
                      <a:alpha val="43137"/>
                    </a:srgbClr>
                  </a:outerShdw>
                </a:effectLst>
              </a:rPr>
              <a:t>2</a:t>
            </a:r>
            <a:r>
              <a:rPr lang="en-US" sz="2800" b="1" dirty="0" smtClean="0">
                <a:effectLst>
                  <a:outerShdw blurRad="38100" dist="38100" dir="2700000" algn="tl">
                    <a:srgbClr val="000000">
                      <a:alpha val="43137"/>
                    </a:srgbClr>
                  </a:outerShdw>
                </a:effectLst>
              </a:rPr>
              <a:t>O - two hydrogen atoms and one oxygen atom. </a:t>
            </a:r>
            <a:endParaRPr lang="ru-RU" sz="2800" b="1" dirty="0">
              <a:effectLst>
                <a:outerShdw blurRad="38100" dist="38100" dir="2700000" algn="tl">
                  <a:srgbClr val="000000">
                    <a:alpha val="43137"/>
                  </a:srgbClr>
                </a:outerShdw>
              </a:effectLst>
            </a:endParaRPr>
          </a:p>
        </p:txBody>
      </p:sp>
      <p:sp>
        <p:nvSpPr>
          <p:cNvPr id="8" name="Содержимое 7"/>
          <p:cNvSpPr>
            <a:spLocks noGrp="1"/>
          </p:cNvSpPr>
          <p:nvPr>
            <p:ph idx="1"/>
          </p:nvPr>
        </p:nvSpPr>
        <p:spPr>
          <a:xfrm>
            <a:off x="1115616" y="1916832"/>
            <a:ext cx="5368640" cy="3205336"/>
          </a:xfrm>
        </p:spPr>
        <p:txBody>
          <a:bodyPr>
            <a:normAutofit lnSpcReduction="10000"/>
          </a:bodyPr>
          <a:lstStyle/>
          <a:p>
            <a:pPr marL="82550" indent="-6350">
              <a:buNone/>
            </a:pPr>
            <a:r>
              <a:rPr lang="en-US" sz="1900" dirty="0" smtClean="0"/>
              <a:t>This molecular structure gives the water molecule </a:t>
            </a:r>
            <a:r>
              <a:rPr lang="en-US" sz="1900" b="1" dirty="0" smtClean="0"/>
              <a:t>polarity</a:t>
            </a:r>
            <a:r>
              <a:rPr lang="en-US" sz="1900" dirty="0" smtClean="0"/>
              <a:t>, or a lopsided electrical charge that attracts other atoms. </a:t>
            </a:r>
          </a:p>
          <a:p>
            <a:pPr marL="82550" indent="-6350">
              <a:buNone/>
            </a:pPr>
            <a:r>
              <a:rPr lang="en-US" sz="1900" dirty="0" smtClean="0"/>
              <a:t>The end of the molecule with the two hydrogen atoms is positively charged. </a:t>
            </a:r>
          </a:p>
          <a:p>
            <a:pPr marL="82550" indent="-6350">
              <a:buNone/>
            </a:pPr>
            <a:r>
              <a:rPr lang="en-US" sz="1900" dirty="0" smtClean="0"/>
              <a:t>The other end, with the oxygen, is negatively charged. </a:t>
            </a:r>
          </a:p>
          <a:p>
            <a:pPr marL="82550" indent="-6350">
              <a:buNone/>
            </a:pPr>
            <a:r>
              <a:rPr lang="en-US" sz="1900" dirty="0" smtClean="0"/>
              <a:t>Just like in a magnet, where north poles are attracted to south poles ('opposites attract'), the positive end of the water molecule will connect with the negative end of other molecules.</a:t>
            </a:r>
            <a:endParaRPr lang="ru-RU" sz="19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320"/>
            <a:ext cx="7746064" cy="922432"/>
          </a:xfrm>
        </p:spPr>
        <p:txBody>
          <a:bodyPr>
            <a:normAutofit/>
          </a:bodyPr>
          <a:lstStyle/>
          <a:p>
            <a:r>
              <a:rPr lang="en-US" sz="2800" b="1" dirty="0" smtClean="0"/>
              <a:t>Water's Attraction to Other Polar Molecules</a:t>
            </a:r>
            <a:endParaRPr lang="ru-RU" sz="2800" dirty="0"/>
          </a:p>
        </p:txBody>
      </p:sp>
      <p:sp>
        <p:nvSpPr>
          <p:cNvPr id="12" name="Содержимое 11"/>
          <p:cNvSpPr>
            <a:spLocks noGrp="1"/>
          </p:cNvSpPr>
          <p:nvPr>
            <p:ph sz="half" idx="1"/>
          </p:nvPr>
        </p:nvSpPr>
        <p:spPr>
          <a:xfrm>
            <a:off x="1187624" y="1196752"/>
            <a:ext cx="7456872" cy="2553072"/>
          </a:xfrm>
        </p:spPr>
        <p:txBody>
          <a:bodyPr>
            <a:normAutofit fontScale="92500" lnSpcReduction="10000"/>
          </a:bodyPr>
          <a:lstStyle/>
          <a:p>
            <a:pPr>
              <a:buNone/>
            </a:pPr>
            <a:r>
              <a:rPr lang="en-US" dirty="0" smtClean="0"/>
              <a:t>	</a:t>
            </a:r>
            <a:r>
              <a:rPr lang="en-US" sz="2000" b="1" dirty="0" smtClean="0"/>
              <a:t>Cohesion</a:t>
            </a:r>
            <a:r>
              <a:rPr lang="en-US" sz="2000" dirty="0" smtClean="0"/>
              <a:t>, otherwise known as water's attraction to other water molecules, is one of the major properties of water. Water's polarity lends it to be attracted to other water molecules. The hydrogen bonds in water hold other water molecules together. </a:t>
            </a:r>
          </a:p>
          <a:p>
            <a:pPr>
              <a:buNone/>
            </a:pPr>
            <a:r>
              <a:rPr lang="en-US" sz="2000" dirty="0" smtClean="0"/>
              <a:t>Due to water's cohesiveness:</a:t>
            </a:r>
          </a:p>
          <a:p>
            <a:r>
              <a:rPr lang="en-US" sz="2000" dirty="0" smtClean="0"/>
              <a:t>Liquid water has surface tension. This allows for insects, such as Water Striders, to walk on water.</a:t>
            </a:r>
          </a:p>
          <a:p>
            <a:r>
              <a:rPr lang="en-US" sz="2000" dirty="0" smtClean="0"/>
              <a:t>Water is a liquid at moderate temperatures, and not a gas.</a:t>
            </a:r>
          </a:p>
          <a:p>
            <a:pPr>
              <a:buNone/>
            </a:pPr>
            <a:endParaRPr lang="ru-RU" sz="1700" dirty="0"/>
          </a:p>
        </p:txBody>
      </p:sp>
      <p:sp>
        <p:nvSpPr>
          <p:cNvPr id="25" name="Хорда 24"/>
          <p:cNvSpPr/>
          <p:nvPr/>
        </p:nvSpPr>
        <p:spPr>
          <a:xfrm rot="5400000">
            <a:off x="2824314" y="3376487"/>
            <a:ext cx="1706761" cy="2531868"/>
          </a:xfrm>
          <a:prstGeom prst="chord">
            <a:avLst>
              <a:gd name="adj1" fmla="val 5363747"/>
              <a:gd name="adj2" fmla="val 1620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Прямоугольник 19"/>
          <p:cNvSpPr/>
          <p:nvPr/>
        </p:nvSpPr>
        <p:spPr>
          <a:xfrm>
            <a:off x="2195737" y="4653136"/>
            <a:ext cx="2952328" cy="288032"/>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Блок-схема: узел 25"/>
          <p:cNvSpPr/>
          <p:nvPr/>
        </p:nvSpPr>
        <p:spPr>
          <a:xfrm>
            <a:off x="3563889" y="3933056"/>
            <a:ext cx="216024" cy="216024"/>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7" name="Блок-схема: узел 26"/>
          <p:cNvSpPr/>
          <p:nvPr/>
        </p:nvSpPr>
        <p:spPr>
          <a:xfrm>
            <a:off x="4067945" y="3933056"/>
            <a:ext cx="216024" cy="216024"/>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8" name="Блок-схема: узел 27"/>
          <p:cNvSpPr/>
          <p:nvPr/>
        </p:nvSpPr>
        <p:spPr>
          <a:xfrm>
            <a:off x="3059833" y="4365104"/>
            <a:ext cx="216024" cy="216024"/>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32" name="Блок-схема: узел 31"/>
          <p:cNvSpPr/>
          <p:nvPr/>
        </p:nvSpPr>
        <p:spPr>
          <a:xfrm>
            <a:off x="3563889" y="4365104"/>
            <a:ext cx="216024" cy="216024"/>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4067945" y="4365104"/>
            <a:ext cx="216024" cy="216024"/>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36" name="Блок-схема: узел 35"/>
          <p:cNvSpPr/>
          <p:nvPr/>
        </p:nvSpPr>
        <p:spPr>
          <a:xfrm>
            <a:off x="3059833" y="3933056"/>
            <a:ext cx="216024" cy="216024"/>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cxnSp>
        <p:nvCxnSpPr>
          <p:cNvPr id="38" name="Прямая со стрелкой 37"/>
          <p:cNvCxnSpPr>
            <a:stCxn id="36" idx="6"/>
            <a:endCxn id="26" idx="2"/>
          </p:cNvCxnSpPr>
          <p:nvPr/>
        </p:nvCxnSpPr>
        <p:spPr>
          <a:xfrm>
            <a:off x="3275857" y="4041068"/>
            <a:ext cx="2880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3779913" y="4005064"/>
            <a:ext cx="2880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3275857" y="4437112"/>
            <a:ext cx="2880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3779913" y="4437112"/>
            <a:ext cx="2880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stCxn id="36" idx="4"/>
            <a:endCxn id="28" idx="0"/>
          </p:cNvCxnSpPr>
          <p:nvPr/>
        </p:nvCxnSpPr>
        <p:spPr>
          <a:xfrm rot="5400000">
            <a:off x="3059833" y="4257092"/>
            <a:ext cx="21602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rot="5400000">
            <a:off x="3528678" y="4256298"/>
            <a:ext cx="21602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rot="5400000">
            <a:off x="4032734" y="4256298"/>
            <a:ext cx="21602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6228184" y="4077072"/>
            <a:ext cx="2771800" cy="1922730"/>
            <a:chOff x="6228184" y="4149080"/>
            <a:chExt cx="2771800" cy="1922730"/>
          </a:xfrm>
        </p:grpSpPr>
        <p:pic>
          <p:nvPicPr>
            <p:cNvPr id="15366" name="Picture 6" descr="https://ka-perseus-images.s3.amazonaws.com/881f17e3a6282a843d48c87a2eee4e4dd050134b.png"/>
            <p:cNvPicPr>
              <a:picLocks noChangeAspect="1" noChangeArrowheads="1"/>
            </p:cNvPicPr>
            <p:nvPr/>
          </p:nvPicPr>
          <p:blipFill>
            <a:blip r:embed="rId2" cstate="print"/>
            <a:srcRect/>
            <a:stretch>
              <a:fillRect/>
            </a:stretch>
          </p:blipFill>
          <p:spPr bwMode="auto">
            <a:xfrm>
              <a:off x="6228184" y="4149080"/>
              <a:ext cx="2771800" cy="1656184"/>
            </a:xfrm>
            <a:prstGeom prst="rect">
              <a:avLst/>
            </a:prstGeom>
            <a:noFill/>
          </p:spPr>
        </p:pic>
        <p:sp>
          <p:nvSpPr>
            <p:cNvPr id="68" name="Прямоугольник 67"/>
            <p:cNvSpPr/>
            <p:nvPr/>
          </p:nvSpPr>
          <p:spPr>
            <a:xfrm>
              <a:off x="6228184" y="5733256"/>
              <a:ext cx="2664296" cy="338554"/>
            </a:xfrm>
            <a:prstGeom prst="rect">
              <a:avLst/>
            </a:prstGeom>
          </p:spPr>
          <p:txBody>
            <a:bodyPr wrap="square">
              <a:spAutoFit/>
            </a:bodyPr>
            <a:lstStyle/>
            <a:p>
              <a:r>
                <a:rPr lang="ro-MO" sz="800" dirty="0" smtClean="0"/>
                <a:t>http://cnx.org/resources/c76ff0948f3e68952380b2e687f5a970b4fb742b/CNX_Chem_10_02_Droplet.jpg</a:t>
              </a:r>
              <a:endParaRPr lang="ru-RU" sz="800" dirty="0"/>
            </a:p>
          </p:txBody>
        </p:sp>
      </p:grpSp>
      <p:grpSp>
        <p:nvGrpSpPr>
          <p:cNvPr id="29" name="Группа 28"/>
          <p:cNvGrpSpPr/>
          <p:nvPr/>
        </p:nvGrpSpPr>
        <p:grpSpPr>
          <a:xfrm>
            <a:off x="1115616" y="5229200"/>
            <a:ext cx="4968552" cy="1439580"/>
            <a:chOff x="1187624" y="5229200"/>
            <a:chExt cx="4968552" cy="1439580"/>
          </a:xfrm>
        </p:grpSpPr>
        <p:pic>
          <p:nvPicPr>
            <p:cNvPr id="3074" name="Picture 2" descr="A photo and a diagram as shown and a right-facing arrow leads from the photo to the image. The photo shows an insect standing on the surface of a sample of water. The image shows a square background that is two thirds covered in blue spheres that are closely packet together. A brown line starts at the upper left corner of the background and rests on top of the first row of spheres. The sphere directly under this low point of the line has four arrows drawn on it that face to both sides and downward. A sphere in the bottom center of the image has six arrows drawn on it that all face outward in different directions."/>
            <p:cNvPicPr>
              <a:picLocks noChangeAspect="1" noChangeArrowheads="1"/>
            </p:cNvPicPr>
            <p:nvPr/>
          </p:nvPicPr>
          <p:blipFill>
            <a:blip r:embed="rId3" cstate="print"/>
            <a:srcRect/>
            <a:stretch>
              <a:fillRect/>
            </a:stretch>
          </p:blipFill>
          <p:spPr bwMode="auto">
            <a:xfrm>
              <a:off x="1187624" y="5229200"/>
              <a:ext cx="4968552" cy="1192452"/>
            </a:xfrm>
            <a:prstGeom prst="rect">
              <a:avLst/>
            </a:prstGeom>
            <a:noFill/>
          </p:spPr>
        </p:pic>
        <p:sp>
          <p:nvSpPr>
            <p:cNvPr id="24" name="Прямоугольник 23"/>
            <p:cNvSpPr/>
            <p:nvPr/>
          </p:nvSpPr>
          <p:spPr>
            <a:xfrm>
              <a:off x="1547664" y="6453336"/>
              <a:ext cx="4572000" cy="215444"/>
            </a:xfrm>
            <a:prstGeom prst="rect">
              <a:avLst/>
            </a:prstGeom>
          </p:spPr>
          <p:txBody>
            <a:bodyPr>
              <a:spAutoFit/>
            </a:bodyPr>
            <a:lstStyle/>
            <a:p>
              <a:pPr algn="r"/>
              <a:r>
                <a:rPr lang="ro-MO" sz="800" dirty="0" smtClean="0"/>
                <a:t>http://cnx.org/resources/0738f6772fde761a9a391f0f3ea7cbc7e1791703/CNX_Chem_10_02_Strider.jpg</a:t>
              </a:r>
              <a:endParaRPr lang="ru-RU" sz="8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Похожее изображение"/>
          <p:cNvPicPr>
            <a:picLocks noChangeAspect="1" noChangeArrowheads="1"/>
          </p:cNvPicPr>
          <p:nvPr/>
        </p:nvPicPr>
        <p:blipFill>
          <a:blip r:embed="rId2" cstate="print"/>
          <a:srcRect/>
          <a:stretch>
            <a:fillRect/>
          </a:stretch>
        </p:blipFill>
        <p:spPr bwMode="auto">
          <a:xfrm>
            <a:off x="5724128" y="2492896"/>
            <a:ext cx="3143250" cy="4124326"/>
          </a:xfrm>
          <a:prstGeom prst="rect">
            <a:avLst/>
          </a:prstGeom>
          <a:noFill/>
        </p:spPr>
      </p:pic>
      <p:sp>
        <p:nvSpPr>
          <p:cNvPr id="2" name="Заголовок 1"/>
          <p:cNvSpPr>
            <a:spLocks noGrp="1"/>
          </p:cNvSpPr>
          <p:nvPr>
            <p:ph type="title"/>
          </p:nvPr>
        </p:nvSpPr>
        <p:spPr>
          <a:xfrm>
            <a:off x="1187624" y="274320"/>
            <a:ext cx="7746064" cy="706408"/>
          </a:xfrm>
        </p:spPr>
        <p:txBody>
          <a:bodyPr>
            <a:normAutofit/>
          </a:bodyPr>
          <a:lstStyle/>
          <a:p>
            <a:r>
              <a:rPr lang="en-US" sz="2800" b="1" dirty="0" smtClean="0"/>
              <a:t>Water's Attraction to Other Polar Molecules</a:t>
            </a:r>
            <a:endParaRPr lang="ru-RU" sz="2800" dirty="0"/>
          </a:p>
        </p:txBody>
      </p:sp>
      <p:sp>
        <p:nvSpPr>
          <p:cNvPr id="12" name="Содержимое 11"/>
          <p:cNvSpPr>
            <a:spLocks noGrp="1"/>
          </p:cNvSpPr>
          <p:nvPr>
            <p:ph sz="half" idx="1"/>
          </p:nvPr>
        </p:nvSpPr>
        <p:spPr>
          <a:xfrm>
            <a:off x="1187624" y="1052736"/>
            <a:ext cx="7456872" cy="1944216"/>
          </a:xfrm>
        </p:spPr>
        <p:txBody>
          <a:bodyPr>
            <a:normAutofit lnSpcReduction="10000"/>
          </a:bodyPr>
          <a:lstStyle/>
          <a:p>
            <a:pPr marL="82550" indent="-6350">
              <a:buNone/>
            </a:pPr>
            <a:r>
              <a:rPr lang="en-US" sz="2000" b="1" dirty="0" smtClean="0"/>
              <a:t>Adhesion. </a:t>
            </a:r>
            <a:r>
              <a:rPr lang="en-US" sz="2000" dirty="0" smtClean="0"/>
              <a:t>Water's attraction between molecules of a different substance is called adhesion. Water is adhesive to any molecule it can form hydrogen bonds with. Due to water's adhesiveness:</a:t>
            </a:r>
          </a:p>
          <a:p>
            <a:pPr marL="82550" indent="-6350">
              <a:buNone/>
            </a:pPr>
            <a:r>
              <a:rPr lang="en-US" sz="2000" dirty="0" smtClean="0"/>
              <a:t>Capillary action occurs. For example, when you have a narrow tube in water, the water will rise up the tube because of water's adhesiveness to the glass "climbing" up the tube.</a:t>
            </a:r>
            <a:endParaRPr lang="ru-RU" sz="1700" dirty="0"/>
          </a:p>
        </p:txBody>
      </p:sp>
      <p:grpSp>
        <p:nvGrpSpPr>
          <p:cNvPr id="56" name="Группа 55"/>
          <p:cNvGrpSpPr/>
          <p:nvPr/>
        </p:nvGrpSpPr>
        <p:grpSpPr>
          <a:xfrm>
            <a:off x="1187624" y="3717032"/>
            <a:ext cx="1440160" cy="1728192"/>
            <a:chOff x="1187624" y="3573016"/>
            <a:chExt cx="1440160" cy="1728192"/>
          </a:xfrm>
        </p:grpSpPr>
        <p:sp>
          <p:nvSpPr>
            <p:cNvPr id="35" name="Прямоугольник 34"/>
            <p:cNvSpPr/>
            <p:nvPr/>
          </p:nvSpPr>
          <p:spPr>
            <a:xfrm>
              <a:off x="1763688" y="3573016"/>
              <a:ext cx="288032" cy="1512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4" name="Блок-схема: магнитный диск 23"/>
            <p:cNvSpPr/>
            <p:nvPr/>
          </p:nvSpPr>
          <p:spPr>
            <a:xfrm>
              <a:off x="1187624" y="4725144"/>
              <a:ext cx="1440160"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0" name="Блок-схема: магнитный диск 29"/>
            <p:cNvSpPr/>
            <p:nvPr/>
          </p:nvSpPr>
          <p:spPr>
            <a:xfrm>
              <a:off x="1763688" y="4437112"/>
              <a:ext cx="288032" cy="4320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grpSp>
      <p:pic>
        <p:nvPicPr>
          <p:cNvPr id="17410" name="Picture 2" descr="A photograph shows a person’s hand being held by a person wearing medical gloves. A thin glass tube is pressed against the persons finger and blood is moving up the tube."/>
          <p:cNvPicPr>
            <a:picLocks noChangeAspect="1" noChangeArrowheads="1"/>
          </p:cNvPicPr>
          <p:nvPr/>
        </p:nvPicPr>
        <p:blipFill>
          <a:blip r:embed="rId3" cstate="print"/>
          <a:srcRect/>
          <a:stretch>
            <a:fillRect/>
          </a:stretch>
        </p:blipFill>
        <p:spPr bwMode="auto">
          <a:xfrm>
            <a:off x="2771800" y="3861048"/>
            <a:ext cx="2808312" cy="2117036"/>
          </a:xfrm>
          <a:prstGeom prst="rect">
            <a:avLst/>
          </a:prstGeom>
          <a:noFill/>
        </p:spPr>
      </p:pic>
      <p:sp>
        <p:nvSpPr>
          <p:cNvPr id="37" name="Прямоугольник 36"/>
          <p:cNvSpPr/>
          <p:nvPr/>
        </p:nvSpPr>
        <p:spPr>
          <a:xfrm>
            <a:off x="2699792" y="3140968"/>
            <a:ext cx="2952328" cy="738664"/>
          </a:xfrm>
          <a:prstGeom prst="rect">
            <a:avLst/>
          </a:prstGeom>
        </p:spPr>
        <p:txBody>
          <a:bodyPr wrap="square">
            <a:spAutoFit/>
          </a:bodyPr>
          <a:lstStyle/>
          <a:p>
            <a:r>
              <a:rPr lang="en-US" sz="1400" dirty="0"/>
              <a:t>Blood is collected for medical analysis by capillary action, which draws blood into a small diameter glass tube.</a:t>
            </a:r>
            <a:endParaRPr lang="ru-RU" sz="1400" dirty="0"/>
          </a:p>
        </p:txBody>
      </p:sp>
      <p:sp>
        <p:nvSpPr>
          <p:cNvPr id="39" name="Прямоугольник 38"/>
          <p:cNvSpPr/>
          <p:nvPr/>
        </p:nvSpPr>
        <p:spPr>
          <a:xfrm>
            <a:off x="2771800" y="5949280"/>
            <a:ext cx="2664296" cy="338554"/>
          </a:xfrm>
          <a:prstGeom prst="rect">
            <a:avLst/>
          </a:prstGeom>
        </p:spPr>
        <p:txBody>
          <a:bodyPr wrap="square">
            <a:spAutoFit/>
          </a:bodyPr>
          <a:lstStyle/>
          <a:p>
            <a:r>
              <a:rPr lang="ro-MO" sz="800" dirty="0" smtClean="0"/>
              <a:t>http://cnx.org/resources/43a911369ae8892e6cb47328bb112776af3ac555/CNX_Chem_10_02_BloodDraw.jpg</a:t>
            </a:r>
            <a:endParaRPr lang="ru-RU" sz="800" dirty="0"/>
          </a:p>
        </p:txBody>
      </p:sp>
      <p:cxnSp>
        <p:nvCxnSpPr>
          <p:cNvPr id="42" name="Скругленная соединительная линия 41"/>
          <p:cNvCxnSpPr/>
          <p:nvPr/>
        </p:nvCxnSpPr>
        <p:spPr>
          <a:xfrm rot="5400000">
            <a:off x="2087724" y="2816932"/>
            <a:ext cx="864096" cy="7920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6623720" y="5733256"/>
            <a:ext cx="2520280" cy="215444"/>
          </a:xfrm>
          <a:prstGeom prst="rect">
            <a:avLst/>
          </a:prstGeom>
        </p:spPr>
        <p:txBody>
          <a:bodyPr wrap="square">
            <a:spAutoFit/>
          </a:bodyPr>
          <a:lstStyle/>
          <a:p>
            <a:r>
              <a:rPr lang="ro-MO" sz="800" dirty="0" smtClean="0"/>
              <a:t>http://biosejati.files.wordpress.com/2012/02/image49.png</a:t>
            </a:r>
            <a:endParaRPr lang="ru-RU"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498080" cy="1143000"/>
          </a:xfrm>
        </p:spPr>
        <p:txBody>
          <a:bodyPr>
            <a:normAutofit/>
          </a:bodyPr>
          <a:lstStyle/>
          <a:p>
            <a:r>
              <a:rPr lang="en-US" sz="2800" b="1" dirty="0" smtClean="0"/>
              <a:t>Water's polarity allows it to dissolve other polar substances very easily</a:t>
            </a:r>
            <a:endParaRPr lang="ru-RU" sz="2800" b="1" dirty="0"/>
          </a:p>
        </p:txBody>
      </p:sp>
      <p:sp>
        <p:nvSpPr>
          <p:cNvPr id="3" name="Содержимое 2"/>
          <p:cNvSpPr>
            <a:spLocks noGrp="1"/>
          </p:cNvSpPr>
          <p:nvPr>
            <p:ph idx="1"/>
          </p:nvPr>
        </p:nvSpPr>
        <p:spPr>
          <a:xfrm>
            <a:off x="1259632" y="1412776"/>
            <a:ext cx="7498080" cy="1728192"/>
          </a:xfrm>
        </p:spPr>
        <p:txBody>
          <a:bodyPr>
            <a:normAutofit lnSpcReduction="10000"/>
          </a:bodyPr>
          <a:lstStyle/>
          <a:p>
            <a:pPr marL="82550" indent="4763">
              <a:buNone/>
            </a:pPr>
            <a:r>
              <a:rPr lang="en-US" sz="1800" dirty="0" smtClean="0"/>
              <a:t>When a polar substance is put in water, the positive ends of its molecules are attracted to the negative ends of the water molecules, and vice versa. The attractions cause the molecules of the new substance to be mixed uniformly with the water molecules. Water dissolves more substances than any other liquid - even the strongest acid! Because of this, it is often called the 'universal solvent</a:t>
            </a:r>
            <a:endParaRPr lang="ru-RU" sz="1800" dirty="0"/>
          </a:p>
        </p:txBody>
      </p:sp>
      <p:sp>
        <p:nvSpPr>
          <p:cNvPr id="4" name="Прямоугольник 3"/>
          <p:cNvSpPr/>
          <p:nvPr/>
        </p:nvSpPr>
        <p:spPr>
          <a:xfrm>
            <a:off x="1331640" y="5517232"/>
            <a:ext cx="7416824" cy="923330"/>
          </a:xfrm>
          <a:prstGeom prst="rect">
            <a:avLst/>
          </a:prstGeom>
        </p:spPr>
        <p:txBody>
          <a:bodyPr wrap="square">
            <a:spAutoFit/>
          </a:bodyPr>
          <a:lstStyle/>
          <a:p>
            <a:r>
              <a:rPr lang="en-US" dirty="0" smtClean="0"/>
              <a:t>The dissolving power of water is very important for life on Earth.</a:t>
            </a:r>
          </a:p>
          <a:p>
            <a:r>
              <a:rPr lang="en-US" dirty="0" smtClean="0"/>
              <a:t> Wherever water goes, it carries dissolved chemicals, minerals, and nutrients that are used to support living things.</a:t>
            </a:r>
            <a:endParaRPr lang="ru-RU" dirty="0"/>
          </a:p>
        </p:txBody>
      </p:sp>
      <p:grpSp>
        <p:nvGrpSpPr>
          <p:cNvPr id="72" name="Группа 71"/>
          <p:cNvGrpSpPr/>
          <p:nvPr/>
        </p:nvGrpSpPr>
        <p:grpSpPr>
          <a:xfrm>
            <a:off x="1403648" y="2996952"/>
            <a:ext cx="6961271" cy="2232248"/>
            <a:chOff x="1216274" y="2852936"/>
            <a:chExt cx="6961271" cy="2232248"/>
          </a:xfrm>
        </p:grpSpPr>
        <p:pic>
          <p:nvPicPr>
            <p:cNvPr id="10" name="Рисунок 9" descr="822981.jpeg"/>
            <p:cNvPicPr>
              <a:picLocks noChangeAspect="1"/>
            </p:cNvPicPr>
            <p:nvPr/>
          </p:nvPicPr>
          <p:blipFill>
            <a:blip r:embed="rId2" cstate="print"/>
            <a:stretch>
              <a:fillRect/>
            </a:stretch>
          </p:blipFill>
          <p:spPr>
            <a:xfrm rot="20625260">
              <a:off x="1216274" y="3349868"/>
              <a:ext cx="2032704" cy="1524528"/>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rot="20690629">
              <a:off x="1475656" y="4653136"/>
              <a:ext cx="1697901" cy="276999"/>
            </a:xfrm>
            <a:prstGeom prst="rect">
              <a:avLst/>
            </a:prstGeom>
            <a:noFill/>
          </p:spPr>
          <p:txBody>
            <a:bodyPr wrap="none" rtlCol="0">
              <a:spAutoFit/>
            </a:bodyPr>
            <a:lstStyle/>
            <a:p>
              <a:r>
                <a:rPr lang="en-US" sz="1200" dirty="0" smtClean="0">
                  <a:solidFill>
                    <a:schemeClr val="accent1">
                      <a:lumMod val="75000"/>
                    </a:schemeClr>
                  </a:solidFill>
                </a:rPr>
                <a:t>Copper (II) sulphate salt</a:t>
              </a:r>
              <a:endParaRPr lang="ru-RU" sz="1200" dirty="0">
                <a:solidFill>
                  <a:schemeClr val="accent1">
                    <a:lumMod val="75000"/>
                  </a:schemeClr>
                </a:solidFill>
              </a:endParaRPr>
            </a:p>
          </p:txBody>
        </p:sp>
        <p:sp>
          <p:nvSpPr>
            <p:cNvPr id="18" name="Штриховая стрелка вправо 17"/>
            <p:cNvSpPr/>
            <p:nvPr/>
          </p:nvSpPr>
          <p:spPr>
            <a:xfrm>
              <a:off x="5364088" y="4005064"/>
              <a:ext cx="864096" cy="432048"/>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pSp>
          <p:nvGrpSpPr>
            <p:cNvPr id="61" name="Группа 60"/>
            <p:cNvGrpSpPr/>
            <p:nvPr/>
          </p:nvGrpSpPr>
          <p:grpSpPr>
            <a:xfrm>
              <a:off x="6516216" y="3068960"/>
              <a:ext cx="1661329" cy="2016224"/>
              <a:chOff x="6372200" y="3068960"/>
              <a:chExt cx="1661329" cy="2016224"/>
            </a:xfrm>
          </p:grpSpPr>
          <p:grpSp>
            <p:nvGrpSpPr>
              <p:cNvPr id="13" name="Группа 12"/>
              <p:cNvGrpSpPr/>
              <p:nvPr/>
            </p:nvGrpSpPr>
            <p:grpSpPr>
              <a:xfrm>
                <a:off x="6372200" y="3068960"/>
                <a:ext cx="1661329" cy="2016224"/>
                <a:chOff x="3059832" y="3068959"/>
                <a:chExt cx="1661329" cy="2016224"/>
              </a:xfrm>
            </p:grpSpPr>
            <p:sp>
              <p:nvSpPr>
                <p:cNvPr id="14" name="Блок-схема: магнитный диск 13"/>
                <p:cNvSpPr/>
                <p:nvPr/>
              </p:nvSpPr>
              <p:spPr>
                <a:xfrm>
                  <a:off x="3059833" y="3068959"/>
                  <a:ext cx="1661328" cy="2011081"/>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5" name="Блок-схема: магнитный диск 14"/>
                <p:cNvSpPr/>
                <p:nvPr/>
              </p:nvSpPr>
              <p:spPr>
                <a:xfrm>
                  <a:off x="3059832" y="3861048"/>
                  <a:ext cx="1661327" cy="1224135"/>
                </a:xfrm>
                <a:prstGeom prst="flowChartMagneticDisk">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b="1" dirty="0">
                    <a:solidFill>
                      <a:schemeClr val="bg1"/>
                    </a:solidFill>
                  </a:endParaRPr>
                </a:p>
              </p:txBody>
            </p:sp>
          </p:grpSp>
          <p:sp>
            <p:nvSpPr>
              <p:cNvPr id="19" name="Овал 18"/>
              <p:cNvSpPr/>
              <p:nvPr/>
            </p:nvSpPr>
            <p:spPr>
              <a:xfrm>
                <a:off x="6588224" y="42930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0" name="Овал 19"/>
              <p:cNvSpPr/>
              <p:nvPr/>
            </p:nvSpPr>
            <p:spPr>
              <a:xfrm>
                <a:off x="6732240" y="44371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6876256" y="465313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2" name="Овал 21"/>
              <p:cNvSpPr/>
              <p:nvPr/>
            </p:nvSpPr>
            <p:spPr>
              <a:xfrm>
                <a:off x="6444208" y="458112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3" name="Овал 22"/>
              <p:cNvSpPr/>
              <p:nvPr/>
            </p:nvSpPr>
            <p:spPr>
              <a:xfrm>
                <a:off x="6948264" y="436510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4" name="Овал 23"/>
              <p:cNvSpPr/>
              <p:nvPr/>
            </p:nvSpPr>
            <p:spPr>
              <a:xfrm>
                <a:off x="7100664" y="45175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7308304" y="458112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6" name="Овал 25"/>
              <p:cNvSpPr/>
              <p:nvPr/>
            </p:nvSpPr>
            <p:spPr>
              <a:xfrm>
                <a:off x="7308304" y="436510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7" name="Овал 26"/>
              <p:cNvSpPr/>
              <p:nvPr/>
            </p:nvSpPr>
            <p:spPr>
              <a:xfrm>
                <a:off x="7524328" y="45091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7740352" y="458112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9" name="Овал 28"/>
              <p:cNvSpPr/>
              <p:nvPr/>
            </p:nvSpPr>
            <p:spPr>
              <a:xfrm>
                <a:off x="7668344" y="42930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0" name="Овал 29"/>
              <p:cNvSpPr/>
              <p:nvPr/>
            </p:nvSpPr>
            <p:spPr>
              <a:xfrm>
                <a:off x="6660232" y="47251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6372200"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524328" y="47251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092280" y="47971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884368"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7884368" y="47971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7308304" y="486916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7" name="Овал 36"/>
              <p:cNvSpPr/>
              <p:nvPr/>
            </p:nvSpPr>
            <p:spPr>
              <a:xfrm>
                <a:off x="6876256" y="486916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8" name="Овал 37"/>
              <p:cNvSpPr/>
              <p:nvPr/>
            </p:nvSpPr>
            <p:spPr>
              <a:xfrm>
                <a:off x="6444208" y="479715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9" name="Овал 38"/>
              <p:cNvSpPr/>
              <p:nvPr/>
            </p:nvSpPr>
            <p:spPr>
              <a:xfrm>
                <a:off x="6372200" y="414908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2" name="Овал 41"/>
              <p:cNvSpPr/>
              <p:nvPr/>
            </p:nvSpPr>
            <p:spPr>
              <a:xfrm>
                <a:off x="7668344" y="486916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pSp>
        <p:sp>
          <p:nvSpPr>
            <p:cNvPr id="64" name="TextBox 63"/>
            <p:cNvSpPr txBox="1"/>
            <p:nvPr/>
          </p:nvSpPr>
          <p:spPr>
            <a:xfrm>
              <a:off x="6300192" y="3861048"/>
              <a:ext cx="1872208" cy="461665"/>
            </a:xfrm>
            <a:prstGeom prst="rect">
              <a:avLst/>
            </a:prstGeom>
            <a:noFill/>
          </p:spPr>
          <p:txBody>
            <a:bodyPr wrap="square" rtlCol="0">
              <a:spAutoFit/>
            </a:bodyPr>
            <a:lstStyle/>
            <a:p>
              <a:pPr algn="ctr"/>
              <a:r>
                <a:rPr lang="en-US" sz="1200" dirty="0" smtClean="0">
                  <a:solidFill>
                    <a:schemeClr val="accent1">
                      <a:lumMod val="75000"/>
                    </a:schemeClr>
                  </a:solidFill>
                </a:rPr>
                <a:t>Solution of copper sulphate</a:t>
              </a:r>
              <a:endParaRPr lang="ru-RU" sz="1200" dirty="0">
                <a:solidFill>
                  <a:schemeClr val="accent1">
                    <a:lumMod val="75000"/>
                  </a:schemeClr>
                </a:solidFill>
              </a:endParaRPr>
            </a:p>
          </p:txBody>
        </p:sp>
        <p:grpSp>
          <p:nvGrpSpPr>
            <p:cNvPr id="70" name="Группа 69"/>
            <p:cNvGrpSpPr/>
            <p:nvPr/>
          </p:nvGrpSpPr>
          <p:grpSpPr>
            <a:xfrm>
              <a:off x="3419872" y="3068960"/>
              <a:ext cx="1661329" cy="2016224"/>
              <a:chOff x="3419872" y="3068960"/>
              <a:chExt cx="1661329" cy="2016224"/>
            </a:xfrm>
          </p:grpSpPr>
          <p:sp>
            <p:nvSpPr>
              <p:cNvPr id="5" name="Блок-схема: магнитный диск 4"/>
              <p:cNvSpPr/>
              <p:nvPr/>
            </p:nvSpPr>
            <p:spPr>
              <a:xfrm>
                <a:off x="3419872" y="3068960"/>
                <a:ext cx="1661329" cy="2011081"/>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pSp>
            <p:nvGrpSpPr>
              <p:cNvPr id="69" name="Группа 68"/>
              <p:cNvGrpSpPr/>
              <p:nvPr/>
            </p:nvGrpSpPr>
            <p:grpSpPr>
              <a:xfrm>
                <a:off x="3419872" y="3861048"/>
                <a:ext cx="1656184" cy="1224136"/>
                <a:chOff x="3419872" y="3861048"/>
                <a:chExt cx="1656184" cy="1224136"/>
              </a:xfrm>
            </p:grpSpPr>
            <p:sp>
              <p:nvSpPr>
                <p:cNvPr id="6" name="Блок-схема: магнитный диск 5"/>
                <p:cNvSpPr/>
                <p:nvPr/>
              </p:nvSpPr>
              <p:spPr>
                <a:xfrm>
                  <a:off x="3419872" y="3861048"/>
                  <a:ext cx="1656184" cy="1224136"/>
                </a:xfrm>
                <a:prstGeom prst="flowChartMagneticDis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002">
                  <a:schemeClr val="lt1"/>
                </a:fillRef>
                <a:effectRef idx="0">
                  <a:schemeClr val="accent1"/>
                </a:effectRef>
                <a:fontRef idx="minor">
                  <a:schemeClr val="dk1"/>
                </a:fontRef>
              </p:style>
              <p:txBody>
                <a:bodyPr rtlCol="0" anchor="ctr"/>
                <a:lstStyle/>
                <a:p>
                  <a:pPr algn="ct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6" name="Овал 45"/>
                <p:cNvSpPr/>
                <p:nvPr/>
              </p:nvSpPr>
              <p:spPr>
                <a:xfrm>
                  <a:off x="3563888" y="443711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7" name="Овал 46"/>
                <p:cNvSpPr/>
                <p:nvPr/>
              </p:nvSpPr>
              <p:spPr>
                <a:xfrm>
                  <a:off x="3851920" y="486916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8" name="Овал 47"/>
                <p:cNvSpPr/>
                <p:nvPr/>
              </p:nvSpPr>
              <p:spPr>
                <a:xfrm>
                  <a:off x="4067944" y="472514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9" name="Овал 48"/>
                <p:cNvSpPr/>
                <p:nvPr/>
              </p:nvSpPr>
              <p:spPr>
                <a:xfrm>
                  <a:off x="3491880" y="422108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0" name="Овал 49"/>
                <p:cNvSpPr/>
                <p:nvPr/>
              </p:nvSpPr>
              <p:spPr>
                <a:xfrm>
                  <a:off x="4788024" y="479715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1" name="Овал 50"/>
                <p:cNvSpPr/>
                <p:nvPr/>
              </p:nvSpPr>
              <p:spPr>
                <a:xfrm>
                  <a:off x="4499992" y="479715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2" name="Овал 51"/>
                <p:cNvSpPr/>
                <p:nvPr/>
              </p:nvSpPr>
              <p:spPr>
                <a:xfrm>
                  <a:off x="4283968" y="486916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3" name="Овал 52"/>
                <p:cNvSpPr/>
                <p:nvPr/>
              </p:nvSpPr>
              <p:spPr>
                <a:xfrm>
                  <a:off x="4716016" y="458112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4" name="Овал 53"/>
                <p:cNvSpPr/>
                <p:nvPr/>
              </p:nvSpPr>
              <p:spPr>
                <a:xfrm>
                  <a:off x="3491880" y="472514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5" name="Овал 54"/>
                <p:cNvSpPr/>
                <p:nvPr/>
              </p:nvSpPr>
              <p:spPr>
                <a:xfrm>
                  <a:off x="4860032" y="436510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6" name="Овал 55"/>
                <p:cNvSpPr/>
                <p:nvPr/>
              </p:nvSpPr>
              <p:spPr>
                <a:xfrm>
                  <a:off x="3707904" y="465313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7" name="Овал 56"/>
                <p:cNvSpPr/>
                <p:nvPr/>
              </p:nvSpPr>
              <p:spPr>
                <a:xfrm>
                  <a:off x="3851920" y="450912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8" name="Овал 57"/>
                <p:cNvSpPr/>
                <p:nvPr/>
              </p:nvSpPr>
              <p:spPr>
                <a:xfrm>
                  <a:off x="4644008" y="42930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9" name="Овал 58"/>
                <p:cNvSpPr/>
                <p:nvPr/>
              </p:nvSpPr>
              <p:spPr>
                <a:xfrm>
                  <a:off x="3923928" y="42930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0" name="Овал 59"/>
                <p:cNvSpPr/>
                <p:nvPr/>
              </p:nvSpPr>
              <p:spPr>
                <a:xfrm>
                  <a:off x="4283968" y="42930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5" name="Овал 64"/>
                <p:cNvSpPr/>
                <p:nvPr/>
              </p:nvSpPr>
              <p:spPr>
                <a:xfrm>
                  <a:off x="4436368" y="44454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6" name="Овал 65"/>
                <p:cNvSpPr/>
                <p:nvPr/>
              </p:nvSpPr>
              <p:spPr>
                <a:xfrm>
                  <a:off x="4139952" y="450912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7" name="Овал 66"/>
                <p:cNvSpPr/>
                <p:nvPr/>
              </p:nvSpPr>
              <p:spPr>
                <a:xfrm>
                  <a:off x="4355976" y="465313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8" name="TextBox 67"/>
                <p:cNvSpPr txBox="1"/>
                <p:nvPr/>
              </p:nvSpPr>
              <p:spPr>
                <a:xfrm>
                  <a:off x="3923928" y="3861048"/>
                  <a:ext cx="668773" cy="338554"/>
                </a:xfrm>
                <a:prstGeom prst="rect">
                  <a:avLst/>
                </a:prstGeom>
                <a:noFill/>
              </p:spPr>
              <p:txBody>
                <a:bodyPr wrap="none" rtlCol="0">
                  <a:spAutoFit/>
                </a:bodyPr>
                <a:lstStyle/>
                <a:p>
                  <a:r>
                    <a:rPr lang="en-US" sz="1600" dirty="0" smtClean="0">
                      <a:solidFill>
                        <a:schemeClr val="accent1">
                          <a:lumMod val="75000"/>
                        </a:schemeClr>
                      </a:solidFill>
                    </a:rPr>
                    <a:t>water</a:t>
                  </a:r>
                  <a:endParaRPr lang="ru-RU" sz="1600" dirty="0">
                    <a:solidFill>
                      <a:schemeClr val="accent1">
                        <a:lumMod val="75000"/>
                      </a:schemeClr>
                    </a:solidFill>
                  </a:endParaRPr>
                </a:p>
              </p:txBody>
            </p:sp>
          </p:grpSp>
        </p:grpSp>
        <p:sp>
          <p:nvSpPr>
            <p:cNvPr id="63" name="Выгнутая вверх стрелка 62"/>
            <p:cNvSpPr/>
            <p:nvPr/>
          </p:nvSpPr>
          <p:spPr>
            <a:xfrm>
              <a:off x="2483768" y="2852936"/>
              <a:ext cx="1584176" cy="648072"/>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smtClean="0"/>
              <a:t>Water is the only natural substance that </a:t>
            </a:r>
            <a:r>
              <a:rPr lang="en-US" sz="2800" b="1" dirty="0" smtClean="0"/>
              <a:t>can exist in all three states of matter</a:t>
            </a:r>
            <a:r>
              <a:rPr lang="en-US" sz="2800" dirty="0" smtClean="0"/>
              <a:t> - solid, liquid, and gas - at the temperatures normally found on Earth.</a:t>
            </a:r>
            <a:endParaRPr lang="ro-MO" sz="2800" b="1" dirty="0"/>
          </a:p>
        </p:txBody>
      </p:sp>
      <p:grpSp>
        <p:nvGrpSpPr>
          <p:cNvPr id="12" name="Группа 11"/>
          <p:cNvGrpSpPr/>
          <p:nvPr/>
        </p:nvGrpSpPr>
        <p:grpSpPr>
          <a:xfrm>
            <a:off x="1259632" y="1556792"/>
            <a:ext cx="7704856" cy="4036620"/>
            <a:chOff x="1259632" y="1556792"/>
            <a:chExt cx="7704856" cy="4036620"/>
          </a:xfrm>
        </p:grpSpPr>
        <p:pic>
          <p:nvPicPr>
            <p:cNvPr id="8" name="Рисунок 7" descr="STA72783.JPG"/>
            <p:cNvPicPr>
              <a:picLocks noChangeAspect="1"/>
            </p:cNvPicPr>
            <p:nvPr/>
          </p:nvPicPr>
          <p:blipFill>
            <a:blip r:embed="rId2" cstate="print">
              <a:duotone>
                <a:prstClr val="black"/>
                <a:schemeClr val="accent2">
                  <a:tint val="45000"/>
                  <a:satMod val="400000"/>
                </a:schemeClr>
              </a:duotone>
            </a:blip>
            <a:srcRect b="10976"/>
            <a:stretch>
              <a:fillRect/>
            </a:stretch>
          </p:blipFill>
          <p:spPr>
            <a:xfrm>
              <a:off x="1259632" y="2852936"/>
              <a:ext cx="4104456" cy="27404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Прямоугольник 4"/>
            <p:cNvSpPr/>
            <p:nvPr/>
          </p:nvSpPr>
          <p:spPr>
            <a:xfrm>
              <a:off x="1331640" y="4365104"/>
              <a:ext cx="3816424" cy="646331"/>
            </a:xfrm>
            <a:prstGeom prst="rect">
              <a:avLst/>
            </a:prstGeom>
          </p:spPr>
          <p:txBody>
            <a:bodyPr wrap="square">
              <a:spAutoFit/>
            </a:bodyPr>
            <a:lstStyle/>
            <a:p>
              <a:pPr algn="ctr"/>
              <a:r>
                <a:rPr lang="en-US" dirty="0" smtClean="0">
                  <a:solidFill>
                    <a:schemeClr val="bg1"/>
                  </a:solidFill>
                </a:rPr>
                <a:t>The liquid state is found everywhere in rivers, lakes, and oceans.</a:t>
              </a:r>
            </a:p>
          </p:txBody>
        </p:sp>
        <p:sp>
          <p:nvSpPr>
            <p:cNvPr id="4" name="Облако 3"/>
            <p:cNvSpPr/>
            <p:nvPr/>
          </p:nvSpPr>
          <p:spPr>
            <a:xfrm>
              <a:off x="4716016" y="1556792"/>
              <a:ext cx="4248472" cy="1944216"/>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The gaseous state of water is present continually in our atmosphere as water vapor. </a:t>
              </a:r>
              <a:endParaRPr lang="ru-RU" dirty="0"/>
            </a:p>
          </p:txBody>
        </p:sp>
      </p:grpSp>
      <p:grpSp>
        <p:nvGrpSpPr>
          <p:cNvPr id="11" name="Группа 10"/>
          <p:cNvGrpSpPr/>
          <p:nvPr/>
        </p:nvGrpSpPr>
        <p:grpSpPr>
          <a:xfrm>
            <a:off x="5580112" y="3645024"/>
            <a:ext cx="3563888" cy="3074858"/>
            <a:chOff x="5580112" y="3645024"/>
            <a:chExt cx="3563888" cy="3074858"/>
          </a:xfrm>
        </p:grpSpPr>
        <p:sp>
          <p:nvSpPr>
            <p:cNvPr id="9" name="Прямоугольник 8"/>
            <p:cNvSpPr/>
            <p:nvPr/>
          </p:nvSpPr>
          <p:spPr>
            <a:xfrm>
              <a:off x="5580112" y="6381328"/>
              <a:ext cx="3563888" cy="338554"/>
            </a:xfrm>
            <a:prstGeom prst="rect">
              <a:avLst/>
            </a:prstGeom>
          </p:spPr>
          <p:txBody>
            <a:bodyPr wrap="square">
              <a:spAutoFit/>
            </a:bodyPr>
            <a:lstStyle/>
            <a:p>
              <a:r>
                <a:rPr lang="ro-MO" sz="800" dirty="0" smtClean="0"/>
                <a:t>https://upload.wikimedia.org/wikipedia/commons/thumb/3/33/Phase_diagram_of_water_simplified.svg/512px-Phase_diagram_of_water_simplified.svg.png</a:t>
              </a:r>
              <a:endParaRPr lang="ru-RU" sz="800" dirty="0"/>
            </a:p>
          </p:txBody>
        </p:sp>
        <p:grpSp>
          <p:nvGrpSpPr>
            <p:cNvPr id="10" name="Группа 9"/>
            <p:cNvGrpSpPr/>
            <p:nvPr/>
          </p:nvGrpSpPr>
          <p:grpSpPr>
            <a:xfrm>
              <a:off x="5580112" y="3645024"/>
              <a:ext cx="3384376" cy="2793264"/>
              <a:chOff x="5580112" y="3645024"/>
              <a:chExt cx="3384376" cy="2793264"/>
            </a:xfrm>
          </p:grpSpPr>
          <p:pic>
            <p:nvPicPr>
              <p:cNvPr id="4098" name="Picture 2" descr="https://upload.wikimedia.org/wikipedia/commons/thumb/3/33/Phase_diagram_of_water_simplified.svg/512px-Phase_diagram_of_water_simplified.svg.png"/>
              <p:cNvPicPr>
                <a:picLocks noChangeAspect="1" noChangeArrowheads="1"/>
              </p:cNvPicPr>
              <p:nvPr/>
            </p:nvPicPr>
            <p:blipFill>
              <a:blip r:embed="rId3" cstate="print"/>
              <a:srcRect/>
              <a:stretch>
                <a:fillRect/>
              </a:stretch>
            </p:blipFill>
            <p:spPr bwMode="auto">
              <a:xfrm>
                <a:off x="5580112" y="3933056"/>
                <a:ext cx="3384376" cy="25052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Прямоугольник 6"/>
              <p:cNvSpPr/>
              <p:nvPr/>
            </p:nvSpPr>
            <p:spPr>
              <a:xfrm>
                <a:off x="6444208" y="3645024"/>
                <a:ext cx="1885453" cy="307777"/>
              </a:xfrm>
              <a:prstGeom prst="rect">
                <a:avLst/>
              </a:prstGeom>
            </p:spPr>
            <p:txBody>
              <a:bodyPr wrap="none">
                <a:spAutoFit/>
              </a:bodyPr>
              <a:lstStyle/>
              <a:p>
                <a:pPr algn="ctr"/>
                <a:r>
                  <a:rPr lang="ro-MO" sz="1400" dirty="0" smtClean="0"/>
                  <a:t>Phase diagram of water</a:t>
                </a:r>
                <a:endParaRPr lang="ru-RU" sz="1400" dirty="0"/>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a:bodyPr>
          <a:lstStyle/>
          <a:p>
            <a:r>
              <a:rPr lang="en-US" sz="2800" dirty="0" smtClean="0"/>
              <a:t>The solid state of water, ice, is </a:t>
            </a:r>
            <a:r>
              <a:rPr lang="en-US" sz="2800" dirty="0" smtClean="0"/>
              <a:t>unique</a:t>
            </a:r>
            <a:endParaRPr lang="ro-MO" sz="2800" b="1" dirty="0"/>
          </a:p>
        </p:txBody>
      </p:sp>
      <p:sp>
        <p:nvSpPr>
          <p:cNvPr id="3" name="Содержимое 2"/>
          <p:cNvSpPr>
            <a:spLocks noGrp="1"/>
          </p:cNvSpPr>
          <p:nvPr>
            <p:ph idx="1"/>
          </p:nvPr>
        </p:nvSpPr>
        <p:spPr>
          <a:xfrm>
            <a:off x="1259632" y="1052736"/>
            <a:ext cx="7416824" cy="2160240"/>
          </a:xfrm>
        </p:spPr>
        <p:txBody>
          <a:bodyPr>
            <a:normAutofit lnSpcReduction="10000"/>
          </a:bodyPr>
          <a:lstStyle/>
          <a:p>
            <a:pPr marL="6350" indent="-6350">
              <a:buNone/>
            </a:pPr>
            <a:r>
              <a:rPr lang="en-US" sz="1800" dirty="0" smtClean="0"/>
              <a:t>	</a:t>
            </a:r>
            <a:r>
              <a:rPr lang="en-US" sz="1800" dirty="0" smtClean="0"/>
              <a:t>Most </a:t>
            </a:r>
            <a:r>
              <a:rPr lang="en-US" sz="1800" dirty="0" smtClean="0"/>
              <a:t>liquids contract as they are cooled, because the molecules move slower and have less energy to resist attraction to each other.  When they freeze into solids they form tightly-packed crystals that are much denser than the liquid was originally. Water doesn't act this way. When it freezes, it </a:t>
            </a:r>
            <a:r>
              <a:rPr lang="en-US" sz="1800" i="1" dirty="0" smtClean="0"/>
              <a:t>expands</a:t>
            </a:r>
            <a:r>
              <a:rPr lang="en-US" sz="1800" dirty="0" smtClean="0"/>
              <a:t>: the molecules line up to form a very 'open' crystalline structure that is less dense than liquid water. This is why ice floats. And it's a good thing it does! If water acted like most other liquids, lakes and rivers would freeze solid and all life in them would die.</a:t>
            </a:r>
            <a:endParaRPr lang="ru-RU" sz="1800" dirty="0"/>
          </a:p>
        </p:txBody>
      </p:sp>
      <p:grpSp>
        <p:nvGrpSpPr>
          <p:cNvPr id="11" name="Группа 10"/>
          <p:cNvGrpSpPr/>
          <p:nvPr/>
        </p:nvGrpSpPr>
        <p:grpSpPr>
          <a:xfrm>
            <a:off x="1187624" y="3429000"/>
            <a:ext cx="3692592" cy="2231668"/>
            <a:chOff x="1259632" y="3429000"/>
            <a:chExt cx="3692592" cy="2231668"/>
          </a:xfrm>
        </p:grpSpPr>
        <p:pic>
          <p:nvPicPr>
            <p:cNvPr id="17412" name="Picture 4" descr="Похожее изображение"/>
            <p:cNvPicPr>
              <a:picLocks noChangeAspect="1" noChangeArrowheads="1"/>
            </p:cNvPicPr>
            <p:nvPr/>
          </p:nvPicPr>
          <p:blipFill>
            <a:blip r:embed="rId2" cstate="print"/>
            <a:srcRect/>
            <a:stretch>
              <a:fillRect/>
            </a:stretch>
          </p:blipFill>
          <p:spPr bwMode="auto">
            <a:xfrm>
              <a:off x="1259632" y="3429000"/>
              <a:ext cx="3692592" cy="200626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Прямоугольник 5"/>
            <p:cNvSpPr/>
            <p:nvPr/>
          </p:nvSpPr>
          <p:spPr>
            <a:xfrm>
              <a:off x="3203848" y="5445224"/>
              <a:ext cx="1683474" cy="215444"/>
            </a:xfrm>
            <a:prstGeom prst="rect">
              <a:avLst/>
            </a:prstGeom>
          </p:spPr>
          <p:txBody>
            <a:bodyPr wrap="none">
              <a:spAutoFit/>
            </a:bodyPr>
            <a:lstStyle/>
            <a:p>
              <a:r>
                <a:rPr lang="ro-MO" sz="800" dirty="0" smtClean="0"/>
                <a:t>http://soznanie.info/st_vodarod.html</a:t>
              </a:r>
              <a:endParaRPr lang="ru-RU" sz="800" dirty="0"/>
            </a:p>
          </p:txBody>
        </p:sp>
      </p:grpSp>
      <p:sp>
        <p:nvSpPr>
          <p:cNvPr id="8" name="Прямоугольник 7"/>
          <p:cNvSpPr/>
          <p:nvPr/>
        </p:nvSpPr>
        <p:spPr>
          <a:xfrm>
            <a:off x="1259632" y="5157192"/>
            <a:ext cx="3153427" cy="307777"/>
          </a:xfrm>
          <a:prstGeom prst="rect">
            <a:avLst/>
          </a:prstGeom>
        </p:spPr>
        <p:txBody>
          <a:bodyPr wrap="none">
            <a:spAutoFit/>
          </a:bodyPr>
          <a:lstStyle/>
          <a:p>
            <a:r>
              <a:rPr lang="en-US" sz="1400" dirty="0" smtClean="0"/>
              <a:t>liquid </a:t>
            </a:r>
            <a:r>
              <a:rPr lang="en-US" sz="1400" dirty="0" smtClean="0"/>
              <a:t>water                         </a:t>
            </a:r>
            <a:r>
              <a:rPr lang="en-US" sz="1400" dirty="0" smtClean="0"/>
              <a:t>solid water </a:t>
            </a:r>
            <a:endParaRPr lang="ru-RU" sz="1400" dirty="0"/>
          </a:p>
        </p:txBody>
      </p:sp>
      <p:pic>
        <p:nvPicPr>
          <p:cNvPr id="3074" name="Picture 2" descr="https://upload.wikimedia.org/wikipedia/commons/thumb/3/32/Anomalous_expansion_of_water_Summer_Winter.svg/410px-Anomalous_expansion_of_water_Summer_Winter.svg.png"/>
          <p:cNvPicPr>
            <a:picLocks noChangeAspect="1" noChangeArrowheads="1"/>
          </p:cNvPicPr>
          <p:nvPr/>
        </p:nvPicPr>
        <p:blipFill>
          <a:blip r:embed="rId3" cstate="print"/>
          <a:srcRect/>
          <a:stretch>
            <a:fillRect/>
          </a:stretch>
        </p:blipFill>
        <p:spPr bwMode="auto">
          <a:xfrm>
            <a:off x="5076056" y="4221088"/>
            <a:ext cx="3956440" cy="17369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Прямоугольник 12"/>
          <p:cNvSpPr/>
          <p:nvPr/>
        </p:nvSpPr>
        <p:spPr>
          <a:xfrm>
            <a:off x="5148064" y="6093296"/>
            <a:ext cx="3995936" cy="338554"/>
          </a:xfrm>
          <a:prstGeom prst="rect">
            <a:avLst/>
          </a:prstGeom>
        </p:spPr>
        <p:txBody>
          <a:bodyPr wrap="square">
            <a:spAutoFit/>
          </a:bodyPr>
          <a:lstStyle/>
          <a:p>
            <a:r>
              <a:rPr lang="ro-MO" sz="800" dirty="0" smtClean="0"/>
              <a:t>https://upload.wikimedia.org/wikipedia/commons/thumb/3/32/Anomalous_expansion_of_water_Summer_Winter.svg/410px-Anomalous_expansion_of_water_Summer_Winter.svg.png</a:t>
            </a:r>
            <a:endParaRPr lang="ru-RU" sz="800" dirty="0"/>
          </a:p>
        </p:txBody>
      </p:sp>
      <p:sp>
        <p:nvSpPr>
          <p:cNvPr id="12" name="Прямоугольник 11"/>
          <p:cNvSpPr/>
          <p:nvPr/>
        </p:nvSpPr>
        <p:spPr>
          <a:xfrm>
            <a:off x="5004048" y="3789040"/>
            <a:ext cx="4139952" cy="523220"/>
          </a:xfrm>
          <a:prstGeom prst="rect">
            <a:avLst/>
          </a:prstGeom>
        </p:spPr>
        <p:txBody>
          <a:bodyPr wrap="square">
            <a:spAutoFit/>
          </a:bodyPr>
          <a:lstStyle/>
          <a:p>
            <a:pPr algn="ctr"/>
            <a:r>
              <a:rPr lang="en-US" sz="1400" dirty="0" smtClean="0"/>
              <a:t>Temperature distribution in a lake in </a:t>
            </a:r>
            <a:endParaRPr lang="en-US" sz="1400" dirty="0" smtClean="0"/>
          </a:p>
          <a:p>
            <a:pPr algn="ctr"/>
            <a:r>
              <a:rPr lang="en-US" sz="1400" dirty="0" smtClean="0"/>
              <a:t>summer </a:t>
            </a:r>
            <a:r>
              <a:rPr lang="en-US" sz="1400" dirty="0" smtClean="0"/>
              <a:t>and winter</a:t>
            </a:r>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и по запросу water cycle in nature"/>
          <p:cNvPicPr>
            <a:picLocks noChangeAspect="1" noChangeArrowheads="1"/>
          </p:cNvPicPr>
          <p:nvPr/>
        </p:nvPicPr>
        <p:blipFill>
          <a:blip r:embed="rId2" cstate="print"/>
          <a:srcRect l="13158" r="13268"/>
          <a:stretch>
            <a:fillRect/>
          </a:stretch>
        </p:blipFill>
        <p:spPr bwMode="auto">
          <a:xfrm>
            <a:off x="1043608" y="692696"/>
            <a:ext cx="7848872" cy="5086350"/>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2987824" y="5805264"/>
            <a:ext cx="5868144" cy="215444"/>
          </a:xfrm>
          <a:prstGeom prst="rect">
            <a:avLst/>
          </a:prstGeom>
        </p:spPr>
        <p:txBody>
          <a:bodyPr wrap="square">
            <a:spAutoFit/>
          </a:bodyPr>
          <a:lstStyle/>
          <a:p>
            <a:r>
              <a:rPr lang="ro-MO" sz="800" dirty="0" smtClean="0"/>
              <a:t>http://www.noaa.gov/sites/default/files/styles/scale_crop_1120x534/public/thumbnails/image/hydro2010_landscape.jpg?itok=OchCA2Zh</a:t>
            </a:r>
            <a:endParaRPr lang="ru-RU"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ord Cloud.png"/>
          <p:cNvPicPr>
            <a:picLocks noChangeAspect="1"/>
          </p:cNvPicPr>
          <p:nvPr/>
        </p:nvPicPr>
        <p:blipFill>
          <a:blip r:embed="rId2" cstate="print"/>
          <a:stretch>
            <a:fillRect/>
          </a:stretch>
        </p:blipFill>
        <p:spPr>
          <a:xfrm>
            <a:off x="3801679" y="2399122"/>
            <a:ext cx="1583145" cy="1440000"/>
          </a:xfrm>
          <a:prstGeom prst="rect">
            <a:avLst/>
          </a:prstGeom>
        </p:spPr>
      </p:pic>
      <p:pic>
        <p:nvPicPr>
          <p:cNvPr id="3" name="Рисунок 2" descr="531167_290428861046167_1719797733_n.jpg"/>
          <p:cNvPicPr>
            <a:picLocks noChangeAspect="1"/>
          </p:cNvPicPr>
          <p:nvPr/>
        </p:nvPicPr>
        <p:blipFill>
          <a:blip r:embed="rId3" cstate="print"/>
          <a:stretch>
            <a:fillRect/>
          </a:stretch>
        </p:blipFill>
        <p:spPr>
          <a:xfrm>
            <a:off x="1475656" y="2348880"/>
            <a:ext cx="1756544" cy="1440000"/>
          </a:xfrm>
          <a:prstGeom prst="rect">
            <a:avLst/>
          </a:prstGeom>
        </p:spPr>
      </p:pic>
      <p:pic>
        <p:nvPicPr>
          <p:cNvPr id="4" name="Рисунок 3" descr="14956406_567015776843021_9067121577941739671_n.png"/>
          <p:cNvPicPr>
            <a:picLocks noChangeAspect="1"/>
          </p:cNvPicPr>
          <p:nvPr/>
        </p:nvPicPr>
        <p:blipFill>
          <a:blip r:embed="rId4" cstate="print"/>
          <a:srcRect l="4975" t="36298" r="2642" b="36530"/>
          <a:stretch>
            <a:fillRect/>
          </a:stretch>
        </p:blipFill>
        <p:spPr>
          <a:xfrm>
            <a:off x="5508104" y="2636912"/>
            <a:ext cx="3096344" cy="91068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298</Words>
  <Application>Microsoft Office PowerPoint</Application>
  <PresentationFormat>Экран (4:3)</PresentationFormat>
  <Paragraphs>42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Солнцестояние</vt:lpstr>
      <vt:lpstr>Water Properties and living systems</vt:lpstr>
      <vt:lpstr>The chemical composition of water is H2O - two hydrogen atoms and one oxygen atom. </vt:lpstr>
      <vt:lpstr>Water's Attraction to Other Polar Molecules</vt:lpstr>
      <vt:lpstr>Water's Attraction to Other Polar Molecules</vt:lpstr>
      <vt:lpstr>Water's polarity allows it to dissolve other polar substances very easily</vt:lpstr>
      <vt:lpstr>Water is the only natural substance that can exist in all three states of matter - solid, liquid, and gas - at the temperatures normally found on Earth.</vt:lpstr>
      <vt:lpstr>The solid state of water, ice, is unique</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Water</dc:title>
  <dc:creator>user</dc:creator>
  <cp:lastModifiedBy>user</cp:lastModifiedBy>
  <cp:revision>54</cp:revision>
  <dcterms:created xsi:type="dcterms:W3CDTF">2017-03-12T14:29:22Z</dcterms:created>
  <dcterms:modified xsi:type="dcterms:W3CDTF">2017-03-13T07:01:06Z</dcterms:modified>
</cp:coreProperties>
</file>