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4" r:id="rId4"/>
    <p:sldId id="265" r:id="rId5"/>
    <p:sldId id="263" r:id="rId6"/>
    <p:sldId id="258" r:id="rId7"/>
    <p:sldId id="266" r:id="rId8"/>
    <p:sldId id="267" r:id="rId9"/>
    <p:sldId id="268" r:id="rId10"/>
    <p:sldId id="269" r:id="rId11"/>
    <p:sldId id="270" r:id="rId12"/>
    <p:sldId id="271" r:id="rId13"/>
    <p:sldId id="260" r:id="rId14"/>
    <p:sldId id="26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4" autoAdjust="0"/>
    <p:restoredTop sz="86481" autoAdjust="0"/>
  </p:normalViewPr>
  <p:slideViewPr>
    <p:cSldViewPr snapToGrid="0">
      <p:cViewPr varScale="1">
        <p:scale>
          <a:sx n="62" d="100"/>
          <a:sy n="62" d="100"/>
        </p:scale>
        <p:origin x="258" y="72"/>
      </p:cViewPr>
      <p:guideLst/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1F5B790-413F-4376-BC13-AB4F95138A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918D78-A789-45C5-B7FE-F734D22B8D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F04D8-8D24-4CFE-B6C4-404A1A62927C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FC4252-244A-48E5-ABFB-9700A700E4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D233CB-CA1F-4D8F-BB1C-960E5C2EAC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6DEDA-6C61-4D4D-AFCD-CE912FFED2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890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8E6C5-9E36-4997-B9CF-23AE5E4983BF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EF4CF-DA37-415D-ADE7-304BBF57D8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77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EF4CF-DA37-415D-ADE7-304BBF57D8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EF4CF-DA37-415D-ADE7-304BBF57D88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58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EF4CF-DA37-415D-ADE7-304BBF57D88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10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1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92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6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3988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640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7742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8024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406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75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7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9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50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01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14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105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48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B6B4608-8144-4739-A290-1C79DC859767}" type="datetimeFigureOut">
              <a:rPr lang="es-ES" smtClean="0"/>
              <a:t>18/10/2019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2567BB-0EFF-4A48-83E7-79A9753171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968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029C3-AE13-4631-9B19-DE50ED03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6000" dirty="0"/>
              <a:t>PLANNING CLIL LESSONS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F2AFF1-7290-4954-A777-30662BD5FF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sz="2200" b="1" dirty="0"/>
              <a:t>CEIP Santa María del Mar, Tenerife, </a:t>
            </a:r>
            <a:r>
              <a:rPr lang="es-ES" sz="2200" b="1" dirty="0" err="1"/>
              <a:t>Spain</a:t>
            </a:r>
            <a:endParaRPr lang="es-ES" sz="2200" b="1" dirty="0"/>
          </a:p>
          <a:p>
            <a:r>
              <a:rPr lang="es-ES" sz="2200" b="1" dirty="0"/>
              <a:t>Erasmus+ meeting, </a:t>
            </a:r>
            <a:r>
              <a:rPr lang="es-ES" sz="2200" b="1" dirty="0" err="1"/>
              <a:t>Jibou</a:t>
            </a:r>
            <a:r>
              <a:rPr lang="es-ES" sz="2200" b="1" dirty="0"/>
              <a:t>, Romania</a:t>
            </a:r>
          </a:p>
          <a:p>
            <a:r>
              <a:rPr lang="es-ES" sz="2200" b="1" dirty="0"/>
              <a:t>21/25 </a:t>
            </a:r>
            <a:r>
              <a:rPr lang="es-ES" sz="2200" b="1" dirty="0" err="1"/>
              <a:t>October</a:t>
            </a:r>
            <a:r>
              <a:rPr lang="es-ES" sz="2200" b="1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39401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7F65F-C47B-41BE-BB2D-A940C51A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600200"/>
          </a:xfrm>
        </p:spPr>
        <p:txBody>
          <a:bodyPr/>
          <a:lstStyle/>
          <a:p>
            <a:r>
              <a:rPr lang="es-ES" dirty="0" err="1"/>
              <a:t>cognition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F09878-95AF-4E69-A30B-A7D61E162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0" y="2552700"/>
            <a:ext cx="8661400" cy="4089400"/>
          </a:xfrm>
        </p:spPr>
        <p:txBody>
          <a:bodyPr/>
          <a:lstStyle/>
          <a:p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refers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critical</a:t>
            </a:r>
            <a:r>
              <a:rPr lang="es-ES" dirty="0"/>
              <a:t> </a:t>
            </a:r>
            <a:r>
              <a:rPr lang="es-ES" dirty="0" err="1"/>
              <a:t>thinking</a:t>
            </a:r>
            <a:r>
              <a:rPr lang="es-ES" dirty="0"/>
              <a:t> </a:t>
            </a:r>
            <a:r>
              <a:rPr lang="es-ES" dirty="0" err="1"/>
              <a:t>skills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use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engage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and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course</a:t>
            </a:r>
            <a:r>
              <a:rPr lang="es-ES" dirty="0"/>
              <a:t> </a:t>
            </a:r>
            <a:r>
              <a:rPr lang="es-ES" dirty="0" err="1"/>
              <a:t>content</a:t>
            </a:r>
            <a:r>
              <a:rPr lang="es-ES" dirty="0"/>
              <a:t>,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 and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reflect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DFEAD6D-3C6E-4340-947A-8BE259124B0B}"/>
              </a:ext>
            </a:extLst>
          </p:cNvPr>
          <p:cNvSpPr/>
          <p:nvPr/>
        </p:nvSpPr>
        <p:spPr>
          <a:xfrm>
            <a:off x="322988" y="3439378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APPLY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860D78D-D34C-415A-B037-C97BCB0015D1}"/>
              </a:ext>
            </a:extLst>
          </p:cNvPr>
          <p:cNvSpPr/>
          <p:nvPr/>
        </p:nvSpPr>
        <p:spPr>
          <a:xfrm>
            <a:off x="2546173" y="3007068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SOLVE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310731D-58C1-48DE-8A3E-614E9D1FEA4C}"/>
              </a:ext>
            </a:extLst>
          </p:cNvPr>
          <p:cNvSpPr/>
          <p:nvPr/>
        </p:nvSpPr>
        <p:spPr>
          <a:xfrm>
            <a:off x="1024331" y="4403475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ANALYSE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12C7E14-CC8A-4E02-82B1-E121F8A5C91B}"/>
              </a:ext>
            </a:extLst>
          </p:cNvPr>
          <p:cNvSpPr/>
          <p:nvPr/>
        </p:nvSpPr>
        <p:spPr>
          <a:xfrm>
            <a:off x="4903143" y="3118131"/>
            <a:ext cx="22479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EXPERIMENT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1D5EC62-1C1D-46E0-B235-CA2B31906F7F}"/>
              </a:ext>
            </a:extLst>
          </p:cNvPr>
          <p:cNvSpPr/>
          <p:nvPr/>
        </p:nvSpPr>
        <p:spPr>
          <a:xfrm>
            <a:off x="7126492" y="4016454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CLASSIFY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EB5DF98-F4DB-405A-9EA4-DA34CF9E0425}"/>
              </a:ext>
            </a:extLst>
          </p:cNvPr>
          <p:cNvSpPr/>
          <p:nvPr/>
        </p:nvSpPr>
        <p:spPr>
          <a:xfrm>
            <a:off x="7226725" y="2862284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CREATE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738D7A-6DC5-44A6-AC9A-AC3BBA4C9BFA}"/>
              </a:ext>
            </a:extLst>
          </p:cNvPr>
          <p:cNvSpPr/>
          <p:nvPr/>
        </p:nvSpPr>
        <p:spPr>
          <a:xfrm>
            <a:off x="3040176" y="4031456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EXPLAIN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1570A4B-3755-498E-B10D-094E4DDA7A94}"/>
              </a:ext>
            </a:extLst>
          </p:cNvPr>
          <p:cNvSpPr/>
          <p:nvPr/>
        </p:nvSpPr>
        <p:spPr>
          <a:xfrm>
            <a:off x="5021376" y="4486354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EVALUATE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1366399-020D-4E60-810F-511F4B93F01F}"/>
              </a:ext>
            </a:extLst>
          </p:cNvPr>
          <p:cNvSpPr/>
          <p:nvPr/>
        </p:nvSpPr>
        <p:spPr>
          <a:xfrm>
            <a:off x="9151824" y="3349844"/>
            <a:ext cx="1981200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INVENT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0ECD473-0047-4093-8029-82569814F576}"/>
              </a:ext>
            </a:extLst>
          </p:cNvPr>
          <p:cNvSpPr/>
          <p:nvPr/>
        </p:nvSpPr>
        <p:spPr>
          <a:xfrm>
            <a:off x="8981881" y="4971256"/>
            <a:ext cx="2815049" cy="939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AND MANY OTHERS…</a:t>
            </a:r>
          </a:p>
        </p:txBody>
      </p:sp>
    </p:spTree>
    <p:extLst>
      <p:ext uri="{BB962C8B-B14F-4D97-AF65-F5344CB8AC3E}">
        <p14:creationId xmlns:p14="http://schemas.microsoft.com/office/powerpoint/2010/main" val="161408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FF4BE-1CDF-4C2C-BB49-61C0DEA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CULTURE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53A765-D2D7-4D5F-BA44-CC4D03177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945" y="2216258"/>
            <a:ext cx="10246667" cy="3778142"/>
          </a:xfrm>
        </p:spPr>
        <p:txBody>
          <a:bodyPr>
            <a:normAutofit lnSpcReduction="10000"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known</a:t>
            </a:r>
            <a:r>
              <a:rPr lang="es-ES" dirty="0"/>
              <a:t> as </a:t>
            </a:r>
            <a:r>
              <a:rPr lang="es-ES" dirty="0" err="1"/>
              <a:t>community</a:t>
            </a:r>
            <a:r>
              <a:rPr lang="es-ES" dirty="0"/>
              <a:t> and </a:t>
            </a:r>
            <a:r>
              <a:rPr lang="es-ES" dirty="0" err="1"/>
              <a:t>citizenship</a:t>
            </a:r>
            <a:r>
              <a:rPr lang="es-ES" dirty="0"/>
              <a:t>, </a:t>
            </a:r>
            <a:r>
              <a:rPr lang="es-ES" dirty="0" err="1"/>
              <a:t>refers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class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more </a:t>
            </a:r>
            <a:r>
              <a:rPr lang="es-ES" dirty="0" err="1"/>
              <a:t>broadly</a:t>
            </a:r>
            <a:r>
              <a:rPr lang="es-ES" dirty="0"/>
              <a:t>, </a:t>
            </a:r>
            <a:r>
              <a:rPr lang="es-ES" dirty="0" err="1"/>
              <a:t>to</a:t>
            </a:r>
            <a:r>
              <a:rPr lang="es-ES" dirty="0"/>
              <a:t> local </a:t>
            </a:r>
            <a:r>
              <a:rPr lang="es-ES" dirty="0" err="1"/>
              <a:t>ang</a:t>
            </a:r>
            <a:r>
              <a:rPr lang="es-ES" dirty="0"/>
              <a:t> global cultures.</a:t>
            </a:r>
          </a:p>
          <a:p>
            <a:r>
              <a:rPr lang="es-ES" dirty="0" err="1"/>
              <a:t>Students</a:t>
            </a:r>
            <a:r>
              <a:rPr lang="es-ES" dirty="0"/>
              <a:t> are </a:t>
            </a:r>
            <a:r>
              <a:rPr lang="es-ES" dirty="0" err="1"/>
              <a:t>encouraged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themselves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as </a:t>
            </a:r>
            <a:r>
              <a:rPr lang="es-ES" dirty="0" err="1"/>
              <a:t>citizens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themselves</a:t>
            </a:r>
            <a:r>
              <a:rPr lang="es-ES" dirty="0"/>
              <a:t> as </a:t>
            </a:r>
            <a:r>
              <a:rPr lang="es-ES" dirty="0" err="1"/>
              <a:t>citizens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wider</a:t>
            </a:r>
            <a:r>
              <a:rPr lang="es-ES" dirty="0"/>
              <a:t> and global </a:t>
            </a:r>
            <a:r>
              <a:rPr lang="es-ES" dirty="0" err="1"/>
              <a:t>world</a:t>
            </a:r>
            <a:r>
              <a:rPr lang="es-ES" b="1" dirty="0"/>
              <a:t>, </a:t>
            </a:r>
            <a:r>
              <a:rPr lang="es-ES" b="1" dirty="0" err="1"/>
              <a:t>promoting</a:t>
            </a:r>
            <a:r>
              <a:rPr lang="es-ES" b="1" dirty="0"/>
              <a:t> </a:t>
            </a:r>
            <a:r>
              <a:rPr lang="es-ES" b="1" dirty="0" err="1"/>
              <a:t>international</a:t>
            </a:r>
            <a:r>
              <a:rPr lang="es-ES" b="1" dirty="0"/>
              <a:t> </a:t>
            </a:r>
            <a:r>
              <a:rPr lang="es-ES" b="1" dirty="0" err="1"/>
              <a:t>awareness</a:t>
            </a:r>
            <a:r>
              <a:rPr lang="es-ES" b="1" dirty="0"/>
              <a:t> and </a:t>
            </a:r>
            <a:r>
              <a:rPr lang="es-ES" b="1" dirty="0" err="1"/>
              <a:t>understanding</a:t>
            </a:r>
            <a:r>
              <a:rPr lang="es-ES" b="1" dirty="0"/>
              <a:t>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E2EA1C-D4D1-4922-9105-D702CF93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93" y="170918"/>
            <a:ext cx="6511594" cy="36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3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FF4BE-1CDF-4C2C-BB49-61C0DEA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skills</a:t>
            </a:r>
            <a:r>
              <a:rPr lang="es-ES" dirty="0"/>
              <a:t> in </a:t>
            </a:r>
            <a:r>
              <a:rPr lang="es-ES" dirty="0" err="1"/>
              <a:t>clil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53A765-D2D7-4D5F-BA44-CC4D03177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945" y="2216258"/>
            <a:ext cx="10246667" cy="3778142"/>
          </a:xfrm>
        </p:spPr>
        <p:txBody>
          <a:bodyPr>
            <a:normAutofit/>
          </a:bodyPr>
          <a:lstStyle/>
          <a:p>
            <a:r>
              <a:rPr lang="es-ES" b="1" dirty="0"/>
              <a:t>LISTENING</a:t>
            </a:r>
            <a:r>
              <a:rPr lang="es-ES" dirty="0"/>
              <a:t>: Vital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lenguage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. </a:t>
            </a:r>
            <a:r>
              <a:rPr lang="es-ES" dirty="0" err="1"/>
              <a:t>Involved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vast</a:t>
            </a:r>
            <a:r>
              <a:rPr lang="es-ES" dirty="0"/>
              <a:t> </a:t>
            </a:r>
            <a:r>
              <a:rPr lang="es-ES" dirty="0" err="1"/>
              <a:t>majority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input </a:t>
            </a:r>
            <a:r>
              <a:rPr lang="es-ES" dirty="0" err="1"/>
              <a:t>activity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common</a:t>
            </a:r>
            <a:r>
              <a:rPr lang="es-ES" dirty="0"/>
              <a:t> in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classes</a:t>
            </a:r>
            <a:r>
              <a:rPr lang="es-ES" dirty="0"/>
              <a:t>; </a:t>
            </a:r>
            <a:r>
              <a:rPr lang="es-ES" dirty="0" err="1"/>
              <a:t>exposition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target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essential</a:t>
            </a:r>
            <a:r>
              <a:rPr lang="es-ES" dirty="0"/>
              <a:t>.</a:t>
            </a:r>
          </a:p>
          <a:p>
            <a:r>
              <a:rPr lang="es-ES" b="1" dirty="0"/>
              <a:t>READING: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meaningful</a:t>
            </a:r>
            <a:r>
              <a:rPr lang="es-ES" dirty="0"/>
              <a:t> and </a:t>
            </a:r>
            <a:r>
              <a:rPr lang="es-ES" dirty="0" err="1"/>
              <a:t>attractive</a:t>
            </a:r>
            <a:r>
              <a:rPr lang="es-ES" dirty="0"/>
              <a:t> </a:t>
            </a:r>
            <a:r>
              <a:rPr lang="es-ES" dirty="0" err="1"/>
              <a:t>materials</a:t>
            </a:r>
            <a:r>
              <a:rPr lang="es-ES" dirty="0"/>
              <a:t> are </a:t>
            </a:r>
            <a:r>
              <a:rPr lang="es-ES" dirty="0" err="1"/>
              <a:t>used</a:t>
            </a:r>
            <a:r>
              <a:rPr lang="es-ES" dirty="0"/>
              <a:t>,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become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source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input.</a:t>
            </a:r>
          </a:p>
          <a:p>
            <a:r>
              <a:rPr lang="es-ES" b="1" dirty="0"/>
              <a:t>SPEAKING: </a:t>
            </a:r>
            <a:r>
              <a:rPr lang="es-ES" dirty="0" err="1"/>
              <a:t>Focused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fluency</a:t>
            </a:r>
            <a:r>
              <a:rPr lang="es-ES" dirty="0"/>
              <a:t>. </a:t>
            </a:r>
            <a:r>
              <a:rPr lang="es-ES" dirty="0" err="1"/>
              <a:t>Accuracy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seen</a:t>
            </a:r>
            <a:r>
              <a:rPr lang="es-ES" dirty="0"/>
              <a:t> as </a:t>
            </a:r>
            <a:r>
              <a:rPr lang="es-ES" dirty="0" err="1"/>
              <a:t>subordinate</a:t>
            </a:r>
            <a:r>
              <a:rPr lang="es-ES" dirty="0"/>
              <a:t>.</a:t>
            </a:r>
          </a:p>
          <a:p>
            <a:r>
              <a:rPr lang="es-ES" b="1" dirty="0"/>
              <a:t>WRITING: </a:t>
            </a:r>
            <a:r>
              <a:rPr lang="es-ES" dirty="0" err="1"/>
              <a:t>Mainly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activities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include</a:t>
            </a:r>
            <a:r>
              <a:rPr lang="es-ES" dirty="0"/>
              <a:t> “</a:t>
            </a:r>
            <a:r>
              <a:rPr lang="es-ES" dirty="0" err="1"/>
              <a:t>recicled</a:t>
            </a:r>
            <a:r>
              <a:rPr lang="es-ES" dirty="0"/>
              <a:t>” </a:t>
            </a:r>
            <a:r>
              <a:rPr lang="es-ES" dirty="0" err="1"/>
              <a:t>grammar</a:t>
            </a:r>
            <a:r>
              <a:rPr lang="es-ES" dirty="0"/>
              <a:t> </a:t>
            </a:r>
          </a:p>
          <a:p>
            <a:r>
              <a:rPr lang="es-ES" dirty="0" err="1"/>
              <a:t>Peviously</a:t>
            </a:r>
            <a:r>
              <a:rPr lang="es-ES" dirty="0"/>
              <a:t> </a:t>
            </a:r>
            <a:r>
              <a:rPr lang="es-ES" dirty="0" err="1"/>
              <a:t>shown</a:t>
            </a:r>
            <a:r>
              <a:rPr lang="es-ES" dirty="0"/>
              <a:t> and </a:t>
            </a:r>
            <a:r>
              <a:rPr lang="es-ES" dirty="0" err="1"/>
              <a:t>used</a:t>
            </a:r>
            <a:r>
              <a:rPr lang="es-ES" dirty="0"/>
              <a:t>; </a:t>
            </a:r>
            <a:r>
              <a:rPr lang="es-ES" dirty="0" err="1"/>
              <a:t>then</a:t>
            </a:r>
            <a:r>
              <a:rPr lang="es-ES" dirty="0"/>
              <a:t> </a:t>
            </a:r>
            <a:r>
              <a:rPr lang="es-ES" dirty="0" err="1"/>
              <a:t>explanation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necessary</a:t>
            </a:r>
            <a:r>
              <a:rPr lang="es-ES" dirty="0"/>
              <a:t>; (</a:t>
            </a:r>
            <a:r>
              <a:rPr lang="es-ES" dirty="0" err="1"/>
              <a:t>naturall</a:t>
            </a:r>
            <a:r>
              <a:rPr lang="es-ES" dirty="0"/>
              <a:t> </a:t>
            </a:r>
            <a:r>
              <a:rPr lang="es-ES" dirty="0" err="1"/>
              <a:t>acquisition</a:t>
            </a:r>
            <a:r>
              <a:rPr lang="es-ES" dirty="0"/>
              <a:t>, </a:t>
            </a:r>
            <a:r>
              <a:rPr lang="es-ES" dirty="0" err="1"/>
              <a:t>same</a:t>
            </a:r>
            <a:r>
              <a:rPr lang="es-ES" dirty="0"/>
              <a:t> as L1)</a:t>
            </a:r>
          </a:p>
        </p:txBody>
      </p:sp>
    </p:spTree>
    <p:extLst>
      <p:ext uri="{BB962C8B-B14F-4D97-AF65-F5344CB8AC3E}">
        <p14:creationId xmlns:p14="http://schemas.microsoft.com/office/powerpoint/2010/main" val="3280833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DFFA5-79FB-445A-BFA7-8D6AC4E1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47" y="685800"/>
            <a:ext cx="10058400" cy="2743200"/>
          </a:xfrm>
        </p:spPr>
        <p:txBody>
          <a:bodyPr>
            <a:normAutofit fontScale="90000"/>
          </a:bodyPr>
          <a:lstStyle/>
          <a:p>
            <a:r>
              <a:rPr lang="es-ES" sz="3600" b="1" dirty="0"/>
              <a:t>SCAFFOLDING</a:t>
            </a:r>
            <a:br>
              <a:rPr lang="es-ES" dirty="0"/>
            </a:br>
            <a:br>
              <a:rPr lang="es-ES" dirty="0"/>
            </a:br>
            <a:r>
              <a:rPr lang="es-ES" dirty="0"/>
              <a:t>PROCESS OF SUPPORTING YOUR STUDENTS DURING THEIR LEARNING PROCESS AND GRADUALLY REMOVING THAT SUPPORT AS YOUR STUDENTS BECOME MORE INDEPENDENT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B0339B-C975-43A9-AF91-2AE818E42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Vygotsky </a:t>
            </a:r>
            <a:r>
              <a:rPr lang="es-ES" b="1" dirty="0" err="1"/>
              <a:t>wrote</a:t>
            </a:r>
            <a:r>
              <a:rPr lang="es-ES" b="1" dirty="0"/>
              <a:t>: “</a:t>
            </a:r>
            <a:r>
              <a:rPr lang="es-ES" b="1" dirty="0" err="1"/>
              <a:t>What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child</a:t>
            </a:r>
            <a:r>
              <a:rPr lang="es-ES" b="1" dirty="0"/>
              <a:t> can do in </a:t>
            </a:r>
            <a:r>
              <a:rPr lang="es-ES" b="1" dirty="0" err="1"/>
              <a:t>cooperation</a:t>
            </a:r>
            <a:r>
              <a:rPr lang="es-ES" b="1" dirty="0"/>
              <a:t> </a:t>
            </a:r>
            <a:r>
              <a:rPr lang="es-ES" b="1" dirty="0" err="1"/>
              <a:t>today</a:t>
            </a:r>
            <a:r>
              <a:rPr lang="es-ES" b="1" dirty="0"/>
              <a:t>, he can do </a:t>
            </a:r>
            <a:r>
              <a:rPr lang="es-ES" b="1" dirty="0" err="1"/>
              <a:t>alone</a:t>
            </a:r>
            <a:r>
              <a:rPr lang="es-ES" b="1" dirty="0"/>
              <a:t> </a:t>
            </a:r>
            <a:r>
              <a:rPr lang="es-ES" b="1" dirty="0" err="1"/>
              <a:t>tomorrow</a:t>
            </a:r>
            <a:r>
              <a:rPr lang="es-ES" b="1" dirty="0"/>
              <a:t>” (19349</a:t>
            </a:r>
          </a:p>
        </p:txBody>
      </p:sp>
    </p:spTree>
    <p:extLst>
      <p:ext uri="{BB962C8B-B14F-4D97-AF65-F5344CB8AC3E}">
        <p14:creationId xmlns:p14="http://schemas.microsoft.com/office/powerpoint/2010/main" val="2470982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B775FCED-C200-464E-A77D-095A60678C2D}"/>
              </a:ext>
            </a:extLst>
          </p:cNvPr>
          <p:cNvSpPr/>
          <p:nvPr/>
        </p:nvSpPr>
        <p:spPr>
          <a:xfrm>
            <a:off x="3775972" y="1668536"/>
            <a:ext cx="3014783" cy="18439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SCAFFOLDING STRATEGIES</a:t>
            </a:r>
            <a:endParaRPr lang="es-ES" sz="2000" b="1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56BFB01D-F666-40C4-9416-DCD1F0792E85}"/>
              </a:ext>
            </a:extLst>
          </p:cNvPr>
          <p:cNvCxnSpPr/>
          <p:nvPr/>
        </p:nvCxnSpPr>
        <p:spPr>
          <a:xfrm>
            <a:off x="2269225" y="34290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392B859-6F51-4640-9BC8-ACEF15BAFBF7}"/>
              </a:ext>
            </a:extLst>
          </p:cNvPr>
          <p:cNvSpPr/>
          <p:nvPr/>
        </p:nvSpPr>
        <p:spPr>
          <a:xfrm>
            <a:off x="4264759" y="344939"/>
            <a:ext cx="1920882" cy="555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Use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language</a:t>
            </a:r>
            <a:endParaRPr lang="es-ES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ED1266E-1574-46DB-BBD1-C954E1B11F08}"/>
              </a:ext>
            </a:extLst>
          </p:cNvPr>
          <p:cNvSpPr/>
          <p:nvPr/>
        </p:nvSpPr>
        <p:spPr>
          <a:xfrm>
            <a:off x="1349587" y="2767202"/>
            <a:ext cx="2426385" cy="55517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Modeling</a:t>
            </a:r>
            <a:endParaRPr lang="es-ES" dirty="0"/>
          </a:p>
          <a:p>
            <a:pPr algn="ctr"/>
            <a:r>
              <a:rPr lang="es-ES" dirty="0"/>
              <a:t>&amp; </a:t>
            </a:r>
            <a:r>
              <a:rPr lang="es-ES" dirty="0" err="1"/>
              <a:t>gestures</a:t>
            </a:r>
            <a:endParaRPr lang="es-ES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4B8DC4A-8AC4-4B25-90E7-09BE6C17D762}"/>
              </a:ext>
            </a:extLst>
          </p:cNvPr>
          <p:cNvSpPr/>
          <p:nvPr/>
        </p:nvSpPr>
        <p:spPr>
          <a:xfrm>
            <a:off x="7239412" y="2294089"/>
            <a:ext cx="1977728" cy="830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Read</a:t>
            </a:r>
            <a:r>
              <a:rPr lang="es-ES" dirty="0"/>
              <a:t> </a:t>
            </a:r>
            <a:r>
              <a:rPr lang="es-ES" dirty="0" err="1"/>
              <a:t>aloud</a:t>
            </a:r>
            <a:r>
              <a:rPr lang="es-ES" dirty="0"/>
              <a:t> and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groupal</a:t>
            </a:r>
            <a:r>
              <a:rPr lang="es-ES" dirty="0"/>
              <a:t> </a:t>
            </a:r>
            <a:r>
              <a:rPr lang="es-ES" dirty="0" err="1"/>
              <a:t>reading</a:t>
            </a:r>
            <a:endParaRPr lang="es-ES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258BD095-37FC-4BA8-83D2-089144337221}"/>
              </a:ext>
            </a:extLst>
          </p:cNvPr>
          <p:cNvSpPr/>
          <p:nvPr/>
        </p:nvSpPr>
        <p:spPr>
          <a:xfrm>
            <a:off x="1978132" y="979028"/>
            <a:ext cx="2014220" cy="1149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Connect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background</a:t>
            </a:r>
            <a:r>
              <a:rPr lang="es-ES" dirty="0"/>
              <a:t> </a:t>
            </a:r>
            <a:r>
              <a:rPr lang="es-ES" dirty="0" err="1"/>
              <a:t>knowledge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2BB7057-D2C0-4A53-9E2E-37015FF9D841}"/>
              </a:ext>
            </a:extLst>
          </p:cNvPr>
          <p:cNvSpPr/>
          <p:nvPr/>
        </p:nvSpPr>
        <p:spPr>
          <a:xfrm>
            <a:off x="6807590" y="3333726"/>
            <a:ext cx="2014220" cy="1248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Intentional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and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partner</a:t>
            </a:r>
            <a:r>
              <a:rPr lang="es-ES" dirty="0"/>
              <a:t>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F4E24294-8B11-40F7-BD13-B6F550F73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5861" y="851965"/>
            <a:ext cx="2014221" cy="1013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 err="1"/>
              <a:t>Viisuals</a:t>
            </a:r>
            <a:r>
              <a:rPr lang="es-ES" sz="1800" dirty="0"/>
              <a:t>, </a:t>
            </a:r>
            <a:r>
              <a:rPr lang="es-ES" sz="1800" dirty="0" err="1"/>
              <a:t>realia</a:t>
            </a:r>
            <a:r>
              <a:rPr lang="es-ES" sz="1800" dirty="0"/>
              <a:t>, videos, </a:t>
            </a:r>
            <a:r>
              <a:rPr lang="es-ES" sz="1800" dirty="0" err="1"/>
              <a:t>graphic</a:t>
            </a:r>
            <a:r>
              <a:rPr lang="es-ES" sz="1800" dirty="0"/>
              <a:t> </a:t>
            </a:r>
            <a:r>
              <a:rPr lang="es-ES" sz="1800" dirty="0" err="1"/>
              <a:t>organizers</a:t>
            </a:r>
            <a:r>
              <a:rPr lang="es-ES" sz="1800" dirty="0"/>
              <a:t>… 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2A9F06C-FE85-4691-936D-29328E6276A8}"/>
              </a:ext>
            </a:extLst>
          </p:cNvPr>
          <p:cNvSpPr/>
          <p:nvPr/>
        </p:nvSpPr>
        <p:spPr>
          <a:xfrm>
            <a:off x="4504025" y="3886200"/>
            <a:ext cx="2037211" cy="1429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Sentence</a:t>
            </a:r>
            <a:r>
              <a:rPr lang="es-ES" dirty="0"/>
              <a:t> </a:t>
            </a:r>
            <a:r>
              <a:rPr lang="es-ES" dirty="0" err="1"/>
              <a:t>structures</a:t>
            </a:r>
            <a:endParaRPr lang="es-ES" dirty="0"/>
          </a:p>
          <a:p>
            <a:pPr algn="ctr"/>
            <a:r>
              <a:rPr lang="es-ES" dirty="0"/>
              <a:t>&amp; Starters</a:t>
            </a:r>
          </a:p>
          <a:p>
            <a:pPr algn="ctr"/>
            <a:r>
              <a:rPr lang="es-ES" b="1" dirty="0">
                <a:solidFill>
                  <a:srgbClr val="FF0000"/>
                </a:solidFill>
              </a:rPr>
              <a:t>I </a:t>
            </a:r>
            <a:r>
              <a:rPr lang="es-ES" b="1" dirty="0" err="1">
                <a:solidFill>
                  <a:srgbClr val="FF0000"/>
                </a:solidFill>
              </a:rPr>
              <a:t>know</a:t>
            </a:r>
            <a:r>
              <a:rPr lang="es-ES" b="1" dirty="0">
                <a:solidFill>
                  <a:srgbClr val="FF0000"/>
                </a:solidFill>
              </a:rPr>
              <a:t>… </a:t>
            </a:r>
            <a:r>
              <a:rPr lang="es-ES" b="1" dirty="0" err="1">
                <a:solidFill>
                  <a:srgbClr val="FF0000"/>
                </a:solidFill>
              </a:rPr>
              <a:t>because</a:t>
            </a:r>
            <a:r>
              <a:rPr lang="es-ES" b="1" dirty="0">
                <a:solidFill>
                  <a:srgbClr val="FF0000"/>
                </a:solidFill>
              </a:rPr>
              <a:t>…. 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21672004-F574-4D70-B39A-EAD3B98B2B45}"/>
              </a:ext>
            </a:extLst>
          </p:cNvPr>
          <p:cNvSpPr/>
          <p:nvPr/>
        </p:nvSpPr>
        <p:spPr>
          <a:xfrm>
            <a:off x="2223451" y="3757307"/>
            <a:ext cx="20142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Thinking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(TBL) </a:t>
            </a:r>
            <a:r>
              <a:rPr lang="es-ES" dirty="0" err="1"/>
              <a:t>organizers</a:t>
            </a:r>
            <a:r>
              <a:rPr lang="es-ES" dirty="0"/>
              <a:t> 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3121DEEA-FD49-4AB1-BADD-1ABF35CF79C7}"/>
              </a:ext>
            </a:extLst>
          </p:cNvPr>
          <p:cNvSpPr/>
          <p:nvPr/>
        </p:nvSpPr>
        <p:spPr>
          <a:xfrm>
            <a:off x="3937947" y="6006035"/>
            <a:ext cx="3621941" cy="555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FF00"/>
                </a:solidFill>
              </a:rPr>
              <a:t>And </a:t>
            </a:r>
            <a:r>
              <a:rPr lang="es-ES" b="1" dirty="0" err="1">
                <a:solidFill>
                  <a:srgbClr val="FFFF00"/>
                </a:solidFill>
              </a:rPr>
              <a:t>everything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else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that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may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work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with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your</a:t>
            </a:r>
            <a:r>
              <a:rPr lang="es-ES" b="1" dirty="0">
                <a:solidFill>
                  <a:srgbClr val="FFFF00"/>
                </a:solidFill>
              </a:rPr>
              <a:t> </a:t>
            </a:r>
            <a:r>
              <a:rPr lang="es-ES" b="1" dirty="0" err="1">
                <a:solidFill>
                  <a:srgbClr val="FFFF00"/>
                </a:solidFill>
              </a:rPr>
              <a:t>pupils</a:t>
            </a:r>
            <a:endParaRPr lang="es-E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5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2464783-A3F4-403E-A4E2-7194AE64D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" b="-2"/>
          <a:stretch/>
        </p:blipFill>
        <p:spPr>
          <a:xfrm>
            <a:off x="792480" y="786117"/>
            <a:ext cx="10607040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465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1EA67DC-5A31-4F69-A32C-96E093B8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879600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Clil</a:t>
            </a:r>
            <a:r>
              <a:rPr lang="es-ES" dirty="0"/>
              <a:t>: </a:t>
            </a:r>
            <a:r>
              <a:rPr lang="es-ES" dirty="0" err="1"/>
              <a:t>content</a:t>
            </a:r>
            <a:r>
              <a:rPr lang="es-ES" dirty="0"/>
              <a:t> and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integrated</a:t>
            </a:r>
            <a:r>
              <a:rPr lang="es-ES" dirty="0"/>
              <a:t> </a:t>
            </a:r>
            <a:r>
              <a:rPr lang="es-ES" dirty="0" err="1"/>
              <a:t>learning</a:t>
            </a:r>
            <a:r>
              <a:rPr lang="es-ES" dirty="0"/>
              <a:t> 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A47983-40C1-4AA1-ABB7-A463F4B0B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485900"/>
            <a:ext cx="8535988" cy="3556000"/>
          </a:xfrm>
        </p:spPr>
        <p:txBody>
          <a:bodyPr>
            <a:normAutofit fontScale="47500" lnSpcReduction="20000"/>
          </a:bodyPr>
          <a:lstStyle/>
          <a:p>
            <a:endParaRPr lang="es-ES" b="1" dirty="0"/>
          </a:p>
          <a:p>
            <a:r>
              <a:rPr lang="es-ES" sz="3800" dirty="0"/>
              <a:t>This </a:t>
            </a:r>
            <a:r>
              <a:rPr lang="es-ES" sz="3800" dirty="0" err="1"/>
              <a:t>presentation</a:t>
            </a:r>
            <a:r>
              <a:rPr lang="es-ES" sz="3800" dirty="0"/>
              <a:t> </a:t>
            </a:r>
            <a:r>
              <a:rPr lang="es-ES" sz="3800" dirty="0" err="1"/>
              <a:t>is</a:t>
            </a:r>
            <a:r>
              <a:rPr lang="es-ES" sz="3800" dirty="0"/>
              <a:t> </a:t>
            </a:r>
            <a:r>
              <a:rPr lang="es-ES" sz="3800" dirty="0" err="1"/>
              <a:t>based</a:t>
            </a:r>
            <a:r>
              <a:rPr lang="es-ES" sz="3800" dirty="0"/>
              <a:t> </a:t>
            </a:r>
            <a:r>
              <a:rPr lang="es-ES" sz="3800" dirty="0" err="1"/>
              <a:t>on</a:t>
            </a:r>
            <a:r>
              <a:rPr lang="es-ES" sz="3800" dirty="0"/>
              <a:t> </a:t>
            </a:r>
            <a:r>
              <a:rPr lang="es-ES" sz="3800" dirty="0" err="1"/>
              <a:t>our</a:t>
            </a:r>
            <a:r>
              <a:rPr lang="es-ES" sz="3800" dirty="0"/>
              <a:t> 10 </a:t>
            </a:r>
            <a:r>
              <a:rPr lang="es-ES" sz="3800" dirty="0" err="1"/>
              <a:t>years</a:t>
            </a:r>
            <a:r>
              <a:rPr lang="es-ES" sz="3800" dirty="0"/>
              <a:t> </a:t>
            </a:r>
            <a:r>
              <a:rPr lang="es-ES" sz="3800" dirty="0" err="1"/>
              <a:t>of</a:t>
            </a:r>
            <a:r>
              <a:rPr lang="es-ES" sz="3800" dirty="0"/>
              <a:t> </a:t>
            </a:r>
            <a:r>
              <a:rPr lang="es-ES" sz="3800" dirty="0" err="1"/>
              <a:t>experience</a:t>
            </a:r>
            <a:r>
              <a:rPr lang="es-ES" sz="3800" dirty="0"/>
              <a:t> </a:t>
            </a:r>
            <a:r>
              <a:rPr lang="es-ES" sz="3800" dirty="0" err="1"/>
              <a:t>using</a:t>
            </a:r>
            <a:r>
              <a:rPr lang="es-ES" sz="3800" dirty="0"/>
              <a:t> CLIL as </a:t>
            </a:r>
            <a:r>
              <a:rPr lang="es-ES" sz="3800" dirty="0" err="1"/>
              <a:t>the</a:t>
            </a:r>
            <a:r>
              <a:rPr lang="es-ES" sz="3800" dirty="0"/>
              <a:t> </a:t>
            </a:r>
            <a:r>
              <a:rPr lang="es-ES" sz="3800" dirty="0" err="1"/>
              <a:t>methodology</a:t>
            </a:r>
            <a:r>
              <a:rPr lang="es-ES" sz="3800" dirty="0"/>
              <a:t> </a:t>
            </a:r>
            <a:r>
              <a:rPr lang="es-ES" sz="3800" dirty="0" err="1"/>
              <a:t>approach</a:t>
            </a:r>
            <a:r>
              <a:rPr lang="es-ES" sz="3800" dirty="0"/>
              <a:t> </a:t>
            </a:r>
            <a:r>
              <a:rPr lang="es-ES" sz="3800" dirty="0" err="1"/>
              <a:t>for</a:t>
            </a:r>
            <a:r>
              <a:rPr lang="es-ES" sz="3800" dirty="0"/>
              <a:t> </a:t>
            </a:r>
            <a:r>
              <a:rPr lang="es-ES" sz="3800" dirty="0" err="1"/>
              <a:t>teaching</a:t>
            </a:r>
            <a:r>
              <a:rPr lang="es-ES" sz="3800" dirty="0"/>
              <a:t> English in </a:t>
            </a:r>
            <a:r>
              <a:rPr lang="es-ES" sz="3800" dirty="0" err="1"/>
              <a:t>our</a:t>
            </a:r>
            <a:r>
              <a:rPr lang="es-ES" sz="3800" dirty="0"/>
              <a:t> </a:t>
            </a:r>
            <a:r>
              <a:rPr lang="es-ES" sz="3800" dirty="0" err="1"/>
              <a:t>school</a:t>
            </a:r>
            <a:r>
              <a:rPr lang="es-ES" sz="3800" dirty="0"/>
              <a:t>.</a:t>
            </a:r>
          </a:p>
          <a:p>
            <a:endParaRPr lang="es-ES" sz="3800" dirty="0"/>
          </a:p>
          <a:p>
            <a:r>
              <a:rPr lang="es-ES" sz="3800" dirty="0" err="1"/>
              <a:t>We</a:t>
            </a:r>
            <a:r>
              <a:rPr lang="es-ES" sz="3800" dirty="0"/>
              <a:t> hope </a:t>
            </a:r>
            <a:r>
              <a:rPr lang="es-ES" sz="3800" dirty="0" err="1"/>
              <a:t>that</a:t>
            </a:r>
            <a:r>
              <a:rPr lang="es-ES" sz="3800" dirty="0"/>
              <a:t> </a:t>
            </a:r>
            <a:r>
              <a:rPr lang="es-ES" sz="3800" dirty="0" err="1"/>
              <a:t>sharing</a:t>
            </a:r>
            <a:r>
              <a:rPr lang="es-ES" sz="3800" dirty="0"/>
              <a:t> </a:t>
            </a:r>
            <a:r>
              <a:rPr lang="es-ES" sz="3800" dirty="0" err="1"/>
              <a:t>our</a:t>
            </a:r>
            <a:r>
              <a:rPr lang="es-ES" sz="3800" dirty="0"/>
              <a:t> </a:t>
            </a:r>
            <a:r>
              <a:rPr lang="es-ES" sz="3800" dirty="0" err="1"/>
              <a:t>successes</a:t>
            </a:r>
            <a:r>
              <a:rPr lang="es-ES" sz="3800" dirty="0"/>
              <a:t> and </a:t>
            </a:r>
            <a:r>
              <a:rPr lang="es-ES" sz="3800" dirty="0" err="1"/>
              <a:t>errors</a:t>
            </a:r>
            <a:r>
              <a:rPr lang="es-ES" sz="3800" dirty="0"/>
              <a:t> </a:t>
            </a:r>
            <a:r>
              <a:rPr lang="es-ES" sz="3800" dirty="0" err="1"/>
              <a:t>will</a:t>
            </a:r>
            <a:r>
              <a:rPr lang="es-ES" sz="3800" dirty="0"/>
              <a:t> </a:t>
            </a:r>
            <a:r>
              <a:rPr lang="es-ES" sz="3800" dirty="0" err="1"/>
              <a:t>help</a:t>
            </a:r>
            <a:r>
              <a:rPr lang="es-ES" sz="3800" dirty="0"/>
              <a:t> </a:t>
            </a:r>
            <a:r>
              <a:rPr lang="es-ES" sz="3800" dirty="0" err="1"/>
              <a:t>you</a:t>
            </a:r>
            <a:r>
              <a:rPr lang="es-ES" sz="3800" dirty="0"/>
              <a:t> </a:t>
            </a:r>
            <a:r>
              <a:rPr lang="es-ES" sz="3800" dirty="0" err="1"/>
              <a:t>to</a:t>
            </a:r>
            <a:r>
              <a:rPr lang="es-ES" sz="3800" dirty="0"/>
              <a:t> </a:t>
            </a:r>
            <a:r>
              <a:rPr lang="es-ES" sz="3800" dirty="0" err="1"/>
              <a:t>overcome</a:t>
            </a:r>
            <a:r>
              <a:rPr lang="es-ES" sz="3800" dirty="0"/>
              <a:t> </a:t>
            </a:r>
            <a:r>
              <a:rPr lang="es-ES" sz="3800" dirty="0" err="1"/>
              <a:t>your</a:t>
            </a:r>
            <a:r>
              <a:rPr lang="es-ES" sz="3800" dirty="0"/>
              <a:t> </a:t>
            </a:r>
            <a:r>
              <a:rPr lang="es-ES" sz="3800" dirty="0" err="1"/>
              <a:t>coming</a:t>
            </a:r>
            <a:r>
              <a:rPr lang="es-ES" sz="3800" dirty="0"/>
              <a:t> </a:t>
            </a:r>
            <a:r>
              <a:rPr lang="es-ES" sz="3800" dirty="0" err="1"/>
              <a:t>questions</a:t>
            </a:r>
            <a:r>
              <a:rPr lang="es-ES" sz="3800" dirty="0"/>
              <a:t>, </a:t>
            </a:r>
            <a:r>
              <a:rPr lang="es-ES" sz="3800" dirty="0" err="1"/>
              <a:t>doubts</a:t>
            </a:r>
            <a:r>
              <a:rPr lang="es-ES" sz="3800" dirty="0"/>
              <a:t> and </a:t>
            </a:r>
            <a:r>
              <a:rPr lang="es-ES" sz="3800" dirty="0" err="1"/>
              <a:t>mistakes</a:t>
            </a:r>
            <a:r>
              <a:rPr lang="es-ES" sz="3800" dirty="0"/>
              <a:t> </a:t>
            </a:r>
            <a:r>
              <a:rPr lang="es-ES" sz="3800" dirty="0" err="1"/>
              <a:t>that</a:t>
            </a:r>
            <a:r>
              <a:rPr lang="es-ES" sz="3800" dirty="0"/>
              <a:t> </a:t>
            </a:r>
            <a:r>
              <a:rPr lang="es-ES" sz="3800" dirty="0" err="1"/>
              <a:t>certainly</a:t>
            </a:r>
            <a:r>
              <a:rPr lang="es-ES" sz="3800" dirty="0"/>
              <a:t> </a:t>
            </a:r>
            <a:r>
              <a:rPr lang="es-ES" sz="3800" dirty="0" err="1"/>
              <a:t>will</a:t>
            </a:r>
            <a:r>
              <a:rPr lang="es-ES" sz="3800" dirty="0"/>
              <a:t> </a:t>
            </a:r>
            <a:r>
              <a:rPr lang="es-ES" sz="3800" dirty="0" err="1"/>
              <a:t>occur</a:t>
            </a:r>
            <a:r>
              <a:rPr lang="es-ES" sz="3800" dirty="0"/>
              <a:t> in </a:t>
            </a:r>
            <a:r>
              <a:rPr lang="es-ES" sz="3800" dirty="0" err="1"/>
              <a:t>the</a:t>
            </a:r>
            <a:r>
              <a:rPr lang="es-ES" sz="3800" dirty="0"/>
              <a:t> </a:t>
            </a:r>
            <a:r>
              <a:rPr lang="es-ES" sz="3800" dirty="0" err="1"/>
              <a:t>process</a:t>
            </a:r>
            <a:r>
              <a:rPr lang="es-ES" sz="3800" dirty="0"/>
              <a:t>.</a:t>
            </a:r>
          </a:p>
          <a:p>
            <a:endParaRPr lang="es-ES" b="1" dirty="0"/>
          </a:p>
          <a:p>
            <a:endParaRPr lang="es-ES" sz="4200" b="1" dirty="0"/>
          </a:p>
          <a:p>
            <a:r>
              <a:rPr lang="es-ES" sz="4200" b="1" dirty="0"/>
              <a:t>CHILDREN LEARN LANGUAGES WHEN THEY NEED THEM, SO IF WE STIMULATE AND SPARK THEIR CURIOSITY,  THEY WILL LEARN</a:t>
            </a:r>
            <a:r>
              <a:rPr lang="es-ES" sz="4200" dirty="0"/>
              <a:t>.</a:t>
            </a:r>
          </a:p>
          <a:p>
            <a:r>
              <a:rPr lang="es-ES" sz="4200" i="1" dirty="0"/>
              <a:t>ALL TEACHERS ARE TEACHERS OF LANGUAGE (Bullock </a:t>
            </a:r>
            <a:r>
              <a:rPr lang="es-ES" sz="4200" i="1" dirty="0" err="1"/>
              <a:t>report</a:t>
            </a:r>
            <a:r>
              <a:rPr lang="es-ES" sz="4200" i="1" dirty="0"/>
              <a:t> 1975) </a:t>
            </a:r>
            <a:endParaRPr lang="es-ES" sz="4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B853C0E-93E5-4A9C-9838-85FED62D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3" y="5202072"/>
            <a:ext cx="3754437" cy="15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0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364BB-5F5F-4E32-9452-772860BC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HOW DOES CLIL WORK?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6096EE-3FA0-402B-860D-49D09CE9C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2766325"/>
            <a:ext cx="8674290" cy="3551451"/>
          </a:xfrm>
        </p:spPr>
        <p:txBody>
          <a:bodyPr>
            <a:normAutofit/>
          </a:bodyPr>
          <a:lstStyle/>
          <a:p>
            <a:r>
              <a:rPr lang="es-ES" dirty="0"/>
              <a:t>BASE OF CLIL: Content </a:t>
            </a:r>
            <a:r>
              <a:rPr lang="es-ES" dirty="0" err="1"/>
              <a:t>subjects</a:t>
            </a:r>
            <a:r>
              <a:rPr lang="es-ES" dirty="0"/>
              <a:t> are </a:t>
            </a:r>
            <a:r>
              <a:rPr lang="es-ES" dirty="0" err="1"/>
              <a:t>taught</a:t>
            </a:r>
            <a:r>
              <a:rPr lang="es-ES" dirty="0"/>
              <a:t> and </a:t>
            </a:r>
            <a:r>
              <a:rPr lang="es-ES" dirty="0" err="1"/>
              <a:t>learnt</a:t>
            </a:r>
            <a:r>
              <a:rPr lang="es-ES" dirty="0"/>
              <a:t> in a </a:t>
            </a:r>
            <a:r>
              <a:rPr lang="es-ES" dirty="0" err="1"/>
              <a:t>language</a:t>
            </a:r>
            <a:r>
              <a:rPr lang="es-ES" dirty="0"/>
              <a:t> (English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)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mother</a:t>
            </a:r>
            <a:r>
              <a:rPr lang="es-ES" dirty="0"/>
              <a:t> </a:t>
            </a:r>
            <a:r>
              <a:rPr lang="es-ES" dirty="0" err="1"/>
              <a:t>tongue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learners</a:t>
            </a:r>
            <a:endParaRPr lang="es-ES" dirty="0"/>
          </a:p>
          <a:p>
            <a:endParaRPr lang="es-ES" dirty="0"/>
          </a:p>
          <a:p>
            <a:r>
              <a:rPr lang="es-ES" dirty="0"/>
              <a:t>FLUENCY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more </a:t>
            </a:r>
            <a:r>
              <a:rPr lang="es-ES" dirty="0" err="1"/>
              <a:t>important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ACCURACY. </a:t>
            </a:r>
          </a:p>
          <a:p>
            <a:endParaRPr lang="es-ES" dirty="0"/>
          </a:p>
          <a:p>
            <a:r>
              <a:rPr lang="es-ES" sz="2800" b="1" dirty="0"/>
              <a:t>ERRORS ARE A NATURAL PART OF LEARNING</a:t>
            </a:r>
          </a:p>
        </p:txBody>
      </p:sp>
    </p:spTree>
    <p:extLst>
      <p:ext uri="{BB962C8B-B14F-4D97-AF65-F5344CB8AC3E}">
        <p14:creationId xmlns:p14="http://schemas.microsoft.com/office/powerpoint/2010/main" val="362531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montaña, aire, cielo, saltar&#10;&#10;Descripción generada automáticamente">
            <a:extLst>
              <a:ext uri="{FF2B5EF4-FFF2-40B4-BE49-F238E27FC236}">
                <a16:creationId xmlns:a16="http://schemas.microsoft.com/office/drawing/2014/main" id="{8A45AB65-EEDB-43DF-9256-33D68B80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3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BB0AF-DEDC-4CDC-842C-2D09D318D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Clil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in </a:t>
            </a:r>
            <a:r>
              <a:rPr lang="es-ES" b="1" dirty="0" err="1"/>
              <a:t>language</a:t>
            </a:r>
            <a:r>
              <a:rPr lang="es-ES" b="1" dirty="0"/>
              <a:t> </a:t>
            </a:r>
            <a:r>
              <a:rPr lang="es-ES" b="1" dirty="0" err="1"/>
              <a:t>acquisition</a:t>
            </a:r>
            <a:r>
              <a:rPr lang="es-ES" b="1" dirty="0"/>
              <a:t> </a:t>
            </a:r>
            <a:r>
              <a:rPr lang="es-ES" dirty="0" err="1"/>
              <a:t>rather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enforced</a:t>
            </a:r>
            <a:r>
              <a:rPr lang="es-ES" dirty="0"/>
              <a:t> </a:t>
            </a:r>
            <a:r>
              <a:rPr lang="es-ES" dirty="0" err="1"/>
              <a:t>learning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FEE78B-42DA-4060-8A96-70401EFB8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3429001"/>
            <a:ext cx="8535987" cy="2565400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This </a:t>
            </a:r>
            <a:r>
              <a:rPr lang="es-ES" dirty="0" err="1"/>
              <a:t>principle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utmost </a:t>
            </a:r>
            <a:r>
              <a:rPr lang="es-ES" dirty="0" err="1"/>
              <a:t>importance</a:t>
            </a:r>
            <a:r>
              <a:rPr lang="es-ES" dirty="0"/>
              <a:t>.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may</a:t>
            </a:r>
            <a:r>
              <a:rPr lang="es-ES" dirty="0"/>
              <a:t> be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in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integrate</a:t>
            </a:r>
            <a:r>
              <a:rPr lang="es-ES" dirty="0"/>
              <a:t> </a:t>
            </a:r>
            <a:r>
              <a:rPr lang="es-ES" dirty="0" err="1"/>
              <a:t>pupils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levels</a:t>
            </a:r>
            <a:r>
              <a:rPr lang="es-ES" dirty="0"/>
              <a:t> and </a:t>
            </a:r>
            <a:r>
              <a:rPr lang="es-ES" dirty="0" err="1"/>
              <a:t>capabilities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frame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methodological</a:t>
            </a:r>
            <a:r>
              <a:rPr lang="es-ES" dirty="0"/>
              <a:t> </a:t>
            </a:r>
            <a:r>
              <a:rPr lang="es-ES" dirty="0" err="1"/>
              <a:t>approach</a:t>
            </a:r>
            <a:r>
              <a:rPr lang="es-ES" dirty="0"/>
              <a:t>.</a:t>
            </a:r>
          </a:p>
          <a:p>
            <a:r>
              <a:rPr lang="es-ES" dirty="0" err="1"/>
              <a:t>Every</a:t>
            </a:r>
            <a:r>
              <a:rPr lang="es-ES" dirty="0"/>
              <a:t> speaker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beginner</a:t>
            </a:r>
            <a:r>
              <a:rPr lang="es-ES" dirty="0"/>
              <a:t> speaker once, at </a:t>
            </a:r>
            <a:r>
              <a:rPr lang="es-ES" dirty="0" err="1"/>
              <a:t>least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childhood</a:t>
            </a:r>
            <a:r>
              <a:rPr lang="es-ES" dirty="0"/>
              <a:t>, and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progress</a:t>
            </a:r>
            <a:r>
              <a:rPr lang="es-ES" dirty="0"/>
              <a:t> </a:t>
            </a:r>
            <a:r>
              <a:rPr lang="es-ES" dirty="0" err="1"/>
              <a:t>received</a:t>
            </a:r>
            <a:r>
              <a:rPr lang="es-ES" dirty="0"/>
              <a:t> </a:t>
            </a:r>
            <a:r>
              <a:rPr lang="es-ES" dirty="0" err="1"/>
              <a:t>greetings</a:t>
            </a:r>
            <a:r>
              <a:rPr lang="es-ES" dirty="0"/>
              <a:t> </a:t>
            </a:r>
            <a:r>
              <a:rPr lang="es-ES" dirty="0" err="1"/>
              <a:t>instead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corrections</a:t>
            </a:r>
            <a:r>
              <a:rPr lang="es-ES" dirty="0"/>
              <a:t>.  </a:t>
            </a:r>
          </a:p>
          <a:p>
            <a:endParaRPr lang="es-ES" dirty="0"/>
          </a:p>
          <a:p>
            <a:r>
              <a:rPr lang="es-ES" dirty="0"/>
              <a:t>This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. </a:t>
            </a:r>
            <a:r>
              <a:rPr lang="es-ES" b="1" dirty="0" err="1"/>
              <a:t>Support</a:t>
            </a:r>
            <a:r>
              <a:rPr lang="es-ES" b="1" dirty="0"/>
              <a:t> and </a:t>
            </a:r>
            <a:r>
              <a:rPr lang="es-ES" b="1" dirty="0" err="1"/>
              <a:t>encourage</a:t>
            </a:r>
            <a:r>
              <a:rPr lang="es-ES" b="1" dirty="0"/>
              <a:t> </a:t>
            </a:r>
            <a:r>
              <a:rPr lang="es-ES" dirty="0"/>
              <a:t>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verbs</a:t>
            </a:r>
            <a:r>
              <a:rPr lang="es-ES" dirty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630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89ACC-881F-4E5A-BD61-D03EDD8F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ENGLISH As THE </a:t>
            </a:r>
            <a:r>
              <a:rPr lang="es-ES" b="1" dirty="0"/>
              <a:t>VEHICULAR LANGUAGE </a:t>
            </a:r>
            <a:r>
              <a:rPr lang="es-ES" dirty="0"/>
              <a:t>IN OUR TEACHING/LEARNING PROCESS</a:t>
            </a:r>
            <a:br>
              <a:rPr lang="es-ES" b="1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6C2E98-71D1-43D9-9073-E3D9E05F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806700"/>
            <a:ext cx="8535988" cy="31877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/>
              <a:t>English </a:t>
            </a:r>
            <a:r>
              <a:rPr lang="es-ES" b="1" dirty="0" err="1"/>
              <a:t>shouldn’t</a:t>
            </a:r>
            <a:r>
              <a:rPr lang="es-ES" b="1" dirty="0"/>
              <a:t> be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subject</a:t>
            </a:r>
            <a:r>
              <a:rPr lang="es-ES" b="1" dirty="0"/>
              <a:t> </a:t>
            </a:r>
            <a:r>
              <a:rPr lang="es-ES" b="1" dirty="0" err="1"/>
              <a:t>matter</a:t>
            </a:r>
            <a:r>
              <a:rPr lang="es-ES" b="1" dirty="0"/>
              <a:t>, </a:t>
            </a:r>
            <a:r>
              <a:rPr lang="es-ES" b="1" dirty="0" err="1"/>
              <a:t>but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learning</a:t>
            </a:r>
            <a:r>
              <a:rPr lang="es-ES" b="1" dirty="0"/>
              <a:t> </a:t>
            </a:r>
            <a:r>
              <a:rPr lang="es-ES" b="1" dirty="0" err="1"/>
              <a:t>objective</a:t>
            </a:r>
            <a:endParaRPr lang="es-E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 err="1"/>
              <a:t>Proficient</a:t>
            </a:r>
            <a:r>
              <a:rPr lang="es-ES" b="1" dirty="0"/>
              <a:t> English </a:t>
            </a:r>
            <a:r>
              <a:rPr lang="es-ES" b="1" dirty="0" err="1"/>
              <a:t>teachers</a:t>
            </a:r>
            <a:r>
              <a:rPr lang="es-ES" b="1" dirty="0"/>
              <a:t>, </a:t>
            </a:r>
            <a:r>
              <a:rPr lang="es-ES" b="1" dirty="0" err="1"/>
              <a:t>facilitate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introduction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CLIL </a:t>
            </a:r>
            <a:r>
              <a:rPr lang="es-ES" b="1" dirty="0" err="1"/>
              <a:t>approaches</a:t>
            </a:r>
            <a:r>
              <a:rPr lang="es-ES" b="1" dirty="0"/>
              <a:t> </a:t>
            </a:r>
            <a:r>
              <a:rPr lang="es-ES" b="1" dirty="0" err="1"/>
              <a:t>into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school</a:t>
            </a:r>
            <a:r>
              <a:rPr lang="es-ES" b="1" dirty="0"/>
              <a:t> (</a:t>
            </a:r>
            <a:r>
              <a:rPr lang="es-ES" b="1" dirty="0" err="1"/>
              <a:t>Language</a:t>
            </a:r>
            <a:r>
              <a:rPr lang="es-ES" b="1" dirty="0"/>
              <a:t> </a:t>
            </a:r>
            <a:r>
              <a:rPr lang="es-ES" b="1" dirty="0" err="1"/>
              <a:t>assistants</a:t>
            </a:r>
            <a:r>
              <a:rPr lang="es-ES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b="1" dirty="0" err="1"/>
              <a:t>Using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Target </a:t>
            </a:r>
            <a:r>
              <a:rPr lang="es-ES" b="1" dirty="0" err="1"/>
              <a:t>Language</a:t>
            </a:r>
            <a:r>
              <a:rPr lang="es-ES" b="1" dirty="0"/>
              <a:t> (English) </a:t>
            </a:r>
            <a:r>
              <a:rPr lang="es-ES" b="1" dirty="0" err="1"/>
              <a:t>among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pupils</a:t>
            </a:r>
            <a:r>
              <a:rPr lang="es-ES" b="1" dirty="0"/>
              <a:t>, </a:t>
            </a:r>
            <a:r>
              <a:rPr lang="es-ES" b="1" dirty="0" err="1"/>
              <a:t>fosters</a:t>
            </a:r>
            <a:r>
              <a:rPr lang="es-ES" b="1" dirty="0"/>
              <a:t> </a:t>
            </a:r>
            <a:r>
              <a:rPr lang="es-ES" b="1" dirty="0" err="1"/>
              <a:t>fluency</a:t>
            </a:r>
            <a:r>
              <a:rPr lang="es-ES" b="1" dirty="0"/>
              <a:t> and regular use </a:t>
            </a:r>
            <a:r>
              <a:rPr lang="es-ES" b="1" dirty="0" err="1"/>
              <a:t>of</a:t>
            </a:r>
            <a:r>
              <a:rPr lang="es-ES" b="1" dirty="0"/>
              <a:t> L2 </a:t>
            </a:r>
            <a:r>
              <a:rPr lang="es-ES" b="1" dirty="0" err="1"/>
              <a:t>within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class</a:t>
            </a:r>
            <a:r>
              <a:rPr lang="es-ES" b="1" dirty="0"/>
              <a:t>. </a:t>
            </a:r>
          </a:p>
          <a:p>
            <a:pPr algn="ctr"/>
            <a:r>
              <a:rPr lang="es-ES" b="1" dirty="0"/>
              <a:t>ACCURACY IS NOT THE TARGET.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20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CB807-336D-4CFE-9464-6DE051ED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c</a:t>
            </a:r>
            <a:r>
              <a:rPr lang="es-ES" sz="2000" dirty="0" err="1"/>
              <a:t>s</a:t>
            </a:r>
            <a:r>
              <a:rPr lang="es-ES" dirty="0"/>
              <a:t> OF CLIL</a:t>
            </a:r>
            <a:br>
              <a:rPr lang="es-ES" dirty="0"/>
            </a:br>
            <a:br>
              <a:rPr lang="es-ES" dirty="0"/>
            </a:br>
            <a:r>
              <a:rPr lang="es-ES" dirty="0"/>
              <a:t>CONTENT</a:t>
            </a:r>
            <a:br>
              <a:rPr lang="es-ES" dirty="0"/>
            </a:br>
            <a:r>
              <a:rPr lang="es-ES" dirty="0"/>
              <a:t>COMMUNICATION</a:t>
            </a:r>
            <a:br>
              <a:rPr lang="es-ES" dirty="0"/>
            </a:br>
            <a:r>
              <a:rPr lang="es-ES" dirty="0"/>
              <a:t>COGNITION</a:t>
            </a:r>
            <a:br>
              <a:rPr lang="es-ES" dirty="0"/>
            </a:br>
            <a:r>
              <a:rPr lang="es-ES" dirty="0"/>
              <a:t>CULTURE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0211DB-92D0-443F-9CC1-A38B3E5D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12" y="3327400"/>
            <a:ext cx="8535988" cy="1879600"/>
          </a:xfrm>
        </p:spPr>
        <p:txBody>
          <a:bodyPr/>
          <a:lstStyle/>
          <a:p>
            <a:r>
              <a:rPr lang="es-ES" b="1" dirty="0" err="1"/>
              <a:t>These</a:t>
            </a:r>
            <a:r>
              <a:rPr lang="es-ES" b="1" dirty="0"/>
              <a:t> </a:t>
            </a:r>
            <a:r>
              <a:rPr lang="es-ES" b="1" dirty="0" err="1"/>
              <a:t>four</a:t>
            </a:r>
            <a:r>
              <a:rPr lang="es-ES" b="1" dirty="0"/>
              <a:t> </a:t>
            </a:r>
            <a:r>
              <a:rPr lang="es-ES" b="1" dirty="0" err="1"/>
              <a:t>principles</a:t>
            </a:r>
            <a:r>
              <a:rPr lang="es-ES" b="1" dirty="0"/>
              <a:t> are </a:t>
            </a:r>
            <a:r>
              <a:rPr lang="es-ES" b="1" dirty="0" err="1">
                <a:solidFill>
                  <a:srgbClr val="FF0000"/>
                </a:solidFill>
              </a:rPr>
              <a:t>essential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CLIL </a:t>
            </a:r>
            <a:r>
              <a:rPr lang="es-ES" b="1" dirty="0" err="1"/>
              <a:t>approach</a:t>
            </a:r>
            <a:r>
              <a:rPr lang="es-ES" b="1" dirty="0"/>
              <a:t>. </a:t>
            </a:r>
            <a:r>
              <a:rPr lang="es-ES" b="1" dirty="0" err="1"/>
              <a:t>They</a:t>
            </a:r>
            <a:r>
              <a:rPr lang="es-ES" b="1" dirty="0"/>
              <a:t> </a:t>
            </a:r>
            <a:r>
              <a:rPr lang="es-ES" b="1" dirty="0" err="1"/>
              <a:t>should</a:t>
            </a:r>
            <a:r>
              <a:rPr lang="es-ES" b="1" dirty="0"/>
              <a:t> be </a:t>
            </a:r>
            <a:r>
              <a:rPr lang="es-ES" b="1" dirty="0" err="1"/>
              <a:t>used</a:t>
            </a:r>
            <a:r>
              <a:rPr lang="es-ES" b="1" dirty="0"/>
              <a:t> as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framework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creating</a:t>
            </a:r>
            <a:r>
              <a:rPr lang="es-ES" b="1" dirty="0"/>
              <a:t> and </a:t>
            </a:r>
            <a:r>
              <a:rPr lang="es-ES" b="1" dirty="0" err="1"/>
              <a:t>delivering</a:t>
            </a:r>
            <a:r>
              <a:rPr lang="es-ES" b="1" dirty="0"/>
              <a:t> </a:t>
            </a:r>
            <a:r>
              <a:rPr lang="es-ES" b="1" dirty="0" err="1"/>
              <a:t>successful</a:t>
            </a:r>
            <a:r>
              <a:rPr lang="es-ES" b="1" dirty="0"/>
              <a:t> </a:t>
            </a:r>
            <a:r>
              <a:rPr lang="es-ES" b="1" dirty="0" err="1"/>
              <a:t>lessons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70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27925-213E-4A75-98DF-B58C76DD3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content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B2DAC8-E11B-420D-8BA8-903123063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463800"/>
            <a:ext cx="8535988" cy="3530600"/>
          </a:xfrm>
        </p:spPr>
        <p:txBody>
          <a:bodyPr/>
          <a:lstStyle/>
          <a:p>
            <a:r>
              <a:rPr lang="es-ES" dirty="0" err="1"/>
              <a:t>That’s</a:t>
            </a:r>
            <a:r>
              <a:rPr lang="es-ES" dirty="0"/>
              <a:t> </a:t>
            </a:r>
            <a:r>
              <a:rPr lang="es-ES" dirty="0" err="1"/>
              <a:t>easy</a:t>
            </a:r>
            <a:r>
              <a:rPr lang="es-ES" dirty="0"/>
              <a:t>: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refers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subject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theme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planning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content</a:t>
            </a:r>
            <a:r>
              <a:rPr lang="es-ES" dirty="0"/>
              <a:t>,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essential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knowledge</a:t>
            </a:r>
            <a:r>
              <a:rPr lang="es-ES" dirty="0"/>
              <a:t>, </a:t>
            </a:r>
            <a:r>
              <a:rPr lang="es-ES" dirty="0" err="1"/>
              <a:t>skills</a:t>
            </a:r>
            <a:r>
              <a:rPr lang="es-ES" dirty="0"/>
              <a:t> and </a:t>
            </a:r>
            <a:r>
              <a:rPr lang="es-ES" dirty="0" err="1"/>
              <a:t>understanding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learn</a:t>
            </a:r>
            <a:r>
              <a:rPr lang="es-ES" dirty="0"/>
              <a:t>,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knowledge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</a:t>
            </a:r>
            <a:r>
              <a:rPr lang="es-ES" dirty="0" err="1"/>
              <a:t>acquire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</a:t>
            </a:r>
            <a:r>
              <a:rPr lang="es-ES" dirty="0" err="1"/>
              <a:t>analyse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  <a:r>
              <a:rPr lang="es-ES" dirty="0" err="1"/>
              <a:t>demands</a:t>
            </a:r>
            <a:r>
              <a:rPr lang="es-ES" dirty="0"/>
              <a:t> and </a:t>
            </a:r>
            <a:r>
              <a:rPr lang="es-ES" dirty="0" err="1"/>
              <a:t>consider</a:t>
            </a:r>
            <a:r>
              <a:rPr lang="es-ES" dirty="0"/>
              <a:t>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b="1" dirty="0" err="1"/>
              <a:t>present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content</a:t>
            </a:r>
            <a:r>
              <a:rPr lang="es-ES" b="1" dirty="0"/>
              <a:t> in </a:t>
            </a:r>
            <a:r>
              <a:rPr lang="es-ES" b="1" dirty="0" err="1"/>
              <a:t>an</a:t>
            </a:r>
            <a:r>
              <a:rPr lang="es-ES" b="1" dirty="0"/>
              <a:t> </a:t>
            </a:r>
            <a:r>
              <a:rPr lang="es-ES" b="1" dirty="0" err="1"/>
              <a:t>understandable</a:t>
            </a:r>
            <a:r>
              <a:rPr lang="es-ES" b="1" dirty="0"/>
              <a:t> </a:t>
            </a:r>
            <a:r>
              <a:rPr lang="es-ES" b="1" dirty="0" err="1"/>
              <a:t>way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63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1006A-102A-4A1E-89C0-DBBE848B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625600"/>
          </a:xfrm>
        </p:spPr>
        <p:txBody>
          <a:bodyPr/>
          <a:lstStyle/>
          <a:p>
            <a:r>
              <a:rPr lang="es-ES" dirty="0" err="1"/>
              <a:t>communication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180441-DA1F-4DC7-B478-05F48C1C3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095500"/>
            <a:ext cx="8535988" cy="3898900"/>
          </a:xfrm>
        </p:spPr>
        <p:txBody>
          <a:bodyPr>
            <a:normAutofit fontScale="77500" lnSpcReduction="20000"/>
          </a:bodyPr>
          <a:lstStyle/>
          <a:p>
            <a:r>
              <a:rPr lang="es-ES" sz="2200" dirty="0" err="1"/>
              <a:t>That’s</a:t>
            </a:r>
            <a:r>
              <a:rPr lang="es-ES" sz="2200" dirty="0"/>
              <a:t> </a:t>
            </a:r>
            <a:r>
              <a:rPr lang="es-ES" sz="2200" dirty="0" err="1"/>
              <a:t>not</a:t>
            </a:r>
            <a:r>
              <a:rPr lang="es-ES" sz="2200" dirty="0"/>
              <a:t> so </a:t>
            </a:r>
            <a:r>
              <a:rPr lang="es-ES" sz="2200" dirty="0" err="1"/>
              <a:t>easy</a:t>
            </a:r>
            <a:r>
              <a:rPr lang="es-ES" sz="2200" dirty="0"/>
              <a:t>.</a:t>
            </a:r>
          </a:p>
          <a:p>
            <a:r>
              <a:rPr lang="es-ES" sz="2200" dirty="0" err="1"/>
              <a:t>It</a:t>
            </a:r>
            <a:r>
              <a:rPr lang="es-ES" sz="2200" dirty="0"/>
              <a:t> </a:t>
            </a:r>
            <a:r>
              <a:rPr lang="es-ES" sz="2200" dirty="0" err="1"/>
              <a:t>refers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students</a:t>
            </a:r>
            <a:r>
              <a:rPr lang="es-ES" sz="2200" dirty="0"/>
              <a:t> </a:t>
            </a:r>
            <a:r>
              <a:rPr lang="es-ES" sz="2200" dirty="0" err="1"/>
              <a:t>using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target </a:t>
            </a:r>
            <a:r>
              <a:rPr lang="es-ES" sz="2200" dirty="0" err="1"/>
              <a:t>language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communicate</a:t>
            </a:r>
            <a:r>
              <a:rPr lang="es-ES" sz="2200" dirty="0"/>
              <a:t> </a:t>
            </a:r>
            <a:r>
              <a:rPr lang="es-ES" sz="2200" dirty="0" err="1"/>
              <a:t>their</a:t>
            </a:r>
            <a:r>
              <a:rPr lang="es-ES" sz="2200" dirty="0"/>
              <a:t> </a:t>
            </a:r>
            <a:r>
              <a:rPr lang="es-ES" sz="2200" dirty="0" err="1"/>
              <a:t>thoughts</a:t>
            </a:r>
            <a:r>
              <a:rPr lang="es-ES" sz="2200" dirty="0"/>
              <a:t>, </a:t>
            </a:r>
            <a:r>
              <a:rPr lang="es-ES" sz="2200" dirty="0" err="1"/>
              <a:t>opinions</a:t>
            </a:r>
            <a:r>
              <a:rPr lang="es-ES" sz="2200" dirty="0"/>
              <a:t>, </a:t>
            </a:r>
            <a:r>
              <a:rPr lang="es-ES" sz="2200" dirty="0" err="1"/>
              <a:t>discoveries</a:t>
            </a:r>
            <a:r>
              <a:rPr lang="es-ES" sz="2200" dirty="0"/>
              <a:t>… </a:t>
            </a:r>
            <a:r>
              <a:rPr lang="es-ES" sz="2200" dirty="0" err="1"/>
              <a:t>referred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lesson</a:t>
            </a:r>
            <a:r>
              <a:rPr lang="es-ES" sz="2200" dirty="0"/>
              <a:t>.</a:t>
            </a:r>
          </a:p>
          <a:p>
            <a:r>
              <a:rPr lang="es-ES" sz="2200" dirty="0" err="1"/>
              <a:t>Both</a:t>
            </a:r>
            <a:r>
              <a:rPr lang="es-ES" sz="2200" dirty="0"/>
              <a:t> </a:t>
            </a:r>
            <a:r>
              <a:rPr lang="es-ES" sz="2200" dirty="0" err="1"/>
              <a:t>speaking</a:t>
            </a:r>
            <a:r>
              <a:rPr lang="es-ES" sz="2200" dirty="0"/>
              <a:t> and </a:t>
            </a:r>
            <a:r>
              <a:rPr lang="es-ES" sz="2200" dirty="0" err="1"/>
              <a:t>writing</a:t>
            </a:r>
            <a:r>
              <a:rPr lang="es-ES" sz="2200" dirty="0"/>
              <a:t> </a:t>
            </a:r>
            <a:r>
              <a:rPr lang="es-ES" sz="2200" dirty="0" err="1"/>
              <a:t>skills</a:t>
            </a:r>
            <a:r>
              <a:rPr lang="es-ES" sz="2200" dirty="0"/>
              <a:t> are </a:t>
            </a:r>
            <a:r>
              <a:rPr lang="es-ES" sz="2200" dirty="0" err="1"/>
              <a:t>emphasized</a:t>
            </a:r>
            <a:r>
              <a:rPr lang="es-ES" sz="2200" dirty="0"/>
              <a:t>. (Real </a:t>
            </a:r>
            <a:r>
              <a:rPr lang="es-ES" sz="2200" dirty="0" err="1"/>
              <a:t>language</a:t>
            </a:r>
            <a:r>
              <a:rPr lang="es-ES" sz="2200" dirty="0"/>
              <a:t>/</a:t>
            </a:r>
            <a:r>
              <a:rPr lang="es-ES" sz="2200" dirty="0" err="1"/>
              <a:t>Group</a:t>
            </a:r>
            <a:r>
              <a:rPr lang="es-ES" sz="2200" dirty="0"/>
              <a:t> </a:t>
            </a:r>
            <a:r>
              <a:rPr lang="es-ES" sz="2200" dirty="0" err="1"/>
              <a:t>work</a:t>
            </a:r>
            <a:r>
              <a:rPr lang="es-ES" sz="2200" dirty="0"/>
              <a:t>). </a:t>
            </a:r>
            <a:r>
              <a:rPr lang="es-ES" sz="2200" dirty="0" err="1"/>
              <a:t>Using</a:t>
            </a:r>
            <a:r>
              <a:rPr lang="es-ES" sz="2200" dirty="0"/>
              <a:t> </a:t>
            </a:r>
            <a:r>
              <a:rPr lang="es-ES" sz="2200" dirty="0" err="1"/>
              <a:t>language</a:t>
            </a:r>
            <a:r>
              <a:rPr lang="es-ES" sz="2200" dirty="0"/>
              <a:t> </a:t>
            </a:r>
            <a:r>
              <a:rPr lang="es-ES" sz="2200" dirty="0" err="1"/>
              <a:t>for</a:t>
            </a:r>
            <a:r>
              <a:rPr lang="es-ES" sz="2200" dirty="0"/>
              <a:t> </a:t>
            </a:r>
            <a:r>
              <a:rPr lang="es-ES" sz="2200" dirty="0" err="1"/>
              <a:t>learning</a:t>
            </a:r>
            <a:r>
              <a:rPr lang="es-ES" sz="2200" dirty="0"/>
              <a:t> </a:t>
            </a:r>
            <a:r>
              <a:rPr lang="es-ES" sz="2200" dirty="0" err="1"/>
              <a:t>content</a:t>
            </a:r>
            <a:r>
              <a:rPr lang="es-ES" sz="2200" dirty="0"/>
              <a:t>, </a:t>
            </a:r>
            <a:r>
              <a:rPr lang="es-ES" sz="2200" dirty="0" err="1"/>
              <a:t>it</a:t>
            </a:r>
            <a:r>
              <a:rPr lang="es-ES" sz="2200" dirty="0"/>
              <a:t> </a:t>
            </a:r>
            <a:r>
              <a:rPr lang="es-ES" sz="2200" dirty="0" err="1"/>
              <a:t>becomes</a:t>
            </a:r>
            <a:r>
              <a:rPr lang="es-ES" sz="2200" b="1" dirty="0"/>
              <a:t> </a:t>
            </a:r>
            <a:r>
              <a:rPr lang="es-ES" sz="2200" b="1" dirty="0" err="1"/>
              <a:t>meaningful</a:t>
            </a:r>
            <a:r>
              <a:rPr lang="es-ES" sz="2200" b="1" dirty="0"/>
              <a:t>.</a:t>
            </a:r>
          </a:p>
          <a:p>
            <a:r>
              <a:rPr lang="es-ES" sz="2200" dirty="0"/>
              <a:t>Key </a:t>
            </a:r>
            <a:r>
              <a:rPr lang="es-ES" sz="2200" dirty="0" err="1"/>
              <a:t>then</a:t>
            </a:r>
            <a:r>
              <a:rPr lang="es-ES" sz="2200" dirty="0"/>
              <a:t>,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present</a:t>
            </a:r>
            <a:r>
              <a:rPr lang="es-ES" sz="2200" dirty="0"/>
              <a:t> </a:t>
            </a:r>
            <a:r>
              <a:rPr lang="es-ES" sz="2200" b="1" dirty="0" err="1"/>
              <a:t>motivational</a:t>
            </a:r>
            <a:r>
              <a:rPr lang="es-ES" sz="2200" b="1" dirty="0"/>
              <a:t> </a:t>
            </a:r>
            <a:r>
              <a:rPr lang="es-ES" sz="2200" b="1" dirty="0" err="1"/>
              <a:t>contents</a:t>
            </a:r>
            <a:r>
              <a:rPr lang="es-ES" sz="2200" dirty="0"/>
              <a:t>. </a:t>
            </a:r>
            <a:r>
              <a:rPr lang="es-ES" sz="2200" dirty="0" err="1"/>
              <a:t>Usually</a:t>
            </a:r>
            <a:r>
              <a:rPr lang="es-ES" sz="2200" dirty="0"/>
              <a:t>, </a:t>
            </a:r>
            <a:r>
              <a:rPr lang="es-ES" sz="2200" dirty="0" err="1"/>
              <a:t>our</a:t>
            </a:r>
            <a:r>
              <a:rPr lang="es-ES" sz="2200" dirty="0"/>
              <a:t> </a:t>
            </a:r>
            <a:r>
              <a:rPr lang="es-ES" sz="2200" dirty="0" err="1"/>
              <a:t>starting</a:t>
            </a:r>
            <a:r>
              <a:rPr lang="es-ES" sz="2200" dirty="0"/>
              <a:t> </a:t>
            </a:r>
            <a:r>
              <a:rPr lang="es-ES" sz="2200" dirty="0" err="1"/>
              <a:t>point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just</a:t>
            </a:r>
            <a:r>
              <a:rPr lang="es-ES" sz="2200" dirty="0"/>
              <a:t> a </a:t>
            </a:r>
            <a:r>
              <a:rPr lang="es-ES" sz="2200" dirty="0" err="1"/>
              <a:t>text</a:t>
            </a:r>
            <a:r>
              <a:rPr lang="es-ES" sz="2200" dirty="0"/>
              <a:t>, a video </a:t>
            </a:r>
            <a:r>
              <a:rPr lang="es-ES" sz="2200" dirty="0" err="1"/>
              <a:t>or</a:t>
            </a:r>
            <a:r>
              <a:rPr lang="es-ES" sz="2200" dirty="0"/>
              <a:t> a </a:t>
            </a:r>
            <a:r>
              <a:rPr lang="es-ES" sz="2200" dirty="0" err="1"/>
              <a:t>research</a:t>
            </a:r>
            <a:r>
              <a:rPr lang="es-ES" sz="2200" dirty="0"/>
              <a:t> </a:t>
            </a:r>
            <a:r>
              <a:rPr lang="es-ES" sz="2200" dirty="0" err="1"/>
              <a:t>about</a:t>
            </a:r>
            <a:r>
              <a:rPr lang="es-ES" sz="2200" dirty="0"/>
              <a:t> a </a:t>
            </a:r>
            <a:r>
              <a:rPr lang="es-ES" sz="2200" dirty="0" err="1"/>
              <a:t>selected</a:t>
            </a:r>
            <a:r>
              <a:rPr lang="es-ES" sz="2200" dirty="0"/>
              <a:t> </a:t>
            </a:r>
            <a:r>
              <a:rPr lang="es-ES" sz="2200" dirty="0" err="1"/>
              <a:t>topic</a:t>
            </a:r>
            <a:r>
              <a:rPr lang="es-ES" sz="2200" dirty="0"/>
              <a:t>. </a:t>
            </a:r>
            <a:r>
              <a:rPr lang="es-ES" sz="2200" dirty="0" err="1"/>
              <a:t>From</a:t>
            </a:r>
            <a:r>
              <a:rPr lang="es-ES" sz="2200" dirty="0"/>
              <a:t> </a:t>
            </a:r>
            <a:r>
              <a:rPr lang="es-ES" sz="2200" dirty="0" err="1"/>
              <a:t>there</a:t>
            </a:r>
            <a:r>
              <a:rPr lang="es-ES" sz="2200" dirty="0"/>
              <a:t>, </a:t>
            </a:r>
            <a:r>
              <a:rPr lang="es-ES" sz="2200" dirty="0" err="1"/>
              <a:t>we</a:t>
            </a:r>
            <a:r>
              <a:rPr lang="es-ES" sz="2200" dirty="0"/>
              <a:t> </a:t>
            </a:r>
            <a:r>
              <a:rPr lang="es-ES" sz="2200" dirty="0" err="1"/>
              <a:t>build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lesson</a:t>
            </a:r>
            <a:r>
              <a:rPr lang="es-ES" sz="2200" dirty="0"/>
              <a:t>.</a:t>
            </a:r>
          </a:p>
          <a:p>
            <a:r>
              <a:rPr lang="es-ES" sz="2200" dirty="0"/>
              <a:t>CLIL </a:t>
            </a:r>
            <a:r>
              <a:rPr lang="es-ES" sz="2200" dirty="0" err="1"/>
              <a:t>lessons</a:t>
            </a:r>
            <a:r>
              <a:rPr lang="es-ES" sz="2200" dirty="0"/>
              <a:t> </a:t>
            </a:r>
            <a:r>
              <a:rPr lang="es-ES" sz="2200" dirty="0" err="1"/>
              <a:t>connect</a:t>
            </a:r>
            <a:r>
              <a:rPr lang="es-ES" sz="2200" dirty="0"/>
              <a:t> </a:t>
            </a:r>
            <a:r>
              <a:rPr lang="es-ES" sz="2200" dirty="0" err="1"/>
              <a:t>language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real </a:t>
            </a:r>
            <a:r>
              <a:rPr lang="es-ES" sz="2200" dirty="0" err="1"/>
              <a:t>life</a:t>
            </a:r>
            <a:r>
              <a:rPr lang="es-ES" sz="2200" dirty="0"/>
              <a:t>, so </a:t>
            </a:r>
            <a:r>
              <a:rPr lang="es-ES" sz="2200" dirty="0" err="1"/>
              <a:t>students</a:t>
            </a:r>
            <a:r>
              <a:rPr lang="es-ES" sz="2200" dirty="0"/>
              <a:t> </a:t>
            </a:r>
            <a:r>
              <a:rPr lang="es-ES" sz="2200" dirty="0" err="1"/>
              <a:t>must</a:t>
            </a:r>
            <a:r>
              <a:rPr lang="es-ES" sz="2200" dirty="0"/>
              <a:t> </a:t>
            </a:r>
            <a:r>
              <a:rPr lang="es-ES" sz="2200" dirty="0" err="1"/>
              <a:t>develope</a:t>
            </a:r>
            <a:r>
              <a:rPr lang="es-ES" sz="2200" dirty="0"/>
              <a:t> </a:t>
            </a:r>
            <a:r>
              <a:rPr lang="es-ES" sz="2200" dirty="0" err="1"/>
              <a:t>their</a:t>
            </a:r>
            <a:r>
              <a:rPr lang="es-ES" sz="2200" dirty="0"/>
              <a:t> </a:t>
            </a:r>
            <a:r>
              <a:rPr lang="es-ES" sz="2200" dirty="0" err="1"/>
              <a:t>speaking</a:t>
            </a:r>
            <a:r>
              <a:rPr lang="es-ES" sz="2200" dirty="0"/>
              <a:t> </a:t>
            </a:r>
            <a:r>
              <a:rPr lang="es-ES" sz="2200" dirty="0" err="1"/>
              <a:t>skills</a:t>
            </a:r>
            <a:r>
              <a:rPr lang="es-ES" sz="2200" dirty="0"/>
              <a:t> as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build</a:t>
            </a:r>
            <a:r>
              <a:rPr lang="es-ES" sz="2200" dirty="0"/>
              <a:t> </a:t>
            </a:r>
            <a:r>
              <a:rPr lang="es-ES" sz="2200" dirty="0" err="1"/>
              <a:t>their</a:t>
            </a:r>
            <a:r>
              <a:rPr lang="es-ES" sz="2200" dirty="0"/>
              <a:t> </a:t>
            </a:r>
            <a:r>
              <a:rPr lang="es-ES" sz="2200" dirty="0" err="1"/>
              <a:t>vocabulary</a:t>
            </a:r>
            <a:r>
              <a:rPr lang="es-ES" sz="2200" dirty="0"/>
              <a:t>, </a:t>
            </a:r>
            <a:r>
              <a:rPr lang="es-ES" sz="2200" dirty="0" err="1"/>
              <a:t>grammar</a:t>
            </a:r>
            <a:r>
              <a:rPr lang="es-ES" sz="2200" dirty="0"/>
              <a:t> and </a:t>
            </a:r>
            <a:r>
              <a:rPr lang="es-ES" sz="2200" dirty="0" err="1"/>
              <a:t>language</a:t>
            </a:r>
            <a:r>
              <a:rPr lang="es-ES" sz="2200" dirty="0"/>
              <a:t> </a:t>
            </a:r>
            <a:r>
              <a:rPr lang="es-ES" sz="2200" dirty="0" err="1"/>
              <a:t>skills</a:t>
            </a:r>
            <a:r>
              <a:rPr lang="es-ES" sz="2200" dirty="0"/>
              <a:t> as </a:t>
            </a:r>
            <a:r>
              <a:rPr lang="es-ES" sz="2200" dirty="0" err="1"/>
              <a:t>they</a:t>
            </a:r>
            <a:r>
              <a:rPr lang="es-ES" sz="2200" dirty="0"/>
              <a:t> do in L1: </a:t>
            </a:r>
            <a:r>
              <a:rPr lang="es-ES" sz="2200" b="1" dirty="0" err="1"/>
              <a:t>naturally</a:t>
            </a:r>
            <a:endParaRPr lang="es-ES" sz="2200" b="1" dirty="0"/>
          </a:p>
          <a:p>
            <a:r>
              <a:rPr lang="es-ES" sz="2200" dirty="0" err="1"/>
              <a:t>Most</a:t>
            </a:r>
            <a:r>
              <a:rPr lang="es-ES" sz="2200" dirty="0"/>
              <a:t> </a:t>
            </a:r>
            <a:r>
              <a:rPr lang="es-ES" sz="2200" dirty="0" err="1"/>
              <a:t>difficult</a:t>
            </a:r>
            <a:r>
              <a:rPr lang="es-ES" sz="2200" dirty="0"/>
              <a:t>: </a:t>
            </a:r>
            <a:r>
              <a:rPr lang="es-ES" sz="2200" b="1" dirty="0"/>
              <a:t>Reduce TTT and </a:t>
            </a:r>
            <a:r>
              <a:rPr lang="es-ES" sz="2200" b="1" dirty="0" err="1"/>
              <a:t>Increase</a:t>
            </a:r>
            <a:r>
              <a:rPr lang="es-ES" sz="2200" b="1" dirty="0"/>
              <a:t> STT </a:t>
            </a:r>
            <a:r>
              <a:rPr lang="es-ES" sz="2200" dirty="0"/>
              <a:t>(</a:t>
            </a:r>
            <a:r>
              <a:rPr lang="es-ES" sz="1800" dirty="0" err="1"/>
              <a:t>youtube</a:t>
            </a:r>
            <a:r>
              <a:rPr lang="es-ES" sz="1800" dirty="0"/>
              <a:t> video “</a:t>
            </a:r>
            <a:r>
              <a:rPr lang="es-ES" sz="1800" dirty="0" err="1"/>
              <a:t>Teach</a:t>
            </a:r>
            <a:r>
              <a:rPr lang="es-ES" sz="1800" dirty="0"/>
              <a:t> as a </a:t>
            </a:r>
            <a:r>
              <a:rPr lang="es-ES" sz="1800" dirty="0" err="1"/>
              <a:t>champion</a:t>
            </a:r>
            <a:r>
              <a:rPr lang="es-ES" sz="1800" dirty="0"/>
              <a:t>” </a:t>
            </a:r>
            <a:r>
              <a:rPr lang="es-ES" sz="1800" dirty="0" err="1"/>
              <a:t>ReduceTTT</a:t>
            </a:r>
            <a:r>
              <a:rPr lang="es-ES" sz="1800" dirty="0"/>
              <a:t> &amp; </a:t>
            </a:r>
            <a:r>
              <a:rPr lang="es-ES" sz="1800" dirty="0" err="1"/>
              <a:t>Increase</a:t>
            </a:r>
            <a:r>
              <a:rPr lang="es-ES" sz="1800" dirty="0"/>
              <a:t> STT)</a:t>
            </a:r>
            <a:endParaRPr lang="es-ES" sz="1800" b="1" dirty="0"/>
          </a:p>
          <a:p>
            <a:r>
              <a:rPr lang="es-E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3918210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825</Words>
  <Application>Microsoft Office PowerPoint</Application>
  <PresentationFormat>Panorámica</PresentationFormat>
  <Paragraphs>98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Sector</vt:lpstr>
      <vt:lpstr>PLANNING CLIL LESSONS</vt:lpstr>
      <vt:lpstr>Clil: content and language integrated learning   </vt:lpstr>
      <vt:lpstr>HOW DOES CLIL WORK? </vt:lpstr>
      <vt:lpstr>Presentación de PowerPoint</vt:lpstr>
      <vt:lpstr>Clil is based in language acquisition rather than enforced learning</vt:lpstr>
      <vt:lpstr>ENGLISH As THE VEHICULAR LANGUAGE IN OUR TEACHING/LEARNING PROCESS </vt:lpstr>
      <vt:lpstr>The four cs OF CLIL  CONTENT COMMUNICATION COGNITION CULTURE </vt:lpstr>
      <vt:lpstr>content</vt:lpstr>
      <vt:lpstr>communication</vt:lpstr>
      <vt:lpstr>cognition</vt:lpstr>
      <vt:lpstr>CULTURE</vt:lpstr>
      <vt:lpstr>The four skills in clil</vt:lpstr>
      <vt:lpstr>SCAFFOLDING  PROCESS OF SUPPORTING YOUR STUDENTS DURING THEIR LEARNING PROCESS AND GRADUALLY REMOVING THAT SUPPORT AS YOUR STUDENTS BECOME MORE INDEPENDENT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CLIL LESSONS</dc:title>
  <dc:creator>Juan Carlos Cairos Diaz</dc:creator>
  <cp:lastModifiedBy>Juan Carlos Cairos Diaz</cp:lastModifiedBy>
  <cp:revision>20</cp:revision>
  <dcterms:created xsi:type="dcterms:W3CDTF">2019-10-17T08:39:56Z</dcterms:created>
  <dcterms:modified xsi:type="dcterms:W3CDTF">2019-10-18T08:28:33Z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