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67" r:id="rId3"/>
    <p:sldId id="265" r:id="rId4"/>
    <p:sldId id="260" r:id="rId5"/>
    <p:sldId id="261" r:id="rId6"/>
    <p:sldId id="263" r:id="rId7"/>
    <p:sldId id="279" r:id="rId8"/>
    <p:sldId id="280" r:id="rId9"/>
    <p:sldId id="281" r:id="rId10"/>
    <p:sldId id="282" r:id="rId11"/>
    <p:sldId id="283" r:id="rId12"/>
    <p:sldId id="264" r:id="rId13"/>
    <p:sldId id="268" r:id="rId14"/>
    <p:sldId id="286" r:id="rId15"/>
    <p:sldId id="287" r:id="rId16"/>
    <p:sldId id="288" r:id="rId17"/>
    <p:sldId id="289" r:id="rId18"/>
    <p:sldId id="298" r:id="rId19"/>
    <p:sldId id="299" r:id="rId20"/>
    <p:sldId id="296" r:id="rId21"/>
    <p:sldId id="292" r:id="rId22"/>
    <p:sldId id="293" r:id="rId23"/>
    <p:sldId id="294" r:id="rId24"/>
    <p:sldId id="295" r:id="rId25"/>
    <p:sldId id="300" r:id="rId26"/>
    <p:sldId id="301" r:id="rId27"/>
    <p:sldId id="266" r:id="rId28"/>
    <p:sldId id="270" r:id="rId29"/>
    <p:sldId id="275" r:id="rId30"/>
    <p:sldId id="291" r:id="rId31"/>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5" autoAdjust="0"/>
    <p:restoredTop sz="94660"/>
  </p:normalViewPr>
  <p:slideViewPr>
    <p:cSldViewPr>
      <p:cViewPr varScale="1">
        <p:scale>
          <a:sx n="68" d="100"/>
          <a:sy n="68" d="100"/>
        </p:scale>
        <p:origin x="-14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6118B0-0A18-4A2E-9510-AD786473BE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lt-LT"/>
        </a:p>
      </dgm:t>
    </dgm:pt>
    <dgm:pt modelId="{6C9A8711-0362-4F26-8873-51D89D009D27}">
      <dgm:prSet/>
      <dgm:spPr/>
      <dgm:t>
        <a:bodyPr/>
        <a:lstStyle/>
        <a:p>
          <a:pPr rtl="0"/>
          <a:r>
            <a:rPr lang="en-US" dirty="0" smtClean="0"/>
            <a:t>What are the aims of CLIL?</a:t>
          </a:r>
          <a:endParaRPr lang="lt-LT" dirty="0"/>
        </a:p>
      </dgm:t>
    </dgm:pt>
    <dgm:pt modelId="{9205E71C-8EAA-49B8-9D3B-07E8EA32B682}" type="parTrans" cxnId="{B258F830-734F-43E0-8652-20E13A9CB4A9}">
      <dgm:prSet/>
      <dgm:spPr/>
      <dgm:t>
        <a:bodyPr/>
        <a:lstStyle/>
        <a:p>
          <a:endParaRPr lang="lt-LT"/>
        </a:p>
      </dgm:t>
    </dgm:pt>
    <dgm:pt modelId="{7D8A84CA-F4E4-4737-8843-C57DC7BA7DC3}" type="sibTrans" cxnId="{B258F830-734F-43E0-8652-20E13A9CB4A9}">
      <dgm:prSet/>
      <dgm:spPr/>
      <dgm:t>
        <a:bodyPr/>
        <a:lstStyle/>
        <a:p>
          <a:endParaRPr lang="lt-LT"/>
        </a:p>
      </dgm:t>
    </dgm:pt>
    <dgm:pt modelId="{31A5F507-4A11-454F-8D70-4EB37241331F}">
      <dgm:prSet/>
      <dgm:spPr/>
      <dgm:t>
        <a:bodyPr/>
        <a:lstStyle/>
        <a:p>
          <a:pPr rtl="0"/>
          <a:r>
            <a:rPr lang="en-US" dirty="0" smtClean="0"/>
            <a:t>What does the 4Cs framework consist of?</a:t>
          </a:r>
          <a:endParaRPr lang="lt-LT" dirty="0"/>
        </a:p>
      </dgm:t>
    </dgm:pt>
    <dgm:pt modelId="{B52D2D5B-EC66-4C89-90BA-3F5BAD7D2BED}" type="parTrans" cxnId="{80A1D164-BA88-4220-A14C-79DD131DD9A5}">
      <dgm:prSet/>
      <dgm:spPr/>
      <dgm:t>
        <a:bodyPr/>
        <a:lstStyle/>
        <a:p>
          <a:endParaRPr lang="lt-LT"/>
        </a:p>
      </dgm:t>
    </dgm:pt>
    <dgm:pt modelId="{162EEE4C-A646-4EB5-951F-DDBA40FA717D}" type="sibTrans" cxnId="{80A1D164-BA88-4220-A14C-79DD131DD9A5}">
      <dgm:prSet/>
      <dgm:spPr/>
      <dgm:t>
        <a:bodyPr/>
        <a:lstStyle/>
        <a:p>
          <a:endParaRPr lang="lt-LT"/>
        </a:p>
      </dgm:t>
    </dgm:pt>
    <dgm:pt modelId="{26AD4CB8-6E97-41C6-AB2B-D2F530FE13BC}">
      <dgm:prSet/>
      <dgm:spPr/>
      <dgm:t>
        <a:bodyPr/>
        <a:lstStyle/>
        <a:p>
          <a:pPr rtl="0"/>
          <a:r>
            <a:rPr lang="en-US" dirty="0" smtClean="0"/>
            <a:t>Why is knowledge of the 4Cs useful for CLIL teachers?</a:t>
          </a:r>
          <a:endParaRPr lang="lt-LT" dirty="0"/>
        </a:p>
      </dgm:t>
    </dgm:pt>
    <dgm:pt modelId="{9EA0A8C9-1FC3-4810-9FA6-2158C8321B1E}" type="parTrans" cxnId="{74A0BCD3-926F-46D5-A4C2-1282F7A00DFC}">
      <dgm:prSet/>
      <dgm:spPr/>
      <dgm:t>
        <a:bodyPr/>
        <a:lstStyle/>
        <a:p>
          <a:endParaRPr lang="lt-LT"/>
        </a:p>
      </dgm:t>
    </dgm:pt>
    <dgm:pt modelId="{594007C3-D9A9-468D-B5D5-B69E019C5CA8}" type="sibTrans" cxnId="{74A0BCD3-926F-46D5-A4C2-1282F7A00DFC}">
      <dgm:prSet/>
      <dgm:spPr/>
      <dgm:t>
        <a:bodyPr/>
        <a:lstStyle/>
        <a:p>
          <a:endParaRPr lang="lt-LT"/>
        </a:p>
      </dgm:t>
    </dgm:pt>
    <dgm:pt modelId="{06017C74-5E7F-4EBA-82EF-FAED8B4CA384}" type="pres">
      <dgm:prSet presAssocID="{4E6118B0-0A18-4A2E-9510-AD786473BE04}" presName="linear" presStyleCnt="0">
        <dgm:presLayoutVars>
          <dgm:animLvl val="lvl"/>
          <dgm:resizeHandles val="exact"/>
        </dgm:presLayoutVars>
      </dgm:prSet>
      <dgm:spPr/>
      <dgm:t>
        <a:bodyPr/>
        <a:lstStyle/>
        <a:p>
          <a:endParaRPr lang="lt-LT"/>
        </a:p>
      </dgm:t>
    </dgm:pt>
    <dgm:pt modelId="{97F8EE2B-E124-4BA2-9EC1-A575127F2284}" type="pres">
      <dgm:prSet presAssocID="{6C9A8711-0362-4F26-8873-51D89D009D27}" presName="parentText" presStyleLbl="node1" presStyleIdx="0" presStyleCnt="3">
        <dgm:presLayoutVars>
          <dgm:chMax val="0"/>
          <dgm:bulletEnabled val="1"/>
        </dgm:presLayoutVars>
      </dgm:prSet>
      <dgm:spPr/>
      <dgm:t>
        <a:bodyPr/>
        <a:lstStyle/>
        <a:p>
          <a:endParaRPr lang="lt-LT"/>
        </a:p>
      </dgm:t>
    </dgm:pt>
    <dgm:pt modelId="{7999FC10-69A4-47F1-94CC-B1085064CEDC}" type="pres">
      <dgm:prSet presAssocID="{7D8A84CA-F4E4-4737-8843-C57DC7BA7DC3}" presName="spacer" presStyleCnt="0"/>
      <dgm:spPr/>
    </dgm:pt>
    <dgm:pt modelId="{9F8BCB5A-C633-43B1-ACDB-793994891993}" type="pres">
      <dgm:prSet presAssocID="{31A5F507-4A11-454F-8D70-4EB37241331F}" presName="parentText" presStyleLbl="node1" presStyleIdx="1" presStyleCnt="3">
        <dgm:presLayoutVars>
          <dgm:chMax val="0"/>
          <dgm:bulletEnabled val="1"/>
        </dgm:presLayoutVars>
      </dgm:prSet>
      <dgm:spPr/>
      <dgm:t>
        <a:bodyPr/>
        <a:lstStyle/>
        <a:p>
          <a:endParaRPr lang="lt-LT"/>
        </a:p>
      </dgm:t>
    </dgm:pt>
    <dgm:pt modelId="{C437F63D-D90E-4F9C-B408-FAFB8D60542A}" type="pres">
      <dgm:prSet presAssocID="{162EEE4C-A646-4EB5-951F-DDBA40FA717D}" presName="spacer" presStyleCnt="0"/>
      <dgm:spPr/>
    </dgm:pt>
    <dgm:pt modelId="{A2C90042-BD2C-4BB2-B2C3-A3DD4A277DC0}" type="pres">
      <dgm:prSet presAssocID="{26AD4CB8-6E97-41C6-AB2B-D2F530FE13BC}" presName="parentText" presStyleLbl="node1" presStyleIdx="2" presStyleCnt="3">
        <dgm:presLayoutVars>
          <dgm:chMax val="0"/>
          <dgm:bulletEnabled val="1"/>
        </dgm:presLayoutVars>
      </dgm:prSet>
      <dgm:spPr/>
      <dgm:t>
        <a:bodyPr/>
        <a:lstStyle/>
        <a:p>
          <a:endParaRPr lang="lt-LT"/>
        </a:p>
      </dgm:t>
    </dgm:pt>
  </dgm:ptLst>
  <dgm:cxnLst>
    <dgm:cxn modelId="{3ECE22C2-AB48-4F7C-A5D2-1BF1F61023CB}" type="presOf" srcId="{6C9A8711-0362-4F26-8873-51D89D009D27}" destId="{97F8EE2B-E124-4BA2-9EC1-A575127F2284}" srcOrd="0" destOrd="0" presId="urn:microsoft.com/office/officeart/2005/8/layout/vList2"/>
    <dgm:cxn modelId="{772AC917-54E8-46B5-A57D-ADDEB9165408}" type="presOf" srcId="{31A5F507-4A11-454F-8D70-4EB37241331F}" destId="{9F8BCB5A-C633-43B1-ACDB-793994891993}" srcOrd="0" destOrd="0" presId="urn:microsoft.com/office/officeart/2005/8/layout/vList2"/>
    <dgm:cxn modelId="{8931E7EC-28BF-4382-9484-0CC774785F23}" type="presOf" srcId="{4E6118B0-0A18-4A2E-9510-AD786473BE04}" destId="{06017C74-5E7F-4EBA-82EF-FAED8B4CA384}" srcOrd="0" destOrd="0" presId="urn:microsoft.com/office/officeart/2005/8/layout/vList2"/>
    <dgm:cxn modelId="{6663FBA5-7DCB-4C0B-91FD-A31DDC41469A}" type="presOf" srcId="{26AD4CB8-6E97-41C6-AB2B-D2F530FE13BC}" destId="{A2C90042-BD2C-4BB2-B2C3-A3DD4A277DC0}" srcOrd="0" destOrd="0" presId="urn:microsoft.com/office/officeart/2005/8/layout/vList2"/>
    <dgm:cxn modelId="{74A0BCD3-926F-46D5-A4C2-1282F7A00DFC}" srcId="{4E6118B0-0A18-4A2E-9510-AD786473BE04}" destId="{26AD4CB8-6E97-41C6-AB2B-D2F530FE13BC}" srcOrd="2" destOrd="0" parTransId="{9EA0A8C9-1FC3-4810-9FA6-2158C8321B1E}" sibTransId="{594007C3-D9A9-468D-B5D5-B69E019C5CA8}"/>
    <dgm:cxn modelId="{B258F830-734F-43E0-8652-20E13A9CB4A9}" srcId="{4E6118B0-0A18-4A2E-9510-AD786473BE04}" destId="{6C9A8711-0362-4F26-8873-51D89D009D27}" srcOrd="0" destOrd="0" parTransId="{9205E71C-8EAA-49B8-9D3B-07E8EA32B682}" sibTransId="{7D8A84CA-F4E4-4737-8843-C57DC7BA7DC3}"/>
    <dgm:cxn modelId="{80A1D164-BA88-4220-A14C-79DD131DD9A5}" srcId="{4E6118B0-0A18-4A2E-9510-AD786473BE04}" destId="{31A5F507-4A11-454F-8D70-4EB37241331F}" srcOrd="1" destOrd="0" parTransId="{B52D2D5B-EC66-4C89-90BA-3F5BAD7D2BED}" sibTransId="{162EEE4C-A646-4EB5-951F-DDBA40FA717D}"/>
    <dgm:cxn modelId="{DFB75C75-B1D1-4EFE-9A4E-7C4A6173E71A}" type="presParOf" srcId="{06017C74-5E7F-4EBA-82EF-FAED8B4CA384}" destId="{97F8EE2B-E124-4BA2-9EC1-A575127F2284}" srcOrd="0" destOrd="0" presId="urn:microsoft.com/office/officeart/2005/8/layout/vList2"/>
    <dgm:cxn modelId="{21906D0E-DABC-45C1-892B-4B029B595DB6}" type="presParOf" srcId="{06017C74-5E7F-4EBA-82EF-FAED8B4CA384}" destId="{7999FC10-69A4-47F1-94CC-B1085064CEDC}" srcOrd="1" destOrd="0" presId="urn:microsoft.com/office/officeart/2005/8/layout/vList2"/>
    <dgm:cxn modelId="{0C150895-943D-4237-99A1-245F26F26F40}" type="presParOf" srcId="{06017C74-5E7F-4EBA-82EF-FAED8B4CA384}" destId="{9F8BCB5A-C633-43B1-ACDB-793994891993}" srcOrd="2" destOrd="0" presId="urn:microsoft.com/office/officeart/2005/8/layout/vList2"/>
    <dgm:cxn modelId="{FBD30D97-06E4-49C5-82DA-BD103DA88FDA}" type="presParOf" srcId="{06017C74-5E7F-4EBA-82EF-FAED8B4CA384}" destId="{C437F63D-D90E-4F9C-B408-FAFB8D60542A}" srcOrd="3" destOrd="0" presId="urn:microsoft.com/office/officeart/2005/8/layout/vList2"/>
    <dgm:cxn modelId="{FD893615-384F-4538-8409-155020808155}" type="presParOf" srcId="{06017C74-5E7F-4EBA-82EF-FAED8B4CA384}" destId="{A2C90042-BD2C-4BB2-B2C3-A3DD4A277DC0}" srcOrd="4"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69249D-4DB6-4CE4-B958-F7763BD413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lt-LT"/>
        </a:p>
      </dgm:t>
    </dgm:pt>
    <dgm:pt modelId="{1775C4AA-10D4-4183-9413-4C2CDD161513}">
      <dgm:prSet/>
      <dgm:spPr/>
      <dgm:t>
        <a:bodyPr/>
        <a:lstStyle/>
        <a:p>
          <a:pPr rtl="0"/>
          <a:r>
            <a:rPr lang="en-US" dirty="0" smtClean="0"/>
            <a:t>planning lessons</a:t>
          </a:r>
          <a:endParaRPr lang="lt-LT" dirty="0"/>
        </a:p>
      </dgm:t>
    </dgm:pt>
    <dgm:pt modelId="{6B82534A-1F89-4867-BC1D-8554394A196C}" type="parTrans" cxnId="{BE25BBD7-2357-4786-B190-2D3E6C35689B}">
      <dgm:prSet/>
      <dgm:spPr/>
      <dgm:t>
        <a:bodyPr/>
        <a:lstStyle/>
        <a:p>
          <a:endParaRPr lang="lt-LT"/>
        </a:p>
      </dgm:t>
    </dgm:pt>
    <dgm:pt modelId="{B4EE0AEC-66FA-4D38-8A30-7655EAAF4C8A}" type="sibTrans" cxnId="{BE25BBD7-2357-4786-B190-2D3E6C35689B}">
      <dgm:prSet/>
      <dgm:spPr/>
      <dgm:t>
        <a:bodyPr/>
        <a:lstStyle/>
        <a:p>
          <a:endParaRPr lang="lt-LT"/>
        </a:p>
      </dgm:t>
    </dgm:pt>
    <dgm:pt modelId="{B1428993-DCB2-4811-B561-913385B1CD6F}">
      <dgm:prSet/>
      <dgm:spPr/>
      <dgm:t>
        <a:bodyPr/>
        <a:lstStyle/>
        <a:p>
          <a:pPr rtl="0"/>
          <a:r>
            <a:rPr lang="en-US" dirty="0" smtClean="0"/>
            <a:t>ensuring learners’ communication during the lesson</a:t>
          </a:r>
          <a:endParaRPr lang="lt-LT" dirty="0"/>
        </a:p>
      </dgm:t>
    </dgm:pt>
    <dgm:pt modelId="{E28D746D-3F38-4732-91CD-77A7F783BB37}" type="parTrans" cxnId="{061BCD10-CC6A-41B7-8E8F-C6E8293361A7}">
      <dgm:prSet/>
      <dgm:spPr/>
      <dgm:t>
        <a:bodyPr/>
        <a:lstStyle/>
        <a:p>
          <a:endParaRPr lang="lt-LT"/>
        </a:p>
      </dgm:t>
    </dgm:pt>
    <dgm:pt modelId="{1C108DFC-9B53-4C0D-BE67-96EDDD7EE4A8}" type="sibTrans" cxnId="{061BCD10-CC6A-41B7-8E8F-C6E8293361A7}">
      <dgm:prSet/>
      <dgm:spPr/>
      <dgm:t>
        <a:bodyPr/>
        <a:lstStyle/>
        <a:p>
          <a:endParaRPr lang="lt-LT"/>
        </a:p>
      </dgm:t>
    </dgm:pt>
    <dgm:pt modelId="{3ACB9737-EA5C-424A-BB38-E50B928CB4D5}">
      <dgm:prSet/>
      <dgm:spPr/>
      <dgm:t>
        <a:bodyPr/>
        <a:lstStyle/>
        <a:p>
          <a:pPr rtl="0"/>
          <a:r>
            <a:rPr lang="en-US" dirty="0" smtClean="0"/>
            <a:t>encouraging teachers to think of the cognitive demands of the lesson</a:t>
          </a:r>
          <a:endParaRPr lang="lt-LT" dirty="0"/>
        </a:p>
      </dgm:t>
    </dgm:pt>
    <dgm:pt modelId="{4FF7B9A1-A95E-4063-A7B6-B36E7202D35B}" type="parTrans" cxnId="{5E947F4F-FBB8-4470-B011-3126EE619CB1}">
      <dgm:prSet/>
      <dgm:spPr/>
      <dgm:t>
        <a:bodyPr/>
        <a:lstStyle/>
        <a:p>
          <a:endParaRPr lang="lt-LT"/>
        </a:p>
      </dgm:t>
    </dgm:pt>
    <dgm:pt modelId="{6469BC21-8990-4DB1-B900-0495D4F33817}" type="sibTrans" cxnId="{5E947F4F-FBB8-4470-B011-3126EE619CB1}">
      <dgm:prSet/>
      <dgm:spPr/>
      <dgm:t>
        <a:bodyPr/>
        <a:lstStyle/>
        <a:p>
          <a:endParaRPr lang="lt-LT"/>
        </a:p>
      </dgm:t>
    </dgm:pt>
    <dgm:pt modelId="{91771F8C-808D-439E-8D5F-DE7E6CE2E485}">
      <dgm:prSet/>
      <dgm:spPr/>
      <dgm:t>
        <a:bodyPr/>
        <a:lstStyle/>
        <a:p>
          <a:pPr rtl="0"/>
          <a:r>
            <a:rPr lang="en-US" dirty="0" smtClean="0"/>
            <a:t>encouraging teachers to think of cultural links across the curriculum.</a:t>
          </a:r>
          <a:endParaRPr lang="lt-LT" dirty="0"/>
        </a:p>
      </dgm:t>
    </dgm:pt>
    <dgm:pt modelId="{FA0437FA-A2C1-491E-AFF2-4361AA836B3A}" type="parTrans" cxnId="{8DBE31B9-E45A-4C8B-A7C2-7B3E3FDE5038}">
      <dgm:prSet/>
      <dgm:spPr/>
      <dgm:t>
        <a:bodyPr/>
        <a:lstStyle/>
        <a:p>
          <a:endParaRPr lang="lt-LT"/>
        </a:p>
      </dgm:t>
    </dgm:pt>
    <dgm:pt modelId="{CC0EFD4F-7B33-4308-B95A-619B53BA6D67}" type="sibTrans" cxnId="{8DBE31B9-E45A-4C8B-A7C2-7B3E3FDE5038}">
      <dgm:prSet/>
      <dgm:spPr/>
      <dgm:t>
        <a:bodyPr/>
        <a:lstStyle/>
        <a:p>
          <a:endParaRPr lang="lt-LT"/>
        </a:p>
      </dgm:t>
    </dgm:pt>
    <dgm:pt modelId="{A5969567-F279-469B-A50A-1F0D7D21E5F2}" type="pres">
      <dgm:prSet presAssocID="{1169249D-4DB6-4CE4-B958-F7763BD4136E}" presName="linear" presStyleCnt="0">
        <dgm:presLayoutVars>
          <dgm:animLvl val="lvl"/>
          <dgm:resizeHandles val="exact"/>
        </dgm:presLayoutVars>
      </dgm:prSet>
      <dgm:spPr/>
      <dgm:t>
        <a:bodyPr/>
        <a:lstStyle/>
        <a:p>
          <a:endParaRPr lang="lt-LT"/>
        </a:p>
      </dgm:t>
    </dgm:pt>
    <dgm:pt modelId="{317EBA2B-1751-47E9-A5F0-1B29091056F8}" type="pres">
      <dgm:prSet presAssocID="{1775C4AA-10D4-4183-9413-4C2CDD161513}" presName="parentText" presStyleLbl="node1" presStyleIdx="0" presStyleCnt="4">
        <dgm:presLayoutVars>
          <dgm:chMax val="0"/>
          <dgm:bulletEnabled val="1"/>
        </dgm:presLayoutVars>
      </dgm:prSet>
      <dgm:spPr/>
      <dgm:t>
        <a:bodyPr/>
        <a:lstStyle/>
        <a:p>
          <a:endParaRPr lang="lt-LT"/>
        </a:p>
      </dgm:t>
    </dgm:pt>
    <dgm:pt modelId="{5713E24A-373A-4A81-9493-79424FCE6453}" type="pres">
      <dgm:prSet presAssocID="{B4EE0AEC-66FA-4D38-8A30-7655EAAF4C8A}" presName="spacer" presStyleCnt="0"/>
      <dgm:spPr/>
    </dgm:pt>
    <dgm:pt modelId="{509E86E3-0A90-457A-8B30-48541347D408}" type="pres">
      <dgm:prSet presAssocID="{B1428993-DCB2-4811-B561-913385B1CD6F}" presName="parentText" presStyleLbl="node1" presStyleIdx="1" presStyleCnt="4">
        <dgm:presLayoutVars>
          <dgm:chMax val="0"/>
          <dgm:bulletEnabled val="1"/>
        </dgm:presLayoutVars>
      </dgm:prSet>
      <dgm:spPr/>
      <dgm:t>
        <a:bodyPr/>
        <a:lstStyle/>
        <a:p>
          <a:endParaRPr lang="lt-LT"/>
        </a:p>
      </dgm:t>
    </dgm:pt>
    <dgm:pt modelId="{01662AEF-439E-41A0-AD0F-B0FE5546CB94}" type="pres">
      <dgm:prSet presAssocID="{1C108DFC-9B53-4C0D-BE67-96EDDD7EE4A8}" presName="spacer" presStyleCnt="0"/>
      <dgm:spPr/>
    </dgm:pt>
    <dgm:pt modelId="{A485DE97-BCFF-4CC9-8407-52D67C8B5773}" type="pres">
      <dgm:prSet presAssocID="{3ACB9737-EA5C-424A-BB38-E50B928CB4D5}" presName="parentText" presStyleLbl="node1" presStyleIdx="2" presStyleCnt="4">
        <dgm:presLayoutVars>
          <dgm:chMax val="0"/>
          <dgm:bulletEnabled val="1"/>
        </dgm:presLayoutVars>
      </dgm:prSet>
      <dgm:spPr/>
      <dgm:t>
        <a:bodyPr/>
        <a:lstStyle/>
        <a:p>
          <a:endParaRPr lang="lt-LT"/>
        </a:p>
      </dgm:t>
    </dgm:pt>
    <dgm:pt modelId="{F2B1A9DF-B48B-43A4-B736-355955F55BC1}" type="pres">
      <dgm:prSet presAssocID="{6469BC21-8990-4DB1-B900-0495D4F33817}" presName="spacer" presStyleCnt="0"/>
      <dgm:spPr/>
    </dgm:pt>
    <dgm:pt modelId="{19D9B294-37F0-4F24-8973-DAD0882C3724}" type="pres">
      <dgm:prSet presAssocID="{91771F8C-808D-439E-8D5F-DE7E6CE2E485}" presName="parentText" presStyleLbl="node1" presStyleIdx="3" presStyleCnt="4">
        <dgm:presLayoutVars>
          <dgm:chMax val="0"/>
          <dgm:bulletEnabled val="1"/>
        </dgm:presLayoutVars>
      </dgm:prSet>
      <dgm:spPr/>
      <dgm:t>
        <a:bodyPr/>
        <a:lstStyle/>
        <a:p>
          <a:endParaRPr lang="lt-LT"/>
        </a:p>
      </dgm:t>
    </dgm:pt>
  </dgm:ptLst>
  <dgm:cxnLst>
    <dgm:cxn modelId="{061BCD10-CC6A-41B7-8E8F-C6E8293361A7}" srcId="{1169249D-4DB6-4CE4-B958-F7763BD4136E}" destId="{B1428993-DCB2-4811-B561-913385B1CD6F}" srcOrd="1" destOrd="0" parTransId="{E28D746D-3F38-4732-91CD-77A7F783BB37}" sibTransId="{1C108DFC-9B53-4C0D-BE67-96EDDD7EE4A8}"/>
    <dgm:cxn modelId="{5B26E88D-4EAC-4FA3-B592-FD9E65E811E1}" type="presOf" srcId="{1169249D-4DB6-4CE4-B958-F7763BD4136E}" destId="{A5969567-F279-469B-A50A-1F0D7D21E5F2}" srcOrd="0" destOrd="0" presId="urn:microsoft.com/office/officeart/2005/8/layout/vList2"/>
    <dgm:cxn modelId="{BE25BBD7-2357-4786-B190-2D3E6C35689B}" srcId="{1169249D-4DB6-4CE4-B958-F7763BD4136E}" destId="{1775C4AA-10D4-4183-9413-4C2CDD161513}" srcOrd="0" destOrd="0" parTransId="{6B82534A-1F89-4867-BC1D-8554394A196C}" sibTransId="{B4EE0AEC-66FA-4D38-8A30-7655EAAF4C8A}"/>
    <dgm:cxn modelId="{5E947F4F-FBB8-4470-B011-3126EE619CB1}" srcId="{1169249D-4DB6-4CE4-B958-F7763BD4136E}" destId="{3ACB9737-EA5C-424A-BB38-E50B928CB4D5}" srcOrd="2" destOrd="0" parTransId="{4FF7B9A1-A95E-4063-A7B6-B36E7202D35B}" sibTransId="{6469BC21-8990-4DB1-B900-0495D4F33817}"/>
    <dgm:cxn modelId="{8DBE31B9-E45A-4C8B-A7C2-7B3E3FDE5038}" srcId="{1169249D-4DB6-4CE4-B958-F7763BD4136E}" destId="{91771F8C-808D-439E-8D5F-DE7E6CE2E485}" srcOrd="3" destOrd="0" parTransId="{FA0437FA-A2C1-491E-AFF2-4361AA836B3A}" sibTransId="{CC0EFD4F-7B33-4308-B95A-619B53BA6D67}"/>
    <dgm:cxn modelId="{2475C656-0523-4BB0-8046-FD4F7213D912}" type="presOf" srcId="{91771F8C-808D-439E-8D5F-DE7E6CE2E485}" destId="{19D9B294-37F0-4F24-8973-DAD0882C3724}" srcOrd="0" destOrd="0" presId="urn:microsoft.com/office/officeart/2005/8/layout/vList2"/>
    <dgm:cxn modelId="{76C84B31-FD45-4832-848C-FE2EA25EEC3A}" type="presOf" srcId="{B1428993-DCB2-4811-B561-913385B1CD6F}" destId="{509E86E3-0A90-457A-8B30-48541347D408}" srcOrd="0" destOrd="0" presId="urn:microsoft.com/office/officeart/2005/8/layout/vList2"/>
    <dgm:cxn modelId="{65FB621B-78F9-4729-96FD-2EADD56E9077}" type="presOf" srcId="{1775C4AA-10D4-4183-9413-4C2CDD161513}" destId="{317EBA2B-1751-47E9-A5F0-1B29091056F8}" srcOrd="0" destOrd="0" presId="urn:microsoft.com/office/officeart/2005/8/layout/vList2"/>
    <dgm:cxn modelId="{4255FB64-00F9-4B49-8C26-57BB2557D0C0}" type="presOf" srcId="{3ACB9737-EA5C-424A-BB38-E50B928CB4D5}" destId="{A485DE97-BCFF-4CC9-8407-52D67C8B5773}" srcOrd="0" destOrd="0" presId="urn:microsoft.com/office/officeart/2005/8/layout/vList2"/>
    <dgm:cxn modelId="{B3F84D68-4874-43DC-8580-7B5234077EC6}" type="presParOf" srcId="{A5969567-F279-469B-A50A-1F0D7D21E5F2}" destId="{317EBA2B-1751-47E9-A5F0-1B29091056F8}" srcOrd="0" destOrd="0" presId="urn:microsoft.com/office/officeart/2005/8/layout/vList2"/>
    <dgm:cxn modelId="{3F1A2702-FF3F-4D01-A00B-89D2F5C2D73A}" type="presParOf" srcId="{A5969567-F279-469B-A50A-1F0D7D21E5F2}" destId="{5713E24A-373A-4A81-9493-79424FCE6453}" srcOrd="1" destOrd="0" presId="urn:microsoft.com/office/officeart/2005/8/layout/vList2"/>
    <dgm:cxn modelId="{760A6C0F-B61C-407C-9EC6-7E05A421B124}" type="presParOf" srcId="{A5969567-F279-469B-A50A-1F0D7D21E5F2}" destId="{509E86E3-0A90-457A-8B30-48541347D408}" srcOrd="2" destOrd="0" presId="urn:microsoft.com/office/officeart/2005/8/layout/vList2"/>
    <dgm:cxn modelId="{787FFC20-B1FC-4CF7-82D6-1DF254A5BF28}" type="presParOf" srcId="{A5969567-F279-469B-A50A-1F0D7D21E5F2}" destId="{01662AEF-439E-41A0-AD0F-B0FE5546CB94}" srcOrd="3" destOrd="0" presId="urn:microsoft.com/office/officeart/2005/8/layout/vList2"/>
    <dgm:cxn modelId="{06A6113F-8E1C-41F5-9FC1-20A8BE4EA869}" type="presParOf" srcId="{A5969567-F279-469B-A50A-1F0D7D21E5F2}" destId="{A485DE97-BCFF-4CC9-8407-52D67C8B5773}" srcOrd="4" destOrd="0" presId="urn:microsoft.com/office/officeart/2005/8/layout/vList2"/>
    <dgm:cxn modelId="{CDBD02F0-2664-4B96-B2FA-FA786C1F311E}" type="presParOf" srcId="{A5969567-F279-469B-A50A-1F0D7D21E5F2}" destId="{F2B1A9DF-B48B-43A4-B736-355955F55BC1}" srcOrd="5" destOrd="0" presId="urn:microsoft.com/office/officeart/2005/8/layout/vList2"/>
    <dgm:cxn modelId="{7E68D91D-255B-4C93-AA08-1A9BEAFAAFCE}" type="presParOf" srcId="{A5969567-F279-469B-A50A-1F0D7D21E5F2}" destId="{19D9B294-37F0-4F24-8973-DAD0882C3724}"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7F8EE2B-E124-4BA2-9EC1-A575127F2284}">
      <dsp:nvSpPr>
        <dsp:cNvPr id="0" name=""/>
        <dsp:cNvSpPr/>
      </dsp:nvSpPr>
      <dsp:spPr>
        <a:xfrm>
          <a:off x="0" y="41563"/>
          <a:ext cx="7016824"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What are the aims of CLIL?</a:t>
          </a:r>
          <a:endParaRPr lang="lt-LT" sz="2700" kern="1200" dirty="0"/>
        </a:p>
      </dsp:txBody>
      <dsp:txXfrm>
        <a:off x="0" y="41563"/>
        <a:ext cx="7016824" cy="1072579"/>
      </dsp:txXfrm>
    </dsp:sp>
    <dsp:sp modelId="{9F8BCB5A-C633-43B1-ACDB-793994891993}">
      <dsp:nvSpPr>
        <dsp:cNvPr id="0" name=""/>
        <dsp:cNvSpPr/>
      </dsp:nvSpPr>
      <dsp:spPr>
        <a:xfrm>
          <a:off x="0" y="1191902"/>
          <a:ext cx="7016824"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What does the 4Cs framework consist of?</a:t>
          </a:r>
          <a:endParaRPr lang="lt-LT" sz="2700" kern="1200" dirty="0"/>
        </a:p>
      </dsp:txBody>
      <dsp:txXfrm>
        <a:off x="0" y="1191902"/>
        <a:ext cx="7016824" cy="1072579"/>
      </dsp:txXfrm>
    </dsp:sp>
    <dsp:sp modelId="{A2C90042-BD2C-4BB2-B2C3-A3DD4A277DC0}">
      <dsp:nvSpPr>
        <dsp:cNvPr id="0" name=""/>
        <dsp:cNvSpPr/>
      </dsp:nvSpPr>
      <dsp:spPr>
        <a:xfrm>
          <a:off x="0" y="2342241"/>
          <a:ext cx="7016824" cy="107257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Why is knowledge of the 4Cs useful for CLIL teachers?</a:t>
          </a:r>
          <a:endParaRPr lang="lt-LT" sz="2700" kern="1200" dirty="0"/>
        </a:p>
      </dsp:txBody>
      <dsp:txXfrm>
        <a:off x="0" y="2342241"/>
        <a:ext cx="7016824" cy="107257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7EBA2B-1751-47E9-A5F0-1B29091056F8}">
      <dsp:nvSpPr>
        <dsp:cNvPr id="0" name=""/>
        <dsp:cNvSpPr/>
      </dsp:nvSpPr>
      <dsp:spPr>
        <a:xfrm>
          <a:off x="0" y="29261"/>
          <a:ext cx="7704856"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planning lessons</a:t>
          </a:r>
          <a:endParaRPr lang="lt-LT" sz="2200" kern="1200" dirty="0"/>
        </a:p>
      </dsp:txBody>
      <dsp:txXfrm>
        <a:off x="0" y="29261"/>
        <a:ext cx="7704856" cy="873953"/>
      </dsp:txXfrm>
    </dsp:sp>
    <dsp:sp modelId="{509E86E3-0A90-457A-8B30-48541347D408}">
      <dsp:nvSpPr>
        <dsp:cNvPr id="0" name=""/>
        <dsp:cNvSpPr/>
      </dsp:nvSpPr>
      <dsp:spPr>
        <a:xfrm>
          <a:off x="0" y="966574"/>
          <a:ext cx="7704856"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ensuring learners’ communication during the lesson</a:t>
          </a:r>
          <a:endParaRPr lang="lt-LT" sz="2200" kern="1200" dirty="0"/>
        </a:p>
      </dsp:txBody>
      <dsp:txXfrm>
        <a:off x="0" y="966574"/>
        <a:ext cx="7704856" cy="873953"/>
      </dsp:txXfrm>
    </dsp:sp>
    <dsp:sp modelId="{A485DE97-BCFF-4CC9-8407-52D67C8B5773}">
      <dsp:nvSpPr>
        <dsp:cNvPr id="0" name=""/>
        <dsp:cNvSpPr/>
      </dsp:nvSpPr>
      <dsp:spPr>
        <a:xfrm>
          <a:off x="0" y="1903888"/>
          <a:ext cx="7704856"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encouraging teachers to think of the cognitive demands of the lesson</a:t>
          </a:r>
          <a:endParaRPr lang="lt-LT" sz="2200" kern="1200" dirty="0"/>
        </a:p>
      </dsp:txBody>
      <dsp:txXfrm>
        <a:off x="0" y="1903888"/>
        <a:ext cx="7704856" cy="873953"/>
      </dsp:txXfrm>
    </dsp:sp>
    <dsp:sp modelId="{19D9B294-37F0-4F24-8973-DAD0882C3724}">
      <dsp:nvSpPr>
        <dsp:cNvPr id="0" name=""/>
        <dsp:cNvSpPr/>
      </dsp:nvSpPr>
      <dsp:spPr>
        <a:xfrm>
          <a:off x="0" y="2841201"/>
          <a:ext cx="7704856" cy="8739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dirty="0" smtClean="0"/>
            <a:t>encouraging teachers to think of cultural links across the curriculum.</a:t>
          </a:r>
          <a:endParaRPr lang="lt-LT" sz="2200" kern="1200" dirty="0"/>
        </a:p>
      </dsp:txBody>
      <dsp:txXfrm>
        <a:off x="0" y="2841201"/>
        <a:ext cx="7704856" cy="8739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t-LT"/>
          </a:p>
        </p:txBody>
      </p:sp>
      <p:sp>
        <p:nvSpPr>
          <p:cNvPr id="4" name="Date Placeholder 3"/>
          <p:cNvSpPr>
            <a:spLocks noGrp="1"/>
          </p:cNvSpPr>
          <p:nvPr>
            <p:ph type="dt" sz="half" idx="10"/>
          </p:nvPr>
        </p:nvSpPr>
        <p:spPr/>
        <p:txBody>
          <a:bodyPr/>
          <a:lstStyle/>
          <a:p>
            <a:fld id="{164D889F-20C3-4B53-B3A3-DEB6171225A2}" type="datetimeFigureOut">
              <a:rPr lang="lt-LT" smtClean="0"/>
              <a:pPr/>
              <a:t>2019-10-20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B0BB31E-9C28-4863-81D9-B6B0575E49C4}"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64D889F-20C3-4B53-B3A3-DEB6171225A2}" type="datetimeFigureOut">
              <a:rPr lang="lt-LT" smtClean="0"/>
              <a:pPr/>
              <a:t>2019-10-20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B0BB31E-9C28-4863-81D9-B6B0575E49C4}"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64D889F-20C3-4B53-B3A3-DEB6171225A2}" type="datetimeFigureOut">
              <a:rPr lang="lt-LT" smtClean="0"/>
              <a:pPr/>
              <a:t>2019-10-20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B0BB31E-9C28-4863-81D9-B6B0575E49C4}"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10"/>
          </p:nvPr>
        </p:nvSpPr>
        <p:spPr/>
        <p:txBody>
          <a:bodyPr/>
          <a:lstStyle/>
          <a:p>
            <a:fld id="{164D889F-20C3-4B53-B3A3-DEB6171225A2}" type="datetimeFigureOut">
              <a:rPr lang="lt-LT" smtClean="0"/>
              <a:pPr/>
              <a:t>2019-10-20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B0BB31E-9C28-4863-81D9-B6B0575E49C4}"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D889F-20C3-4B53-B3A3-DEB6171225A2}" type="datetimeFigureOut">
              <a:rPr lang="lt-LT" smtClean="0"/>
              <a:pPr/>
              <a:t>2019-10-20</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0B0BB31E-9C28-4863-81D9-B6B0575E49C4}"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Date Placeholder 4"/>
          <p:cNvSpPr>
            <a:spLocks noGrp="1"/>
          </p:cNvSpPr>
          <p:nvPr>
            <p:ph type="dt" sz="half" idx="10"/>
          </p:nvPr>
        </p:nvSpPr>
        <p:spPr/>
        <p:txBody>
          <a:bodyPr/>
          <a:lstStyle/>
          <a:p>
            <a:fld id="{164D889F-20C3-4B53-B3A3-DEB6171225A2}" type="datetimeFigureOut">
              <a:rPr lang="lt-LT" smtClean="0"/>
              <a:pPr/>
              <a:t>2019-10-20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B0BB31E-9C28-4863-81D9-B6B0575E49C4}"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7" name="Date Placeholder 6"/>
          <p:cNvSpPr>
            <a:spLocks noGrp="1"/>
          </p:cNvSpPr>
          <p:nvPr>
            <p:ph type="dt" sz="half" idx="10"/>
          </p:nvPr>
        </p:nvSpPr>
        <p:spPr/>
        <p:txBody>
          <a:bodyPr/>
          <a:lstStyle/>
          <a:p>
            <a:fld id="{164D889F-20C3-4B53-B3A3-DEB6171225A2}" type="datetimeFigureOut">
              <a:rPr lang="lt-LT" smtClean="0"/>
              <a:pPr/>
              <a:t>2019-10-20</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0B0BB31E-9C28-4863-81D9-B6B0575E49C4}"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t-LT"/>
          </a:p>
        </p:txBody>
      </p:sp>
      <p:sp>
        <p:nvSpPr>
          <p:cNvPr id="3" name="Date Placeholder 2"/>
          <p:cNvSpPr>
            <a:spLocks noGrp="1"/>
          </p:cNvSpPr>
          <p:nvPr>
            <p:ph type="dt" sz="half" idx="10"/>
          </p:nvPr>
        </p:nvSpPr>
        <p:spPr/>
        <p:txBody>
          <a:bodyPr/>
          <a:lstStyle/>
          <a:p>
            <a:fld id="{164D889F-20C3-4B53-B3A3-DEB6171225A2}" type="datetimeFigureOut">
              <a:rPr lang="lt-LT" smtClean="0"/>
              <a:pPr/>
              <a:t>2019-10-20</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0B0BB31E-9C28-4863-81D9-B6B0575E49C4}"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D889F-20C3-4B53-B3A3-DEB6171225A2}" type="datetimeFigureOut">
              <a:rPr lang="lt-LT" smtClean="0"/>
              <a:pPr/>
              <a:t>2019-10-20</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0B0BB31E-9C28-4863-81D9-B6B0575E49C4}"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t-L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D889F-20C3-4B53-B3A3-DEB6171225A2}" type="datetimeFigureOut">
              <a:rPr lang="lt-LT" smtClean="0"/>
              <a:pPr/>
              <a:t>2019-10-20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B0BB31E-9C28-4863-81D9-B6B0575E49C4}"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D889F-20C3-4B53-B3A3-DEB6171225A2}" type="datetimeFigureOut">
              <a:rPr lang="lt-LT" smtClean="0"/>
              <a:pPr/>
              <a:t>2019-10-20</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0B0BB31E-9C28-4863-81D9-B6B0575E49C4}"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lt-LT"/>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D889F-20C3-4B53-B3A3-DEB6171225A2}" type="datetimeFigureOut">
              <a:rPr lang="lt-LT" smtClean="0"/>
              <a:pPr/>
              <a:t>2019-10-20</a:t>
            </a:fld>
            <a:endParaRPr lang="lt-L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0BB31E-9C28-4863-81D9-B6B0575E49C4}" type="slidenum">
              <a:rPr lang="lt-LT" smtClean="0"/>
              <a:pPr/>
              <a:t>‹#›</a:t>
            </a:fld>
            <a:endParaRPr lang="lt-LT"/>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16833"/>
            <a:ext cx="7772400" cy="1224136"/>
          </a:xfrm>
        </p:spPr>
        <p:txBody>
          <a:bodyPr>
            <a:normAutofit fontScale="90000"/>
          </a:bodyPr>
          <a:lstStyle/>
          <a:p>
            <a:r>
              <a:rPr lang="en-GB" dirty="0" smtClean="0"/>
              <a:t>CLICK on e-CLIL</a:t>
            </a:r>
            <a:br>
              <a:rPr lang="en-GB" dirty="0" smtClean="0"/>
            </a:br>
            <a:r>
              <a:rPr lang="en-GB" dirty="0" smtClean="0"/>
              <a:t>2019-1-RO01-KA229-063080_3</a:t>
            </a:r>
            <a:endParaRPr lang="lt-LT" dirty="0"/>
          </a:p>
        </p:txBody>
      </p:sp>
      <p:sp>
        <p:nvSpPr>
          <p:cNvPr id="3" name="Subtitle 2"/>
          <p:cNvSpPr>
            <a:spLocks noGrp="1"/>
          </p:cNvSpPr>
          <p:nvPr>
            <p:ph type="subTitle" idx="1"/>
          </p:nvPr>
        </p:nvSpPr>
        <p:spPr>
          <a:xfrm>
            <a:off x="1043608" y="3284984"/>
            <a:ext cx="7488832" cy="3384376"/>
          </a:xfrm>
        </p:spPr>
        <p:txBody>
          <a:bodyPr>
            <a:normAutofit fontScale="55000" lnSpcReduction="20000"/>
          </a:bodyPr>
          <a:lstStyle/>
          <a:p>
            <a:endParaRPr lang="en-US" sz="4400" dirty="0" smtClean="0">
              <a:solidFill>
                <a:schemeClr val="tx1"/>
              </a:solidFill>
            </a:endParaRPr>
          </a:p>
          <a:p>
            <a:r>
              <a:rPr lang="en-GB" sz="4400" dirty="0" smtClean="0"/>
              <a:t>C1: Short term joint staff training event</a:t>
            </a:r>
          </a:p>
          <a:p>
            <a:r>
              <a:rPr lang="en-GB" sz="4400" dirty="0" smtClean="0"/>
              <a:t>Jibou, Romania</a:t>
            </a:r>
            <a:endParaRPr lang="lt-LT" sz="4400" dirty="0" smtClean="0"/>
          </a:p>
          <a:p>
            <a:endParaRPr lang="en-GB" sz="4400" dirty="0" smtClean="0"/>
          </a:p>
          <a:p>
            <a:r>
              <a:rPr lang="en-US" sz="5400" dirty="0" smtClean="0">
                <a:cs typeface="Times New Roman" pitchFamily="18" charset="0"/>
              </a:rPr>
              <a:t>The Basic Principles of CLIL:</a:t>
            </a:r>
            <a:endParaRPr lang="lt-LT" sz="5400" dirty="0" smtClean="0">
              <a:solidFill>
                <a:schemeClr val="tx1"/>
              </a:solidFill>
              <a:cs typeface="Times New Roman" pitchFamily="18" charset="0"/>
            </a:endParaRPr>
          </a:p>
          <a:p>
            <a:r>
              <a:rPr lang="en-US" sz="5400" dirty="0" smtClean="0">
                <a:solidFill>
                  <a:schemeClr val="tx1"/>
                </a:solidFill>
                <a:cs typeface="Times New Roman" pitchFamily="18" charset="0"/>
              </a:rPr>
              <a:t>Aims and Rationale</a:t>
            </a:r>
          </a:p>
          <a:p>
            <a:endParaRPr lang="en-US" sz="4400" dirty="0">
              <a:solidFill>
                <a:schemeClr val="tx1"/>
              </a:solidFill>
            </a:endParaRPr>
          </a:p>
          <a:p>
            <a:r>
              <a:rPr lang="en-US" sz="1800" dirty="0" smtClean="0">
                <a:solidFill>
                  <a:schemeClr val="tx1"/>
                </a:solidFill>
              </a:rPr>
              <a:t>                                                                                         </a:t>
            </a:r>
          </a:p>
          <a:p>
            <a:endParaRPr lang="en-US" sz="1800" dirty="0">
              <a:solidFill>
                <a:schemeClr val="tx1"/>
              </a:solidFill>
            </a:endParaRPr>
          </a:p>
          <a:p>
            <a:r>
              <a:rPr lang="en-US" sz="1800" dirty="0" smtClean="0">
                <a:solidFill>
                  <a:schemeClr val="tx1"/>
                </a:solidFill>
              </a:rPr>
              <a:t>                                                                                                    </a:t>
            </a:r>
          </a:p>
        </p:txBody>
      </p:sp>
      <p:pic>
        <p:nvPicPr>
          <p:cNvPr id="1026" name="Picture 2" descr="C:\Users\Info\Pictures\erasmus+logo.png"/>
          <p:cNvPicPr>
            <a:picLocks noChangeAspect="1" noChangeArrowheads="1"/>
          </p:cNvPicPr>
          <p:nvPr/>
        </p:nvPicPr>
        <p:blipFill>
          <a:blip r:embed="rId2" cstate="print"/>
          <a:srcRect/>
          <a:stretch>
            <a:fillRect/>
          </a:stretch>
        </p:blipFill>
        <p:spPr bwMode="auto">
          <a:xfrm>
            <a:off x="251520" y="476672"/>
            <a:ext cx="3960440" cy="1008112"/>
          </a:xfrm>
          <a:prstGeom prst="rect">
            <a:avLst/>
          </a:prstGeom>
          <a:noFill/>
        </p:spPr>
      </p:pic>
      <p:pic>
        <p:nvPicPr>
          <p:cNvPr id="6" name="Picture 2">
            <a:extLst>
              <a:ext uri="{FF2B5EF4-FFF2-40B4-BE49-F238E27FC236}">
                <a16:creationId xmlns:a16="http://schemas.microsoft.com/office/drawing/2014/main" xmlns="" id="{B1B32911-784E-4345-B602-5702C4CBA3B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004048" y="476673"/>
            <a:ext cx="3888432" cy="100811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smtClean="0"/>
              <a:t>Higher</a:t>
            </a:r>
            <a:r>
              <a:rPr lang="lt-LT" dirty="0" smtClean="0"/>
              <a:t> </a:t>
            </a:r>
            <a:r>
              <a:rPr lang="lt-LT" dirty="0" err="1" smtClean="0"/>
              <a:t>Secondary</a:t>
            </a:r>
            <a:endParaRPr lang="lt-LT" dirty="0"/>
          </a:p>
        </p:txBody>
      </p:sp>
      <p:pic>
        <p:nvPicPr>
          <p:cNvPr id="5" name="Content Placeholder 4" descr="IMG_1552.JPG"/>
          <p:cNvPicPr>
            <a:picLocks noGrp="1" noChangeAspect="1"/>
          </p:cNvPicPr>
          <p:nvPr>
            <p:ph sz="half" idx="1"/>
          </p:nvPr>
        </p:nvPicPr>
        <p:blipFill>
          <a:blip r:embed="rId2" cstate="print"/>
          <a:stretch>
            <a:fillRect/>
          </a:stretch>
        </p:blipFill>
        <p:spPr>
          <a:xfrm rot="5400000">
            <a:off x="457200" y="2348706"/>
            <a:ext cx="4038600" cy="3028950"/>
          </a:xfrm>
        </p:spPr>
      </p:pic>
      <p:pic>
        <p:nvPicPr>
          <p:cNvPr id="6" name="Content Placeholder 5" descr="IMG_1553.JPG"/>
          <p:cNvPicPr>
            <a:picLocks noGrp="1" noChangeAspect="1"/>
          </p:cNvPicPr>
          <p:nvPr>
            <p:ph sz="half" idx="2"/>
          </p:nvPr>
        </p:nvPicPr>
        <p:blipFill>
          <a:blip r:embed="rId3" cstate="print"/>
          <a:stretch>
            <a:fillRect/>
          </a:stretch>
        </p:blipFill>
        <p:spPr>
          <a:xfrm rot="5400000">
            <a:off x="4648200" y="2348706"/>
            <a:ext cx="4038600" cy="302895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CLIL </a:t>
            </a:r>
            <a:r>
              <a:rPr lang="lt-LT" dirty="0" err="1" smtClean="0"/>
              <a:t>for</a:t>
            </a:r>
            <a:r>
              <a:rPr lang="lt-LT" dirty="0" smtClean="0"/>
              <a:t> </a:t>
            </a:r>
            <a:r>
              <a:rPr lang="lt-LT" dirty="0" err="1" smtClean="0"/>
              <a:t>Teachers</a:t>
            </a:r>
            <a:endParaRPr lang="lt-LT" dirty="0"/>
          </a:p>
        </p:txBody>
      </p:sp>
      <p:pic>
        <p:nvPicPr>
          <p:cNvPr id="4" name="Content Placeholder 3" descr="IMG_1543.JPG"/>
          <p:cNvPicPr>
            <a:picLocks noGrp="1" noChangeAspect="1"/>
          </p:cNvPicPr>
          <p:nvPr>
            <p:ph idx="1"/>
          </p:nvPr>
        </p:nvPicPr>
        <p:blipFill>
          <a:blip r:embed="rId2" cstate="print"/>
          <a:stretch>
            <a:fillRect/>
          </a:stretch>
        </p:blipFill>
        <p:spPr>
          <a:xfrm rot="5400000">
            <a:off x="2145432" y="2010547"/>
            <a:ext cx="4678386" cy="435121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864095"/>
          </a:xfrm>
        </p:spPr>
        <p:txBody>
          <a:bodyPr/>
          <a:lstStyle/>
          <a:p>
            <a:r>
              <a:rPr lang="en-US" b="1" dirty="0" smtClean="0">
                <a:solidFill>
                  <a:schemeClr val="tx2">
                    <a:lumMod val="75000"/>
                  </a:schemeClr>
                </a:solidFill>
              </a:rPr>
              <a:t>WHY CLIL?</a:t>
            </a:r>
            <a:endParaRPr lang="lt-LT" b="1" dirty="0">
              <a:solidFill>
                <a:schemeClr val="tx2">
                  <a:lumMod val="75000"/>
                </a:schemeClr>
              </a:solidFill>
            </a:endParaRPr>
          </a:p>
        </p:txBody>
      </p:sp>
      <p:sp>
        <p:nvSpPr>
          <p:cNvPr id="3" name="Subtitle 2"/>
          <p:cNvSpPr>
            <a:spLocks noGrp="1"/>
          </p:cNvSpPr>
          <p:nvPr>
            <p:ph type="subTitle" idx="1"/>
          </p:nvPr>
        </p:nvSpPr>
        <p:spPr>
          <a:xfrm>
            <a:off x="395536" y="1700808"/>
            <a:ext cx="8568952" cy="4968552"/>
          </a:xfrm>
        </p:spPr>
        <p:txBody>
          <a:bodyPr>
            <a:normAutofit fontScale="85000" lnSpcReduction="20000"/>
          </a:bodyPr>
          <a:lstStyle/>
          <a:p>
            <a:pPr algn="l">
              <a:buFont typeface="Arial" pitchFamily="34" charset="0"/>
              <a:buChar char="•"/>
            </a:pPr>
            <a:r>
              <a:rPr lang="en-US" dirty="0" smtClean="0">
                <a:solidFill>
                  <a:schemeClr val="tx1"/>
                </a:solidFill>
              </a:rPr>
              <a:t> Language is integrated into the broad curriculum</a:t>
            </a:r>
          </a:p>
          <a:p>
            <a:pPr algn="l">
              <a:buFont typeface="Arial" pitchFamily="34" charset="0"/>
              <a:buChar char="•"/>
            </a:pPr>
            <a:r>
              <a:rPr lang="en-US" dirty="0" smtClean="0">
                <a:solidFill>
                  <a:schemeClr val="tx1"/>
                </a:solidFill>
              </a:rPr>
              <a:t> Natural language is seen in the context</a:t>
            </a:r>
          </a:p>
          <a:p>
            <a:pPr algn="l">
              <a:buFont typeface="Arial" pitchFamily="34" charset="0"/>
              <a:buChar char="•"/>
            </a:pPr>
            <a:r>
              <a:rPr lang="en-US" dirty="0" smtClean="0">
                <a:solidFill>
                  <a:schemeClr val="tx1"/>
                </a:solidFill>
              </a:rPr>
              <a:t> </a:t>
            </a:r>
            <a:r>
              <a:rPr lang="en-US" dirty="0" smtClean="0">
                <a:solidFill>
                  <a:schemeClr val="tx1"/>
                </a:solidFill>
              </a:rPr>
              <a:t>Students are prepared </a:t>
            </a:r>
            <a:r>
              <a:rPr lang="en-US" dirty="0" smtClean="0">
                <a:solidFill>
                  <a:schemeClr val="tx1"/>
                </a:solidFill>
              </a:rPr>
              <a:t>for future studies and/or working life</a:t>
            </a:r>
          </a:p>
          <a:p>
            <a:pPr algn="l">
              <a:buFont typeface="Arial" pitchFamily="34" charset="0"/>
              <a:buChar char="•"/>
            </a:pPr>
            <a:r>
              <a:rPr lang="en-US" dirty="0" smtClean="0">
                <a:solidFill>
                  <a:schemeClr val="tx1"/>
                </a:solidFill>
              </a:rPr>
              <a:t> Social inclusion</a:t>
            </a:r>
          </a:p>
          <a:p>
            <a:pPr algn="l">
              <a:buFont typeface="Arial" pitchFamily="34" charset="0"/>
              <a:buChar char="•"/>
            </a:pPr>
            <a:r>
              <a:rPr lang="en-US" dirty="0" smtClean="0">
                <a:solidFill>
                  <a:schemeClr val="tx1"/>
                </a:solidFill>
              </a:rPr>
              <a:t> Diversity of methods and forms of classroom teaching and learning</a:t>
            </a:r>
          </a:p>
          <a:p>
            <a:pPr algn="l">
              <a:buFont typeface="Arial" pitchFamily="34" charset="0"/>
              <a:buChar char="•"/>
            </a:pPr>
            <a:r>
              <a:rPr lang="en-US" dirty="0" smtClean="0">
                <a:solidFill>
                  <a:schemeClr val="tx1"/>
                </a:solidFill>
              </a:rPr>
              <a:t> Bilingualism is promoted</a:t>
            </a:r>
          </a:p>
          <a:p>
            <a:pPr algn="l">
              <a:buFont typeface="Arial" pitchFamily="34" charset="0"/>
              <a:buChar char="•"/>
            </a:pPr>
            <a:r>
              <a:rPr lang="en-US" dirty="0" smtClean="0">
                <a:solidFill>
                  <a:schemeClr val="tx1"/>
                </a:solidFill>
              </a:rPr>
              <a:t> It is motivating for students</a:t>
            </a:r>
          </a:p>
          <a:p>
            <a:pPr algn="l">
              <a:buFont typeface="Arial" pitchFamily="34" charset="0"/>
              <a:buChar char="•"/>
            </a:pPr>
            <a:r>
              <a:rPr lang="en-US" dirty="0" smtClean="0">
                <a:solidFill>
                  <a:schemeClr val="tx1"/>
                </a:solidFill>
              </a:rPr>
              <a:t> Personal development</a:t>
            </a:r>
          </a:p>
          <a:p>
            <a:pPr algn="l">
              <a:buFont typeface="Arial" pitchFamily="34" charset="0"/>
              <a:buChar char="•"/>
            </a:pPr>
            <a:r>
              <a:rPr lang="en-US" dirty="0" smtClean="0">
                <a:solidFill>
                  <a:schemeClr val="tx1"/>
                </a:solidFill>
              </a:rPr>
              <a:t> Cultural awareness</a:t>
            </a:r>
          </a:p>
          <a:p>
            <a:pPr algn="l"/>
            <a:r>
              <a:rPr lang="en-US" dirty="0" smtClean="0">
                <a:solidFill>
                  <a:schemeClr val="tx1"/>
                </a:solidFill>
              </a:rPr>
              <a:t> </a:t>
            </a:r>
          </a:p>
          <a:p>
            <a:pPr algn="l">
              <a:buFont typeface="Arial" pitchFamily="34" charset="0"/>
              <a:buChar char="•"/>
            </a:pPr>
            <a:endParaRPr lang="en-US" dirty="0" smtClean="0"/>
          </a:p>
          <a:p>
            <a:pPr algn="l">
              <a:buFont typeface="Arial" pitchFamily="34" charset="0"/>
              <a:buChar char="•"/>
            </a:pPr>
            <a:endParaRPr lang="lt-L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152127"/>
          </a:xfrm>
        </p:spPr>
        <p:txBody>
          <a:bodyPr>
            <a:normAutofit fontScale="90000"/>
          </a:bodyPr>
          <a:lstStyle/>
          <a:p>
            <a:r>
              <a:rPr lang="lt-LT" dirty="0" err="1" smtClean="0"/>
              <a:t>The</a:t>
            </a:r>
            <a:r>
              <a:rPr lang="lt-LT" dirty="0" smtClean="0"/>
              <a:t> 4Cs </a:t>
            </a:r>
            <a:r>
              <a:rPr lang="en-US" dirty="0" smtClean="0"/>
              <a:t>framework for </a:t>
            </a:r>
            <a:r>
              <a:rPr lang="lt-LT" dirty="0" smtClean="0"/>
              <a:t>CLIL</a:t>
            </a:r>
            <a:r>
              <a:rPr lang="en-US" dirty="0" smtClean="0"/>
              <a:t> </a:t>
            </a:r>
            <a:br>
              <a:rPr lang="en-US" dirty="0" smtClean="0"/>
            </a:br>
            <a:r>
              <a:rPr lang="en-US" dirty="0" smtClean="0"/>
              <a:t>(Coyle 1999)</a:t>
            </a:r>
            <a:endParaRPr lang="lt-LT" dirty="0"/>
          </a:p>
        </p:txBody>
      </p:sp>
      <p:sp>
        <p:nvSpPr>
          <p:cNvPr id="3" name="Subtitle 2"/>
          <p:cNvSpPr>
            <a:spLocks noGrp="1"/>
          </p:cNvSpPr>
          <p:nvPr>
            <p:ph type="subTitle" idx="1"/>
          </p:nvPr>
        </p:nvSpPr>
        <p:spPr>
          <a:xfrm>
            <a:off x="683568" y="1916832"/>
            <a:ext cx="7776864" cy="4104456"/>
          </a:xfrm>
        </p:spPr>
        <p:txBody>
          <a:bodyPr>
            <a:normAutofit/>
          </a:bodyPr>
          <a:lstStyle/>
          <a:p>
            <a:pPr algn="l"/>
            <a:r>
              <a:rPr lang="en-US" dirty="0" smtClean="0">
                <a:solidFill>
                  <a:schemeClr val="tx1"/>
                </a:solidFill>
              </a:rPr>
              <a:t>Content</a:t>
            </a:r>
          </a:p>
          <a:p>
            <a:pPr algn="l"/>
            <a:endParaRPr lang="en-US" dirty="0" smtClean="0">
              <a:solidFill>
                <a:schemeClr val="tx1"/>
              </a:solidFill>
            </a:endParaRPr>
          </a:p>
          <a:p>
            <a:pPr algn="l"/>
            <a:r>
              <a:rPr lang="en-US" dirty="0" smtClean="0">
                <a:solidFill>
                  <a:schemeClr val="tx1"/>
                </a:solidFill>
              </a:rPr>
              <a:t>Communication </a:t>
            </a:r>
          </a:p>
          <a:p>
            <a:pPr algn="l"/>
            <a:endParaRPr lang="en-US" dirty="0" smtClean="0">
              <a:solidFill>
                <a:schemeClr val="tx1"/>
              </a:solidFill>
            </a:endParaRPr>
          </a:p>
          <a:p>
            <a:pPr algn="l"/>
            <a:r>
              <a:rPr lang="en-US" dirty="0" smtClean="0">
                <a:solidFill>
                  <a:schemeClr val="tx1"/>
                </a:solidFill>
              </a:rPr>
              <a:t>Cognition </a:t>
            </a:r>
          </a:p>
          <a:p>
            <a:pPr algn="l"/>
            <a:endParaRPr lang="en-US" dirty="0" smtClean="0">
              <a:solidFill>
                <a:schemeClr val="tx1"/>
              </a:solidFill>
            </a:endParaRPr>
          </a:p>
          <a:p>
            <a:pPr algn="l"/>
            <a:r>
              <a:rPr lang="en-US" dirty="0" smtClean="0">
                <a:solidFill>
                  <a:schemeClr val="tx1"/>
                </a:solidFill>
              </a:rPr>
              <a:t>Culture </a:t>
            </a:r>
            <a:endParaRPr lang="lt-LT"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lt-LT" dirty="0"/>
          </a:p>
        </p:txBody>
      </p:sp>
      <p:pic>
        <p:nvPicPr>
          <p:cNvPr id="5" name="Content Placeholder 4" descr="Nitocris-pharaoh-egypt.jpg"/>
          <p:cNvPicPr>
            <a:picLocks noGrp="1" noChangeAspect="1"/>
          </p:cNvPicPr>
          <p:nvPr>
            <p:ph sz="half" idx="1"/>
          </p:nvPr>
        </p:nvPicPr>
        <p:blipFill>
          <a:blip r:embed="rId2" cstate="print"/>
          <a:stretch>
            <a:fillRect/>
          </a:stretch>
        </p:blipFill>
        <p:spPr>
          <a:xfrm>
            <a:off x="457200" y="1844825"/>
            <a:ext cx="4038600" cy="3436856"/>
          </a:xfrm>
        </p:spPr>
      </p:pic>
      <p:pic>
        <p:nvPicPr>
          <p:cNvPr id="6" name="Content Placeholder 5" descr="food pyramid.jpeg"/>
          <p:cNvPicPr>
            <a:picLocks noGrp="1" noChangeAspect="1"/>
          </p:cNvPicPr>
          <p:nvPr>
            <p:ph sz="half" idx="2"/>
          </p:nvPr>
        </p:nvPicPr>
        <p:blipFill>
          <a:blip r:embed="rId3" cstate="print"/>
          <a:stretch>
            <a:fillRect/>
          </a:stretch>
        </p:blipFill>
        <p:spPr>
          <a:xfrm>
            <a:off x="5004048" y="1844824"/>
            <a:ext cx="3600400" cy="3456384"/>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Communication</a:t>
            </a:r>
            <a:br>
              <a:rPr lang="en-US" dirty="0" smtClean="0"/>
            </a:br>
            <a:r>
              <a:rPr lang="en-US" dirty="0" smtClean="0"/>
              <a:t>(I think… Because… In my opinion…)</a:t>
            </a:r>
            <a:endParaRPr lang="lt-LT" dirty="0"/>
          </a:p>
        </p:txBody>
      </p:sp>
      <p:pic>
        <p:nvPicPr>
          <p:cNvPr id="4" name="Content Placeholder 3" descr="communication.jpeg"/>
          <p:cNvPicPr>
            <a:picLocks noGrp="1" noChangeAspect="1"/>
          </p:cNvPicPr>
          <p:nvPr>
            <p:ph idx="1"/>
          </p:nvPr>
        </p:nvPicPr>
        <p:blipFill>
          <a:blip r:embed="rId2" cstate="print"/>
          <a:stretch>
            <a:fillRect/>
          </a:stretch>
        </p:blipFill>
        <p:spPr>
          <a:xfrm>
            <a:off x="1763688" y="2636912"/>
            <a:ext cx="5400600" cy="309634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Cognition</a:t>
            </a:r>
            <a:endParaRPr lang="lt-LT" dirty="0"/>
          </a:p>
        </p:txBody>
      </p:sp>
      <p:pic>
        <p:nvPicPr>
          <p:cNvPr id="4" name="Content Placeholder 3" descr="cognition.png"/>
          <p:cNvPicPr>
            <a:picLocks noGrp="1" noChangeAspect="1"/>
          </p:cNvPicPr>
          <p:nvPr>
            <p:ph idx="1"/>
          </p:nvPr>
        </p:nvPicPr>
        <p:blipFill>
          <a:blip r:embed="rId2" cstate="print"/>
          <a:stretch>
            <a:fillRect/>
          </a:stretch>
        </p:blipFill>
        <p:spPr>
          <a:xfrm>
            <a:off x="1403648" y="1988840"/>
            <a:ext cx="6192688" cy="36004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a:t>
            </a:r>
            <a:endParaRPr lang="lt-LT" dirty="0"/>
          </a:p>
        </p:txBody>
      </p:sp>
      <p:pic>
        <p:nvPicPr>
          <p:cNvPr id="5" name="Content Placeholder 4" descr="culture1.jpeg"/>
          <p:cNvPicPr>
            <a:picLocks noGrp="1" noChangeAspect="1"/>
          </p:cNvPicPr>
          <p:nvPr>
            <p:ph sz="half" idx="1"/>
          </p:nvPr>
        </p:nvPicPr>
        <p:blipFill>
          <a:blip r:embed="rId2" cstate="print"/>
          <a:stretch>
            <a:fillRect/>
          </a:stretch>
        </p:blipFill>
        <p:spPr>
          <a:xfrm>
            <a:off x="899592" y="2276872"/>
            <a:ext cx="3240360" cy="3096344"/>
          </a:xfrm>
        </p:spPr>
      </p:pic>
      <p:pic>
        <p:nvPicPr>
          <p:cNvPr id="6" name="Content Placeholder 5" descr="culture2.jpeg"/>
          <p:cNvPicPr>
            <a:picLocks noGrp="1" noChangeAspect="1"/>
          </p:cNvPicPr>
          <p:nvPr>
            <p:ph sz="half" idx="2"/>
          </p:nvPr>
        </p:nvPicPr>
        <p:blipFill>
          <a:blip r:embed="rId3" cstate="print"/>
          <a:stretch>
            <a:fillRect/>
          </a:stretch>
        </p:blipFill>
        <p:spPr>
          <a:xfrm>
            <a:off x="4932040" y="2276872"/>
            <a:ext cx="3600400" cy="3096344"/>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9"/>
            <a:ext cx="7772400" cy="1728191"/>
          </a:xfrm>
        </p:spPr>
        <p:txBody>
          <a:bodyPr/>
          <a:lstStyle/>
          <a:p>
            <a:r>
              <a:rPr lang="en-US" u="sng" dirty="0" smtClean="0"/>
              <a:t>Group work </a:t>
            </a:r>
            <a:r>
              <a:rPr lang="en-US" u="sng" dirty="0" smtClean="0"/>
              <a:t>1</a:t>
            </a:r>
            <a:endParaRPr lang="lt-LT" u="sng" dirty="0"/>
          </a:p>
        </p:txBody>
      </p:sp>
      <p:sp>
        <p:nvSpPr>
          <p:cNvPr id="3" name="Subtitle 2"/>
          <p:cNvSpPr>
            <a:spLocks noGrp="1"/>
          </p:cNvSpPr>
          <p:nvPr>
            <p:ph type="subTitle" idx="1"/>
          </p:nvPr>
        </p:nvSpPr>
        <p:spPr>
          <a:xfrm>
            <a:off x="1371600" y="2708920"/>
            <a:ext cx="6400800" cy="2929880"/>
          </a:xfrm>
        </p:spPr>
        <p:txBody>
          <a:bodyPr/>
          <a:lstStyle/>
          <a:p>
            <a:r>
              <a:rPr lang="en-US" dirty="0" smtClean="0"/>
              <a:t>Discuss in international teams and match the classroom activities with the aims of CLIL</a:t>
            </a:r>
            <a:endParaRPr lang="lt-L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4705"/>
            <a:ext cx="7772400" cy="1224135"/>
          </a:xfrm>
        </p:spPr>
        <p:txBody>
          <a:bodyPr/>
          <a:lstStyle/>
          <a:p>
            <a:r>
              <a:rPr lang="en-US" dirty="0" smtClean="0"/>
              <a:t>Key to the task</a:t>
            </a:r>
            <a:endParaRPr lang="lt-LT" dirty="0"/>
          </a:p>
        </p:txBody>
      </p:sp>
      <p:sp>
        <p:nvSpPr>
          <p:cNvPr id="3" name="Subtitle 2"/>
          <p:cNvSpPr>
            <a:spLocks noGrp="1"/>
          </p:cNvSpPr>
          <p:nvPr>
            <p:ph type="subTitle" idx="1"/>
          </p:nvPr>
        </p:nvSpPr>
        <p:spPr>
          <a:xfrm>
            <a:off x="827584" y="2276872"/>
            <a:ext cx="7560840" cy="4032448"/>
          </a:xfrm>
        </p:spPr>
        <p:txBody>
          <a:bodyPr>
            <a:normAutofit lnSpcReduction="10000"/>
          </a:bodyPr>
          <a:lstStyle/>
          <a:p>
            <a:pPr marL="514350" indent="-514350" algn="l">
              <a:buFont typeface="Arial" pitchFamily="34" charset="0"/>
              <a:buAutoNum type="arabicPeriod"/>
            </a:pPr>
            <a:r>
              <a:rPr lang="en-US" dirty="0" smtClean="0"/>
              <a:t>B   </a:t>
            </a:r>
            <a:r>
              <a:rPr lang="en-US" sz="2800" dirty="0" smtClean="0"/>
              <a:t>to develop communication skills</a:t>
            </a:r>
            <a:endParaRPr lang="lt-LT" sz="2800" dirty="0" smtClean="0"/>
          </a:p>
          <a:p>
            <a:pPr marL="514350" indent="-514350" algn="l">
              <a:buAutoNum type="arabicPeriod"/>
            </a:pPr>
            <a:r>
              <a:rPr lang="en-US" dirty="0" smtClean="0"/>
              <a:t>D</a:t>
            </a:r>
            <a:r>
              <a:rPr lang="en-US" b="1" dirty="0" smtClean="0"/>
              <a:t>   </a:t>
            </a:r>
            <a:r>
              <a:rPr lang="en-US" sz="2800" dirty="0" smtClean="0"/>
              <a:t>to raise awareness of cultural differences</a:t>
            </a:r>
          </a:p>
          <a:p>
            <a:pPr marL="514350" indent="-514350" algn="l"/>
            <a:r>
              <a:rPr lang="en-US" dirty="0" smtClean="0"/>
              <a:t>3.  A   </a:t>
            </a:r>
            <a:r>
              <a:rPr lang="en-US" sz="2800" dirty="0" smtClean="0"/>
              <a:t>to focus on content vocabulary</a:t>
            </a:r>
            <a:endParaRPr lang="lt-LT" sz="2800" dirty="0" smtClean="0"/>
          </a:p>
          <a:p>
            <a:pPr marL="514350" indent="-514350" algn="l"/>
            <a:r>
              <a:rPr lang="en-US" dirty="0" smtClean="0"/>
              <a:t>4.  B    </a:t>
            </a:r>
            <a:r>
              <a:rPr lang="en-US" sz="2800" dirty="0" smtClean="0"/>
              <a:t>to develop communication skills</a:t>
            </a:r>
          </a:p>
          <a:p>
            <a:pPr marL="514350" indent="-514350" algn="l">
              <a:buAutoNum type="arabicPeriod" startAt="5"/>
            </a:pPr>
            <a:r>
              <a:rPr lang="en-US" dirty="0" smtClean="0"/>
              <a:t>C    </a:t>
            </a:r>
            <a:r>
              <a:rPr lang="en-US" sz="2800" dirty="0" smtClean="0"/>
              <a:t>to develop cognitive skills</a:t>
            </a:r>
          </a:p>
          <a:p>
            <a:pPr marL="514350" indent="-514350" algn="l">
              <a:buFont typeface="Arial" pitchFamily="34" charset="0"/>
              <a:buAutoNum type="arabicPeriod" startAt="5"/>
            </a:pPr>
            <a:r>
              <a:rPr lang="en-US" dirty="0" smtClean="0"/>
              <a:t>B    </a:t>
            </a:r>
            <a:r>
              <a:rPr lang="en-US" sz="2800" dirty="0" smtClean="0"/>
              <a:t>to develop communication skills</a:t>
            </a:r>
          </a:p>
          <a:p>
            <a:pPr marL="514350" indent="-514350" algn="l">
              <a:buFont typeface="Arial" pitchFamily="34" charset="0"/>
              <a:buAutoNum type="arabicPeriod" startAt="5"/>
            </a:pPr>
            <a:r>
              <a:rPr lang="en-US" dirty="0" smtClean="0"/>
              <a:t>A    </a:t>
            </a:r>
            <a:r>
              <a:rPr lang="en-US" sz="2800" dirty="0" smtClean="0"/>
              <a:t>to focus on content vocabulary</a:t>
            </a:r>
            <a:endParaRPr lang="lt-LT" sz="2800" dirty="0" smtClean="0"/>
          </a:p>
          <a:p>
            <a:pPr marL="514350" indent="-514350" algn="l">
              <a:buFont typeface="Arial" pitchFamily="34" charset="0"/>
              <a:buAutoNum type="arabicPeriod" startAt="5"/>
            </a:pPr>
            <a:endParaRPr lang="lt-LT" dirty="0" smtClean="0"/>
          </a:p>
          <a:p>
            <a:pPr marL="514350" indent="-514350" algn="l">
              <a:buAutoNum type="arabicPeriod" startAt="5"/>
            </a:pPr>
            <a:endParaRPr lang="en-US" dirty="0" smtClean="0"/>
          </a:p>
          <a:p>
            <a:pPr marL="514350" indent="-514350" algn="l"/>
            <a:endParaRPr lang="lt-L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b="1" dirty="0" err="1" smtClean="0"/>
              <a:t>Agree</a:t>
            </a:r>
            <a:r>
              <a:rPr lang="lt-LT" b="1" dirty="0" smtClean="0"/>
              <a:t> </a:t>
            </a:r>
            <a:r>
              <a:rPr lang="lt-LT" b="1" dirty="0" err="1" smtClean="0"/>
              <a:t>or</a:t>
            </a:r>
            <a:r>
              <a:rPr lang="lt-LT" b="1" dirty="0" smtClean="0"/>
              <a:t> </a:t>
            </a:r>
            <a:r>
              <a:rPr lang="lt-LT" b="1" dirty="0" err="1" smtClean="0"/>
              <a:t>disagree</a:t>
            </a:r>
            <a:r>
              <a:rPr lang="lt-LT" b="1" dirty="0" smtClean="0"/>
              <a:t>? </a:t>
            </a:r>
            <a:endParaRPr lang="lt-LT" b="1" dirty="0"/>
          </a:p>
        </p:txBody>
      </p:sp>
      <p:sp>
        <p:nvSpPr>
          <p:cNvPr id="3" name="Content Placeholder 2"/>
          <p:cNvSpPr>
            <a:spLocks noGrp="1"/>
          </p:cNvSpPr>
          <p:nvPr>
            <p:ph idx="1"/>
          </p:nvPr>
        </p:nvSpPr>
        <p:spPr>
          <a:xfrm>
            <a:off x="457200" y="1196752"/>
            <a:ext cx="8229600" cy="4929411"/>
          </a:xfrm>
        </p:spPr>
        <p:txBody>
          <a:bodyPr>
            <a:normAutofit/>
          </a:bodyPr>
          <a:lstStyle/>
          <a:p>
            <a:endParaRPr lang="en-US" dirty="0" smtClean="0"/>
          </a:p>
          <a:p>
            <a:r>
              <a:rPr lang="lt-LT" dirty="0" smtClean="0"/>
              <a:t>‘’</a:t>
            </a:r>
            <a:r>
              <a:rPr lang="lt-LT" dirty="0" err="1" smtClean="0"/>
              <a:t>All</a:t>
            </a:r>
            <a:r>
              <a:rPr lang="lt-LT" dirty="0" smtClean="0"/>
              <a:t> </a:t>
            </a:r>
            <a:r>
              <a:rPr lang="lt-LT" dirty="0" err="1" smtClean="0"/>
              <a:t>teachers</a:t>
            </a:r>
            <a:r>
              <a:rPr lang="lt-LT" dirty="0" smtClean="0"/>
              <a:t> are </a:t>
            </a:r>
            <a:r>
              <a:rPr lang="lt-LT" dirty="0" err="1" smtClean="0"/>
              <a:t>teachers</a:t>
            </a:r>
            <a:r>
              <a:rPr lang="lt-LT" dirty="0" smtClean="0"/>
              <a:t> </a:t>
            </a:r>
            <a:r>
              <a:rPr lang="lt-LT" dirty="0" err="1" smtClean="0"/>
              <a:t>of</a:t>
            </a:r>
            <a:r>
              <a:rPr lang="lt-LT" dirty="0" smtClean="0"/>
              <a:t> </a:t>
            </a:r>
            <a:r>
              <a:rPr lang="lt-LT" dirty="0" err="1" smtClean="0"/>
              <a:t>language</a:t>
            </a:r>
            <a:r>
              <a:rPr lang="lt-LT" dirty="0" smtClean="0"/>
              <a:t>’’ </a:t>
            </a:r>
            <a:r>
              <a:rPr lang="lt-LT" sz="2800" i="1" dirty="0" smtClean="0"/>
              <a:t>(</a:t>
            </a:r>
            <a:r>
              <a:rPr lang="lt-LT" sz="2800" i="1" dirty="0" err="1" smtClean="0"/>
              <a:t>The</a:t>
            </a:r>
            <a:r>
              <a:rPr lang="lt-LT" sz="2800" i="1" dirty="0" smtClean="0"/>
              <a:t> </a:t>
            </a:r>
            <a:r>
              <a:rPr lang="lt-LT" sz="2800" i="1" dirty="0" err="1" smtClean="0"/>
              <a:t>Bullock</a:t>
            </a:r>
            <a:r>
              <a:rPr lang="lt-LT" sz="2800" i="1" dirty="0" smtClean="0"/>
              <a:t> </a:t>
            </a:r>
            <a:r>
              <a:rPr lang="lt-LT" sz="2800" i="1" dirty="0" err="1" smtClean="0"/>
              <a:t>report</a:t>
            </a:r>
            <a:r>
              <a:rPr lang="lt-LT" sz="2800" i="1" dirty="0" smtClean="0"/>
              <a:t> – A </a:t>
            </a:r>
            <a:r>
              <a:rPr lang="lt-LT" sz="2800" i="1" dirty="0" err="1" smtClean="0"/>
              <a:t>Language</a:t>
            </a:r>
            <a:r>
              <a:rPr lang="lt-LT" sz="2800" i="1" dirty="0" smtClean="0"/>
              <a:t> </a:t>
            </a:r>
            <a:r>
              <a:rPr lang="lt-LT" sz="2800" i="1" dirty="0" err="1" smtClean="0"/>
              <a:t>for</a:t>
            </a:r>
            <a:r>
              <a:rPr lang="lt-LT" sz="2800" i="1" dirty="0" smtClean="0"/>
              <a:t> </a:t>
            </a:r>
            <a:r>
              <a:rPr lang="lt-LT" sz="2800" i="1" dirty="0" err="1" smtClean="0"/>
              <a:t>Life</a:t>
            </a:r>
            <a:r>
              <a:rPr lang="lt-LT" sz="2800" i="1" dirty="0" smtClean="0"/>
              <a:t>, 1975)</a:t>
            </a:r>
            <a:r>
              <a:rPr lang="en-US" sz="2800" i="1" dirty="0" smtClean="0"/>
              <a:t>.</a:t>
            </a:r>
            <a:endParaRPr lang="lt-LT" sz="2800" i="1" dirty="0" smtClean="0"/>
          </a:p>
          <a:p>
            <a:r>
              <a:rPr lang="lt-LT" dirty="0" err="1" smtClean="0"/>
              <a:t>In</a:t>
            </a:r>
            <a:r>
              <a:rPr lang="lt-LT" dirty="0" smtClean="0"/>
              <a:t> a CLIL </a:t>
            </a:r>
            <a:r>
              <a:rPr lang="lt-LT" dirty="0" err="1" smtClean="0"/>
              <a:t>classroom</a:t>
            </a:r>
            <a:r>
              <a:rPr lang="lt-LT" dirty="0" smtClean="0"/>
              <a:t>, </a:t>
            </a:r>
            <a:r>
              <a:rPr lang="lt-LT" dirty="0" err="1" smtClean="0"/>
              <a:t>the</a:t>
            </a:r>
            <a:r>
              <a:rPr lang="lt-LT" dirty="0" smtClean="0"/>
              <a:t> </a:t>
            </a:r>
            <a:r>
              <a:rPr lang="lt-LT" dirty="0" err="1" smtClean="0"/>
              <a:t>subject</a:t>
            </a:r>
            <a:r>
              <a:rPr lang="lt-LT" dirty="0" smtClean="0"/>
              <a:t> </a:t>
            </a:r>
            <a:r>
              <a:rPr lang="lt-LT" dirty="0" err="1" smtClean="0"/>
              <a:t>and</a:t>
            </a:r>
            <a:r>
              <a:rPr lang="lt-LT" dirty="0" smtClean="0"/>
              <a:t> </a:t>
            </a:r>
            <a:r>
              <a:rPr lang="lt-LT" dirty="0" err="1" smtClean="0"/>
              <a:t>new</a:t>
            </a:r>
            <a:r>
              <a:rPr lang="lt-LT" dirty="0" smtClean="0"/>
              <a:t> </a:t>
            </a:r>
            <a:r>
              <a:rPr lang="lt-LT" dirty="0" err="1" smtClean="0"/>
              <a:t>language</a:t>
            </a:r>
            <a:r>
              <a:rPr lang="lt-LT" dirty="0" smtClean="0"/>
              <a:t> </a:t>
            </a:r>
            <a:r>
              <a:rPr lang="lt-LT" dirty="0" err="1" smtClean="0"/>
              <a:t>skills</a:t>
            </a:r>
            <a:r>
              <a:rPr lang="lt-LT" dirty="0" smtClean="0"/>
              <a:t> are </a:t>
            </a:r>
            <a:r>
              <a:rPr lang="lt-LT" dirty="0" err="1" smtClean="0"/>
              <a:t>taught</a:t>
            </a:r>
            <a:r>
              <a:rPr lang="lt-LT" dirty="0" smtClean="0"/>
              <a:t> </a:t>
            </a:r>
            <a:r>
              <a:rPr lang="lt-LT" dirty="0" err="1" smtClean="0"/>
              <a:t>together</a:t>
            </a:r>
            <a:r>
              <a:rPr lang="en-US" dirty="0" smtClean="0"/>
              <a:t>.</a:t>
            </a:r>
            <a:endParaRPr lang="lt-LT" dirty="0" smtClean="0"/>
          </a:p>
          <a:p>
            <a:r>
              <a:rPr lang="en-US" dirty="0" smtClean="0"/>
              <a:t>CLIL is a challenge for teachers.</a:t>
            </a:r>
            <a:endParaRPr lang="lt-LT" dirty="0" smtClean="0"/>
          </a:p>
          <a:p>
            <a:r>
              <a:rPr lang="en-US" dirty="0" smtClean="0"/>
              <a:t>The only aim of CLIL is to improve foreign language proficiency of learners. </a:t>
            </a:r>
          </a:p>
          <a:p>
            <a:pPr>
              <a:buNone/>
            </a:pPr>
            <a:endParaRPr lang="en-US" dirty="0" smtClean="0"/>
          </a:p>
          <a:p>
            <a:endParaRPr lang="en-US" dirty="0" smtClean="0"/>
          </a:p>
          <a:p>
            <a:endParaRPr lang="lt-L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7"/>
            <a:ext cx="7772400" cy="1800199"/>
          </a:xfrm>
        </p:spPr>
        <p:txBody>
          <a:bodyPr/>
          <a:lstStyle/>
          <a:p>
            <a:r>
              <a:rPr lang="en-US" u="sng" dirty="0" smtClean="0"/>
              <a:t>Group work </a:t>
            </a:r>
            <a:r>
              <a:rPr lang="en-US" u="sng" dirty="0" smtClean="0"/>
              <a:t>2</a:t>
            </a:r>
            <a:endParaRPr lang="lt-LT" u="sng" dirty="0"/>
          </a:p>
        </p:txBody>
      </p:sp>
      <p:sp>
        <p:nvSpPr>
          <p:cNvPr id="3" name="Subtitle 2"/>
          <p:cNvSpPr>
            <a:spLocks noGrp="1"/>
          </p:cNvSpPr>
          <p:nvPr>
            <p:ph type="subTitle" idx="1"/>
          </p:nvPr>
        </p:nvSpPr>
        <p:spPr>
          <a:xfrm>
            <a:off x="1371600" y="2276872"/>
            <a:ext cx="7160840" cy="3672408"/>
          </a:xfrm>
        </p:spPr>
        <p:txBody>
          <a:bodyPr/>
          <a:lstStyle/>
          <a:p>
            <a:endParaRPr lang="en-US" dirty="0" smtClean="0"/>
          </a:p>
          <a:p>
            <a:r>
              <a:rPr lang="en-US" dirty="0" smtClean="0"/>
              <a:t>Discuss in international teams which of the 4Cs is being developed and then agree which column the activity goes into.</a:t>
            </a:r>
            <a:endParaRPr lang="lt-L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224135"/>
          </a:xfrm>
        </p:spPr>
        <p:txBody>
          <a:bodyPr/>
          <a:lstStyle/>
          <a:p>
            <a:r>
              <a:rPr lang="en-US" u="sng" dirty="0" smtClean="0"/>
              <a:t>Developing content vocabulary</a:t>
            </a:r>
            <a:endParaRPr lang="lt-LT" u="sng" dirty="0"/>
          </a:p>
        </p:txBody>
      </p:sp>
      <p:sp>
        <p:nvSpPr>
          <p:cNvPr id="3" name="Subtitle 2"/>
          <p:cNvSpPr>
            <a:spLocks noGrp="1"/>
          </p:cNvSpPr>
          <p:nvPr>
            <p:ph type="subTitle" idx="1"/>
          </p:nvPr>
        </p:nvSpPr>
        <p:spPr>
          <a:xfrm>
            <a:off x="1043608" y="1700808"/>
            <a:ext cx="7344816" cy="4320480"/>
          </a:xfrm>
        </p:spPr>
        <p:txBody>
          <a:bodyPr>
            <a:normAutofit/>
          </a:bodyPr>
          <a:lstStyle/>
          <a:p>
            <a:pPr algn="l"/>
            <a:r>
              <a:rPr lang="en-US" sz="2800" dirty="0" smtClean="0"/>
              <a:t>2. recording new phrases and examples presented in geography: population growth; population pyramid</a:t>
            </a:r>
          </a:p>
          <a:p>
            <a:pPr algn="l"/>
            <a:endParaRPr lang="en-US" sz="2800" dirty="0" smtClean="0"/>
          </a:p>
          <a:p>
            <a:pPr algn="l"/>
            <a:r>
              <a:rPr lang="en-US" sz="2800" dirty="0" smtClean="0"/>
              <a:t>5. writing a list of musical instruments and what they are made of</a:t>
            </a:r>
          </a:p>
          <a:p>
            <a:pPr algn="l"/>
            <a:endParaRPr lang="en-US" sz="2800" dirty="0" smtClean="0"/>
          </a:p>
          <a:p>
            <a:pPr algn="l"/>
            <a:r>
              <a:rPr lang="en-US" sz="2800" dirty="0" smtClean="0"/>
              <a:t>12. completing a substitution table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584175"/>
          </a:xfrm>
        </p:spPr>
        <p:txBody>
          <a:bodyPr/>
          <a:lstStyle/>
          <a:p>
            <a:r>
              <a:rPr lang="en-US" u="sng" dirty="0" smtClean="0"/>
              <a:t>Developing communication skills</a:t>
            </a:r>
            <a:endParaRPr lang="lt-LT" u="sng" dirty="0"/>
          </a:p>
        </p:txBody>
      </p:sp>
      <p:sp>
        <p:nvSpPr>
          <p:cNvPr id="3" name="Subtitle 2"/>
          <p:cNvSpPr>
            <a:spLocks noGrp="1"/>
          </p:cNvSpPr>
          <p:nvPr>
            <p:ph type="subTitle" idx="1"/>
          </p:nvPr>
        </p:nvSpPr>
        <p:spPr>
          <a:xfrm>
            <a:off x="827584" y="1772816"/>
            <a:ext cx="7920880" cy="4608512"/>
          </a:xfrm>
        </p:spPr>
        <p:txBody>
          <a:bodyPr>
            <a:normAutofit/>
          </a:bodyPr>
          <a:lstStyle/>
          <a:p>
            <a:pPr algn="l"/>
            <a:r>
              <a:rPr lang="en-US" sz="2800" dirty="0" smtClean="0"/>
              <a:t>3. suggesting improvements to another group’s discussion</a:t>
            </a:r>
          </a:p>
          <a:p>
            <a:pPr algn="l"/>
            <a:endParaRPr lang="en-US" sz="2800" dirty="0" smtClean="0"/>
          </a:p>
          <a:p>
            <a:pPr algn="l"/>
            <a:r>
              <a:rPr lang="en-US" sz="2800" dirty="0" smtClean="0"/>
              <a:t>7. describing a painting seen in an art gallery</a:t>
            </a:r>
          </a:p>
          <a:p>
            <a:pPr algn="l"/>
            <a:endParaRPr lang="en-US" sz="2800" dirty="0" smtClean="0"/>
          </a:p>
          <a:p>
            <a:pPr algn="l"/>
            <a:r>
              <a:rPr lang="en-US" sz="2800" dirty="0" smtClean="0"/>
              <a:t>9. using sentence starters to write instructions for a partner to make a design</a:t>
            </a:r>
          </a:p>
          <a:p>
            <a:pPr algn="l"/>
            <a:endParaRPr lang="en-US" sz="2800" dirty="0" smtClean="0"/>
          </a:p>
          <a:p>
            <a:pPr algn="l"/>
            <a:r>
              <a:rPr lang="en-US" sz="2800" dirty="0" smtClean="0"/>
              <a:t>11. explaining an economic process to the class</a:t>
            </a:r>
          </a:p>
          <a:p>
            <a:pPr algn="l"/>
            <a:endParaRPr lang="lt-LT"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512167"/>
          </a:xfrm>
        </p:spPr>
        <p:txBody>
          <a:bodyPr/>
          <a:lstStyle/>
          <a:p>
            <a:r>
              <a:rPr lang="en-US" u="sng" dirty="0" smtClean="0"/>
              <a:t>Developing cognitive skills</a:t>
            </a:r>
            <a:endParaRPr lang="lt-LT" u="sng" dirty="0"/>
          </a:p>
        </p:txBody>
      </p:sp>
      <p:sp>
        <p:nvSpPr>
          <p:cNvPr id="3" name="Subtitle 2"/>
          <p:cNvSpPr>
            <a:spLocks noGrp="1"/>
          </p:cNvSpPr>
          <p:nvPr>
            <p:ph type="subTitle" idx="1"/>
          </p:nvPr>
        </p:nvSpPr>
        <p:spPr>
          <a:xfrm>
            <a:off x="971600" y="1988840"/>
            <a:ext cx="7128792" cy="3888432"/>
          </a:xfrm>
        </p:spPr>
        <p:txBody>
          <a:bodyPr>
            <a:normAutofit/>
          </a:bodyPr>
          <a:lstStyle/>
          <a:p>
            <a:pPr marL="514350" indent="-514350" algn="l"/>
            <a:r>
              <a:rPr lang="en-US" sz="2800" dirty="0" smtClean="0"/>
              <a:t>1. </a:t>
            </a:r>
            <a:r>
              <a:rPr lang="en-US" sz="2800" dirty="0" err="1" smtClean="0"/>
              <a:t>analysing</a:t>
            </a:r>
            <a:r>
              <a:rPr lang="en-US" sz="2800" dirty="0" smtClean="0"/>
              <a:t> data on a graph</a:t>
            </a:r>
          </a:p>
          <a:p>
            <a:pPr marL="514350" indent="-514350" algn="l"/>
            <a:endParaRPr lang="en-US" sz="2800" dirty="0" smtClean="0"/>
          </a:p>
          <a:p>
            <a:pPr marL="514350" indent="-514350" algn="l"/>
            <a:r>
              <a:rPr lang="en-US" sz="2800" dirty="0" smtClean="0"/>
              <a:t>4. evaluating results of an experiment</a:t>
            </a:r>
          </a:p>
          <a:p>
            <a:pPr marL="514350" indent="-514350" algn="l"/>
            <a:endParaRPr lang="en-US" sz="2800" dirty="0" smtClean="0"/>
          </a:p>
          <a:p>
            <a:pPr marL="514350" indent="-514350" algn="l"/>
            <a:r>
              <a:rPr lang="en-US" sz="2800" dirty="0" smtClean="0"/>
              <a:t>8. </a:t>
            </a:r>
            <a:r>
              <a:rPr lang="en-US" sz="2800" dirty="0" err="1" smtClean="0"/>
              <a:t>hypothesising</a:t>
            </a:r>
            <a:r>
              <a:rPr lang="en-US" sz="2800" dirty="0" smtClean="0"/>
              <a:t> about causes of historical</a:t>
            </a:r>
          </a:p>
          <a:p>
            <a:pPr marL="514350" indent="-514350" algn="l"/>
            <a:r>
              <a:rPr lang="en-US" sz="2800" dirty="0" smtClean="0"/>
              <a:t>events</a:t>
            </a:r>
            <a:endParaRPr lang="lt-LT"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3"/>
            <a:ext cx="7772400" cy="1584175"/>
          </a:xfrm>
        </p:spPr>
        <p:txBody>
          <a:bodyPr/>
          <a:lstStyle/>
          <a:p>
            <a:r>
              <a:rPr lang="en-US" u="sng" dirty="0" smtClean="0"/>
              <a:t>Developing an awareness of cultural issues</a:t>
            </a:r>
            <a:endParaRPr lang="lt-LT" u="sng" dirty="0"/>
          </a:p>
        </p:txBody>
      </p:sp>
      <p:sp>
        <p:nvSpPr>
          <p:cNvPr id="3" name="Subtitle 2"/>
          <p:cNvSpPr>
            <a:spLocks noGrp="1"/>
          </p:cNvSpPr>
          <p:nvPr>
            <p:ph type="subTitle" idx="1"/>
          </p:nvPr>
        </p:nvSpPr>
        <p:spPr>
          <a:xfrm>
            <a:off x="1043608" y="2276872"/>
            <a:ext cx="7488832" cy="3888432"/>
          </a:xfrm>
        </p:spPr>
        <p:txBody>
          <a:bodyPr>
            <a:normAutofit/>
          </a:bodyPr>
          <a:lstStyle/>
          <a:p>
            <a:pPr algn="l"/>
            <a:r>
              <a:rPr lang="en-US" sz="2800" dirty="0" smtClean="0"/>
              <a:t>6. finding out about local plans for creating more green spaces</a:t>
            </a:r>
          </a:p>
          <a:p>
            <a:pPr algn="l"/>
            <a:endParaRPr lang="en-US" sz="2800" dirty="0" smtClean="0"/>
          </a:p>
          <a:p>
            <a:pPr algn="l"/>
            <a:r>
              <a:rPr lang="en-US" sz="2800" dirty="0" smtClean="0"/>
              <a:t>10. reading about energy efficient public transport systems in different systems</a:t>
            </a:r>
            <a:endParaRPr lang="lt-LT"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92697"/>
            <a:ext cx="7772400" cy="1512167"/>
          </a:xfrm>
        </p:spPr>
        <p:txBody>
          <a:bodyPr/>
          <a:lstStyle/>
          <a:p>
            <a:r>
              <a:rPr lang="en-US" dirty="0" smtClean="0"/>
              <a:t>Group reflection</a:t>
            </a:r>
            <a:endParaRPr lang="lt-LT" dirty="0"/>
          </a:p>
        </p:txBody>
      </p:sp>
      <p:graphicFrame>
        <p:nvGraphicFramePr>
          <p:cNvPr id="5" name="Diagram 4"/>
          <p:cNvGraphicFramePr/>
          <p:nvPr/>
        </p:nvGraphicFramePr>
        <p:xfrm>
          <a:off x="1371600" y="2420888"/>
          <a:ext cx="7016824"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2016223"/>
          </a:xfrm>
        </p:spPr>
        <p:txBody>
          <a:bodyPr>
            <a:normAutofit/>
          </a:bodyPr>
          <a:lstStyle/>
          <a:p>
            <a:r>
              <a:rPr lang="en-US" sz="4000" dirty="0" smtClean="0"/>
              <a:t>Knowledge of the 4Cs is useful for:</a:t>
            </a:r>
            <a:endParaRPr lang="lt-LT" sz="4000" dirty="0"/>
          </a:p>
        </p:txBody>
      </p:sp>
      <p:graphicFrame>
        <p:nvGraphicFramePr>
          <p:cNvPr id="4" name="Diagram 3"/>
          <p:cNvGraphicFramePr/>
          <p:nvPr/>
        </p:nvGraphicFramePr>
        <p:xfrm>
          <a:off x="899592" y="2204864"/>
          <a:ext cx="7704856" cy="3744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75000"/>
                  </a:schemeClr>
                </a:solidFill>
              </a:rPr>
              <a:t>Problems and Risks Connected with CLIL:</a:t>
            </a:r>
            <a:endParaRPr lang="lt-LT" b="1" dirty="0">
              <a:solidFill>
                <a:schemeClr val="tx2">
                  <a:lumMod val="75000"/>
                </a:schemeClr>
              </a:solidFill>
            </a:endParaRPr>
          </a:p>
        </p:txBody>
      </p:sp>
      <p:sp>
        <p:nvSpPr>
          <p:cNvPr id="3" name="Content Placeholder 2"/>
          <p:cNvSpPr>
            <a:spLocks noGrp="1"/>
          </p:cNvSpPr>
          <p:nvPr>
            <p:ph idx="1"/>
          </p:nvPr>
        </p:nvSpPr>
        <p:spPr/>
        <p:txBody>
          <a:bodyPr>
            <a:normAutofit fontScale="92500" lnSpcReduction="10000"/>
          </a:bodyPr>
          <a:lstStyle/>
          <a:p>
            <a:endParaRPr lang="lt-LT" dirty="0" smtClean="0"/>
          </a:p>
          <a:p>
            <a:pPr>
              <a:buNone/>
            </a:pPr>
            <a:r>
              <a:rPr lang="en-US" dirty="0" smtClean="0"/>
              <a:t>CLIL is challenging for the teacher´s preparation: </a:t>
            </a:r>
          </a:p>
          <a:p>
            <a:r>
              <a:rPr lang="lt-LT" dirty="0" err="1" smtClean="0"/>
              <a:t>searching</a:t>
            </a:r>
            <a:r>
              <a:rPr lang="lt-LT" dirty="0" smtClean="0"/>
              <a:t> </a:t>
            </a:r>
            <a:r>
              <a:rPr lang="lt-LT" dirty="0" err="1" smtClean="0"/>
              <a:t>for</a:t>
            </a:r>
            <a:r>
              <a:rPr lang="lt-LT" dirty="0" smtClean="0"/>
              <a:t> </a:t>
            </a:r>
            <a:r>
              <a:rPr lang="lt-LT" dirty="0" err="1" smtClean="0"/>
              <a:t>materials</a:t>
            </a:r>
            <a:r>
              <a:rPr lang="lt-LT" dirty="0" smtClean="0"/>
              <a:t>, </a:t>
            </a:r>
          </a:p>
          <a:p>
            <a:r>
              <a:rPr lang="en-US" dirty="0" smtClean="0"/>
              <a:t>adapting authentic materials for their classes, </a:t>
            </a:r>
          </a:p>
          <a:p>
            <a:r>
              <a:rPr lang="en-US" dirty="0" smtClean="0"/>
              <a:t>striking a balance between L1 and FL, </a:t>
            </a:r>
          </a:p>
          <a:p>
            <a:r>
              <a:rPr lang="lt-LT" dirty="0" err="1" smtClean="0"/>
              <a:t>organizing</a:t>
            </a:r>
            <a:r>
              <a:rPr lang="lt-LT" dirty="0" smtClean="0"/>
              <a:t> </a:t>
            </a:r>
            <a:r>
              <a:rPr lang="lt-LT" dirty="0" err="1" smtClean="0"/>
              <a:t>lesson</a:t>
            </a:r>
            <a:r>
              <a:rPr lang="lt-LT" dirty="0" smtClean="0"/>
              <a:t> </a:t>
            </a:r>
            <a:r>
              <a:rPr lang="lt-LT" dirty="0" err="1" smtClean="0"/>
              <a:t>activities</a:t>
            </a:r>
            <a:r>
              <a:rPr lang="en-US" dirty="0" smtClean="0"/>
              <a:t>,</a:t>
            </a:r>
            <a:endParaRPr lang="lt-LT" dirty="0" smtClean="0"/>
          </a:p>
          <a:p>
            <a:r>
              <a:rPr lang="en-US" dirty="0" smtClean="0"/>
              <a:t>language proficiency of teachers of content subjects, </a:t>
            </a:r>
          </a:p>
          <a:p>
            <a:r>
              <a:rPr lang="en-US" dirty="0" smtClean="0"/>
              <a:t>cooperation between teachers is necessary. </a:t>
            </a:r>
          </a:p>
          <a:p>
            <a:endParaRPr lang="lt-LT"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rPr>
              <a:t>C L I L</a:t>
            </a:r>
            <a:endParaRPr lang="lt-LT" b="1" dirty="0">
              <a:solidFill>
                <a:schemeClr val="tx2">
                  <a:lumMod val="75000"/>
                </a:schemeClr>
              </a:solidFill>
            </a:endParaRPr>
          </a:p>
        </p:txBody>
      </p:sp>
      <p:sp>
        <p:nvSpPr>
          <p:cNvPr id="3" name="Content Placeholder 2"/>
          <p:cNvSpPr>
            <a:spLocks noGrp="1"/>
          </p:cNvSpPr>
          <p:nvPr>
            <p:ph idx="1"/>
          </p:nvPr>
        </p:nvSpPr>
        <p:spPr/>
        <p:txBody>
          <a:bodyPr>
            <a:normAutofit fontScale="92500" lnSpcReduction="10000"/>
          </a:bodyPr>
          <a:lstStyle/>
          <a:p>
            <a:pPr algn="ctr">
              <a:buNone/>
            </a:pPr>
            <a:r>
              <a:rPr lang="en-US" dirty="0" smtClean="0"/>
              <a:t>“Tomorrow language teaching can no longer be</a:t>
            </a:r>
          </a:p>
          <a:p>
            <a:pPr algn="ctr">
              <a:buNone/>
            </a:pPr>
            <a:r>
              <a:rPr lang="en-US" dirty="0" smtClean="0"/>
              <a:t>seen as something done in classrooms separate </a:t>
            </a:r>
          </a:p>
          <a:p>
            <a:pPr algn="ctr">
              <a:buNone/>
            </a:pPr>
            <a:r>
              <a:rPr lang="en-US" dirty="0" smtClean="0"/>
              <a:t>from other subjects”. </a:t>
            </a:r>
          </a:p>
          <a:p>
            <a:pPr algn="ctr">
              <a:buNone/>
            </a:pPr>
            <a:endParaRPr lang="en-US" dirty="0" smtClean="0"/>
          </a:p>
          <a:p>
            <a:pPr algn="ctr">
              <a:buNone/>
            </a:pPr>
            <a:endParaRPr lang="en-US" dirty="0" smtClean="0"/>
          </a:p>
          <a:p>
            <a:pPr algn="ctr">
              <a:buNone/>
            </a:pPr>
            <a:endParaRPr lang="en-US" dirty="0" smtClean="0"/>
          </a:p>
          <a:p>
            <a:pPr algn="r">
              <a:buNone/>
            </a:pPr>
            <a:r>
              <a:rPr lang="lt-LT" sz="2200" dirty="0" smtClean="0"/>
              <a:t>Mary </a:t>
            </a:r>
            <a:r>
              <a:rPr lang="lt-LT" sz="2200" dirty="0" err="1" smtClean="0"/>
              <a:t>Schleppegrell</a:t>
            </a:r>
            <a:r>
              <a:rPr lang="lt-LT" sz="2200" dirty="0" smtClean="0"/>
              <a:t> (USA) </a:t>
            </a:r>
          </a:p>
          <a:p>
            <a:pPr algn="r">
              <a:buNone/>
            </a:pPr>
            <a:r>
              <a:rPr lang="en-US" sz="2200" i="1" dirty="0" smtClean="0"/>
              <a:t>Conference: The language dimension in all subjects: </a:t>
            </a:r>
          </a:p>
          <a:p>
            <a:pPr algn="r">
              <a:buNone/>
            </a:pPr>
            <a:r>
              <a:rPr lang="en-US" sz="2200" i="1" dirty="0" smtClean="0"/>
              <a:t>equity and quality in education </a:t>
            </a:r>
          </a:p>
          <a:p>
            <a:pPr algn="r">
              <a:buNone/>
            </a:pPr>
            <a:r>
              <a:rPr lang="en-US" sz="2200" i="1" dirty="0" smtClean="0"/>
              <a:t>Council of Europe, Strasbourg, 14-15 October 2015 </a:t>
            </a:r>
            <a:endParaRPr lang="lt-LT" sz="2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smtClean="0"/>
              <a:t>‘’</a:t>
            </a:r>
            <a:r>
              <a:rPr lang="lt-LT" dirty="0" err="1" smtClean="0"/>
              <a:t>Click</a:t>
            </a:r>
            <a:r>
              <a:rPr lang="lt-LT" dirty="0" smtClean="0"/>
              <a:t> </a:t>
            </a:r>
            <a:r>
              <a:rPr lang="lt-LT" dirty="0" err="1" smtClean="0"/>
              <a:t>on</a:t>
            </a:r>
            <a:r>
              <a:rPr lang="lt-LT" dirty="0" smtClean="0"/>
              <a:t> e-CLIL’’ </a:t>
            </a:r>
            <a:r>
              <a:rPr lang="lt-LT" dirty="0" err="1" smtClean="0"/>
              <a:t>will</a:t>
            </a:r>
            <a:r>
              <a:rPr lang="lt-LT" dirty="0" smtClean="0"/>
              <a:t> </a:t>
            </a:r>
            <a:r>
              <a:rPr lang="lt-LT" dirty="0" err="1" smtClean="0"/>
              <a:t>make</a:t>
            </a:r>
            <a:r>
              <a:rPr lang="lt-LT" dirty="0" smtClean="0"/>
              <a:t> </a:t>
            </a:r>
            <a:r>
              <a:rPr lang="lt-LT" dirty="0" err="1" smtClean="0"/>
              <a:t>you</a:t>
            </a:r>
            <a:r>
              <a:rPr lang="lt-LT" dirty="0" smtClean="0"/>
              <a:t> smile</a:t>
            </a:r>
            <a:endParaRPr lang="lt-LT" dirty="0"/>
          </a:p>
        </p:txBody>
      </p:sp>
      <p:pic>
        <p:nvPicPr>
          <p:cNvPr id="4" name="Content Placeholder 3" descr="happy smile.jpeg"/>
          <p:cNvPicPr>
            <a:picLocks noGrp="1" noChangeAspect="1"/>
          </p:cNvPicPr>
          <p:nvPr>
            <p:ph idx="1"/>
          </p:nvPr>
        </p:nvPicPr>
        <p:blipFill>
          <a:blip r:embed="rId2" cstate="print"/>
          <a:stretch>
            <a:fillRect/>
          </a:stretch>
        </p:blipFill>
        <p:spPr>
          <a:xfrm>
            <a:off x="3500437" y="2791619"/>
            <a:ext cx="2143125" cy="21431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641"/>
            <a:ext cx="7772400" cy="2016224"/>
          </a:xfrm>
        </p:spPr>
        <p:txBody>
          <a:bodyPr>
            <a:normAutofit fontScale="90000"/>
          </a:bodyPr>
          <a:lstStyle/>
          <a:p>
            <a:r>
              <a:rPr lang="en-US" sz="6600" b="1" dirty="0" smtClean="0">
                <a:solidFill>
                  <a:schemeClr val="tx2">
                    <a:lumMod val="75000"/>
                  </a:schemeClr>
                </a:solidFill>
              </a:rPr>
              <a:t>C L I L</a:t>
            </a:r>
            <a:r>
              <a:rPr lang="en-US" sz="6600" b="1" dirty="0" smtClean="0">
                <a:solidFill>
                  <a:srgbClr val="C00000"/>
                </a:solidFill>
              </a:rPr>
              <a:t/>
            </a:r>
            <a:br>
              <a:rPr lang="en-US" sz="6600" b="1" dirty="0" smtClean="0">
                <a:solidFill>
                  <a:srgbClr val="C00000"/>
                </a:solidFill>
              </a:rPr>
            </a:br>
            <a:r>
              <a:rPr lang="en-US" sz="3600" b="1" dirty="0" smtClean="0">
                <a:solidFill>
                  <a:schemeClr val="tx2">
                    <a:lumMod val="75000"/>
                  </a:schemeClr>
                </a:solidFill>
              </a:rPr>
              <a:t>where content and language meet learning</a:t>
            </a:r>
            <a:r>
              <a:rPr lang="lt-LT" sz="6000" dirty="0" smtClean="0"/>
              <a:t/>
            </a:r>
            <a:br>
              <a:rPr lang="lt-LT" sz="6000" dirty="0" smtClean="0"/>
            </a:br>
            <a:endParaRPr lang="lt-LT" sz="6600" b="1" dirty="0">
              <a:solidFill>
                <a:srgbClr val="C00000"/>
              </a:solidFill>
            </a:endParaRPr>
          </a:p>
        </p:txBody>
      </p:sp>
      <p:sp>
        <p:nvSpPr>
          <p:cNvPr id="3" name="Subtitle 2"/>
          <p:cNvSpPr>
            <a:spLocks noGrp="1"/>
          </p:cNvSpPr>
          <p:nvPr>
            <p:ph type="subTitle" idx="1"/>
          </p:nvPr>
        </p:nvSpPr>
        <p:spPr>
          <a:xfrm>
            <a:off x="539552" y="1844824"/>
            <a:ext cx="8352928" cy="4968552"/>
          </a:xfrm>
        </p:spPr>
        <p:txBody>
          <a:bodyPr>
            <a:normAutofit/>
          </a:bodyPr>
          <a:lstStyle/>
          <a:p>
            <a:pPr algn="l">
              <a:buFont typeface="Arial" pitchFamily="34" charset="0"/>
              <a:buChar char="•"/>
            </a:pPr>
            <a:r>
              <a:rPr lang="en-US" dirty="0" smtClean="0">
                <a:solidFill>
                  <a:schemeClr val="tx1"/>
                </a:solidFill>
              </a:rPr>
              <a:t>  Language is used to learn as well as to communicate.</a:t>
            </a:r>
          </a:p>
          <a:p>
            <a:pPr algn="l">
              <a:buFont typeface="Arial" pitchFamily="34" charset="0"/>
              <a:buChar char="•"/>
            </a:pPr>
            <a:r>
              <a:rPr lang="en-US" dirty="0" smtClean="0">
                <a:solidFill>
                  <a:schemeClr val="tx1"/>
                </a:solidFill>
              </a:rPr>
              <a:t>  It is the subject matter which determines the language needed to learn.</a:t>
            </a:r>
          </a:p>
          <a:p>
            <a:pPr algn="l">
              <a:buFont typeface="Arial" pitchFamily="34" charset="0"/>
              <a:buChar char="•"/>
            </a:pPr>
            <a:r>
              <a:rPr lang="en-US" dirty="0" smtClean="0">
                <a:solidFill>
                  <a:schemeClr val="tx1"/>
                </a:solidFill>
              </a:rPr>
              <a:t>  Language is  a medium for learning new knowledge.</a:t>
            </a:r>
          </a:p>
          <a:p>
            <a:pPr algn="l">
              <a:buFont typeface="Arial" pitchFamily="34" charset="0"/>
              <a:buChar char="•"/>
            </a:pPr>
            <a:r>
              <a:rPr lang="en-US" dirty="0" smtClean="0">
                <a:solidFill>
                  <a:schemeClr val="tx1"/>
                </a:solidFill>
              </a:rPr>
              <a:t>  The focus of the lesson is on the content. </a:t>
            </a:r>
          </a:p>
          <a:p>
            <a:endParaRPr lang="en-US" dirty="0" smtClean="0"/>
          </a:p>
          <a:p>
            <a:endParaRPr lang="en-US" dirty="0" smtClean="0"/>
          </a:p>
          <a:p>
            <a:endParaRPr lang="lt-LT"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i</a:t>
            </a:r>
            <a:endParaRPr lang="lt-LT" dirty="0"/>
          </a:p>
        </p:txBody>
      </p:sp>
      <p:sp>
        <p:nvSpPr>
          <p:cNvPr id="3" name="Content Placeholder 2"/>
          <p:cNvSpPr>
            <a:spLocks noGrp="1"/>
          </p:cNvSpPr>
          <p:nvPr>
            <p:ph idx="1"/>
          </p:nvPr>
        </p:nvSpPr>
        <p:spPr>
          <a:xfrm>
            <a:off x="457200" y="1916832"/>
            <a:ext cx="8229600" cy="4209331"/>
          </a:xfrm>
        </p:spPr>
        <p:txBody>
          <a:bodyPr/>
          <a:lstStyle/>
          <a:p>
            <a:pPr>
              <a:buNone/>
            </a:pPr>
            <a:r>
              <a:rPr lang="lt-LT" dirty="0" smtClean="0"/>
              <a:t>  </a:t>
            </a:r>
            <a:r>
              <a:rPr lang="en-GB" dirty="0" smtClean="0"/>
              <a:t>"</a:t>
            </a:r>
            <a:r>
              <a:rPr lang="en-GB" i="1" dirty="0" smtClean="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r>
              <a:rPr lang="en-GB" dirty="0" smtClean="0"/>
              <a:t>."</a:t>
            </a:r>
          </a:p>
          <a:p>
            <a:pPr>
              <a:buNone/>
            </a:pPr>
            <a:endParaRPr lang="lt-LT" dirty="0"/>
          </a:p>
        </p:txBody>
      </p:sp>
      <p:pic>
        <p:nvPicPr>
          <p:cNvPr id="1026" name="Picture 2" descr="C:\Users\Info\Pictures\erasmus+1.png"/>
          <p:cNvPicPr>
            <a:picLocks noChangeAspect="1" noChangeArrowheads="1"/>
          </p:cNvPicPr>
          <p:nvPr/>
        </p:nvPicPr>
        <p:blipFill>
          <a:blip r:embed="rId2" cstate="print"/>
          <a:srcRect/>
          <a:stretch>
            <a:fillRect/>
          </a:stretch>
        </p:blipFill>
        <p:spPr bwMode="auto">
          <a:xfrm>
            <a:off x="2566988" y="260648"/>
            <a:ext cx="4010025" cy="12241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rPr>
              <a:t>CLIL in Lithuania</a:t>
            </a:r>
            <a:endParaRPr lang="lt-LT" b="1" dirty="0">
              <a:solidFill>
                <a:schemeClr val="tx2">
                  <a:lumMod val="75000"/>
                </a:schemeClr>
              </a:solidFill>
            </a:endParaRPr>
          </a:p>
        </p:txBody>
      </p:sp>
      <p:sp>
        <p:nvSpPr>
          <p:cNvPr id="3" name="Content Placeholder 2"/>
          <p:cNvSpPr>
            <a:spLocks noGrp="1"/>
          </p:cNvSpPr>
          <p:nvPr>
            <p:ph idx="1"/>
          </p:nvPr>
        </p:nvSpPr>
        <p:spPr/>
        <p:txBody>
          <a:bodyPr>
            <a:normAutofit lnSpcReduction="10000"/>
          </a:bodyPr>
          <a:lstStyle/>
          <a:p>
            <a:r>
              <a:rPr lang="en-US" dirty="0" smtClean="0"/>
              <a:t>CLIL  projects offer experience and expertise since 2003;</a:t>
            </a:r>
          </a:p>
          <a:p>
            <a:r>
              <a:rPr lang="en-US" dirty="0" smtClean="0"/>
              <a:t>The Curriculum allows to use contact teaching hours (of a subject or of a foreign language) allocated to meet individual learners' needs for subject modules;</a:t>
            </a:r>
          </a:p>
          <a:p>
            <a:r>
              <a:rPr lang="en-US" dirty="0" smtClean="0"/>
              <a:t>CLIL could be taught by subject teachers, teachers of foreign languages, or a pair of teachers. </a:t>
            </a:r>
          </a:p>
          <a:p>
            <a:endParaRPr lang="en-US" b="1" dirty="0" smtClean="0"/>
          </a:p>
          <a:p>
            <a:endParaRPr lang="lt-L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rPr>
              <a:t>CLIL in Lithuania</a:t>
            </a:r>
            <a:endParaRPr lang="lt-LT" b="1" dirty="0">
              <a:solidFill>
                <a:schemeClr val="tx2">
                  <a:lumMod val="75000"/>
                </a:schemeClr>
              </a:solidFill>
            </a:endParaRPr>
          </a:p>
        </p:txBody>
      </p:sp>
      <p:sp>
        <p:nvSpPr>
          <p:cNvPr id="3" name="Content Placeholder 2"/>
          <p:cNvSpPr>
            <a:spLocks noGrp="1"/>
          </p:cNvSpPr>
          <p:nvPr>
            <p:ph idx="1"/>
          </p:nvPr>
        </p:nvSpPr>
        <p:spPr/>
        <p:txBody>
          <a:bodyPr>
            <a:normAutofit/>
          </a:bodyPr>
          <a:lstStyle/>
          <a:p>
            <a:r>
              <a:rPr lang="lt-LT" b="1" dirty="0" err="1" smtClean="0"/>
              <a:t>The</a:t>
            </a:r>
            <a:r>
              <a:rPr lang="lt-LT" b="1" dirty="0" smtClean="0"/>
              <a:t> </a:t>
            </a:r>
            <a:r>
              <a:rPr lang="lt-LT" b="1" dirty="0" err="1" smtClean="0"/>
              <a:t>Curriculum</a:t>
            </a:r>
            <a:r>
              <a:rPr lang="lt-LT" b="1" dirty="0" smtClean="0"/>
              <a:t> </a:t>
            </a:r>
            <a:r>
              <a:rPr lang="lt-LT" b="1" dirty="0" err="1" smtClean="0"/>
              <a:t>defines</a:t>
            </a:r>
            <a:r>
              <a:rPr lang="lt-LT" b="1" dirty="0" smtClean="0"/>
              <a:t> CLIL </a:t>
            </a:r>
            <a:r>
              <a:rPr lang="lt-LT" b="1" dirty="0" err="1" smtClean="0"/>
              <a:t>as</a:t>
            </a:r>
            <a:r>
              <a:rPr lang="lt-LT" b="1" dirty="0" smtClean="0"/>
              <a:t> </a:t>
            </a:r>
          </a:p>
          <a:p>
            <a:pPr>
              <a:buNone/>
            </a:pPr>
            <a:r>
              <a:rPr lang="en-US" dirty="0" smtClean="0"/>
              <a:t>    –"learning the content of a subject in a foreign language". </a:t>
            </a:r>
          </a:p>
          <a:p>
            <a:pPr>
              <a:buNone/>
            </a:pPr>
            <a:r>
              <a:rPr lang="en-US" dirty="0" smtClean="0"/>
              <a:t>•  </a:t>
            </a:r>
            <a:r>
              <a:rPr lang="en-US" b="1" dirty="0" smtClean="0"/>
              <a:t>The aim of CLIL is </a:t>
            </a:r>
          </a:p>
          <a:p>
            <a:pPr>
              <a:buNone/>
            </a:pPr>
            <a:r>
              <a:rPr lang="en-US" dirty="0" smtClean="0"/>
              <a:t>    –"developing both the </a:t>
            </a:r>
            <a:r>
              <a:rPr lang="en-US" b="1" dirty="0" smtClean="0"/>
              <a:t>competence in the subject and language competence“. </a:t>
            </a:r>
          </a:p>
          <a:p>
            <a:pPr>
              <a:buNone/>
            </a:pPr>
            <a:endParaRPr lang="lt-L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rPr>
              <a:t>CLIL – 2 ‘types’</a:t>
            </a:r>
            <a:endParaRPr lang="lt-LT" b="1" dirty="0">
              <a:solidFill>
                <a:schemeClr val="tx2">
                  <a:lumMod val="75000"/>
                </a:schemeClr>
              </a:solidFill>
            </a:endParaRPr>
          </a:p>
        </p:txBody>
      </p:sp>
      <p:sp>
        <p:nvSpPr>
          <p:cNvPr id="3" name="Content Placeholder 2"/>
          <p:cNvSpPr>
            <a:spLocks noGrp="1"/>
          </p:cNvSpPr>
          <p:nvPr>
            <p:ph idx="1"/>
          </p:nvPr>
        </p:nvSpPr>
        <p:spPr/>
        <p:txBody>
          <a:bodyPr/>
          <a:lstStyle/>
          <a:p>
            <a:endParaRPr lang="lt-LT" dirty="0" smtClean="0"/>
          </a:p>
          <a:p>
            <a:pPr>
              <a:buNone/>
            </a:pPr>
            <a:r>
              <a:rPr lang="en-US" dirty="0" smtClean="0"/>
              <a:t>1. ‘Hard’ CLIL (content-led) – subject teachers teaching through English;</a:t>
            </a:r>
          </a:p>
          <a:p>
            <a:pPr>
              <a:buNone/>
            </a:pPr>
            <a:r>
              <a:rPr lang="en-US" dirty="0" smtClean="0"/>
              <a:t> </a:t>
            </a:r>
          </a:p>
          <a:p>
            <a:pPr>
              <a:buNone/>
            </a:pPr>
            <a:r>
              <a:rPr lang="en-US" dirty="0" smtClean="0"/>
              <a:t>2. ‘Soft’ CLIL (language-led) – language syllabus incorporating more conceptual content.</a:t>
            </a:r>
          </a:p>
          <a:p>
            <a:pPr>
              <a:buNone/>
            </a:pPr>
            <a:endParaRPr lang="lt-LT"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CLIL </a:t>
            </a:r>
            <a:r>
              <a:rPr lang="lt-LT" dirty="0" err="1" smtClean="0"/>
              <a:t>for</a:t>
            </a:r>
            <a:r>
              <a:rPr lang="lt-LT" dirty="0" smtClean="0"/>
              <a:t> </a:t>
            </a:r>
            <a:r>
              <a:rPr lang="lt-LT" dirty="0" err="1" smtClean="0"/>
              <a:t>Young</a:t>
            </a:r>
            <a:r>
              <a:rPr lang="lt-LT" dirty="0" smtClean="0"/>
              <a:t> </a:t>
            </a:r>
            <a:r>
              <a:rPr lang="lt-LT" dirty="0" err="1" smtClean="0"/>
              <a:t>Learners</a:t>
            </a:r>
            <a:endParaRPr lang="lt-LT" dirty="0"/>
          </a:p>
        </p:txBody>
      </p:sp>
      <p:pic>
        <p:nvPicPr>
          <p:cNvPr id="5" name="Content Placeholder 4" descr="IMG_1544.JPG"/>
          <p:cNvPicPr>
            <a:picLocks noGrp="1" noChangeAspect="1"/>
          </p:cNvPicPr>
          <p:nvPr>
            <p:ph sz="half" idx="1"/>
          </p:nvPr>
        </p:nvPicPr>
        <p:blipFill>
          <a:blip r:embed="rId2" cstate="print"/>
          <a:stretch>
            <a:fillRect/>
          </a:stretch>
        </p:blipFill>
        <p:spPr>
          <a:xfrm rot="5400000">
            <a:off x="457200" y="2348706"/>
            <a:ext cx="4038600" cy="3028950"/>
          </a:xfrm>
        </p:spPr>
      </p:pic>
      <p:pic>
        <p:nvPicPr>
          <p:cNvPr id="6" name="Content Placeholder 5" descr="IMG_1545.JPG"/>
          <p:cNvPicPr>
            <a:picLocks noGrp="1" noChangeAspect="1"/>
          </p:cNvPicPr>
          <p:nvPr>
            <p:ph sz="half" idx="2"/>
          </p:nvPr>
        </p:nvPicPr>
        <p:blipFill>
          <a:blip r:embed="rId3" cstate="print"/>
          <a:stretch>
            <a:fillRect/>
          </a:stretch>
        </p:blipFill>
        <p:spPr>
          <a:xfrm rot="5400000">
            <a:off x="4430167" y="2130674"/>
            <a:ext cx="4181673" cy="3321943"/>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CLIL </a:t>
            </a:r>
            <a:r>
              <a:rPr lang="lt-LT" dirty="0" err="1" smtClean="0"/>
              <a:t>for</a:t>
            </a:r>
            <a:r>
              <a:rPr lang="lt-LT" dirty="0" smtClean="0"/>
              <a:t> </a:t>
            </a:r>
            <a:r>
              <a:rPr lang="lt-LT" dirty="0" err="1" smtClean="0"/>
              <a:t>Young</a:t>
            </a:r>
            <a:r>
              <a:rPr lang="lt-LT" dirty="0" smtClean="0"/>
              <a:t> </a:t>
            </a:r>
            <a:r>
              <a:rPr lang="lt-LT" dirty="0" err="1" smtClean="0"/>
              <a:t>Learners</a:t>
            </a:r>
            <a:endParaRPr lang="lt-LT" dirty="0"/>
          </a:p>
        </p:txBody>
      </p:sp>
      <p:pic>
        <p:nvPicPr>
          <p:cNvPr id="5" name="Content Placeholder 4" descr="IMG_1546.JPG"/>
          <p:cNvPicPr>
            <a:picLocks noGrp="1" noChangeAspect="1"/>
          </p:cNvPicPr>
          <p:nvPr>
            <p:ph sz="half" idx="1"/>
          </p:nvPr>
        </p:nvPicPr>
        <p:blipFill>
          <a:blip r:embed="rId2" cstate="print"/>
          <a:stretch>
            <a:fillRect/>
          </a:stretch>
        </p:blipFill>
        <p:spPr>
          <a:xfrm rot="5400000">
            <a:off x="457200" y="2348706"/>
            <a:ext cx="4038600" cy="3028950"/>
          </a:xfrm>
        </p:spPr>
      </p:pic>
      <p:pic>
        <p:nvPicPr>
          <p:cNvPr id="6" name="Content Placeholder 5" descr="IMG_1549.JPG"/>
          <p:cNvPicPr>
            <a:picLocks noGrp="1" noChangeAspect="1"/>
          </p:cNvPicPr>
          <p:nvPr>
            <p:ph sz="half" idx="2"/>
          </p:nvPr>
        </p:nvPicPr>
        <p:blipFill>
          <a:blip r:embed="rId3" cstate="print"/>
          <a:stretch>
            <a:fillRect/>
          </a:stretch>
        </p:blipFill>
        <p:spPr>
          <a:xfrm rot="5400000">
            <a:off x="4648200" y="2348706"/>
            <a:ext cx="4038600" cy="302895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err="1" smtClean="0"/>
              <a:t>Lower</a:t>
            </a:r>
            <a:r>
              <a:rPr lang="lt-LT" dirty="0" smtClean="0"/>
              <a:t> </a:t>
            </a:r>
            <a:r>
              <a:rPr lang="lt-LT" dirty="0" err="1" smtClean="0"/>
              <a:t>Secondary</a:t>
            </a:r>
            <a:endParaRPr lang="lt-LT" dirty="0"/>
          </a:p>
        </p:txBody>
      </p:sp>
      <p:pic>
        <p:nvPicPr>
          <p:cNvPr id="5" name="Content Placeholder 4" descr="IMG_1550.JPG"/>
          <p:cNvPicPr>
            <a:picLocks noGrp="1" noChangeAspect="1"/>
          </p:cNvPicPr>
          <p:nvPr>
            <p:ph sz="half" idx="1"/>
          </p:nvPr>
        </p:nvPicPr>
        <p:blipFill>
          <a:blip r:embed="rId2" cstate="print"/>
          <a:stretch>
            <a:fillRect/>
          </a:stretch>
        </p:blipFill>
        <p:spPr>
          <a:xfrm rot="5400000">
            <a:off x="457200" y="2348706"/>
            <a:ext cx="4038600" cy="3028950"/>
          </a:xfrm>
        </p:spPr>
      </p:pic>
      <p:pic>
        <p:nvPicPr>
          <p:cNvPr id="6" name="Content Placeholder 5" descr="IMG_1551.JPG"/>
          <p:cNvPicPr>
            <a:picLocks noGrp="1" noChangeAspect="1"/>
          </p:cNvPicPr>
          <p:nvPr>
            <p:ph sz="half" idx="2"/>
          </p:nvPr>
        </p:nvPicPr>
        <p:blipFill>
          <a:blip r:embed="rId3" cstate="print"/>
          <a:stretch>
            <a:fillRect/>
          </a:stretch>
        </p:blipFill>
        <p:spPr>
          <a:xfrm rot="5400000">
            <a:off x="4648200" y="2348706"/>
            <a:ext cx="4038600" cy="30289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TotalTime>
  <Words>822</Words>
  <Application>Microsoft Office PowerPoint</Application>
  <PresentationFormat>On-screen Show (4:3)</PresentationFormat>
  <Paragraphs>137</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CLICK on e-CLIL 2019-1-RO01-KA229-063080_3</vt:lpstr>
      <vt:lpstr>Agree or disagree? </vt:lpstr>
      <vt:lpstr>C L I L where content and language meet learning </vt:lpstr>
      <vt:lpstr>CLIL in Lithuania</vt:lpstr>
      <vt:lpstr>CLIL in Lithuania</vt:lpstr>
      <vt:lpstr>CLIL – 2 ‘types’</vt:lpstr>
      <vt:lpstr>CLIL for Young Learners</vt:lpstr>
      <vt:lpstr>CLIL for Young Learners</vt:lpstr>
      <vt:lpstr>Lower Secondary</vt:lpstr>
      <vt:lpstr>Higher Secondary</vt:lpstr>
      <vt:lpstr>CLIL for Teachers</vt:lpstr>
      <vt:lpstr>WHY CLIL?</vt:lpstr>
      <vt:lpstr>The 4Cs framework for CLIL  (Coyle 1999)</vt:lpstr>
      <vt:lpstr>Content</vt:lpstr>
      <vt:lpstr>Communication (I think… Because… In my opinion…)</vt:lpstr>
      <vt:lpstr>Cognition</vt:lpstr>
      <vt:lpstr>Culture</vt:lpstr>
      <vt:lpstr>Group work 1</vt:lpstr>
      <vt:lpstr>Key to the task</vt:lpstr>
      <vt:lpstr>Group work 2</vt:lpstr>
      <vt:lpstr>Developing content vocabulary</vt:lpstr>
      <vt:lpstr>Developing communication skills</vt:lpstr>
      <vt:lpstr>Developing cognitive skills</vt:lpstr>
      <vt:lpstr>Developing an awareness of cultural issues</vt:lpstr>
      <vt:lpstr>Group reflection</vt:lpstr>
      <vt:lpstr>Knowledge of the 4Cs is useful for:</vt:lpstr>
      <vt:lpstr>Problems and Risks Connected with CLIL:</vt:lpstr>
      <vt:lpstr>C L I L</vt:lpstr>
      <vt:lpstr>‘’Click on e-CLIL’’ will make you smile</vt:lpstr>
      <vt:lpstr>i</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 Principles of CLIL:</dc:title>
  <dc:creator>Info</dc:creator>
  <cp:lastModifiedBy>Info</cp:lastModifiedBy>
  <cp:revision>64</cp:revision>
  <dcterms:created xsi:type="dcterms:W3CDTF">2019-10-05T18:54:12Z</dcterms:created>
  <dcterms:modified xsi:type="dcterms:W3CDTF">2019-10-20T11:54:52Z</dcterms:modified>
</cp:coreProperties>
</file>