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6858000" cy="9144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52" autoAdjust="0"/>
  </p:normalViewPr>
  <p:slideViewPr>
    <p:cSldViewPr>
      <p:cViewPr varScale="1">
        <p:scale>
          <a:sx n="52" d="100"/>
          <a:sy n="52" d="100"/>
        </p:scale>
        <p:origin x="-2238" y="-9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103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7173F-0752-48AA-A939-A40BB40BF52B}" type="datetimeFigureOut">
              <a:rPr lang="fr-FR" smtClean="0"/>
              <a:t>17/02/2016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73B11E-3B43-44CD-B760-FE1D5DF9F0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5658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3B11E-3B43-44CD-B760-FE1D5DF9F05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9899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D90CA-3329-4E90-B775-6081B9C5D917}" type="datetime1">
              <a:rPr lang="fr-FR" smtClean="0"/>
              <a:t>17/02/2016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écoliers déchainés janv fev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51CC4-94AB-4780-BCC2-E810EDE9A768}" type="datetime1">
              <a:rPr lang="fr-FR" smtClean="0"/>
              <a:t>17/02/2016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écoliers déchainés janv fev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F6BE6-5CC6-41DD-A8DD-2EED1F43FBF4}" type="datetime1">
              <a:rPr lang="fr-FR" smtClean="0"/>
              <a:t>17/02/2016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écoliers déchainés janv fev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664D3-916C-4B75-A0F6-B49A15D5CBDC}" type="datetime1">
              <a:rPr lang="fr-FR" smtClean="0"/>
              <a:t>17/02/2016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écoliers déchainés janv fev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DA875-B699-4A89-A254-387E117517EE}" type="datetime1">
              <a:rPr lang="fr-FR" smtClean="0"/>
              <a:t>17/02/2016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écoliers déchainés janv fev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4F0F-4DA6-4D7B-B1AB-91E995C10A4B}" type="datetime1">
              <a:rPr lang="fr-FR" smtClean="0"/>
              <a:t>17/02/2016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écoliers déchainés janv fev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FE60-1A4C-49CA-8C39-AD193010C19D}" type="datetime1">
              <a:rPr lang="fr-FR" smtClean="0"/>
              <a:t>17/02/2016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écoliers déchainés janv fev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33CC6-CEBE-4A17-A5D1-C81EED756111}" type="datetime1">
              <a:rPr lang="fr-FR" smtClean="0"/>
              <a:t>17/02/2016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écoliers déchainés janv fev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90D96-2296-43CF-8A0E-AE2441A95EEC}" type="datetime1">
              <a:rPr lang="fr-FR" smtClean="0"/>
              <a:t>17/02/2016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écoliers déchainés janv fev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A25A-BA46-4849-911B-2A520320F0C9}" type="datetime1">
              <a:rPr lang="fr-FR" smtClean="0"/>
              <a:t>17/02/2016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écoliers déchainés janv fev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3788-CFED-407A-903D-8BC59875748B}" type="datetime1">
              <a:rPr lang="fr-FR" smtClean="0"/>
              <a:t>17/02/2016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écoliers déchainés janv fev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80410-6B17-4C43-AB0F-95CFE549EF39}" type="datetime1">
              <a:rPr lang="fr-FR" smtClean="0"/>
              <a:t>17/02/2016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les écoliers déchainés janv fev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12" Type="http://schemas.openxmlformats.org/officeDocument/2006/relationships/image" Target="../media/image36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41.pn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3.jpeg"/><Relationship Id="rId7" Type="http://schemas.openxmlformats.org/officeDocument/2006/relationships/image" Target="../media/image8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31.png"/><Relationship Id="rId4" Type="http://schemas.openxmlformats.org/officeDocument/2006/relationships/image" Target="../media/image41.png"/><Relationship Id="rId9" Type="http://schemas.openxmlformats.org/officeDocument/2006/relationships/image" Target="../media/image5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8640" y="2411760"/>
            <a:ext cx="6552728" cy="1091525"/>
          </a:xfrm>
        </p:spPr>
        <p:txBody>
          <a:bodyPr>
            <a:noAutofit/>
          </a:bodyPr>
          <a:lstStyle/>
          <a:p>
            <a:r>
              <a:rPr lang="fr-FR" sz="4500" b="1" dirty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90000"/>
                  </a:schemeClr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Forte" panose="03060902040502070203" pitchFamily="66" charset="0"/>
              </a:rPr>
              <a:t>Les écoliers déchainés !</a:t>
            </a:r>
            <a:r>
              <a:rPr lang="fr-FR" sz="5500" dirty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90000"/>
                  </a:schemeClr>
                </a:solidFill>
              </a:rPr>
              <a:t/>
            </a:r>
            <a:br>
              <a:rPr lang="fr-FR" sz="5500" dirty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90000"/>
                  </a:schemeClr>
                </a:solidFill>
              </a:rPr>
            </a:br>
            <a:endParaRPr lang="fr-FR" sz="5500" dirty="0">
              <a:ln>
                <a:solidFill>
                  <a:sysClr val="windowText" lastClr="000000"/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4" name="Image 3" descr="C:\Users\Ecole3\Pictures\e-twinning\journal\20160215_16051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220946"/>
            <a:ext cx="2600960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C:\Users\Ecole3\Pictures\e-twinning\journal\20160114_15331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984" y="358106"/>
            <a:ext cx="3275965" cy="1844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C:\Users\Ecole3\Pictures\e-twinning\journal\enfants école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2987824"/>
            <a:ext cx="3384376" cy="36724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4516798" y="2987824"/>
            <a:ext cx="2028825" cy="1807845"/>
          </a:xfrm>
          <a:prstGeom prst="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600" dirty="0" smtClean="0">
                <a:effectLst/>
                <a:ea typeface="Calibri"/>
                <a:cs typeface="Times New Roman"/>
              </a:rPr>
              <a:t>p.3   </a:t>
            </a:r>
            <a:r>
              <a:rPr lang="fr-FR" sz="1600" dirty="0" err="1">
                <a:effectLst/>
                <a:ea typeface="Calibri"/>
                <a:cs typeface="Times New Roman"/>
              </a:rPr>
              <a:t>snow</a:t>
            </a:r>
            <a:r>
              <a:rPr lang="fr-FR" sz="1600" dirty="0">
                <a:effectLst/>
                <a:ea typeface="Calibri"/>
                <a:cs typeface="Times New Roman"/>
              </a:rPr>
              <a:t> in </a:t>
            </a:r>
            <a:r>
              <a:rPr lang="fr-FR" sz="1600" dirty="0" err="1" smtClean="0">
                <a:effectLst/>
                <a:ea typeface="Calibri"/>
                <a:cs typeface="Times New Roman"/>
              </a:rPr>
              <a:t>Tousson</a:t>
            </a:r>
            <a:endParaRPr lang="fr-FR" sz="1600" dirty="0" smtClean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fr-FR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fr-FR" sz="1400" dirty="0" smtClean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fr-FR" sz="1100" dirty="0">
              <a:effectLst/>
              <a:ea typeface="Calibri"/>
              <a:cs typeface="Times New Roman"/>
            </a:endParaRPr>
          </a:p>
        </p:txBody>
      </p:sp>
      <p:pic>
        <p:nvPicPr>
          <p:cNvPr id="8" name="Image 7" descr="C:\Users\Ecole3\Pictures\e-twinning\paysages d hiver\20160115_102733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537" y="3635896"/>
            <a:ext cx="1839595" cy="10350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4497327" y="4928805"/>
            <a:ext cx="2028825" cy="1807845"/>
          </a:xfrm>
          <a:prstGeom prst="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effectLst/>
                <a:ea typeface="Calibri"/>
                <a:cs typeface="Times New Roman"/>
              </a:rPr>
              <a:t>p.3 </a:t>
            </a:r>
            <a:r>
              <a:rPr lang="en-US" sz="1400" dirty="0" smtClean="0">
                <a:effectLst/>
                <a:ea typeface="Calibri"/>
                <a:cs typeface="Times New Roman"/>
              </a:rPr>
              <a:t> </a:t>
            </a:r>
            <a:r>
              <a:rPr lang="en-US" sz="1400" dirty="0">
                <a:effectLst/>
                <a:ea typeface="Calibri"/>
                <a:cs typeface="Times New Roman"/>
              </a:rPr>
              <a:t>COP 21 </a:t>
            </a:r>
            <a:endParaRPr lang="fr-FR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effectLst/>
                <a:ea typeface="Calibri"/>
                <a:cs typeface="Times New Roman"/>
              </a:rPr>
              <a:t>What is it </a:t>
            </a:r>
            <a:r>
              <a:rPr lang="en-US" sz="1400" dirty="0" smtClean="0">
                <a:effectLst/>
                <a:ea typeface="Calibri"/>
                <a:cs typeface="Times New Roman"/>
              </a:rPr>
              <a:t>?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1400" dirty="0" smtClean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fr-FR" sz="1100" dirty="0">
              <a:effectLst/>
              <a:ea typeface="Calibri"/>
              <a:cs typeface="Times New Roman"/>
            </a:endParaRPr>
          </a:p>
        </p:txBody>
      </p:sp>
      <p:pic>
        <p:nvPicPr>
          <p:cNvPr id="10" name="Image 9" descr="Afficher l'image d'origine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289" y="5696350"/>
            <a:ext cx="1694345" cy="97575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4556759" y="6948265"/>
            <a:ext cx="1969393" cy="1656184"/>
          </a:xfrm>
          <a:prstGeom prst="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dirty="0" smtClean="0">
                <a:effectLst/>
                <a:ea typeface="Calibri"/>
                <a:cs typeface="Times New Roman"/>
              </a:rPr>
              <a:t>p.4-5</a:t>
            </a:r>
            <a:r>
              <a:rPr lang="en-US" sz="1400" dirty="0">
                <a:ea typeface="Calibri"/>
                <a:cs typeface="Times New Roman"/>
              </a:rPr>
              <a:t> </a:t>
            </a:r>
            <a:r>
              <a:rPr lang="en-US" sz="1400" dirty="0" smtClean="0">
                <a:effectLst/>
                <a:ea typeface="Calibri"/>
                <a:cs typeface="Times New Roman"/>
              </a:rPr>
              <a:t> Animals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1400" dirty="0" smtClean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1400" dirty="0" smtClean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fr-FR" sz="1100" dirty="0">
              <a:effectLst/>
              <a:ea typeface="Calibri"/>
              <a:cs typeface="Times New Roman"/>
            </a:endParaRPr>
          </a:p>
        </p:txBody>
      </p:sp>
      <p:pic>
        <p:nvPicPr>
          <p:cNvPr id="12" name="Image 11" descr="Afficher l'image d'origine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817" y="7345074"/>
            <a:ext cx="1757843" cy="101422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188640" y="6804248"/>
            <a:ext cx="4072890" cy="165618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800" b="1" u="sng" dirty="0" smtClean="0">
                <a:effectLst/>
                <a:ea typeface="Calibri"/>
                <a:cs typeface="Times New Roman"/>
              </a:rPr>
              <a:t>p.2 invasion </a:t>
            </a:r>
            <a:r>
              <a:rPr lang="fr-FR" sz="1800" b="1" u="sng" dirty="0">
                <a:effectLst/>
                <a:ea typeface="Calibri"/>
                <a:cs typeface="Times New Roman"/>
              </a:rPr>
              <a:t>: </a:t>
            </a:r>
            <a:r>
              <a:rPr lang="fr-FR" sz="1800" b="1" u="sng" dirty="0" err="1" smtClean="0">
                <a:effectLst/>
                <a:ea typeface="Calibri"/>
                <a:cs typeface="Times New Roman"/>
              </a:rPr>
              <a:t>hairy</a:t>
            </a:r>
            <a:r>
              <a:rPr lang="fr-FR" sz="1800" b="1" u="sng" dirty="0" smtClean="0">
                <a:effectLst/>
                <a:ea typeface="Calibri"/>
                <a:cs typeface="Times New Roman"/>
              </a:rPr>
              <a:t> </a:t>
            </a:r>
            <a:r>
              <a:rPr lang="fr-FR" sz="1800" b="1" u="sng" dirty="0" err="1" smtClean="0">
                <a:effectLst/>
                <a:ea typeface="Calibri"/>
                <a:cs typeface="Times New Roman"/>
              </a:rPr>
              <a:t>caterpillars</a:t>
            </a:r>
            <a:endParaRPr lang="fr-FR" sz="1800" b="1" u="sng" dirty="0" smtClean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fr-FR" b="1" u="sng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fr-FR" sz="1100" b="1" u="sng" dirty="0" smtClean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fr-FR" sz="1100" dirty="0">
              <a:effectLst/>
              <a:ea typeface="Calibri"/>
              <a:cs typeface="Times New Roman"/>
            </a:endParaRPr>
          </a:p>
        </p:txBody>
      </p:sp>
      <p:pic>
        <p:nvPicPr>
          <p:cNvPr id="14" name="Image 13" descr="C:\Users\Ecole3\Pictures\e-twinning\journal\chenilles processionaires reduit.PN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64" y="7537648"/>
            <a:ext cx="2451735" cy="92278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écoliers déchainés janv fev</a:t>
            </a:r>
            <a:endParaRPr lang="fr-BE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570227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469512"/>
          </a:xfrm>
        </p:spPr>
        <p:txBody>
          <a:bodyPr>
            <a:normAutofit fontScale="90000"/>
          </a:bodyPr>
          <a:lstStyle/>
          <a:p>
            <a:r>
              <a:rPr lang="en-US" dirty="0"/>
              <a:t>hairy caterpillars</a:t>
            </a:r>
            <a:r>
              <a:rPr lang="en-US" dirty="0" smtClean="0"/>
              <a:t> </a:t>
            </a:r>
            <a:r>
              <a:rPr lang="en-US" dirty="0"/>
              <a:t>in Fontainebleau forest</a:t>
            </a:r>
            <a:br>
              <a:rPr lang="en-US" dirty="0"/>
            </a:br>
            <a:r>
              <a:rPr lang="en-US" dirty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2656" y="1475656"/>
            <a:ext cx="6172200" cy="6034617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HAIRY CATERPILLARS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Hairy caterpillars </a:t>
            </a:r>
            <a:r>
              <a:rPr lang="en-US" sz="1800" dirty="0"/>
              <a:t>are the larvae of </a:t>
            </a:r>
            <a:r>
              <a:rPr lang="fr-FR" sz="1800" dirty="0"/>
              <a:t>night </a:t>
            </a:r>
            <a:r>
              <a:rPr lang="fr-FR" sz="1800" dirty="0" err="1" smtClean="0"/>
              <a:t>butterflies</a:t>
            </a:r>
            <a:r>
              <a:rPr lang="fr-FR" sz="1800" dirty="0" smtClean="0"/>
              <a:t> </a:t>
            </a:r>
            <a:r>
              <a:rPr lang="en-US" sz="1800" dirty="0" smtClean="0"/>
              <a:t>and </a:t>
            </a:r>
            <a:r>
              <a:rPr lang="en-US" sz="1800" dirty="0"/>
              <a:t>form cocoons hanging from the trees.</a:t>
            </a:r>
            <a:br>
              <a:rPr lang="en-US" sz="1800" dirty="0"/>
            </a:br>
            <a:r>
              <a:rPr lang="en-US" sz="1800" dirty="0"/>
              <a:t>  In a cocoon, there is 150/200 caterpillars.</a:t>
            </a:r>
            <a:br>
              <a:rPr lang="en-US" sz="1800" dirty="0"/>
            </a:br>
            <a:r>
              <a:rPr lang="en-US" sz="1800" dirty="0"/>
              <a:t>They are hairy .their hair is stinging.</a:t>
            </a:r>
            <a:br>
              <a:rPr lang="en-US" sz="1800" dirty="0"/>
            </a:br>
            <a:r>
              <a:rPr lang="en-US" sz="1800" dirty="0"/>
              <a:t>They cause allergies and </a:t>
            </a:r>
            <a:r>
              <a:rPr lang="en-US" sz="1800" dirty="0" smtClean="0"/>
              <a:t>kill pines</a:t>
            </a:r>
            <a:r>
              <a:rPr lang="en-US" sz="1800" dirty="0"/>
              <a:t>.</a:t>
            </a:r>
            <a:br>
              <a:rPr lang="en-US" sz="1800" dirty="0"/>
            </a:br>
            <a:r>
              <a:rPr lang="en-US" sz="1600" dirty="0"/>
              <a:t>Their predators are both birds: chickadees </a:t>
            </a:r>
            <a:r>
              <a:rPr lang="en-US" sz="1600" dirty="0" smtClean="0"/>
              <a:t>(tit)and </a:t>
            </a:r>
            <a:r>
              <a:rPr lang="en-US" sz="1600" dirty="0"/>
              <a:t>the cuckoo</a:t>
            </a:r>
            <a:r>
              <a:rPr lang="en-US" sz="1600" dirty="0" smtClean="0"/>
              <a:t>.</a:t>
            </a:r>
          </a:p>
          <a:p>
            <a:pPr marL="0" indent="0">
              <a:buNone/>
            </a:pPr>
            <a:r>
              <a:rPr lang="en-US" sz="1600" b="1" i="1" dirty="0" smtClean="0">
                <a:solidFill>
                  <a:srgbClr val="0070C0"/>
                </a:solidFill>
              </a:rPr>
              <a:t>Alyssa</a:t>
            </a:r>
          </a:p>
          <a:p>
            <a:endParaRPr lang="en-US" sz="1800" dirty="0" smtClean="0"/>
          </a:p>
          <a:p>
            <a:endParaRPr lang="en-US" sz="1800" dirty="0"/>
          </a:p>
          <a:p>
            <a:endParaRPr lang="fr-FR" sz="1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écoliers déchainés janv fev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</a:t>
            </a:fld>
            <a:endParaRPr lang="fr-B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88" y="4013675"/>
            <a:ext cx="2088232" cy="106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945" y="3655451"/>
            <a:ext cx="1244012" cy="1780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104" y="3661467"/>
            <a:ext cx="1511576" cy="1774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42" y="5148064"/>
            <a:ext cx="1344524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20688" y="6444208"/>
            <a:ext cx="56166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tree full of hairy caterpillars </a:t>
            </a:r>
            <a:r>
              <a:rPr lang="en-US" dirty="0" smtClean="0"/>
              <a:t>cocoons </a:t>
            </a:r>
            <a:r>
              <a:rPr lang="en-US" dirty="0"/>
              <a:t>next to our </a:t>
            </a:r>
            <a:r>
              <a:rPr lang="en-US" dirty="0" smtClean="0"/>
              <a:t>school !</a:t>
            </a:r>
          </a:p>
          <a:p>
            <a:endParaRPr lang="en-US" dirty="0" smtClean="0"/>
          </a:p>
          <a:p>
            <a:r>
              <a:rPr lang="en-US" dirty="0"/>
              <a:t>We are worried!</a:t>
            </a:r>
            <a:br>
              <a:rPr lang="en-US" dirty="0"/>
            </a:br>
            <a:r>
              <a:rPr lang="en-US" dirty="0"/>
              <a:t>Next to our garden where we play in the spring, there is a tree full of cocoons. There about 15 meters from our school!</a:t>
            </a:r>
            <a:endParaRPr lang="fr-FR" dirty="0"/>
          </a:p>
        </p:txBody>
      </p:sp>
      <p:pic>
        <p:nvPicPr>
          <p:cNvPr id="7170" name="Picture 2" descr="C:\Users\Ecole3\Pictures\libellus\Libellus 2015 16\photos\CE2-CM2_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680" y="2195736"/>
            <a:ext cx="619035" cy="93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2577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965456"/>
          </a:xfrm>
        </p:spPr>
        <p:txBody>
          <a:bodyPr/>
          <a:lstStyle/>
          <a:p>
            <a:r>
              <a:rPr lang="fr-FR" dirty="0"/>
              <a:t>Cop 21 all </a:t>
            </a:r>
            <a:r>
              <a:rPr lang="fr-FR" dirty="0" err="1"/>
              <a:t>concerned</a:t>
            </a:r>
            <a:r>
              <a:rPr lang="fr-FR" dirty="0"/>
              <a:t>!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écoliers déchainés janv fev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3</a:t>
            </a:fld>
            <a:endParaRPr lang="fr-BE"/>
          </a:p>
        </p:txBody>
      </p:sp>
      <p:pic>
        <p:nvPicPr>
          <p:cNvPr id="6" name="Espace réservé du contenu 5" descr="Afficher l'image d'origin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849" y="1259632"/>
            <a:ext cx="2376264" cy="14401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692696" y="2771800"/>
            <a:ext cx="518457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the COP21</a:t>
            </a:r>
            <a:r>
              <a:rPr lang="fr-FR" sz="1400" dirty="0"/>
              <a:t/>
            </a:r>
            <a:br>
              <a:rPr lang="fr-FR" sz="1400" dirty="0"/>
            </a:br>
            <a:r>
              <a:rPr lang="fr-FR" sz="1400" dirty="0" err="1"/>
              <a:t>COP21</a:t>
            </a:r>
            <a:r>
              <a:rPr lang="fr-FR" sz="1400" dirty="0"/>
              <a:t> </a:t>
            </a:r>
            <a:r>
              <a:rPr lang="fr-FR" sz="1400" dirty="0" err="1"/>
              <a:t>is</a:t>
            </a:r>
            <a:r>
              <a:rPr lang="fr-FR" sz="1400" dirty="0"/>
              <a:t> the </a:t>
            </a:r>
            <a:r>
              <a:rPr lang="fr-FR" sz="1400" dirty="0" err="1"/>
              <a:t>conference</a:t>
            </a:r>
            <a:r>
              <a:rPr lang="fr-FR" sz="1400" dirty="0"/>
              <a:t> </a:t>
            </a:r>
            <a:r>
              <a:rPr lang="fr-FR" sz="1400" dirty="0" err="1"/>
              <a:t>with</a:t>
            </a:r>
            <a:r>
              <a:rPr lang="fr-FR" sz="1400" dirty="0"/>
              <a:t> a </a:t>
            </a:r>
            <a:r>
              <a:rPr lang="fr-FR" sz="1400" dirty="0" err="1"/>
              <a:t>representative</a:t>
            </a:r>
            <a:r>
              <a:rPr lang="fr-FR" sz="1400" dirty="0"/>
              <a:t> </a:t>
            </a:r>
            <a:r>
              <a:rPr lang="fr-FR" sz="1400" dirty="0" err="1"/>
              <a:t>from</a:t>
            </a:r>
            <a:r>
              <a:rPr lang="fr-FR" sz="1400" dirty="0"/>
              <a:t> </a:t>
            </a:r>
            <a:r>
              <a:rPr lang="fr-FR" sz="1400" dirty="0" err="1"/>
              <a:t>each</a:t>
            </a:r>
            <a:r>
              <a:rPr lang="fr-FR" sz="1400" dirty="0"/>
              <a:t> country.</a:t>
            </a:r>
            <a:br>
              <a:rPr lang="fr-FR" sz="1400" dirty="0"/>
            </a:br>
            <a:r>
              <a:rPr lang="fr-FR" sz="1400" dirty="0" err="1"/>
              <a:t>They</a:t>
            </a:r>
            <a:r>
              <a:rPr lang="fr-FR" sz="1400" dirty="0"/>
              <a:t> </a:t>
            </a:r>
            <a:r>
              <a:rPr lang="fr-FR" sz="1400" dirty="0" err="1"/>
              <a:t>went</a:t>
            </a:r>
            <a:r>
              <a:rPr lang="fr-FR" sz="1400" dirty="0"/>
              <a:t> to </a:t>
            </a:r>
            <a:r>
              <a:rPr lang="fr-FR" sz="1400" dirty="0" smtClean="0"/>
              <a:t>Paris (</a:t>
            </a:r>
            <a:r>
              <a:rPr lang="fr-FR" sz="1400" dirty="0" err="1" smtClean="0"/>
              <a:t>nov</a:t>
            </a:r>
            <a:r>
              <a:rPr lang="fr-FR" sz="1400" dirty="0" smtClean="0"/>
              <a:t>/</a:t>
            </a:r>
            <a:r>
              <a:rPr lang="fr-FR" sz="1400" dirty="0" err="1" smtClean="0"/>
              <a:t>dec</a:t>
            </a:r>
            <a:r>
              <a:rPr lang="fr-FR" sz="1400" dirty="0" smtClean="0"/>
              <a:t> 2015) </a:t>
            </a:r>
            <a:r>
              <a:rPr lang="fr-FR" sz="1400" dirty="0"/>
              <a:t>to </a:t>
            </a:r>
            <a:r>
              <a:rPr lang="fr-FR" sz="1400" dirty="0" err="1"/>
              <a:t>speak</a:t>
            </a:r>
            <a:r>
              <a:rPr lang="fr-FR" sz="1400" dirty="0"/>
              <a:t> about the </a:t>
            </a:r>
            <a:r>
              <a:rPr lang="fr-FR" sz="1400" dirty="0" err="1"/>
              <a:t>climate</a:t>
            </a:r>
            <a:r>
              <a:rPr lang="fr-FR" sz="1400" dirty="0"/>
              <a:t> </a:t>
            </a:r>
            <a:r>
              <a:rPr lang="fr-FR" sz="1400" dirty="0" err="1"/>
              <a:t>warms</a:t>
            </a:r>
            <a:r>
              <a:rPr lang="fr-FR" sz="1400" dirty="0"/>
              <a:t> </a:t>
            </a:r>
            <a:r>
              <a:rPr lang="fr-FR" sz="1400" dirty="0" err="1"/>
              <a:t>too</a:t>
            </a:r>
            <a:r>
              <a:rPr lang="fr-FR" sz="1400" dirty="0"/>
              <a:t> </a:t>
            </a:r>
            <a:r>
              <a:rPr lang="fr-FR" sz="1400" dirty="0" err="1"/>
              <a:t>much</a:t>
            </a:r>
            <a:r>
              <a:rPr lang="fr-FR" sz="1400" dirty="0"/>
              <a:t>.</a:t>
            </a:r>
            <a:br>
              <a:rPr lang="fr-FR" sz="1400" dirty="0"/>
            </a:br>
            <a:r>
              <a:rPr lang="fr-FR" sz="1400" dirty="0" err="1"/>
              <a:t>They</a:t>
            </a:r>
            <a:r>
              <a:rPr lang="fr-FR" sz="1400" dirty="0"/>
              <a:t> must </a:t>
            </a:r>
            <a:r>
              <a:rPr lang="fr-FR" sz="1400" dirty="0" err="1" smtClean="0"/>
              <a:t>take</a:t>
            </a:r>
            <a:r>
              <a:rPr lang="fr-FR" sz="1400" dirty="0" smtClean="0"/>
              <a:t> a </a:t>
            </a:r>
            <a:r>
              <a:rPr lang="fr-FR" sz="1400" dirty="0" err="1"/>
              <a:t>decision</a:t>
            </a:r>
            <a:r>
              <a:rPr lang="fr-FR" sz="1400" dirty="0"/>
              <a:t> as </a:t>
            </a:r>
            <a:r>
              <a:rPr lang="fr-FR" sz="1400" dirty="0" err="1"/>
              <a:t>quickly</a:t>
            </a:r>
            <a:r>
              <a:rPr lang="fr-FR" sz="1400" dirty="0"/>
              <a:t> or </a:t>
            </a:r>
            <a:r>
              <a:rPr lang="fr-FR" sz="1400" dirty="0" err="1"/>
              <a:t>we</a:t>
            </a:r>
            <a:r>
              <a:rPr lang="fr-FR" sz="1400" dirty="0"/>
              <a:t> </a:t>
            </a:r>
            <a:r>
              <a:rPr lang="fr-FR" sz="1400" dirty="0" err="1"/>
              <a:t>will</a:t>
            </a:r>
            <a:r>
              <a:rPr lang="fr-FR" sz="1400" dirty="0"/>
              <a:t> have </a:t>
            </a:r>
            <a:r>
              <a:rPr lang="fr-FR" sz="1400" dirty="0" err="1" smtClean="0"/>
              <a:t>less</a:t>
            </a:r>
            <a:r>
              <a:rPr lang="fr-FR" sz="1400" dirty="0" smtClean="0"/>
              <a:t> </a:t>
            </a:r>
            <a:r>
              <a:rPr lang="fr-FR" sz="1400" dirty="0" err="1" smtClean="0"/>
              <a:t>ice</a:t>
            </a:r>
            <a:r>
              <a:rPr lang="fr-FR" sz="1400" dirty="0" smtClean="0"/>
              <a:t> </a:t>
            </a:r>
            <a:r>
              <a:rPr lang="fr-FR" sz="1400" dirty="0"/>
              <a:t>at the </a:t>
            </a:r>
            <a:r>
              <a:rPr lang="fr-FR" sz="1400" dirty="0" err="1"/>
              <a:t>North</a:t>
            </a:r>
            <a:r>
              <a:rPr lang="fr-FR" sz="1400" dirty="0"/>
              <a:t> Pole and the </a:t>
            </a:r>
            <a:r>
              <a:rPr lang="fr-FR" sz="1400" dirty="0" err="1"/>
              <a:t>sea</a:t>
            </a:r>
            <a:r>
              <a:rPr lang="fr-FR" sz="1400" dirty="0"/>
              <a:t> </a:t>
            </a:r>
            <a:r>
              <a:rPr lang="fr-FR" sz="1400" dirty="0" err="1"/>
              <a:t>will</a:t>
            </a:r>
            <a:r>
              <a:rPr lang="fr-FR" sz="1400" dirty="0"/>
              <a:t> </a:t>
            </a:r>
            <a:r>
              <a:rPr lang="fr-FR" sz="1400" dirty="0" err="1"/>
              <a:t>rise</a:t>
            </a:r>
            <a:r>
              <a:rPr lang="fr-FR" sz="1400" dirty="0"/>
              <a:t> !!!</a:t>
            </a:r>
            <a:br>
              <a:rPr lang="fr-FR" sz="1400" dirty="0"/>
            </a:br>
            <a:r>
              <a:rPr lang="fr-FR" sz="1400" dirty="0" err="1"/>
              <a:t>Unfortunately</a:t>
            </a:r>
            <a:r>
              <a:rPr lang="fr-FR" sz="1400" dirty="0"/>
              <a:t>, </a:t>
            </a:r>
            <a:r>
              <a:rPr lang="fr-FR" sz="1400" dirty="0" err="1"/>
              <a:t>because</a:t>
            </a:r>
            <a:r>
              <a:rPr lang="fr-FR" sz="1400" dirty="0"/>
              <a:t> of the </a:t>
            </a:r>
            <a:r>
              <a:rPr lang="fr-FR" sz="1400" dirty="0" err="1"/>
              <a:t>sea</a:t>
            </a:r>
            <a:r>
              <a:rPr lang="fr-FR" sz="1400" dirty="0"/>
              <a:t>, the </a:t>
            </a:r>
            <a:r>
              <a:rPr lang="fr-FR" sz="1400" dirty="0" err="1"/>
              <a:t>islanders</a:t>
            </a:r>
            <a:r>
              <a:rPr lang="fr-FR" sz="1400" dirty="0"/>
              <a:t> </a:t>
            </a:r>
            <a:r>
              <a:rPr lang="fr-FR" sz="1400" dirty="0" err="1"/>
              <a:t>will</a:t>
            </a:r>
            <a:r>
              <a:rPr lang="fr-FR" sz="1400" dirty="0"/>
              <a:t> </a:t>
            </a:r>
            <a:r>
              <a:rPr lang="fr-FR" sz="1400" dirty="0" err="1"/>
              <a:t>be</a:t>
            </a:r>
            <a:r>
              <a:rPr lang="fr-FR" sz="1400" dirty="0"/>
              <a:t> </a:t>
            </a:r>
            <a:r>
              <a:rPr lang="fr-FR" sz="1400" dirty="0" err="1"/>
              <a:t>flooded</a:t>
            </a:r>
            <a:r>
              <a:rPr lang="fr-FR" sz="1400" dirty="0"/>
              <a:t> and must </a:t>
            </a:r>
            <a:r>
              <a:rPr lang="fr-FR" sz="1400" dirty="0" err="1"/>
              <a:t>leave</a:t>
            </a:r>
            <a:r>
              <a:rPr lang="fr-FR" sz="1400" dirty="0"/>
              <a:t> </a:t>
            </a:r>
            <a:r>
              <a:rPr lang="fr-FR" sz="1400" dirty="0" smtClean="0"/>
              <a:t>!!!</a:t>
            </a:r>
            <a:endParaRPr lang="fr-FR" sz="1400" b="1" i="1" dirty="0" smtClean="0"/>
          </a:p>
          <a:p>
            <a:r>
              <a:rPr lang="en-US" sz="1400" b="1" i="1" dirty="0"/>
              <a:t>Everyone must make an effort to protect our planet</a:t>
            </a:r>
            <a:r>
              <a:rPr lang="en-US" sz="1400" b="1" i="1" dirty="0" smtClean="0"/>
              <a:t>!</a:t>
            </a:r>
          </a:p>
          <a:p>
            <a:r>
              <a:rPr lang="en-US" sz="1400" b="1" i="1" dirty="0" err="1" smtClean="0">
                <a:solidFill>
                  <a:srgbClr val="0070C0"/>
                </a:solidFill>
              </a:rPr>
              <a:t>Manon</a:t>
            </a:r>
            <a:endParaRPr lang="en-US" sz="1400" b="1" i="1" dirty="0" smtClean="0">
              <a:solidFill>
                <a:srgbClr val="0070C0"/>
              </a:solidFill>
            </a:endParaRPr>
          </a:p>
          <a:p>
            <a:endParaRPr lang="fr-FR" sz="1400" dirty="0"/>
          </a:p>
        </p:txBody>
      </p:sp>
      <p:sp>
        <p:nvSpPr>
          <p:cNvPr id="9" name="ZoneTexte 8"/>
          <p:cNvSpPr txBox="1"/>
          <p:nvPr/>
        </p:nvSpPr>
        <p:spPr>
          <a:xfrm>
            <a:off x="692696" y="5436096"/>
            <a:ext cx="367240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Weather: Snow fell in </a:t>
            </a:r>
            <a:r>
              <a:rPr lang="en-US" dirty="0" err="1" smtClean="0"/>
              <a:t>Tousson</a:t>
            </a:r>
            <a:endParaRPr lang="en-US" dirty="0" smtClean="0"/>
          </a:p>
          <a:p>
            <a:endParaRPr lang="en-US" sz="1400" dirty="0" smtClean="0"/>
          </a:p>
          <a:p>
            <a:r>
              <a:rPr lang="en-US" sz="1400" dirty="0"/>
              <a:t>The  winter in  </a:t>
            </a:r>
            <a:r>
              <a:rPr lang="en-US" sz="1400" dirty="0" err="1"/>
              <a:t>T</a:t>
            </a:r>
            <a:r>
              <a:rPr lang="en-US" sz="1400" dirty="0" err="1" smtClean="0"/>
              <a:t>ousson</a:t>
            </a:r>
            <a:r>
              <a:rPr lang="en-US" sz="1400" dirty="0" smtClean="0"/>
              <a:t>  </a:t>
            </a:r>
            <a:r>
              <a:rPr lang="en-US" sz="1400" dirty="0"/>
              <a:t>is cold  </a:t>
            </a:r>
            <a:endParaRPr lang="fr-FR" sz="1400" dirty="0"/>
          </a:p>
          <a:p>
            <a:r>
              <a:rPr lang="en-US" sz="1400" dirty="0"/>
              <a:t>The  trees have  no  leaves</a:t>
            </a:r>
            <a:endParaRPr lang="fr-FR" sz="1400" dirty="0"/>
          </a:p>
          <a:p>
            <a:r>
              <a:rPr lang="en-US" sz="1400" dirty="0"/>
              <a:t>The  wind  is  blowing</a:t>
            </a:r>
            <a:endParaRPr lang="fr-FR" sz="1400" dirty="0"/>
          </a:p>
          <a:p>
            <a:r>
              <a:rPr lang="en-US" sz="1400" dirty="0"/>
              <a:t>The  days are  shorts</a:t>
            </a:r>
            <a:endParaRPr lang="fr-FR" sz="1400" dirty="0"/>
          </a:p>
          <a:p>
            <a:r>
              <a:rPr lang="en-US" sz="1400" b="1" i="1" dirty="0" err="1" smtClean="0">
                <a:solidFill>
                  <a:srgbClr val="0070C0"/>
                </a:solidFill>
              </a:rPr>
              <a:t>Meyline</a:t>
            </a:r>
            <a:endParaRPr lang="en-US" sz="1400" b="1" i="1" dirty="0" smtClean="0">
              <a:solidFill>
                <a:srgbClr val="0070C0"/>
              </a:solidFill>
            </a:endParaRP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968" y="5868144"/>
            <a:ext cx="3467100" cy="1955800"/>
          </a:xfrm>
          <a:prstGeom prst="rect">
            <a:avLst/>
          </a:prstGeom>
        </p:spPr>
      </p:pic>
      <p:pic>
        <p:nvPicPr>
          <p:cNvPr id="6146" name="Picture 2" descr="C:\Users\Ecole3\Pictures\libellus\Libellus 2015 16\photos\CE2-CM2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272" y="3417558"/>
            <a:ext cx="634181" cy="95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Ecole3\Pictures\libellus\Libellus 2015 16\photos\CE2-CM2_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992" y="6973540"/>
            <a:ext cx="652494" cy="98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2463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2656" y="376103"/>
            <a:ext cx="6172200" cy="135063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Animals </a:t>
            </a:r>
            <a:r>
              <a:rPr lang="en-US" sz="3600" dirty="0"/>
              <a:t>in the area surrounding </a:t>
            </a:r>
            <a:r>
              <a:rPr lang="en-US" sz="3600" dirty="0" err="1"/>
              <a:t>Tousson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6997" y="1619672"/>
            <a:ext cx="4038347" cy="1430287"/>
          </a:xfrm>
        </p:spPr>
        <p:txBody>
          <a:bodyPr/>
          <a:lstStyle/>
          <a:p>
            <a:r>
              <a:rPr lang="fr-FR" sz="1400" b="1" u="sng" dirty="0"/>
              <a:t>the </a:t>
            </a:r>
            <a:r>
              <a:rPr lang="fr-FR" sz="1400" b="1" u="sng" dirty="0" err="1" smtClean="0"/>
              <a:t>deer</a:t>
            </a:r>
            <a:r>
              <a:rPr lang="fr-FR" sz="1400" b="1" u="sng" dirty="0" smtClean="0"/>
              <a:t> </a:t>
            </a:r>
            <a:r>
              <a:rPr lang="fr-FR" sz="1400" dirty="0" smtClean="0"/>
              <a:t> </a:t>
            </a:r>
            <a:r>
              <a:rPr lang="fr-FR" sz="1400" dirty="0" err="1"/>
              <a:t>lives</a:t>
            </a:r>
            <a:r>
              <a:rPr lang="fr-FR" sz="1400" dirty="0"/>
              <a:t> in the </a:t>
            </a:r>
            <a:r>
              <a:rPr lang="fr-FR" sz="1400" dirty="0" err="1"/>
              <a:t>forest</a:t>
            </a:r>
            <a:r>
              <a:rPr lang="fr-FR" sz="1400" dirty="0"/>
              <a:t>.</a:t>
            </a:r>
            <a:br>
              <a:rPr lang="fr-FR" sz="1400" dirty="0"/>
            </a:br>
            <a:r>
              <a:rPr lang="fr-FR" sz="1400" dirty="0" smtClean="0"/>
              <a:t>It </a:t>
            </a:r>
            <a:r>
              <a:rPr lang="fr-FR" sz="1400" dirty="0" err="1"/>
              <a:t>can</a:t>
            </a:r>
            <a:r>
              <a:rPr lang="fr-FR" sz="1400" dirty="0"/>
              <a:t> </a:t>
            </a:r>
            <a:r>
              <a:rPr lang="fr-FR" sz="1400" dirty="0" err="1"/>
              <a:t>be</a:t>
            </a:r>
            <a:r>
              <a:rPr lang="fr-FR" sz="1400" dirty="0"/>
              <a:t> </a:t>
            </a:r>
            <a:r>
              <a:rPr lang="fr-FR" sz="1400" dirty="0" err="1"/>
              <a:t>seen</a:t>
            </a:r>
            <a:r>
              <a:rPr lang="fr-FR" sz="1400" dirty="0"/>
              <a:t> </a:t>
            </a:r>
            <a:r>
              <a:rPr lang="fr-FR" sz="1400" dirty="0" err="1"/>
              <a:t>day</a:t>
            </a:r>
            <a:r>
              <a:rPr lang="fr-FR" sz="1400" dirty="0"/>
              <a:t> and night.</a:t>
            </a:r>
            <a:br>
              <a:rPr lang="fr-FR" sz="1400" dirty="0"/>
            </a:br>
            <a:r>
              <a:rPr lang="fr-FR" sz="1400" dirty="0"/>
              <a:t>the </a:t>
            </a:r>
            <a:r>
              <a:rPr lang="fr-FR" sz="1400" dirty="0" err="1"/>
              <a:t>doe</a:t>
            </a:r>
            <a:r>
              <a:rPr lang="fr-FR" sz="1400" dirty="0"/>
              <a:t> </a:t>
            </a:r>
            <a:r>
              <a:rPr lang="fr-FR" sz="1400" dirty="0" err="1"/>
              <a:t>is</a:t>
            </a:r>
            <a:r>
              <a:rPr lang="fr-FR" sz="1400" dirty="0"/>
              <a:t> a </a:t>
            </a:r>
            <a:r>
              <a:rPr lang="fr-FR" sz="1400" dirty="0" err="1"/>
              <a:t>female</a:t>
            </a:r>
            <a:r>
              <a:rPr lang="fr-FR" sz="1400" dirty="0"/>
              <a:t> </a:t>
            </a:r>
            <a:r>
              <a:rPr lang="fr-FR" sz="1400" dirty="0" err="1"/>
              <a:t>deer</a:t>
            </a:r>
            <a:r>
              <a:rPr lang="fr-FR" sz="1400" dirty="0"/>
              <a:t>.</a:t>
            </a:r>
            <a:br>
              <a:rPr lang="fr-FR" sz="1400" dirty="0"/>
            </a:br>
            <a:r>
              <a:rPr lang="fr-FR" sz="1400" dirty="0" smtClean="0"/>
              <a:t>On the </a:t>
            </a:r>
            <a:r>
              <a:rPr lang="fr-FR" sz="1400" dirty="0" err="1" smtClean="0"/>
              <a:t>deer’s</a:t>
            </a:r>
            <a:r>
              <a:rPr lang="fr-FR" sz="1400" dirty="0" smtClean="0"/>
              <a:t> </a:t>
            </a:r>
            <a:r>
              <a:rPr lang="fr-FR" sz="1400" dirty="0" err="1" smtClean="0"/>
              <a:t>coat</a:t>
            </a:r>
            <a:r>
              <a:rPr lang="fr-FR" sz="1400" dirty="0" smtClean="0"/>
              <a:t>, </a:t>
            </a:r>
            <a:r>
              <a:rPr lang="fr-FR" sz="1400" dirty="0" err="1" smtClean="0"/>
              <a:t>there</a:t>
            </a:r>
            <a:r>
              <a:rPr lang="fr-FR" sz="1400" dirty="0" smtClean="0"/>
              <a:t> are </a:t>
            </a:r>
            <a:r>
              <a:rPr lang="fr-FR" sz="1400" dirty="0" err="1" smtClean="0"/>
              <a:t>sometimes</a:t>
            </a:r>
            <a:r>
              <a:rPr lang="fr-FR" sz="1400" dirty="0" smtClean="0"/>
              <a:t> </a:t>
            </a:r>
            <a:r>
              <a:rPr lang="fr-FR" sz="1400" dirty="0" err="1" smtClean="0"/>
              <a:t>small</a:t>
            </a:r>
            <a:r>
              <a:rPr lang="fr-FR" sz="1400" dirty="0" smtClean="0"/>
              <a:t> </a:t>
            </a:r>
            <a:r>
              <a:rPr lang="fr-FR" sz="1400" dirty="0" err="1"/>
              <a:t>Honey</a:t>
            </a:r>
            <a:r>
              <a:rPr lang="fr-FR" sz="1400" dirty="0"/>
              <a:t> points</a:t>
            </a:r>
            <a:r>
              <a:rPr lang="fr-FR" sz="1400" dirty="0" smtClean="0"/>
              <a:t>.</a:t>
            </a:r>
          </a:p>
          <a:p>
            <a:pPr marL="0" indent="0">
              <a:buNone/>
            </a:pPr>
            <a:r>
              <a:rPr lang="fr-FR" sz="1400" b="1" i="1" dirty="0" smtClean="0">
                <a:solidFill>
                  <a:srgbClr val="0070C0"/>
                </a:solidFill>
              </a:rPr>
              <a:t>Alyssa</a:t>
            </a:r>
          </a:p>
          <a:p>
            <a:pPr marL="0" indent="0">
              <a:buNone/>
            </a:pPr>
            <a:endParaRPr lang="fr-FR" sz="1400" b="1" i="1" dirty="0">
              <a:solidFill>
                <a:srgbClr val="0070C0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écoliers déchainés janv fev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5005348" y="8460432"/>
            <a:ext cx="1600200" cy="486833"/>
          </a:xfrm>
        </p:spPr>
        <p:txBody>
          <a:bodyPr/>
          <a:lstStyle/>
          <a:p>
            <a:fld id="{CF4668DC-857F-487D-BFFA-8C0CA5037977}" type="slidenum">
              <a:rPr lang="fr-BE" smtClean="0"/>
              <a:t>4</a:t>
            </a:fld>
            <a:endParaRPr lang="fr-BE"/>
          </a:p>
        </p:txBody>
      </p:sp>
      <p:pic>
        <p:nvPicPr>
          <p:cNvPr id="6" name="Image 5" descr="Afficher l'image d'origin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685" y="1619672"/>
            <a:ext cx="1384295" cy="105638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2168860" y="3197967"/>
            <a:ext cx="38367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u="sng" dirty="0"/>
              <a:t>badger</a:t>
            </a:r>
            <a:r>
              <a:rPr lang="fr-FR" sz="1400" dirty="0"/>
              <a:t> </a:t>
            </a:r>
            <a:r>
              <a:rPr lang="fr-FR" sz="1400" dirty="0" err="1"/>
              <a:t>lives</a:t>
            </a:r>
            <a:r>
              <a:rPr lang="fr-FR" sz="1400" dirty="0"/>
              <a:t> in </a:t>
            </a:r>
            <a:r>
              <a:rPr lang="fr-FR" sz="1400" dirty="0" err="1"/>
              <a:t>our</a:t>
            </a:r>
            <a:r>
              <a:rPr lang="fr-FR" sz="1400" dirty="0"/>
              <a:t> </a:t>
            </a:r>
            <a:r>
              <a:rPr lang="fr-FR" sz="1400" dirty="0" err="1" smtClean="0"/>
              <a:t>forests</a:t>
            </a:r>
            <a:r>
              <a:rPr lang="fr-FR" sz="1400" dirty="0" smtClean="0"/>
              <a:t>.</a:t>
            </a:r>
            <a:r>
              <a:rPr lang="fr-FR" sz="1400" dirty="0"/>
              <a:t/>
            </a:r>
            <a:br>
              <a:rPr lang="fr-FR" sz="1400" dirty="0"/>
            </a:br>
            <a:r>
              <a:rPr lang="fr-FR" sz="1400" dirty="0" smtClean="0"/>
              <a:t>It </a:t>
            </a:r>
            <a:r>
              <a:rPr lang="fr-FR" sz="1400" dirty="0" err="1" smtClean="0"/>
              <a:t>eats</a:t>
            </a:r>
            <a:r>
              <a:rPr lang="fr-FR" sz="1400" dirty="0" smtClean="0"/>
              <a:t> </a:t>
            </a:r>
            <a:r>
              <a:rPr lang="fr-FR" sz="1400" dirty="0" err="1" smtClean="0"/>
              <a:t>vipers</a:t>
            </a:r>
            <a:r>
              <a:rPr lang="fr-FR" sz="1400" dirty="0" smtClean="0"/>
              <a:t>,</a:t>
            </a:r>
            <a:r>
              <a:rPr lang="fr-FR" sz="1400" dirty="0"/>
              <a:t/>
            </a:r>
            <a:br>
              <a:rPr lang="fr-FR" sz="1400" dirty="0"/>
            </a:br>
            <a:r>
              <a:rPr lang="fr-FR" sz="1400" dirty="0"/>
              <a:t>Badger has black and white </a:t>
            </a:r>
            <a:r>
              <a:rPr lang="fr-FR" sz="1400" dirty="0" smtClean="0"/>
              <a:t>fur. It </a:t>
            </a:r>
            <a:r>
              <a:rPr lang="fr-FR" sz="1400" dirty="0" err="1" smtClean="0"/>
              <a:t>can</a:t>
            </a:r>
            <a:r>
              <a:rPr lang="fr-FR" sz="1400" dirty="0" smtClean="0"/>
              <a:t> </a:t>
            </a:r>
            <a:r>
              <a:rPr lang="fr-FR" sz="1400" dirty="0" err="1"/>
              <a:t>be</a:t>
            </a:r>
            <a:r>
              <a:rPr lang="fr-FR" sz="1400" dirty="0"/>
              <a:t> </a:t>
            </a:r>
            <a:r>
              <a:rPr lang="fr-FR" sz="1400" dirty="0" err="1" smtClean="0"/>
              <a:t>agresife</a:t>
            </a:r>
            <a:r>
              <a:rPr lang="fr-FR" sz="1400" dirty="0" smtClean="0"/>
              <a:t>,</a:t>
            </a:r>
          </a:p>
          <a:p>
            <a:r>
              <a:rPr lang="fr-FR" sz="1400" b="1" i="1" dirty="0" err="1" smtClean="0">
                <a:solidFill>
                  <a:srgbClr val="0070C0"/>
                </a:solidFill>
              </a:rPr>
              <a:t>Arwen</a:t>
            </a:r>
            <a:endParaRPr lang="fr-FR" sz="1400" b="1" i="1" dirty="0">
              <a:solidFill>
                <a:srgbClr val="0070C0"/>
              </a:solidFill>
            </a:endParaRPr>
          </a:p>
        </p:txBody>
      </p:sp>
      <p:pic>
        <p:nvPicPr>
          <p:cNvPr id="11" name="Image 10" descr="http://i-cms.linternaute.com/image_cms/original/954818-le-blaireau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42" y="3140842"/>
            <a:ext cx="1764196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1204116" y="5556782"/>
            <a:ext cx="512477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u="sng" dirty="0" err="1"/>
              <a:t>Squirrels</a:t>
            </a:r>
            <a:r>
              <a:rPr lang="fr-FR" sz="1400" dirty="0"/>
              <a:t/>
            </a:r>
            <a:br>
              <a:rPr lang="fr-FR" sz="1400" dirty="0"/>
            </a:br>
            <a:r>
              <a:rPr lang="fr-FR" sz="1400" dirty="0" err="1"/>
              <a:t>squirrel</a:t>
            </a:r>
            <a:r>
              <a:rPr lang="fr-FR" sz="1400" dirty="0"/>
              <a:t> </a:t>
            </a:r>
            <a:r>
              <a:rPr lang="fr-FR" sz="1400" dirty="0" err="1"/>
              <a:t>lives</a:t>
            </a:r>
            <a:r>
              <a:rPr lang="fr-FR" sz="1400" dirty="0"/>
              <a:t> in the </a:t>
            </a:r>
            <a:r>
              <a:rPr lang="fr-FR" sz="1400" dirty="0" err="1" smtClean="0"/>
              <a:t>forests</a:t>
            </a:r>
            <a:r>
              <a:rPr lang="fr-FR" sz="1400" dirty="0" smtClean="0"/>
              <a:t>. He </a:t>
            </a:r>
            <a:r>
              <a:rPr lang="fr-FR" sz="1400" dirty="0" err="1"/>
              <a:t>eats</a:t>
            </a:r>
            <a:r>
              <a:rPr lang="fr-FR" sz="1400" dirty="0"/>
              <a:t> </a:t>
            </a:r>
            <a:r>
              <a:rPr lang="fr-FR" sz="1400" dirty="0" err="1"/>
              <a:t>mostly</a:t>
            </a:r>
            <a:r>
              <a:rPr lang="fr-FR" sz="1400" dirty="0"/>
              <a:t> </a:t>
            </a:r>
            <a:r>
              <a:rPr lang="fr-FR" sz="1400" dirty="0" err="1"/>
              <a:t>hazelnuts</a:t>
            </a:r>
            <a:r>
              <a:rPr lang="fr-FR" sz="1400" dirty="0"/>
              <a:t> </a:t>
            </a:r>
            <a:endParaRPr lang="fr-FR" sz="1400" dirty="0" smtClean="0"/>
          </a:p>
          <a:p>
            <a:r>
              <a:rPr lang="fr-FR" sz="1400" dirty="0" smtClean="0"/>
              <a:t>and </a:t>
            </a:r>
            <a:r>
              <a:rPr lang="fr-FR" sz="1400" dirty="0" err="1"/>
              <a:t>apple</a:t>
            </a:r>
            <a:r>
              <a:rPr lang="fr-FR" sz="1400" dirty="0"/>
              <a:t> </a:t>
            </a:r>
            <a:r>
              <a:rPr lang="fr-FR" sz="1400" dirty="0" err="1" smtClean="0"/>
              <a:t>bread</a:t>
            </a:r>
            <a:r>
              <a:rPr lang="fr-FR" sz="1400" dirty="0" smtClean="0"/>
              <a:t>. </a:t>
            </a:r>
          </a:p>
          <a:p>
            <a:r>
              <a:rPr lang="fr-FR" sz="1400" dirty="0" smtClean="0"/>
              <a:t>The </a:t>
            </a:r>
            <a:r>
              <a:rPr lang="fr-FR" sz="1400" dirty="0" err="1"/>
              <a:t>squirrel</a:t>
            </a:r>
            <a:r>
              <a:rPr lang="fr-FR" sz="1400" dirty="0"/>
              <a:t> </a:t>
            </a:r>
            <a:r>
              <a:rPr lang="fr-FR" sz="1400" dirty="0" err="1"/>
              <a:t>digs</a:t>
            </a:r>
            <a:r>
              <a:rPr lang="fr-FR" sz="1400" dirty="0"/>
              <a:t> </a:t>
            </a:r>
            <a:r>
              <a:rPr lang="fr-FR" sz="1400" dirty="0" err="1"/>
              <a:t>holes</a:t>
            </a:r>
            <a:r>
              <a:rPr lang="fr-FR" sz="1400" dirty="0"/>
              <a:t> </a:t>
            </a:r>
            <a:r>
              <a:rPr lang="fr-FR" sz="1400" dirty="0" err="1"/>
              <a:t>under</a:t>
            </a:r>
            <a:r>
              <a:rPr lang="fr-FR" sz="1400" dirty="0"/>
              <a:t> </a:t>
            </a:r>
            <a:r>
              <a:rPr lang="fr-FR" sz="1400" dirty="0" err="1"/>
              <a:t>trees</a:t>
            </a:r>
            <a:r>
              <a:rPr lang="fr-FR" sz="1400" dirty="0"/>
              <a:t> to </a:t>
            </a:r>
            <a:r>
              <a:rPr lang="fr-FR" sz="1400" dirty="0" err="1"/>
              <a:t>hide</a:t>
            </a:r>
            <a:r>
              <a:rPr lang="fr-FR" sz="1400" dirty="0"/>
              <a:t> </a:t>
            </a:r>
            <a:r>
              <a:rPr lang="fr-FR" sz="1400" dirty="0" err="1"/>
              <a:t>his</a:t>
            </a:r>
            <a:r>
              <a:rPr lang="fr-FR" sz="1400" dirty="0"/>
              <a:t> </a:t>
            </a:r>
            <a:r>
              <a:rPr lang="fr-FR" sz="1400" dirty="0" err="1"/>
              <a:t>food</a:t>
            </a:r>
            <a:r>
              <a:rPr lang="fr-FR" sz="1400" dirty="0"/>
              <a:t>.</a:t>
            </a:r>
            <a:br>
              <a:rPr lang="fr-FR" sz="1400" dirty="0"/>
            </a:br>
            <a:r>
              <a:rPr lang="fr-FR" sz="1400" dirty="0"/>
              <a:t>It </a:t>
            </a:r>
            <a:r>
              <a:rPr lang="fr-FR" sz="1400" dirty="0" err="1"/>
              <a:t>goes</a:t>
            </a:r>
            <a:r>
              <a:rPr lang="fr-FR" sz="1400" dirty="0"/>
              <a:t> up and down the </a:t>
            </a:r>
            <a:r>
              <a:rPr lang="fr-FR" sz="1400" dirty="0" err="1"/>
              <a:t>trees</a:t>
            </a:r>
            <a:r>
              <a:rPr lang="fr-FR" sz="1400" dirty="0"/>
              <a:t> </a:t>
            </a:r>
            <a:r>
              <a:rPr lang="fr-FR" sz="1400" dirty="0" err="1"/>
              <a:t>very</a:t>
            </a:r>
            <a:r>
              <a:rPr lang="fr-FR" sz="1400" dirty="0"/>
              <a:t> </a:t>
            </a:r>
            <a:r>
              <a:rPr lang="fr-FR" sz="1400" dirty="0" err="1"/>
              <a:t>easily</a:t>
            </a:r>
            <a:r>
              <a:rPr lang="fr-FR" sz="1400" dirty="0" smtClean="0"/>
              <a:t>.</a:t>
            </a:r>
          </a:p>
          <a:p>
            <a:r>
              <a:rPr lang="fr-FR" sz="1400" b="1" i="1" dirty="0" smtClean="0">
                <a:solidFill>
                  <a:srgbClr val="0070C0"/>
                </a:solidFill>
              </a:rPr>
              <a:t>Baptiste</a:t>
            </a:r>
            <a:endParaRPr lang="fr-FR" sz="1400" b="1" i="1" dirty="0">
              <a:solidFill>
                <a:srgbClr val="0070C0"/>
              </a:solidFill>
            </a:endParaRPr>
          </a:p>
          <a:p>
            <a:r>
              <a:rPr lang="fr-FR" sz="1400" dirty="0"/>
              <a:t> </a:t>
            </a:r>
          </a:p>
        </p:txBody>
      </p:sp>
      <p:pic>
        <p:nvPicPr>
          <p:cNvPr id="14" name="Image 13"/>
          <p:cNvPicPr/>
          <p:nvPr/>
        </p:nvPicPr>
        <p:blipFill>
          <a:blip r:embed="rId4"/>
          <a:stretch>
            <a:fillRect/>
          </a:stretch>
        </p:blipFill>
        <p:spPr>
          <a:xfrm>
            <a:off x="5286316" y="5542262"/>
            <a:ext cx="1120984" cy="1288303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2014207" y="7298275"/>
            <a:ext cx="383679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u="sng" dirty="0"/>
              <a:t>the </a:t>
            </a:r>
            <a:r>
              <a:rPr lang="fr-FR" sz="1400" b="1" u="sng" dirty="0" err="1"/>
              <a:t>wild</a:t>
            </a:r>
            <a:r>
              <a:rPr lang="fr-FR" sz="1400" b="1" u="sng" dirty="0"/>
              <a:t> </a:t>
            </a:r>
            <a:r>
              <a:rPr lang="fr-FR" sz="1400" b="1" u="sng" dirty="0" err="1"/>
              <a:t>boar</a:t>
            </a:r>
            <a:r>
              <a:rPr lang="fr-FR" sz="1400" b="1" u="sng" dirty="0"/>
              <a:t> </a:t>
            </a:r>
            <a:r>
              <a:rPr lang="fr-FR" sz="1400" dirty="0" err="1"/>
              <a:t>is</a:t>
            </a:r>
            <a:r>
              <a:rPr lang="fr-FR" sz="1400" dirty="0"/>
              <a:t> an animal </a:t>
            </a:r>
            <a:r>
              <a:rPr lang="fr-FR" sz="1400" dirty="0" err="1"/>
              <a:t>that</a:t>
            </a:r>
            <a:r>
              <a:rPr lang="fr-FR" sz="1400" dirty="0"/>
              <a:t> </a:t>
            </a:r>
            <a:r>
              <a:rPr lang="fr-FR" sz="1400" dirty="0" err="1"/>
              <a:t>lives</a:t>
            </a:r>
            <a:r>
              <a:rPr lang="fr-FR" sz="1400" dirty="0"/>
              <a:t> in the </a:t>
            </a:r>
            <a:r>
              <a:rPr lang="fr-FR" sz="1400" dirty="0" err="1"/>
              <a:t>woods</a:t>
            </a:r>
            <a:r>
              <a:rPr lang="fr-FR" sz="1400" dirty="0"/>
              <a:t>. </a:t>
            </a:r>
            <a:r>
              <a:rPr lang="fr-FR" sz="1400" dirty="0" err="1"/>
              <a:t>it</a:t>
            </a:r>
            <a:r>
              <a:rPr lang="fr-FR" sz="1400" dirty="0"/>
              <a:t> </a:t>
            </a:r>
            <a:r>
              <a:rPr lang="fr-FR" sz="1400" dirty="0" err="1"/>
              <a:t>feeds</a:t>
            </a:r>
            <a:r>
              <a:rPr lang="fr-FR" sz="1400" dirty="0"/>
              <a:t> on </a:t>
            </a:r>
            <a:r>
              <a:rPr lang="fr-FR" sz="1400" dirty="0" err="1"/>
              <a:t>roots</a:t>
            </a:r>
            <a:r>
              <a:rPr lang="fr-FR" sz="1400" dirty="0"/>
              <a:t>, </a:t>
            </a:r>
            <a:r>
              <a:rPr lang="fr-FR" sz="1400" dirty="0" err="1"/>
              <a:t>acorns</a:t>
            </a:r>
            <a:r>
              <a:rPr lang="fr-FR" sz="1400" dirty="0"/>
              <a:t>, corn and </a:t>
            </a:r>
            <a:r>
              <a:rPr lang="fr-FR" sz="1400" dirty="0" err="1"/>
              <a:t>insects</a:t>
            </a:r>
            <a:r>
              <a:rPr lang="fr-FR" sz="1400" dirty="0"/>
              <a:t>. </a:t>
            </a:r>
            <a:r>
              <a:rPr lang="fr-FR" sz="1400" dirty="0" err="1"/>
              <a:t>its</a:t>
            </a:r>
            <a:r>
              <a:rPr lang="fr-FR" sz="1400" dirty="0"/>
              <a:t> </a:t>
            </a:r>
            <a:r>
              <a:rPr lang="fr-FR" sz="1400" dirty="0" err="1"/>
              <a:t>coat</a:t>
            </a:r>
            <a:r>
              <a:rPr lang="fr-FR" sz="1400" dirty="0"/>
              <a:t> </a:t>
            </a:r>
            <a:r>
              <a:rPr lang="fr-FR" sz="1400" dirty="0" err="1"/>
              <a:t>can</a:t>
            </a:r>
            <a:r>
              <a:rPr lang="fr-FR" sz="1400" dirty="0"/>
              <a:t> </a:t>
            </a:r>
            <a:r>
              <a:rPr lang="fr-FR" sz="1400" dirty="0" err="1"/>
              <a:t>be</a:t>
            </a:r>
            <a:r>
              <a:rPr lang="fr-FR" sz="1400" dirty="0"/>
              <a:t> </a:t>
            </a:r>
            <a:r>
              <a:rPr lang="fr-FR" sz="1400" dirty="0" err="1"/>
              <a:t>red</a:t>
            </a:r>
            <a:r>
              <a:rPr lang="fr-FR" sz="1400" dirty="0"/>
              <a:t>, black, or gray and </a:t>
            </a:r>
            <a:r>
              <a:rPr lang="fr-FR" sz="1400" dirty="0" err="1"/>
              <a:t>its</a:t>
            </a:r>
            <a:r>
              <a:rPr lang="fr-FR" sz="1400" dirty="0"/>
              <a:t> </a:t>
            </a:r>
            <a:r>
              <a:rPr lang="fr-FR" sz="1400" dirty="0" err="1"/>
              <a:t>weigh</a:t>
            </a:r>
            <a:r>
              <a:rPr lang="fr-FR" sz="1400" dirty="0"/>
              <a:t> </a:t>
            </a:r>
            <a:r>
              <a:rPr lang="fr-FR" sz="1400" dirty="0" err="1"/>
              <a:t>between</a:t>
            </a:r>
            <a:r>
              <a:rPr lang="fr-FR" sz="1400" dirty="0"/>
              <a:t> 80 and 100kg</a:t>
            </a:r>
            <a:r>
              <a:rPr lang="fr-FR" sz="1400" dirty="0" smtClean="0"/>
              <a:t>.</a:t>
            </a:r>
          </a:p>
          <a:p>
            <a:r>
              <a:rPr lang="fr-FR" sz="1400" b="1" i="1" dirty="0" smtClean="0">
                <a:solidFill>
                  <a:srgbClr val="0070C0"/>
                </a:solidFill>
              </a:rPr>
              <a:t>Clara</a:t>
            </a:r>
            <a:endParaRPr lang="fr-FR" sz="1400" b="1" i="1" dirty="0">
              <a:solidFill>
                <a:srgbClr val="0070C0"/>
              </a:solidFill>
            </a:endParaRPr>
          </a:p>
        </p:txBody>
      </p:sp>
      <p:pic>
        <p:nvPicPr>
          <p:cNvPr id="16" name="Image 15" descr="http://www.larousse.fr/encyclopedie/data/images/1309556-Sanglier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25" y="7277615"/>
            <a:ext cx="1620182" cy="121087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ZoneTexte 14"/>
          <p:cNvSpPr txBox="1"/>
          <p:nvPr/>
        </p:nvSpPr>
        <p:spPr>
          <a:xfrm>
            <a:off x="991368" y="4572000"/>
            <a:ext cx="33843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u="sng" dirty="0" err="1" smtClean="0"/>
              <a:t>Rabbits</a:t>
            </a:r>
            <a:r>
              <a:rPr lang="fr-FR" sz="1400" dirty="0" smtClean="0"/>
              <a:t> </a:t>
            </a:r>
            <a:r>
              <a:rPr lang="fr-FR" sz="1400" dirty="0" err="1"/>
              <a:t>eat</a:t>
            </a:r>
            <a:r>
              <a:rPr lang="fr-FR" sz="1400" dirty="0"/>
              <a:t> </a:t>
            </a:r>
            <a:r>
              <a:rPr lang="fr-FR" sz="1400" dirty="0" err="1" smtClean="0"/>
              <a:t>carrots</a:t>
            </a:r>
            <a:r>
              <a:rPr lang="fr-FR" sz="1400" dirty="0" smtClean="0"/>
              <a:t>. It </a:t>
            </a:r>
            <a:r>
              <a:rPr lang="fr-FR" sz="1400" dirty="0" err="1" smtClean="0"/>
              <a:t>runs</a:t>
            </a:r>
            <a:r>
              <a:rPr lang="fr-FR" sz="1400" dirty="0" smtClean="0"/>
              <a:t> </a:t>
            </a:r>
            <a:r>
              <a:rPr lang="fr-FR" sz="1400" dirty="0" err="1"/>
              <a:t>fast</a:t>
            </a:r>
            <a:r>
              <a:rPr lang="fr-FR" sz="1400" dirty="0"/>
              <a:t>.</a:t>
            </a:r>
            <a:br>
              <a:rPr lang="fr-FR" sz="1400" dirty="0"/>
            </a:br>
            <a:r>
              <a:rPr lang="fr-FR" sz="1400" dirty="0"/>
              <a:t>the </a:t>
            </a:r>
            <a:r>
              <a:rPr lang="fr-FR" sz="1400" dirty="0" err="1"/>
              <a:t>rabbit</a:t>
            </a:r>
            <a:r>
              <a:rPr lang="fr-FR" sz="1400" dirty="0"/>
              <a:t> </a:t>
            </a:r>
            <a:r>
              <a:rPr lang="fr-FR" sz="1400" dirty="0" err="1"/>
              <a:t>is</a:t>
            </a:r>
            <a:r>
              <a:rPr lang="fr-FR" sz="1400" dirty="0"/>
              <a:t> </a:t>
            </a:r>
            <a:r>
              <a:rPr lang="fr-FR" sz="1400" dirty="0" err="1" smtClean="0"/>
              <a:t>wild</a:t>
            </a:r>
            <a:r>
              <a:rPr lang="fr-FR" sz="1400" dirty="0" smtClean="0"/>
              <a:t>. It jumps </a:t>
            </a:r>
            <a:r>
              <a:rPr lang="fr-FR" sz="1400" dirty="0"/>
              <a:t>high</a:t>
            </a:r>
            <a:r>
              <a:rPr lang="fr-FR" sz="1400" dirty="0" smtClean="0"/>
              <a:t>.</a:t>
            </a:r>
          </a:p>
          <a:p>
            <a:r>
              <a:rPr lang="fr-FR" sz="1400" b="1" i="1" dirty="0" smtClean="0">
                <a:solidFill>
                  <a:srgbClr val="0070C0"/>
                </a:solidFill>
              </a:rPr>
              <a:t>Lola</a:t>
            </a:r>
            <a:endParaRPr lang="fr-FR" sz="1400" b="1" i="1" dirty="0">
              <a:solidFill>
                <a:srgbClr val="0070C0"/>
              </a:solidFill>
            </a:endParaRPr>
          </a:p>
        </p:txBody>
      </p:sp>
      <p:pic>
        <p:nvPicPr>
          <p:cNvPr id="18" name="Image 17" descr="http://www.ouessant-digiscoping.fr/IMG/jpg/Lapin_de_garenne_052005_-_Ouessant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503" y="4572000"/>
            <a:ext cx="1063182" cy="984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C:\Users\Ecole3\Pictures\libellus\Libellus 2015 16\photos\CE2-CM2_1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21" y="1775744"/>
            <a:ext cx="494091" cy="74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Ecole3\Pictures\libellus\Libellus 2015 16\photos\CP-CE1-CM1_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328" y="3197967"/>
            <a:ext cx="494091" cy="74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Ecole3\Pictures\libellus\Libellus 2015 16\photos\CP-CE1-CM1_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77" y="4580946"/>
            <a:ext cx="484452" cy="72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Ecole3\Pictures\libellus\Libellus 2015 16\photos\CE2-CM2_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77" y="5907336"/>
            <a:ext cx="575645" cy="86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Ecole3\Pictures\libellus\Libellus 2015 16\photos\CE2-CM2_9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887" y="7510932"/>
            <a:ext cx="494091" cy="74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0317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89521" y="323528"/>
            <a:ext cx="2798068" cy="1530241"/>
          </a:xfrm>
        </p:spPr>
        <p:txBody>
          <a:bodyPr>
            <a:normAutofit/>
          </a:bodyPr>
          <a:lstStyle/>
          <a:p>
            <a:r>
              <a:rPr lang="en-US" sz="1400" b="1" u="sng" dirty="0"/>
              <a:t>The pike fish </a:t>
            </a:r>
            <a:r>
              <a:rPr lang="en-US" sz="1400" dirty="0"/>
              <a:t>is a   very voracious fish who lives in  freshwater.  It has a jaw filled with teeth</a:t>
            </a:r>
            <a:r>
              <a:rPr lang="en-US" sz="1400" dirty="0" smtClean="0"/>
              <a:t>.</a:t>
            </a:r>
          </a:p>
          <a:p>
            <a:pPr marL="0" indent="0">
              <a:buNone/>
            </a:pPr>
            <a:r>
              <a:rPr lang="en-US" sz="1400" b="1" i="1" dirty="0" err="1" smtClean="0">
                <a:solidFill>
                  <a:srgbClr val="0070C0"/>
                </a:solidFill>
              </a:rPr>
              <a:t>Elenna</a:t>
            </a:r>
            <a:endParaRPr lang="fr-FR" sz="1400" b="1" i="1" dirty="0">
              <a:solidFill>
                <a:srgbClr val="0070C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écoliers déchainés janv fev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5</a:t>
            </a:fld>
            <a:endParaRPr lang="fr-BE"/>
          </a:p>
        </p:txBody>
      </p:sp>
      <p:pic>
        <p:nvPicPr>
          <p:cNvPr id="6" name="Image 5" descr="Afficher l'image d'origin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282" y="395536"/>
            <a:ext cx="2016224" cy="93610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Texte 7"/>
          <p:cNvSpPr txBox="1"/>
          <p:nvPr/>
        </p:nvSpPr>
        <p:spPr>
          <a:xfrm>
            <a:off x="2909437" y="1763688"/>
            <a:ext cx="25922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u="sng" dirty="0"/>
              <a:t>the fox </a:t>
            </a:r>
            <a:r>
              <a:rPr lang="fr-FR" sz="1400" dirty="0" err="1"/>
              <a:t>can</a:t>
            </a:r>
            <a:r>
              <a:rPr lang="fr-FR" sz="1400" dirty="0"/>
              <a:t> </a:t>
            </a:r>
            <a:r>
              <a:rPr lang="fr-FR" sz="1400" dirty="0" err="1"/>
              <a:t>weigh</a:t>
            </a:r>
            <a:r>
              <a:rPr lang="fr-FR" sz="1400" dirty="0"/>
              <a:t> 3.6 to 6.8 kg, and </a:t>
            </a:r>
            <a:r>
              <a:rPr lang="fr-FR" sz="1400" dirty="0" err="1"/>
              <a:t>can</a:t>
            </a:r>
            <a:r>
              <a:rPr lang="fr-FR" sz="1400" dirty="0"/>
              <a:t> </a:t>
            </a:r>
            <a:r>
              <a:rPr lang="fr-FR" sz="1400" dirty="0" err="1"/>
              <a:t>measure</a:t>
            </a:r>
            <a:r>
              <a:rPr lang="fr-FR" sz="1400" dirty="0"/>
              <a:t> 90-112 </a:t>
            </a:r>
            <a:r>
              <a:rPr lang="fr-FR" sz="1400" dirty="0" err="1" smtClean="0"/>
              <a:t>cm.It</a:t>
            </a:r>
            <a:r>
              <a:rPr lang="fr-FR" sz="1400" dirty="0" smtClean="0"/>
              <a:t> </a:t>
            </a:r>
            <a:r>
              <a:rPr lang="fr-FR" sz="1400" dirty="0" err="1" smtClean="0"/>
              <a:t>shelters</a:t>
            </a:r>
            <a:r>
              <a:rPr lang="fr-FR" sz="1400" dirty="0" smtClean="0"/>
              <a:t> </a:t>
            </a:r>
            <a:r>
              <a:rPr lang="fr-FR" sz="1400" dirty="0"/>
              <a:t>in </a:t>
            </a:r>
            <a:r>
              <a:rPr lang="fr-FR" sz="1400" dirty="0" err="1"/>
              <a:t>abandoned</a:t>
            </a:r>
            <a:r>
              <a:rPr lang="fr-FR" sz="1400" dirty="0"/>
              <a:t> </a:t>
            </a:r>
            <a:r>
              <a:rPr lang="fr-FR" sz="1400" dirty="0" err="1"/>
              <a:t>dens</a:t>
            </a:r>
            <a:r>
              <a:rPr lang="fr-FR" sz="1400" dirty="0"/>
              <a:t> .</a:t>
            </a:r>
            <a:r>
              <a:rPr lang="fr-FR" sz="1400" dirty="0" err="1"/>
              <a:t>Its</a:t>
            </a:r>
            <a:r>
              <a:rPr lang="fr-FR" sz="1400" dirty="0"/>
              <a:t> </a:t>
            </a:r>
            <a:r>
              <a:rPr lang="fr-FR" sz="1400" dirty="0" err="1"/>
              <a:t>coat</a:t>
            </a:r>
            <a:r>
              <a:rPr lang="fr-FR" sz="1400" dirty="0"/>
              <a:t> </a:t>
            </a:r>
            <a:r>
              <a:rPr lang="fr-FR" sz="1400" dirty="0" err="1"/>
              <a:t>is</a:t>
            </a:r>
            <a:r>
              <a:rPr lang="fr-FR" sz="1400" dirty="0"/>
              <a:t> </a:t>
            </a:r>
            <a:r>
              <a:rPr lang="fr-FR" sz="1400" dirty="0" err="1"/>
              <a:t>reddish</a:t>
            </a:r>
            <a:r>
              <a:rPr lang="fr-FR" sz="1400" dirty="0"/>
              <a:t> </a:t>
            </a:r>
            <a:r>
              <a:rPr lang="fr-FR" sz="1400" dirty="0" err="1"/>
              <a:t>brown</a:t>
            </a:r>
            <a:r>
              <a:rPr lang="fr-FR" sz="1400" dirty="0" smtClean="0"/>
              <a:t>.</a:t>
            </a:r>
          </a:p>
          <a:p>
            <a:r>
              <a:rPr lang="fr-FR" sz="1400" b="1" i="1" dirty="0" smtClean="0">
                <a:solidFill>
                  <a:srgbClr val="0070C0"/>
                </a:solidFill>
              </a:rPr>
              <a:t>Emilie</a:t>
            </a:r>
            <a:endParaRPr lang="fr-FR" sz="1400" b="1" i="1" dirty="0">
              <a:solidFill>
                <a:srgbClr val="0070C0"/>
              </a:solidFill>
            </a:endParaRPr>
          </a:p>
          <a:p>
            <a:endParaRPr lang="fr-FR" dirty="0"/>
          </a:p>
        </p:txBody>
      </p:sp>
      <p:pic>
        <p:nvPicPr>
          <p:cNvPr id="9" name="Image 8" descr="Afficher l'image d'origin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13" y="1853769"/>
            <a:ext cx="1694837" cy="118397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ZoneTexte 9"/>
          <p:cNvSpPr txBox="1"/>
          <p:nvPr/>
        </p:nvSpPr>
        <p:spPr>
          <a:xfrm>
            <a:off x="1028155" y="7236296"/>
            <a:ext cx="33843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u="sng" dirty="0" err="1"/>
              <a:t>Butterfly</a:t>
            </a:r>
            <a:r>
              <a:rPr lang="fr-FR" sz="1400" dirty="0"/>
              <a:t> </a:t>
            </a:r>
            <a:r>
              <a:rPr lang="fr-FR" sz="1400" dirty="0" err="1"/>
              <a:t>belongs</a:t>
            </a:r>
            <a:r>
              <a:rPr lang="fr-FR" sz="1400" dirty="0"/>
              <a:t> to the </a:t>
            </a:r>
            <a:r>
              <a:rPr lang="fr-FR" sz="1400" dirty="0" err="1"/>
              <a:t>order</a:t>
            </a:r>
            <a:r>
              <a:rPr lang="fr-FR" sz="1400" dirty="0"/>
              <a:t> </a:t>
            </a:r>
            <a:r>
              <a:rPr lang="fr-FR" sz="1400" dirty="0" err="1"/>
              <a:t>Lepidoptera</a:t>
            </a:r>
            <a:r>
              <a:rPr lang="fr-FR" sz="1400" dirty="0"/>
              <a:t> </a:t>
            </a:r>
            <a:r>
              <a:rPr lang="fr-FR" sz="1400" dirty="0" err="1"/>
              <a:t>which</a:t>
            </a:r>
            <a:r>
              <a:rPr lang="fr-FR" sz="1400" dirty="0"/>
              <a:t> </a:t>
            </a:r>
            <a:r>
              <a:rPr lang="fr-FR" sz="1400" dirty="0" err="1"/>
              <a:t>means</a:t>
            </a:r>
            <a:r>
              <a:rPr lang="fr-FR" sz="1400" dirty="0"/>
              <a:t> "</a:t>
            </a:r>
            <a:r>
              <a:rPr lang="fr-FR" sz="1400" dirty="0" err="1"/>
              <a:t>scaly</a:t>
            </a:r>
            <a:r>
              <a:rPr lang="fr-FR" sz="1400" dirty="0"/>
              <a:t> </a:t>
            </a:r>
            <a:r>
              <a:rPr lang="fr-FR" sz="1400" dirty="0" err="1"/>
              <a:t>wings</a:t>
            </a:r>
            <a:r>
              <a:rPr lang="fr-FR" sz="1400" dirty="0"/>
              <a:t>”.</a:t>
            </a:r>
            <a:br>
              <a:rPr lang="fr-FR" sz="1400" dirty="0"/>
            </a:br>
            <a:r>
              <a:rPr lang="fr-FR" sz="1400" dirty="0"/>
              <a:t>The </a:t>
            </a:r>
            <a:r>
              <a:rPr lang="fr-FR" sz="1400" dirty="0" err="1"/>
              <a:t>butterfly</a:t>
            </a:r>
            <a:r>
              <a:rPr lang="fr-FR" sz="1400" dirty="0"/>
              <a:t> </a:t>
            </a:r>
            <a:r>
              <a:rPr lang="fr-FR" sz="1400" dirty="0" err="1"/>
              <a:t>is</a:t>
            </a:r>
            <a:r>
              <a:rPr lang="fr-FR" sz="1400" dirty="0"/>
              <a:t> an </a:t>
            </a:r>
            <a:r>
              <a:rPr lang="fr-FR" sz="1400" dirty="0" err="1"/>
              <a:t>insect</a:t>
            </a:r>
            <a:r>
              <a:rPr lang="fr-FR" sz="1400" dirty="0"/>
              <a:t>. </a:t>
            </a:r>
            <a:r>
              <a:rPr lang="fr-FR" sz="1400" dirty="0" err="1"/>
              <a:t>Its</a:t>
            </a:r>
            <a:r>
              <a:rPr lang="fr-FR" sz="1400" dirty="0"/>
              <a:t> </a:t>
            </a:r>
            <a:r>
              <a:rPr lang="fr-FR" sz="1400" dirty="0" err="1"/>
              <a:t>larva</a:t>
            </a:r>
            <a:r>
              <a:rPr lang="fr-FR" sz="1400" dirty="0"/>
              <a:t> </a:t>
            </a:r>
            <a:r>
              <a:rPr lang="fr-FR" sz="1400" dirty="0" err="1"/>
              <a:t>is</a:t>
            </a:r>
            <a:r>
              <a:rPr lang="fr-FR" sz="1400" dirty="0"/>
              <a:t> a </a:t>
            </a:r>
            <a:r>
              <a:rPr lang="fr-FR" sz="1400" dirty="0" err="1"/>
              <a:t>caterpillar</a:t>
            </a:r>
            <a:r>
              <a:rPr lang="fr-FR" sz="1400" dirty="0"/>
              <a:t>. </a:t>
            </a:r>
            <a:r>
              <a:rPr lang="fr-FR" sz="1400" dirty="0" err="1"/>
              <a:t>It’s</a:t>
            </a:r>
            <a:r>
              <a:rPr lang="fr-FR" sz="1400" dirty="0"/>
              <a:t> </a:t>
            </a:r>
            <a:r>
              <a:rPr lang="fr-FR" sz="1400" dirty="0" err="1"/>
              <a:t>got</a:t>
            </a:r>
            <a:r>
              <a:rPr lang="fr-FR" sz="1400" dirty="0"/>
              <a:t> </a:t>
            </a:r>
            <a:r>
              <a:rPr lang="fr-FR" sz="1400" dirty="0" err="1"/>
              <a:t>colorful</a:t>
            </a:r>
            <a:r>
              <a:rPr lang="fr-FR" sz="1400" dirty="0"/>
              <a:t> </a:t>
            </a:r>
            <a:r>
              <a:rPr lang="fr-FR" sz="1400" dirty="0" err="1"/>
              <a:t>wings</a:t>
            </a:r>
            <a:r>
              <a:rPr lang="fr-FR" sz="1400" dirty="0"/>
              <a:t>.</a:t>
            </a:r>
            <a:br>
              <a:rPr lang="fr-FR" sz="1400" dirty="0"/>
            </a:br>
            <a:r>
              <a:rPr lang="fr-FR" sz="1400" dirty="0"/>
              <a:t>It </a:t>
            </a:r>
            <a:r>
              <a:rPr lang="fr-FR" sz="1400" dirty="0" err="1"/>
              <a:t>feeds</a:t>
            </a:r>
            <a:r>
              <a:rPr lang="fr-FR" sz="1400" dirty="0"/>
              <a:t> on pollen.</a:t>
            </a:r>
          </a:p>
          <a:p>
            <a:r>
              <a:rPr lang="fr-FR" sz="1400" b="1" i="1" dirty="0" smtClean="0">
                <a:solidFill>
                  <a:srgbClr val="0070C0"/>
                </a:solidFill>
              </a:rPr>
              <a:t>Emma</a:t>
            </a:r>
            <a:endParaRPr lang="fr-FR" sz="1400" b="1" i="1" dirty="0">
              <a:solidFill>
                <a:srgbClr val="0070C0"/>
              </a:solidFill>
            </a:endParaRPr>
          </a:p>
        </p:txBody>
      </p:sp>
      <p:pic>
        <p:nvPicPr>
          <p:cNvPr id="11" name="Image 10" descr="Afficher l'image d'origin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324" y="7413436"/>
            <a:ext cx="1496661" cy="103071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ZoneTexte 11"/>
          <p:cNvSpPr txBox="1"/>
          <p:nvPr/>
        </p:nvSpPr>
        <p:spPr>
          <a:xfrm>
            <a:off x="3077327" y="4286648"/>
            <a:ext cx="285117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u="sng" dirty="0"/>
              <a:t>Lizard</a:t>
            </a:r>
            <a:r>
              <a:rPr lang="fr-FR" sz="1400" dirty="0"/>
              <a:t/>
            </a:r>
            <a:br>
              <a:rPr lang="fr-FR" sz="1400" dirty="0"/>
            </a:br>
            <a:r>
              <a:rPr lang="fr-FR" sz="1400" dirty="0"/>
              <a:t>Small reptile </a:t>
            </a:r>
            <a:r>
              <a:rPr lang="fr-FR" sz="1400" dirty="0" err="1"/>
              <a:t>with</a:t>
            </a:r>
            <a:r>
              <a:rPr lang="fr-FR" sz="1400" dirty="0"/>
              <a:t> four legs and long </a:t>
            </a:r>
            <a:r>
              <a:rPr lang="fr-FR" sz="1400" dirty="0" err="1"/>
              <a:t>tapering</a:t>
            </a:r>
            <a:r>
              <a:rPr lang="fr-FR" sz="1400" dirty="0"/>
              <a:t> </a:t>
            </a:r>
            <a:r>
              <a:rPr lang="fr-FR" sz="1400" dirty="0" err="1"/>
              <a:t>tail</a:t>
            </a:r>
            <a:r>
              <a:rPr lang="fr-FR" sz="1400" dirty="0"/>
              <a:t>.</a:t>
            </a:r>
            <a:br>
              <a:rPr lang="fr-FR" sz="1400" dirty="0"/>
            </a:br>
            <a:r>
              <a:rPr lang="fr-FR" sz="1400" dirty="0" smtClean="0"/>
              <a:t>It </a:t>
            </a:r>
            <a:r>
              <a:rPr lang="fr-FR" sz="1400" dirty="0" err="1" smtClean="0"/>
              <a:t>saws</a:t>
            </a:r>
            <a:r>
              <a:rPr lang="fr-FR" sz="1400" dirty="0" smtClean="0"/>
              <a:t> </a:t>
            </a:r>
            <a:r>
              <a:rPr lang="fr-FR" sz="1400" dirty="0"/>
              <a:t>in </a:t>
            </a:r>
            <a:r>
              <a:rPr lang="fr-FR" sz="1400" dirty="0" err="1" smtClean="0"/>
              <a:t>nature.It</a:t>
            </a:r>
            <a:r>
              <a:rPr lang="fr-FR" sz="1400" dirty="0" smtClean="0"/>
              <a:t> </a:t>
            </a:r>
            <a:r>
              <a:rPr lang="fr-FR" sz="1400" dirty="0" err="1" smtClean="0"/>
              <a:t>is</a:t>
            </a:r>
            <a:r>
              <a:rPr lang="fr-FR" sz="1400" dirty="0" smtClean="0"/>
              <a:t> </a:t>
            </a:r>
            <a:r>
              <a:rPr lang="fr-FR" sz="1400" dirty="0" err="1"/>
              <a:t>insectivorous</a:t>
            </a:r>
            <a:r>
              <a:rPr lang="fr-FR" sz="1400" dirty="0"/>
              <a:t>.</a:t>
            </a:r>
            <a:br>
              <a:rPr lang="fr-FR" sz="1400" dirty="0"/>
            </a:br>
            <a:r>
              <a:rPr lang="fr-FR" sz="1400" dirty="0"/>
              <a:t>The </a:t>
            </a:r>
            <a:r>
              <a:rPr lang="fr-FR" sz="1400" dirty="0" err="1"/>
              <a:t>little</a:t>
            </a:r>
            <a:r>
              <a:rPr lang="fr-FR" sz="1400" dirty="0"/>
              <a:t> </a:t>
            </a:r>
            <a:r>
              <a:rPr lang="fr-FR" sz="1400" dirty="0" err="1"/>
              <a:t>lizard</a:t>
            </a:r>
            <a:r>
              <a:rPr lang="fr-FR" sz="1400" dirty="0"/>
              <a:t> </a:t>
            </a:r>
            <a:r>
              <a:rPr lang="fr-FR" sz="1400" dirty="0" smtClean="0"/>
              <a:t> </a:t>
            </a:r>
            <a:r>
              <a:rPr lang="fr-FR" sz="1400" dirty="0" err="1" smtClean="0"/>
              <a:t>can</a:t>
            </a:r>
            <a:r>
              <a:rPr lang="fr-FR" sz="1400" dirty="0" smtClean="0"/>
              <a:t> </a:t>
            </a:r>
            <a:r>
              <a:rPr lang="fr-FR" sz="1400" dirty="0" err="1" smtClean="0"/>
              <a:t>losing</a:t>
            </a:r>
            <a:r>
              <a:rPr lang="fr-FR" sz="1400" dirty="0" smtClean="0"/>
              <a:t> </a:t>
            </a:r>
            <a:r>
              <a:rPr lang="fr-FR" sz="1400" dirty="0" err="1"/>
              <a:t>its</a:t>
            </a:r>
            <a:r>
              <a:rPr lang="fr-FR" sz="1400" dirty="0"/>
              <a:t> </a:t>
            </a:r>
            <a:r>
              <a:rPr lang="fr-FR" sz="1400" dirty="0" err="1"/>
              <a:t>tail</a:t>
            </a:r>
            <a:r>
              <a:rPr lang="fr-FR" sz="1400" dirty="0" smtClean="0"/>
              <a:t>.</a:t>
            </a:r>
          </a:p>
          <a:p>
            <a:r>
              <a:rPr lang="fr-FR" sz="1400" b="1" i="1" dirty="0" smtClean="0">
                <a:solidFill>
                  <a:srgbClr val="0070C0"/>
                </a:solidFill>
              </a:rPr>
              <a:t>Gabrielle</a:t>
            </a:r>
            <a:endParaRPr lang="fr-FR" sz="1400" b="1" i="1" dirty="0">
              <a:solidFill>
                <a:srgbClr val="0070C0"/>
              </a:solidFill>
            </a:endParaRPr>
          </a:p>
          <a:p>
            <a:endParaRPr lang="fr-FR" dirty="0"/>
          </a:p>
        </p:txBody>
      </p:sp>
      <p:pic>
        <p:nvPicPr>
          <p:cNvPr id="13" name="Image 12" descr="Afficher l'image d'origin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235" y="4567483"/>
            <a:ext cx="1715191" cy="100536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ZoneTexte 13"/>
          <p:cNvSpPr txBox="1"/>
          <p:nvPr/>
        </p:nvSpPr>
        <p:spPr>
          <a:xfrm>
            <a:off x="2313134" y="5868082"/>
            <a:ext cx="273630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u="sng" dirty="0"/>
              <a:t>The </a:t>
            </a:r>
            <a:r>
              <a:rPr lang="fr-FR" sz="1400" b="1" u="sng" dirty="0" err="1"/>
              <a:t>ladybird</a:t>
            </a:r>
            <a:r>
              <a:rPr lang="fr-FR" sz="1400" b="1" u="sng" dirty="0"/>
              <a:t> </a:t>
            </a:r>
            <a:r>
              <a:rPr lang="fr-FR" sz="1400" dirty="0" err="1"/>
              <a:t>is</a:t>
            </a:r>
            <a:r>
              <a:rPr lang="fr-FR" sz="1400" dirty="0"/>
              <a:t> a </a:t>
            </a:r>
            <a:r>
              <a:rPr lang="fr-FR" sz="1400" dirty="0" err="1"/>
              <a:t>small</a:t>
            </a:r>
            <a:r>
              <a:rPr lang="fr-FR" sz="1400" dirty="0"/>
              <a:t> </a:t>
            </a:r>
            <a:r>
              <a:rPr lang="fr-FR" sz="1400" dirty="0" err="1"/>
              <a:t>insect</a:t>
            </a:r>
            <a:r>
              <a:rPr lang="fr-FR" sz="1400" dirty="0"/>
              <a:t> </a:t>
            </a:r>
            <a:r>
              <a:rPr lang="fr-FR" sz="1400" dirty="0" err="1"/>
              <a:t>that</a:t>
            </a:r>
            <a:r>
              <a:rPr lang="fr-FR" sz="1400" dirty="0"/>
              <a:t> </a:t>
            </a:r>
            <a:r>
              <a:rPr lang="fr-FR" sz="1400" dirty="0" err="1"/>
              <a:t>can</a:t>
            </a:r>
            <a:r>
              <a:rPr lang="fr-FR" sz="1400" dirty="0"/>
              <a:t> </a:t>
            </a:r>
            <a:r>
              <a:rPr lang="fr-FR" sz="1400" dirty="0" err="1"/>
              <a:t>fly</a:t>
            </a:r>
            <a:r>
              <a:rPr lang="fr-FR" sz="1400" dirty="0"/>
              <a:t> .There are </a:t>
            </a:r>
            <a:r>
              <a:rPr lang="fr-FR" sz="1400" dirty="0" err="1"/>
              <a:t>several</a:t>
            </a:r>
            <a:r>
              <a:rPr lang="fr-FR" sz="1400" dirty="0"/>
              <a:t> </a:t>
            </a:r>
            <a:r>
              <a:rPr lang="fr-FR" sz="1400" dirty="0" err="1"/>
              <a:t>colors</a:t>
            </a:r>
            <a:r>
              <a:rPr lang="fr-FR" sz="1400" dirty="0"/>
              <a:t> for </a:t>
            </a:r>
            <a:r>
              <a:rPr lang="fr-FR" sz="1400" dirty="0" err="1"/>
              <a:t>ladybirds</a:t>
            </a:r>
            <a:r>
              <a:rPr lang="fr-FR" sz="1400" dirty="0"/>
              <a:t>: </a:t>
            </a:r>
            <a:r>
              <a:rPr lang="fr-FR" sz="1400" dirty="0" err="1"/>
              <a:t>red</a:t>
            </a:r>
            <a:r>
              <a:rPr lang="fr-FR" sz="1400" dirty="0"/>
              <a:t>, black, </a:t>
            </a:r>
            <a:r>
              <a:rPr lang="fr-FR" sz="1400" dirty="0" err="1"/>
              <a:t>yellow</a:t>
            </a:r>
            <a:r>
              <a:rPr lang="fr-FR" sz="1400" dirty="0"/>
              <a:t>, orange .</a:t>
            </a:r>
            <a:r>
              <a:rPr lang="fr-FR" sz="1400" dirty="0" err="1"/>
              <a:t>Its</a:t>
            </a:r>
            <a:r>
              <a:rPr lang="fr-FR" sz="1400" dirty="0"/>
              <a:t>  </a:t>
            </a:r>
            <a:r>
              <a:rPr lang="fr-FR" sz="1400" dirty="0" err="1"/>
              <a:t>feeds</a:t>
            </a:r>
            <a:r>
              <a:rPr lang="fr-FR" sz="1400" dirty="0"/>
              <a:t> </a:t>
            </a:r>
            <a:r>
              <a:rPr lang="fr-FR" sz="1400" dirty="0" err="1"/>
              <a:t>aphids</a:t>
            </a:r>
            <a:r>
              <a:rPr lang="fr-FR" sz="1400" dirty="0"/>
              <a:t>. The </a:t>
            </a:r>
            <a:r>
              <a:rPr lang="fr-FR" sz="1400" dirty="0" err="1"/>
              <a:t>ladybird</a:t>
            </a:r>
            <a:r>
              <a:rPr lang="fr-FR" sz="1400" dirty="0"/>
              <a:t> </a:t>
            </a:r>
            <a:r>
              <a:rPr lang="fr-FR" sz="1400" dirty="0" err="1"/>
              <a:t>weighs</a:t>
            </a:r>
            <a:r>
              <a:rPr lang="fr-FR" sz="1400" dirty="0"/>
              <a:t> a few grams</a:t>
            </a:r>
            <a:r>
              <a:rPr lang="fr-FR" sz="1400" dirty="0" smtClean="0"/>
              <a:t>.</a:t>
            </a:r>
          </a:p>
          <a:p>
            <a:r>
              <a:rPr lang="fr-FR" sz="1400" b="1" i="1" dirty="0" smtClean="0">
                <a:solidFill>
                  <a:srgbClr val="0070C0"/>
                </a:solidFill>
              </a:rPr>
              <a:t>Tom</a:t>
            </a:r>
            <a:endParaRPr lang="fr-FR" sz="1400" b="1" i="1" dirty="0">
              <a:solidFill>
                <a:srgbClr val="0070C0"/>
              </a:solidFill>
            </a:endParaRPr>
          </a:p>
          <a:p>
            <a:r>
              <a:rPr lang="fr-FR" sz="1400" dirty="0"/>
              <a:t> </a:t>
            </a:r>
          </a:p>
          <a:p>
            <a:endParaRPr lang="fr-FR" dirty="0"/>
          </a:p>
        </p:txBody>
      </p:sp>
      <p:pic>
        <p:nvPicPr>
          <p:cNvPr id="15" name="Image 14" descr="http://img.over-blog-kiwi.com/0/49/71/39/obpic3IcmqL.jpe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97" y="5948641"/>
            <a:ext cx="1554287" cy="9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ZoneTexte 15"/>
          <p:cNvSpPr txBox="1"/>
          <p:nvPr/>
        </p:nvSpPr>
        <p:spPr>
          <a:xfrm>
            <a:off x="1043571" y="3210635"/>
            <a:ext cx="30243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u="sng" dirty="0"/>
              <a:t>The </a:t>
            </a:r>
            <a:r>
              <a:rPr lang="fr-FR" sz="1400" b="1" u="sng" dirty="0" err="1"/>
              <a:t>falcon</a:t>
            </a:r>
            <a:r>
              <a:rPr lang="fr-FR" sz="1400" b="1" u="sng" dirty="0"/>
              <a:t> </a:t>
            </a:r>
            <a:r>
              <a:rPr lang="fr-FR" sz="1400" dirty="0" err="1"/>
              <a:t>is</a:t>
            </a:r>
            <a:r>
              <a:rPr lang="fr-FR" sz="1400" dirty="0"/>
              <a:t> a diurnal </a:t>
            </a:r>
            <a:r>
              <a:rPr lang="fr-FR" sz="1400" dirty="0" err="1"/>
              <a:t>raptor</a:t>
            </a:r>
            <a:r>
              <a:rPr lang="fr-FR" sz="1400" dirty="0"/>
              <a:t>.</a:t>
            </a:r>
            <a:br>
              <a:rPr lang="fr-FR" sz="1400" dirty="0"/>
            </a:br>
            <a:r>
              <a:rPr lang="fr-FR" sz="1400" dirty="0"/>
              <a:t>It shows the </a:t>
            </a:r>
            <a:r>
              <a:rPr lang="fr-FR" sz="1400" dirty="0" err="1"/>
              <a:t>day</a:t>
            </a:r>
            <a:r>
              <a:rPr lang="fr-FR" sz="1400" dirty="0"/>
              <a:t>.</a:t>
            </a:r>
            <a:br>
              <a:rPr lang="fr-FR" sz="1400" dirty="0"/>
            </a:br>
            <a:r>
              <a:rPr lang="fr-FR" sz="1400" dirty="0"/>
              <a:t>It </a:t>
            </a:r>
            <a:r>
              <a:rPr lang="fr-FR" sz="1400" dirty="0" err="1"/>
              <a:t>flies</a:t>
            </a:r>
            <a:r>
              <a:rPr lang="fr-FR" sz="1400" dirty="0"/>
              <a:t> high and </a:t>
            </a:r>
            <a:r>
              <a:rPr lang="fr-FR" sz="1400" dirty="0" err="1"/>
              <a:t>fast</a:t>
            </a:r>
            <a:r>
              <a:rPr lang="fr-FR" sz="1400" dirty="0"/>
              <a:t>.</a:t>
            </a:r>
            <a:br>
              <a:rPr lang="fr-FR" sz="1400" dirty="0"/>
            </a:br>
            <a:r>
              <a:rPr lang="fr-FR" sz="1400" dirty="0"/>
              <a:t>It </a:t>
            </a:r>
            <a:r>
              <a:rPr lang="fr-FR" sz="1400" dirty="0" err="1"/>
              <a:t>is</a:t>
            </a:r>
            <a:r>
              <a:rPr lang="fr-FR" sz="1400" dirty="0"/>
              <a:t> a carnivore, </a:t>
            </a:r>
            <a:r>
              <a:rPr lang="fr-FR" sz="1400" dirty="0" err="1"/>
              <a:t>it</a:t>
            </a:r>
            <a:r>
              <a:rPr lang="fr-FR" sz="1400" dirty="0"/>
              <a:t> </a:t>
            </a:r>
            <a:r>
              <a:rPr lang="fr-FR" sz="1400" dirty="0" err="1"/>
              <a:t>eats</a:t>
            </a:r>
            <a:r>
              <a:rPr lang="fr-FR" sz="1400" dirty="0"/>
              <a:t> </a:t>
            </a:r>
            <a:r>
              <a:rPr lang="fr-FR" sz="1400" dirty="0" err="1"/>
              <a:t>mice</a:t>
            </a:r>
            <a:r>
              <a:rPr lang="fr-FR" sz="1400" dirty="0"/>
              <a:t> and rats</a:t>
            </a:r>
            <a:r>
              <a:rPr lang="fr-FR" sz="1400" dirty="0" smtClean="0"/>
              <a:t>.</a:t>
            </a:r>
          </a:p>
          <a:p>
            <a:r>
              <a:rPr lang="fr-FR" sz="1400" b="1" i="1" dirty="0" smtClean="0">
                <a:solidFill>
                  <a:srgbClr val="0070C0"/>
                </a:solidFill>
              </a:rPr>
              <a:t>Joshua </a:t>
            </a:r>
            <a:endParaRPr lang="fr-FR" sz="1400" b="1" i="1" dirty="0">
              <a:solidFill>
                <a:srgbClr val="0070C0"/>
              </a:solidFill>
            </a:endParaRPr>
          </a:p>
        </p:txBody>
      </p:sp>
      <p:pic>
        <p:nvPicPr>
          <p:cNvPr id="17" name="Image 16"/>
          <p:cNvPicPr/>
          <p:nvPr/>
        </p:nvPicPr>
        <p:blipFill>
          <a:blip r:embed="rId7"/>
          <a:stretch>
            <a:fillRect/>
          </a:stretch>
        </p:blipFill>
        <p:spPr>
          <a:xfrm>
            <a:off x="4005064" y="3037746"/>
            <a:ext cx="945269" cy="921209"/>
          </a:xfrm>
          <a:prstGeom prst="rect">
            <a:avLst/>
          </a:prstGeom>
        </p:spPr>
      </p:pic>
      <p:pic>
        <p:nvPicPr>
          <p:cNvPr id="4098" name="Picture 2" descr="C:\Users\Ecole3\Pictures\libellus\Libellus 2015 16\photos\CE2-CM2_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54" y="97617"/>
            <a:ext cx="660184" cy="99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Ecole3\Pictures\libellus\Libellus 2015 16\photos\CE2-CM2_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725" y="1853769"/>
            <a:ext cx="618674" cy="93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Ecole3\Pictures\libellus\Libellus 2015 16\photos\CE2-CM2_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88" y="3372209"/>
            <a:ext cx="561916" cy="84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Ecole3\Pictures\libellus\Libellus 2015 16\photos\CE2-CM2_1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765" y="4700210"/>
            <a:ext cx="483663" cy="72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Ecole3\Pictures\libellus\Libellus 2015 16\photos\CE2-CM2_6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832" y="5912110"/>
            <a:ext cx="593975" cy="89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Ecole3\Pictures\libellus\Libellus 2015 16\photos\CE2-CM2_3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63" y="7459459"/>
            <a:ext cx="622667" cy="93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286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0648" y="323529"/>
            <a:ext cx="3960440" cy="12961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1600" b="1" u="sng" dirty="0" smtClean="0"/>
              <a:t>The </a:t>
            </a:r>
            <a:r>
              <a:rPr lang="fr-FR" sz="1600" b="1" u="sng" dirty="0" err="1" smtClean="0"/>
              <a:t>viper</a:t>
            </a:r>
            <a:r>
              <a:rPr lang="fr-FR" sz="1600" dirty="0" err="1" smtClean="0"/>
              <a:t>’s</a:t>
            </a:r>
            <a:r>
              <a:rPr lang="fr-FR" sz="1600" dirty="0" smtClean="0"/>
              <a:t> a </a:t>
            </a:r>
            <a:r>
              <a:rPr lang="fr-FR" sz="1600" dirty="0" err="1" smtClean="0"/>
              <a:t>snake</a:t>
            </a:r>
            <a:r>
              <a:rPr lang="fr-FR" sz="1600" dirty="0" smtClean="0"/>
              <a:t>. It </a:t>
            </a:r>
            <a:r>
              <a:rPr lang="fr-FR" sz="1600" dirty="0"/>
              <a:t>has </a:t>
            </a:r>
            <a:r>
              <a:rPr lang="fr-FR" sz="1600" dirty="0" smtClean="0"/>
              <a:t> a </a:t>
            </a:r>
            <a:r>
              <a:rPr lang="fr-FR" sz="1600" dirty="0" err="1"/>
              <a:t>triangular</a:t>
            </a:r>
            <a:r>
              <a:rPr lang="fr-FR" sz="1600" dirty="0"/>
              <a:t> </a:t>
            </a:r>
            <a:r>
              <a:rPr lang="fr-FR" sz="1600" dirty="0" err="1"/>
              <a:t>head</a:t>
            </a:r>
            <a:r>
              <a:rPr lang="fr-FR" sz="1600" dirty="0"/>
              <a:t>.</a:t>
            </a:r>
            <a:br>
              <a:rPr lang="fr-FR" sz="1600" dirty="0"/>
            </a:br>
            <a:r>
              <a:rPr lang="fr-FR" sz="1600" dirty="0" smtClean="0"/>
              <a:t>The </a:t>
            </a:r>
            <a:r>
              <a:rPr lang="fr-FR" sz="1600" dirty="0"/>
              <a:t>bite of the </a:t>
            </a:r>
            <a:r>
              <a:rPr lang="fr-FR" sz="1600" dirty="0" err="1"/>
              <a:t>viper</a:t>
            </a:r>
            <a:r>
              <a:rPr lang="fr-FR" sz="1600" dirty="0"/>
              <a:t> </a:t>
            </a:r>
            <a:r>
              <a:rPr lang="fr-FR" sz="1600" dirty="0" err="1" smtClean="0"/>
              <a:t>is</a:t>
            </a:r>
            <a:r>
              <a:rPr lang="fr-FR" sz="1600" dirty="0"/>
              <a:t> </a:t>
            </a:r>
            <a:r>
              <a:rPr lang="fr-FR" sz="1600" dirty="0" err="1" smtClean="0"/>
              <a:t>dangerous</a:t>
            </a:r>
            <a:r>
              <a:rPr lang="fr-FR" sz="1600" dirty="0" smtClean="0"/>
              <a:t>.</a:t>
            </a:r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 err="1" smtClean="0"/>
              <a:t>Snakes</a:t>
            </a:r>
            <a:r>
              <a:rPr lang="fr-FR" sz="1600" dirty="0" smtClean="0"/>
              <a:t> </a:t>
            </a:r>
            <a:r>
              <a:rPr lang="fr-FR" sz="1600" dirty="0" err="1"/>
              <a:t>eat</a:t>
            </a:r>
            <a:r>
              <a:rPr lang="fr-FR" sz="1600" dirty="0"/>
              <a:t> mouse</a:t>
            </a:r>
            <a:r>
              <a:rPr lang="fr-FR" sz="1600" dirty="0" smtClean="0"/>
              <a:t>.</a:t>
            </a:r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 smtClean="0"/>
              <a:t>The </a:t>
            </a:r>
            <a:r>
              <a:rPr lang="fr-FR" sz="1600" dirty="0" err="1"/>
              <a:t>snake</a:t>
            </a:r>
            <a:r>
              <a:rPr lang="fr-FR" sz="1600" dirty="0"/>
              <a:t> </a:t>
            </a:r>
            <a:r>
              <a:rPr lang="fr-FR" sz="1600" dirty="0" err="1"/>
              <a:t>is</a:t>
            </a:r>
            <a:r>
              <a:rPr lang="fr-FR" sz="1600" dirty="0"/>
              <a:t> </a:t>
            </a:r>
            <a:r>
              <a:rPr lang="fr-FR" sz="1600" dirty="0" err="1"/>
              <a:t>often</a:t>
            </a:r>
            <a:r>
              <a:rPr lang="fr-FR" sz="1600" dirty="0"/>
              <a:t> </a:t>
            </a:r>
            <a:r>
              <a:rPr lang="fr-FR" sz="1600" dirty="0" smtClean="0"/>
              <a:t>long.</a:t>
            </a:r>
          </a:p>
          <a:p>
            <a:pPr marL="0" indent="0">
              <a:buNone/>
            </a:pPr>
            <a:r>
              <a:rPr lang="fr-FR" sz="1600" b="1" i="1" dirty="0" err="1" smtClean="0">
                <a:solidFill>
                  <a:srgbClr val="0070C0"/>
                </a:solidFill>
              </a:rPr>
              <a:t>Maïlis</a:t>
            </a:r>
            <a:endParaRPr lang="fr-FR" sz="1600" b="1" i="1" dirty="0">
              <a:solidFill>
                <a:srgbClr val="0070C0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écoliers déchainés janv fev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6</a:t>
            </a:fld>
            <a:endParaRPr lang="fr-BE"/>
          </a:p>
        </p:txBody>
      </p:sp>
      <p:pic>
        <p:nvPicPr>
          <p:cNvPr id="6" name="Image 5"/>
          <p:cNvPicPr/>
          <p:nvPr/>
        </p:nvPicPr>
        <p:blipFill>
          <a:blip r:embed="rId2"/>
          <a:stretch>
            <a:fillRect/>
          </a:stretch>
        </p:blipFill>
        <p:spPr>
          <a:xfrm>
            <a:off x="4221088" y="251520"/>
            <a:ext cx="1844824" cy="136815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700808" y="1763688"/>
            <a:ext cx="45365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u="sng" dirty="0" err="1"/>
              <a:t>Deer</a:t>
            </a:r>
            <a:r>
              <a:rPr lang="fr-FR" sz="1400" dirty="0"/>
              <a:t/>
            </a:r>
            <a:br>
              <a:rPr lang="fr-FR" sz="1400" dirty="0"/>
            </a:br>
            <a:r>
              <a:rPr lang="fr-FR" sz="1400" dirty="0" err="1"/>
              <a:t>Deer</a:t>
            </a:r>
            <a:r>
              <a:rPr lang="fr-FR" sz="1400" dirty="0"/>
              <a:t> </a:t>
            </a:r>
            <a:r>
              <a:rPr lang="fr-FR" sz="1400" dirty="0" err="1"/>
              <a:t>eats</a:t>
            </a:r>
            <a:r>
              <a:rPr lang="fr-FR" sz="1400" dirty="0"/>
              <a:t> </a:t>
            </a:r>
            <a:r>
              <a:rPr lang="fr-FR" sz="1400" dirty="0" err="1"/>
              <a:t>grass</a:t>
            </a:r>
            <a:r>
              <a:rPr lang="fr-FR" sz="1400" dirty="0"/>
              <a:t> and fruit.</a:t>
            </a:r>
            <a:br>
              <a:rPr lang="fr-FR" sz="1400" dirty="0"/>
            </a:br>
            <a:r>
              <a:rPr lang="fr-FR" sz="1400" dirty="0"/>
              <a:t>The male </a:t>
            </a:r>
            <a:r>
              <a:rPr lang="fr-FR" sz="1400" dirty="0" err="1"/>
              <a:t>deer</a:t>
            </a:r>
            <a:r>
              <a:rPr lang="fr-FR" sz="1400" dirty="0"/>
              <a:t> </a:t>
            </a:r>
            <a:r>
              <a:rPr lang="fr-FR" sz="1400" dirty="0" err="1"/>
              <a:t>is</a:t>
            </a:r>
            <a:r>
              <a:rPr lang="fr-FR" sz="1400" dirty="0"/>
              <a:t> </a:t>
            </a:r>
            <a:r>
              <a:rPr lang="fr-FR" sz="1400" dirty="0" err="1"/>
              <a:t>called</a:t>
            </a:r>
            <a:r>
              <a:rPr lang="fr-FR" sz="1400" dirty="0"/>
              <a:t> single </a:t>
            </a:r>
            <a:r>
              <a:rPr lang="fr-FR" sz="1400" dirty="0" err="1"/>
              <a:t>brocade</a:t>
            </a:r>
            <a:r>
              <a:rPr lang="fr-FR" sz="1400" dirty="0"/>
              <a:t>. It has </a:t>
            </a:r>
            <a:r>
              <a:rPr lang="fr-FR" sz="1400" dirty="0" err="1"/>
              <a:t>wood</a:t>
            </a:r>
            <a:r>
              <a:rPr lang="fr-FR" sz="1400" dirty="0"/>
              <a:t> on the </a:t>
            </a:r>
            <a:r>
              <a:rPr lang="fr-FR" sz="1400" dirty="0" err="1"/>
              <a:t>head</a:t>
            </a:r>
            <a:r>
              <a:rPr lang="fr-FR" sz="1400" dirty="0"/>
              <a:t>, but </a:t>
            </a:r>
            <a:r>
              <a:rPr lang="fr-FR" sz="1400" dirty="0" err="1" smtClean="0"/>
              <a:t>it</a:t>
            </a:r>
            <a:r>
              <a:rPr lang="fr-FR" sz="1400" dirty="0" smtClean="0"/>
              <a:t> </a:t>
            </a:r>
            <a:r>
              <a:rPr lang="fr-FR" sz="1400" dirty="0" err="1"/>
              <a:t>loses</a:t>
            </a:r>
            <a:r>
              <a:rPr lang="fr-FR" sz="1400" dirty="0"/>
              <a:t> </a:t>
            </a:r>
            <a:r>
              <a:rPr lang="fr-FR" sz="1400" dirty="0" smtClean="0"/>
              <a:t>in </a:t>
            </a:r>
            <a:r>
              <a:rPr lang="fr-FR" sz="1400" dirty="0"/>
              <a:t>the </a:t>
            </a:r>
            <a:r>
              <a:rPr lang="fr-FR" sz="1400" dirty="0" err="1"/>
              <a:t>fall</a:t>
            </a:r>
            <a:r>
              <a:rPr lang="fr-FR" sz="1400" dirty="0"/>
              <a:t>.</a:t>
            </a:r>
            <a:br>
              <a:rPr lang="fr-FR" sz="1400" dirty="0"/>
            </a:br>
            <a:r>
              <a:rPr lang="fr-FR" sz="1400" dirty="0"/>
              <a:t>The </a:t>
            </a:r>
            <a:r>
              <a:rPr lang="fr-FR" sz="1400" dirty="0" err="1"/>
              <a:t>female</a:t>
            </a:r>
            <a:r>
              <a:rPr lang="fr-FR" sz="1400" dirty="0"/>
              <a:t> has no </a:t>
            </a:r>
            <a:r>
              <a:rPr lang="fr-FR" sz="1400" dirty="0" err="1"/>
              <a:t>wood</a:t>
            </a:r>
            <a:r>
              <a:rPr lang="fr-FR" sz="1400" dirty="0"/>
              <a:t>.</a:t>
            </a:r>
            <a:br>
              <a:rPr lang="fr-FR" sz="1400" dirty="0"/>
            </a:br>
            <a:r>
              <a:rPr lang="fr-FR" sz="1400" dirty="0"/>
              <a:t>The </a:t>
            </a:r>
            <a:r>
              <a:rPr lang="fr-FR" sz="1400" dirty="0" err="1"/>
              <a:t>small</a:t>
            </a:r>
            <a:r>
              <a:rPr lang="fr-FR" sz="1400" dirty="0"/>
              <a:t> at </a:t>
            </a:r>
            <a:r>
              <a:rPr lang="fr-FR" sz="1400" dirty="0" err="1"/>
              <a:t>birth</a:t>
            </a:r>
            <a:r>
              <a:rPr lang="fr-FR" sz="1400" dirty="0"/>
              <a:t> </a:t>
            </a:r>
            <a:r>
              <a:rPr lang="fr-FR" sz="1400" dirty="0" err="1"/>
              <a:t>is</a:t>
            </a:r>
            <a:r>
              <a:rPr lang="fr-FR" sz="1400" dirty="0"/>
              <a:t> </a:t>
            </a:r>
            <a:r>
              <a:rPr lang="fr-FR" sz="1400" dirty="0" err="1"/>
              <a:t>called</a:t>
            </a:r>
            <a:r>
              <a:rPr lang="fr-FR" sz="1400" dirty="0"/>
              <a:t> </a:t>
            </a:r>
            <a:r>
              <a:rPr lang="fr-FR" sz="1400" dirty="0" err="1"/>
              <a:t>fawn</a:t>
            </a:r>
            <a:r>
              <a:rPr lang="fr-FR" sz="1400" dirty="0"/>
              <a:t> and a </a:t>
            </a:r>
            <a:r>
              <a:rPr lang="fr-FR" sz="1400" dirty="0" err="1"/>
              <a:t>little</a:t>
            </a:r>
            <a:r>
              <a:rPr lang="fr-FR" sz="1400" dirty="0"/>
              <a:t> </a:t>
            </a:r>
            <a:r>
              <a:rPr lang="fr-FR" sz="1400" dirty="0" err="1"/>
              <a:t>later</a:t>
            </a:r>
            <a:r>
              <a:rPr lang="fr-FR" sz="1400" dirty="0"/>
              <a:t> </a:t>
            </a:r>
            <a:r>
              <a:rPr lang="fr-FR" sz="1400" dirty="0" err="1"/>
              <a:t>he</a:t>
            </a:r>
            <a:r>
              <a:rPr lang="fr-FR" sz="1400" dirty="0"/>
              <a:t> </a:t>
            </a:r>
            <a:r>
              <a:rPr lang="fr-FR" sz="1400" dirty="0" err="1"/>
              <a:t>called</a:t>
            </a:r>
            <a:r>
              <a:rPr lang="fr-FR" sz="1400" dirty="0"/>
              <a:t> chevrillard</a:t>
            </a:r>
            <a:r>
              <a:rPr lang="fr-FR" sz="1400" dirty="0" smtClean="0"/>
              <a:t>.</a:t>
            </a:r>
          </a:p>
          <a:p>
            <a:r>
              <a:rPr lang="fr-FR" sz="1400" b="1" i="1" dirty="0" smtClean="0">
                <a:solidFill>
                  <a:srgbClr val="0070C0"/>
                </a:solidFill>
              </a:rPr>
              <a:t>Méline</a:t>
            </a:r>
            <a:endParaRPr lang="fr-FR" sz="1400" b="1" i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20" y="1913722"/>
            <a:ext cx="1408335" cy="151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950093" y="3579570"/>
            <a:ext cx="26461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u="sng" dirty="0" smtClean="0"/>
              <a:t>Ferrets</a:t>
            </a:r>
            <a:endParaRPr lang="fr-FR" sz="1400" b="1" u="sng" dirty="0"/>
          </a:p>
          <a:p>
            <a:r>
              <a:rPr lang="fr-FR" sz="1400" dirty="0"/>
              <a:t> It </a:t>
            </a:r>
            <a:r>
              <a:rPr lang="fr-FR" sz="1400" dirty="0" err="1"/>
              <a:t>is</a:t>
            </a:r>
            <a:r>
              <a:rPr lang="fr-FR" sz="1400" dirty="0"/>
              <a:t> </a:t>
            </a:r>
            <a:r>
              <a:rPr lang="fr-FR" sz="1400" dirty="0" err="1"/>
              <a:t>carnivorous</a:t>
            </a:r>
            <a:endParaRPr lang="fr-FR" sz="1400" dirty="0"/>
          </a:p>
          <a:p>
            <a:r>
              <a:rPr lang="fr-FR" sz="1400" dirty="0" smtClean="0"/>
              <a:t>It </a:t>
            </a:r>
            <a:r>
              <a:rPr lang="en-US" sz="1400" dirty="0" smtClean="0"/>
              <a:t>has </a:t>
            </a:r>
            <a:r>
              <a:rPr lang="en-US" sz="1400" dirty="0"/>
              <a:t>a yellowish white </a:t>
            </a:r>
            <a:r>
              <a:rPr lang="en-US" sz="1400" dirty="0" smtClean="0"/>
              <a:t>coat.</a:t>
            </a:r>
            <a:endParaRPr lang="fr-FR" sz="1400" dirty="0"/>
          </a:p>
          <a:p>
            <a:r>
              <a:rPr lang="en-US" sz="1400" dirty="0"/>
              <a:t> </a:t>
            </a:r>
            <a:r>
              <a:rPr lang="fr-FR" sz="1400" dirty="0" err="1"/>
              <a:t>It's</a:t>
            </a:r>
            <a:r>
              <a:rPr lang="fr-FR" sz="1400" dirty="0"/>
              <a:t> a </a:t>
            </a:r>
            <a:r>
              <a:rPr lang="fr-FR" sz="1400" dirty="0" err="1"/>
              <a:t>thief</a:t>
            </a:r>
            <a:r>
              <a:rPr lang="fr-FR" sz="1400" dirty="0"/>
              <a:t>!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It </a:t>
            </a:r>
            <a:r>
              <a:rPr lang="en-US" sz="1400" dirty="0"/>
              <a:t>has red eyes</a:t>
            </a:r>
            <a:r>
              <a:rPr lang="en-US" sz="1400" dirty="0" smtClean="0"/>
              <a:t>.</a:t>
            </a:r>
          </a:p>
          <a:p>
            <a:r>
              <a:rPr lang="en-US" sz="1400" b="1" i="1" dirty="0" err="1" smtClean="0">
                <a:solidFill>
                  <a:srgbClr val="0070C0"/>
                </a:solidFill>
              </a:rPr>
              <a:t>Yoann</a:t>
            </a:r>
            <a:r>
              <a:rPr lang="en-US" sz="1400" b="1" i="1" dirty="0" smtClean="0">
                <a:solidFill>
                  <a:srgbClr val="0070C0"/>
                </a:solidFill>
              </a:rPr>
              <a:t> P</a:t>
            </a:r>
            <a:endParaRPr lang="fr-FR" sz="1400" b="1" i="1" dirty="0">
              <a:solidFill>
                <a:srgbClr val="0070C0"/>
              </a:solidFill>
            </a:endParaRPr>
          </a:p>
        </p:txBody>
      </p:sp>
      <p:pic>
        <p:nvPicPr>
          <p:cNvPr id="10" name="Image 9" descr="https://tse4.mm.bing.net/th?id=OIP.M0d0689e13d1ccc8a2fbb8de49169a830H0&amp;pid=15.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447" y="3707904"/>
            <a:ext cx="1037226" cy="104121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ZoneTexte 8"/>
          <p:cNvSpPr txBox="1"/>
          <p:nvPr/>
        </p:nvSpPr>
        <p:spPr>
          <a:xfrm>
            <a:off x="2465512" y="5161263"/>
            <a:ext cx="360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/>
              <a:t>Tit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It’s small </a:t>
            </a:r>
            <a:r>
              <a:rPr lang="en-US" sz="1400" dirty="0"/>
              <a:t>bird with colorful plumage</a:t>
            </a:r>
            <a:br>
              <a:rPr lang="en-US" sz="1400" dirty="0"/>
            </a:br>
            <a:r>
              <a:rPr lang="en-US" sz="1400" dirty="0"/>
              <a:t>it can lay eggs 7-16</a:t>
            </a:r>
            <a:br>
              <a:rPr lang="en-US" sz="1400" dirty="0"/>
            </a:br>
            <a:r>
              <a:rPr lang="en-US" sz="1400" dirty="0"/>
              <a:t>The female incubates for 13 to 14 days</a:t>
            </a:r>
            <a:br>
              <a:rPr lang="en-US" sz="1400" dirty="0"/>
            </a:br>
            <a:r>
              <a:rPr lang="en-US" sz="1400" dirty="0"/>
              <a:t>We can </a:t>
            </a:r>
            <a:r>
              <a:rPr lang="en-US" sz="1400" dirty="0" smtClean="0"/>
              <a:t>find it </a:t>
            </a:r>
            <a:r>
              <a:rPr lang="en-US" sz="1400" dirty="0"/>
              <a:t>in our forest ..</a:t>
            </a:r>
            <a:br>
              <a:rPr lang="en-US" sz="1400" dirty="0"/>
            </a:br>
            <a:r>
              <a:rPr lang="en-US" sz="1400" dirty="0"/>
              <a:t>With the </a:t>
            </a:r>
            <a:r>
              <a:rPr lang="en-US" sz="1400" dirty="0" smtClean="0"/>
              <a:t>cuckoo, it’s the </a:t>
            </a:r>
            <a:r>
              <a:rPr lang="en-US" sz="1400" dirty="0"/>
              <a:t>only predator of hairy </a:t>
            </a:r>
            <a:r>
              <a:rPr lang="en-US" sz="1400" b="1" dirty="0" smtClean="0"/>
              <a:t>caterpillars!</a:t>
            </a:r>
          </a:p>
          <a:p>
            <a:r>
              <a:rPr lang="en-US" sz="1400" i="1" dirty="0" err="1" smtClean="0">
                <a:solidFill>
                  <a:srgbClr val="0070C0"/>
                </a:solidFill>
              </a:rPr>
              <a:t>Yoann</a:t>
            </a:r>
            <a:r>
              <a:rPr lang="en-US" sz="1400" i="1" dirty="0" smtClean="0">
                <a:solidFill>
                  <a:srgbClr val="0070C0"/>
                </a:solidFill>
              </a:rPr>
              <a:t> M</a:t>
            </a:r>
            <a:endParaRPr lang="fr-FR" sz="1400" i="1" dirty="0">
              <a:solidFill>
                <a:srgbClr val="0070C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61" y="5148064"/>
            <a:ext cx="1687347" cy="169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611" y="7380312"/>
            <a:ext cx="1673701" cy="110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323" y="7380312"/>
            <a:ext cx="2031257" cy="103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73" y="7418221"/>
            <a:ext cx="1257884" cy="102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Ecole3\Pictures\libellus\Libellus 2015 16\photos\CE2-CM2_1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108" y="935596"/>
            <a:ext cx="549762" cy="82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Ecole3\Pictures\libellus\Libellus 2015 16\photos\CE2-CM2_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769" y="2230283"/>
            <a:ext cx="586009" cy="88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Ecole3\Pictures\libellus\Libellus 2015 16\photos\CE2-CM2_1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66" y="3867023"/>
            <a:ext cx="612379" cy="92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Ecole3\Pictures\libellus\Libellus 2015 16\photos\CE2-CM2_1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085" y="5419868"/>
            <a:ext cx="493687" cy="74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6695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8675" y="431048"/>
            <a:ext cx="6172200" cy="1109472"/>
          </a:xfrm>
        </p:spPr>
        <p:txBody>
          <a:bodyPr/>
          <a:lstStyle/>
          <a:p>
            <a:r>
              <a:rPr lang="fr-FR" dirty="0" err="1" smtClean="0"/>
              <a:t>Map</a:t>
            </a:r>
            <a:r>
              <a:rPr lang="fr-FR" dirty="0" smtClean="0"/>
              <a:t> of </a:t>
            </a:r>
            <a:r>
              <a:rPr lang="fr-FR" dirty="0" err="1" smtClean="0"/>
              <a:t>our</a:t>
            </a:r>
            <a:r>
              <a:rPr lang="fr-FR" dirty="0" smtClean="0"/>
              <a:t> </a:t>
            </a:r>
            <a:r>
              <a:rPr lang="fr-FR" dirty="0" err="1" smtClean="0"/>
              <a:t>school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255" y="2133600"/>
            <a:ext cx="4387489" cy="6034088"/>
          </a:xfr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écoliers déchainés janv fev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7</a:t>
            </a:fld>
            <a:endParaRPr lang="fr-BE"/>
          </a:p>
        </p:txBody>
      </p:sp>
      <p:sp>
        <p:nvSpPr>
          <p:cNvPr id="7" name="ZoneTexte 6"/>
          <p:cNvSpPr txBox="1"/>
          <p:nvPr/>
        </p:nvSpPr>
        <p:spPr>
          <a:xfrm>
            <a:off x="2354153" y="154052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STREET</a:t>
            </a:r>
            <a:endParaRPr lang="fr-FR" dirty="0"/>
          </a:p>
        </p:txBody>
      </p:sp>
      <p:sp>
        <p:nvSpPr>
          <p:cNvPr id="8" name="Flèche vers le bas 7"/>
          <p:cNvSpPr/>
          <p:nvPr/>
        </p:nvSpPr>
        <p:spPr>
          <a:xfrm rot="2678106">
            <a:off x="3469950" y="1815395"/>
            <a:ext cx="553120" cy="790729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avec flèche vers la droite 8"/>
          <p:cNvSpPr/>
          <p:nvPr/>
        </p:nvSpPr>
        <p:spPr>
          <a:xfrm>
            <a:off x="188640" y="3203848"/>
            <a:ext cx="2016224" cy="720080"/>
          </a:xfrm>
          <a:prstGeom prst="right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playground</a:t>
            </a:r>
            <a:endParaRPr lang="fr-FR" dirty="0"/>
          </a:p>
        </p:txBody>
      </p:sp>
      <p:sp>
        <p:nvSpPr>
          <p:cNvPr id="10" name="Rectangle avec flèche vers la droite 9"/>
          <p:cNvSpPr/>
          <p:nvPr/>
        </p:nvSpPr>
        <p:spPr>
          <a:xfrm>
            <a:off x="216820" y="5427123"/>
            <a:ext cx="1628004" cy="72008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111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Nursery class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4221088" y="154052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Entrance</a:t>
            </a:r>
            <a:endParaRPr lang="fr-FR" dirty="0"/>
          </a:p>
        </p:txBody>
      </p:sp>
      <p:sp>
        <p:nvSpPr>
          <p:cNvPr id="12" name="Rectangle avec flèche vers la droite 11"/>
          <p:cNvSpPr/>
          <p:nvPr/>
        </p:nvSpPr>
        <p:spPr>
          <a:xfrm>
            <a:off x="188640" y="7236296"/>
            <a:ext cx="1454982" cy="72008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111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 err="1" smtClean="0"/>
              <a:t>Elementary</a:t>
            </a:r>
            <a:r>
              <a:rPr lang="fr-FR" sz="1600" dirty="0" smtClean="0"/>
              <a:t> class</a:t>
            </a:r>
            <a:endParaRPr lang="fr-FR" sz="1600" dirty="0"/>
          </a:p>
        </p:txBody>
      </p:sp>
      <p:sp>
        <p:nvSpPr>
          <p:cNvPr id="13" name="Rectangle avec flèche vers la gauche 12"/>
          <p:cNvSpPr/>
          <p:nvPr/>
        </p:nvSpPr>
        <p:spPr>
          <a:xfrm>
            <a:off x="5373216" y="5292080"/>
            <a:ext cx="1224136" cy="855123"/>
          </a:xfrm>
          <a:prstGeom prst="left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err="1" smtClean="0"/>
              <a:t>canteen</a:t>
            </a:r>
            <a:endParaRPr lang="fr-FR" sz="1400" dirty="0"/>
          </a:p>
        </p:txBody>
      </p:sp>
      <p:sp>
        <p:nvSpPr>
          <p:cNvPr id="14" name="Rectangle avec flèche vers la gauche 13"/>
          <p:cNvSpPr/>
          <p:nvPr/>
        </p:nvSpPr>
        <p:spPr>
          <a:xfrm>
            <a:off x="5013176" y="7452320"/>
            <a:ext cx="1584176" cy="504056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911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garden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2678189" y="824440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FIELDS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709" y="6588224"/>
            <a:ext cx="615110" cy="24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5497709" y="6833751"/>
            <a:ext cx="1099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 smtClean="0">
                <a:solidFill>
                  <a:srgbClr val="FF0000"/>
                </a:solidFill>
              </a:rPr>
              <a:t>Hairy</a:t>
            </a:r>
            <a:r>
              <a:rPr lang="fr-FR" sz="1400" b="1" dirty="0" smtClean="0">
                <a:solidFill>
                  <a:srgbClr val="FF0000"/>
                </a:solidFill>
              </a:rPr>
              <a:t> </a:t>
            </a:r>
            <a:r>
              <a:rPr lang="fr-FR" sz="1400" b="1" dirty="0" err="1" smtClean="0">
                <a:solidFill>
                  <a:srgbClr val="FF0000"/>
                </a:solidFill>
              </a:rPr>
              <a:t>caterpillars</a:t>
            </a:r>
            <a:endParaRPr lang="fr-FR" sz="1400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Ecole3\Pictures\libellus\Libellus 2015 16\photos\CP-CE1-CM1_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20" y="304277"/>
            <a:ext cx="820728" cy="123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216820" y="1540520"/>
            <a:ext cx="8140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 smtClean="0">
                <a:solidFill>
                  <a:srgbClr val="0070C0"/>
                </a:solidFill>
              </a:rPr>
              <a:t>Lola</a:t>
            </a:r>
            <a:endParaRPr lang="fr-FR" sz="16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8036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821440"/>
          </a:xfrm>
        </p:spPr>
        <p:txBody>
          <a:bodyPr>
            <a:normAutofit/>
          </a:bodyPr>
          <a:lstStyle/>
          <a:p>
            <a:r>
              <a:rPr lang="fr-FR" dirty="0" err="1" smtClean="0"/>
              <a:t>Let’s</a:t>
            </a:r>
            <a:r>
              <a:rPr lang="fr-FR" dirty="0" smtClean="0"/>
              <a:t> Play!! …</a:t>
            </a:r>
            <a:r>
              <a:rPr lang="fr-FR" sz="2700" dirty="0" err="1" smtClean="0"/>
              <a:t>word</a:t>
            </a:r>
            <a:r>
              <a:rPr lang="fr-FR" sz="2700" dirty="0" smtClean="0"/>
              <a:t> </a:t>
            </a:r>
            <a:r>
              <a:rPr lang="fr-FR" sz="2700" dirty="0" err="1" smtClean="0"/>
              <a:t>searches</a:t>
            </a:r>
            <a:endParaRPr lang="fr-FR" sz="2700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1259632"/>
            <a:ext cx="2932062" cy="4032448"/>
          </a:xfr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écoliers déchainés janv fev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8</a:t>
            </a:fld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008" y="1320889"/>
            <a:ext cx="2835163" cy="3899183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404664" y="5580112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FIND THE WORD… You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find</a:t>
            </a:r>
            <a:r>
              <a:rPr lang="fr-FR" dirty="0" smtClean="0"/>
              <a:t>  </a:t>
            </a:r>
            <a:r>
              <a:rPr lang="fr-FR" dirty="0" err="1" smtClean="0"/>
              <a:t>it</a:t>
            </a:r>
            <a:r>
              <a:rPr lang="fr-FR" dirty="0" smtClean="0"/>
              <a:t> to the </a:t>
            </a:r>
            <a:r>
              <a:rPr lang="fr-FR" dirty="0" err="1" smtClean="0"/>
              <a:t>newspaper</a:t>
            </a:r>
            <a:r>
              <a:rPr lang="fr-FR" dirty="0" smtClean="0"/>
              <a:t>!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404664" y="6084168"/>
            <a:ext cx="5931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F _ X	 F_ _ _ _ N	C _ _ _ _ _ _ _ _ _ R        T _ t</a:t>
            </a:r>
            <a:endParaRPr lang="fr-FR" sz="2000" dirty="0"/>
          </a:p>
        </p:txBody>
      </p:sp>
      <p:sp>
        <p:nvSpPr>
          <p:cNvPr id="16" name="ZoneTexte 15"/>
          <p:cNvSpPr txBox="1"/>
          <p:nvPr/>
        </p:nvSpPr>
        <p:spPr>
          <a:xfrm>
            <a:off x="404664" y="8028384"/>
            <a:ext cx="5931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Link the </a:t>
            </a:r>
            <a:r>
              <a:rPr lang="fr-FR" dirty="0" err="1" smtClean="0"/>
              <a:t>word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the good </a:t>
            </a:r>
            <a:r>
              <a:rPr lang="fr-FR" dirty="0" err="1" smtClean="0"/>
              <a:t>picture</a:t>
            </a:r>
            <a:r>
              <a:rPr lang="fr-FR" dirty="0" smtClean="0"/>
              <a:t>! Good </a:t>
            </a:r>
            <a:r>
              <a:rPr lang="fr-FR" dirty="0" err="1" smtClean="0"/>
              <a:t>luck</a:t>
            </a:r>
            <a:endParaRPr lang="fr-FR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73" y="7206601"/>
            <a:ext cx="843673" cy="84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17"/>
          <p:cNvPicPr/>
          <p:nvPr/>
        </p:nvPicPr>
        <p:blipFill>
          <a:blip r:embed="rId5"/>
          <a:stretch>
            <a:fillRect/>
          </a:stretch>
        </p:blipFill>
        <p:spPr>
          <a:xfrm>
            <a:off x="3501008" y="7180840"/>
            <a:ext cx="988042" cy="847543"/>
          </a:xfrm>
          <a:prstGeom prst="rect">
            <a:avLst/>
          </a:prstGeom>
        </p:spPr>
      </p:pic>
      <p:pic>
        <p:nvPicPr>
          <p:cNvPr id="19" name="Image 18" descr="Afficher l'image d'origine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784" y="7180840"/>
            <a:ext cx="1457388" cy="873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7180841"/>
            <a:ext cx="1663102" cy="847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260648" y="5220072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 smtClean="0">
                <a:solidFill>
                  <a:srgbClr val="0070C0"/>
                </a:solidFill>
              </a:rPr>
              <a:t>Baptiste</a:t>
            </a:r>
            <a:endParaRPr lang="fr-FR" sz="1600" b="1" i="1" dirty="0">
              <a:solidFill>
                <a:srgbClr val="0070C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565225" y="5098197"/>
            <a:ext cx="962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 err="1" smtClean="0">
                <a:solidFill>
                  <a:srgbClr val="0070C0"/>
                </a:solidFill>
              </a:rPr>
              <a:t>Arwen</a:t>
            </a:r>
            <a:endParaRPr lang="fr-FR" sz="1600" b="1" i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Ecole3\Pictures\libellus\Libellus 2015 16\photos\CE2-CM2_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90223" y="700706"/>
            <a:ext cx="470916" cy="70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Ecole3\Pictures\libellus\Libellus 2015 16\photos\CP-CE1-CM1_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703" y="744983"/>
            <a:ext cx="483227" cy="72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2032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Forte" panose="03060902040502070203" pitchFamily="66" charset="0"/>
              </a:rPr>
              <a:t>French children are proud to present their first </a:t>
            </a:r>
            <a:r>
              <a:rPr lang="en-US" dirty="0" smtClean="0">
                <a:latin typeface="Forte" panose="03060902040502070203" pitchFamily="66" charset="0"/>
              </a:rPr>
              <a:t>newspaper !</a:t>
            </a:r>
            <a:br>
              <a:rPr lang="en-US" dirty="0" smtClean="0">
                <a:latin typeface="Forte" panose="03060902040502070203" pitchFamily="66" charset="0"/>
              </a:rPr>
            </a:br>
            <a:endParaRPr lang="fr-FR" dirty="0">
              <a:latin typeface="Forte" panose="03060902040502070203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 err="1" smtClean="0">
                <a:latin typeface="Forte" panose="03060902040502070203" pitchFamily="66" charset="0"/>
              </a:rPr>
              <a:t>It’s</a:t>
            </a:r>
            <a:r>
              <a:rPr lang="fr-FR" sz="2400" dirty="0" smtClean="0">
                <a:latin typeface="Forte" panose="03060902040502070203" pitchFamily="66" charset="0"/>
              </a:rPr>
              <a:t> </a:t>
            </a:r>
            <a:r>
              <a:rPr lang="fr-FR" sz="2400" dirty="0" err="1" smtClean="0">
                <a:latin typeface="Forte" panose="03060902040502070203" pitchFamily="66" charset="0"/>
              </a:rPr>
              <a:t>name</a:t>
            </a:r>
            <a:r>
              <a:rPr lang="fr-FR" sz="2400" dirty="0" smtClean="0">
                <a:latin typeface="Forte" panose="03060902040502070203" pitchFamily="66" charset="0"/>
              </a:rPr>
              <a:t> </a:t>
            </a:r>
            <a:r>
              <a:rPr lang="fr-FR" sz="2400" dirty="0" err="1" smtClean="0">
                <a:latin typeface="Forte" panose="03060902040502070203" pitchFamily="66" charset="0"/>
              </a:rPr>
              <a:t>is</a:t>
            </a:r>
            <a:r>
              <a:rPr lang="fr-FR" sz="2400" dirty="0" smtClean="0">
                <a:latin typeface="Forte" panose="03060902040502070203" pitchFamily="66" charset="0"/>
              </a:rPr>
              <a:t> : « </a:t>
            </a:r>
            <a:r>
              <a:rPr lang="fr-FR" sz="2400" dirty="0" smtClean="0">
                <a:solidFill>
                  <a:srgbClr val="0070C0"/>
                </a:solidFill>
                <a:latin typeface="Forte" panose="03060902040502070203" pitchFamily="66" charset="0"/>
              </a:rPr>
              <a:t>les écoliers déchainés!</a:t>
            </a:r>
            <a:r>
              <a:rPr lang="fr-FR" sz="2400" dirty="0" smtClean="0">
                <a:latin typeface="Forte" panose="03060902040502070203" pitchFamily="66" charset="0"/>
              </a:rPr>
              <a:t> »</a:t>
            </a:r>
          </a:p>
          <a:p>
            <a:pPr marL="0" indent="0">
              <a:buNone/>
            </a:pPr>
            <a:r>
              <a:rPr lang="fr-FR" sz="2400" dirty="0">
                <a:latin typeface="Forte" panose="03060902040502070203" pitchFamily="66" charset="0"/>
              </a:rPr>
              <a:t>That </a:t>
            </a:r>
            <a:r>
              <a:rPr lang="fr-FR" sz="2400" dirty="0" err="1" smtClean="0">
                <a:latin typeface="Forte" panose="03060902040502070203" pitchFamily="66" charset="0"/>
              </a:rPr>
              <a:t>means</a:t>
            </a:r>
            <a:r>
              <a:rPr lang="fr-FR" sz="2400" dirty="0" smtClean="0">
                <a:latin typeface="Forte" panose="03060902040502070203" pitchFamily="66" charset="0"/>
              </a:rPr>
              <a:t> </a:t>
            </a:r>
            <a:r>
              <a:rPr lang="fr-FR" sz="2400" dirty="0">
                <a:latin typeface="Forte" panose="03060902040502070203" pitchFamily="66" charset="0"/>
              </a:rPr>
              <a:t>: the </a:t>
            </a:r>
            <a:r>
              <a:rPr lang="fr-FR" sz="2400" dirty="0" err="1">
                <a:latin typeface="Forte" panose="03060902040502070203" pitchFamily="66" charset="0"/>
              </a:rPr>
              <a:t>rampaging</a:t>
            </a:r>
            <a:r>
              <a:rPr lang="fr-FR" sz="2400" dirty="0">
                <a:latin typeface="Forte" panose="03060902040502070203" pitchFamily="66" charset="0"/>
              </a:rPr>
              <a:t> </a:t>
            </a:r>
            <a:r>
              <a:rPr lang="fr-FR" sz="2400" dirty="0" err="1" smtClean="0">
                <a:latin typeface="Forte" panose="03060902040502070203" pitchFamily="66" charset="0"/>
              </a:rPr>
              <a:t>schoolchildren</a:t>
            </a:r>
            <a:endParaRPr lang="fr-FR" sz="2400" dirty="0" smtClean="0">
              <a:latin typeface="Forte" panose="03060902040502070203" pitchFamily="66" charset="0"/>
            </a:endParaRPr>
          </a:p>
          <a:p>
            <a:pPr marL="0" indent="0">
              <a:buNone/>
            </a:pPr>
            <a:endParaRPr lang="fr-FR" sz="2400" dirty="0" smtClean="0">
              <a:latin typeface="Forte" panose="03060902040502070203" pitchFamily="66" charset="0"/>
            </a:endParaRPr>
          </a:p>
          <a:p>
            <a:pPr marL="0" indent="0" algn="ctr">
              <a:buNone/>
            </a:pPr>
            <a:r>
              <a:rPr lang="en-US" sz="2000" dirty="0">
                <a:latin typeface="Forte" panose="03060902040502070203" pitchFamily="66" charset="0"/>
              </a:rPr>
              <a:t>We learned to do research on the internet and using word </a:t>
            </a:r>
            <a:r>
              <a:rPr lang="en-US" sz="2000" dirty="0" smtClean="0">
                <a:latin typeface="Forte" panose="03060902040502070203" pitchFamily="66" charset="0"/>
              </a:rPr>
              <a:t>processing </a:t>
            </a:r>
            <a:r>
              <a:rPr lang="en-US" sz="2000" dirty="0">
                <a:latin typeface="Forte" panose="03060902040502070203" pitchFamily="66" charset="0"/>
              </a:rPr>
              <a:t>tools such as journalists</a:t>
            </a:r>
            <a:r>
              <a:rPr lang="en-US" sz="2000" dirty="0" smtClean="0">
                <a:latin typeface="Forte" panose="03060902040502070203" pitchFamily="66" charset="0"/>
              </a:rPr>
              <a:t>!</a:t>
            </a:r>
          </a:p>
          <a:p>
            <a:pPr marL="0" indent="0" algn="ctr">
              <a:buNone/>
            </a:pPr>
            <a:endParaRPr lang="fr-FR" sz="2000" dirty="0">
              <a:latin typeface="Forte" panose="03060902040502070203" pitchFamily="66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les écoliers déchainés </a:t>
            </a:r>
            <a:r>
              <a:rPr lang="fr-FR" dirty="0" err="1" smtClean="0"/>
              <a:t>janv</a:t>
            </a:r>
            <a:r>
              <a:rPr lang="fr-FR" dirty="0" smtClean="0"/>
              <a:t> </a:t>
            </a:r>
            <a:r>
              <a:rPr lang="fr-FR" dirty="0" err="1" smtClean="0"/>
              <a:t>fev</a:t>
            </a:r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9</a:t>
            </a:fld>
            <a:endParaRPr lang="fr-BE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07" y="5224762"/>
            <a:ext cx="3975845" cy="223224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112" y="4442236"/>
            <a:ext cx="2133600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1231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408</Words>
  <Application>Microsoft Office PowerPoint</Application>
  <PresentationFormat>Affichage à l'écran (4:3)</PresentationFormat>
  <Paragraphs>109</Paragraphs>
  <Slides>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Les écoliers déchainés ! </vt:lpstr>
      <vt:lpstr>hairy caterpillars in Fontainebleau forest  </vt:lpstr>
      <vt:lpstr>Cop 21 all concerned!</vt:lpstr>
      <vt:lpstr>Animals in the area surrounding Tousson</vt:lpstr>
      <vt:lpstr>Présentation PowerPoint</vt:lpstr>
      <vt:lpstr>Présentation PowerPoint</vt:lpstr>
      <vt:lpstr>Map of our school</vt:lpstr>
      <vt:lpstr>Let’s Play!! …word searches</vt:lpstr>
      <vt:lpstr>French children are proud to present their first newspaper 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écoliers déchainés ! </dc:title>
  <dc:creator>Ecole3</dc:creator>
  <cp:lastModifiedBy>Ecole3</cp:lastModifiedBy>
  <cp:revision>55</cp:revision>
  <cp:lastPrinted>2016-02-17T17:23:13Z</cp:lastPrinted>
  <dcterms:created xsi:type="dcterms:W3CDTF">2016-02-15T20:41:31Z</dcterms:created>
  <dcterms:modified xsi:type="dcterms:W3CDTF">2016-02-17T17:48:24Z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