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D15B3-EF4F-4687-94F1-06265C41F511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2DB88-2297-458D-BEF8-A1C7F5C01D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96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2DB88-2297-458D-BEF8-A1C7F5C01DC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7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268-7930-41AD-86DB-B1A9906EE2E9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2FCE-0791-4A2C-BD43-F3945F070C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34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268-7930-41AD-86DB-B1A9906EE2E9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2FCE-0791-4A2C-BD43-F3945F070C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73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268-7930-41AD-86DB-B1A9906EE2E9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2FCE-0791-4A2C-BD43-F3945F070C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16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268-7930-41AD-86DB-B1A9906EE2E9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2FCE-0791-4A2C-BD43-F3945F070C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3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268-7930-41AD-86DB-B1A9906EE2E9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2FCE-0791-4A2C-BD43-F3945F070C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66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268-7930-41AD-86DB-B1A9906EE2E9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2FCE-0791-4A2C-BD43-F3945F070C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3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268-7930-41AD-86DB-B1A9906EE2E9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2FCE-0791-4A2C-BD43-F3945F070C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96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268-7930-41AD-86DB-B1A9906EE2E9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2FCE-0791-4A2C-BD43-F3945F070C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18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268-7930-41AD-86DB-B1A9906EE2E9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2FCE-0791-4A2C-BD43-F3945F070C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6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268-7930-41AD-86DB-B1A9906EE2E9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2FCE-0791-4A2C-BD43-F3945F070C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6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268-7930-41AD-86DB-B1A9906EE2E9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2FCE-0791-4A2C-BD43-F3945F070C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50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B9268-7930-41AD-86DB-B1A9906EE2E9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2FCE-0791-4A2C-BD43-F3945F070C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31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5.jpe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audio" Target="../media/media2.wav"/><Relationship Id="rId9" Type="http://schemas.openxmlformats.org/officeDocument/2006/relationships/image" Target="../media/image1.jpeg"/><Relationship Id="rId1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wav"/><Relationship Id="rId13" Type="http://schemas.microsoft.com/office/2007/relationships/media" Target="../media/media9.wav"/><Relationship Id="rId18" Type="http://schemas.openxmlformats.org/officeDocument/2006/relationships/audio" Target="../media/media11.wav"/><Relationship Id="rId26" Type="http://schemas.openxmlformats.org/officeDocument/2006/relationships/image" Target="../media/image10.png"/><Relationship Id="rId3" Type="http://schemas.microsoft.com/office/2007/relationships/media" Target="../media/media5.wav"/><Relationship Id="rId21" Type="http://schemas.openxmlformats.org/officeDocument/2006/relationships/slideLayout" Target="../slideLayouts/slideLayout2.xml"/><Relationship Id="rId7" Type="http://schemas.microsoft.com/office/2007/relationships/media" Target="../media/media7.wav"/><Relationship Id="rId12" Type="http://schemas.openxmlformats.org/officeDocument/2006/relationships/audio" Target="../media/media1.wav"/><Relationship Id="rId17" Type="http://schemas.microsoft.com/office/2007/relationships/media" Target="../media/media11.wav"/><Relationship Id="rId25" Type="http://schemas.openxmlformats.org/officeDocument/2006/relationships/image" Target="../media/image13.jpeg"/><Relationship Id="rId2" Type="http://schemas.openxmlformats.org/officeDocument/2006/relationships/audio" Target="../media/media4.wav"/><Relationship Id="rId16" Type="http://schemas.openxmlformats.org/officeDocument/2006/relationships/audio" Target="../media/media10.wav"/><Relationship Id="rId20" Type="http://schemas.openxmlformats.org/officeDocument/2006/relationships/audio" Target="../media/media12.wav"/><Relationship Id="rId29" Type="http://schemas.openxmlformats.org/officeDocument/2006/relationships/image" Target="../media/image16.jpeg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11" Type="http://schemas.microsoft.com/office/2007/relationships/media" Target="../media/media1.wav"/><Relationship Id="rId24" Type="http://schemas.openxmlformats.org/officeDocument/2006/relationships/image" Target="../media/image12.jpeg"/><Relationship Id="rId5" Type="http://schemas.microsoft.com/office/2007/relationships/media" Target="../media/media6.wav"/><Relationship Id="rId15" Type="http://schemas.microsoft.com/office/2007/relationships/media" Target="../media/media10.wav"/><Relationship Id="rId23" Type="http://schemas.openxmlformats.org/officeDocument/2006/relationships/image" Target="../media/image11.jpeg"/><Relationship Id="rId28" Type="http://schemas.openxmlformats.org/officeDocument/2006/relationships/image" Target="../media/image15.jpeg"/><Relationship Id="rId10" Type="http://schemas.openxmlformats.org/officeDocument/2006/relationships/audio" Target="../media/media8.wav"/><Relationship Id="rId19" Type="http://schemas.microsoft.com/office/2007/relationships/media" Target="../media/media12.wav"/><Relationship Id="rId4" Type="http://schemas.openxmlformats.org/officeDocument/2006/relationships/audio" Target="../media/media5.wav"/><Relationship Id="rId9" Type="http://schemas.microsoft.com/office/2007/relationships/media" Target="../media/media8.wav"/><Relationship Id="rId14" Type="http://schemas.openxmlformats.org/officeDocument/2006/relationships/audio" Target="../media/media9.wav"/><Relationship Id="rId22" Type="http://schemas.openxmlformats.org/officeDocument/2006/relationships/image" Target="../media/image1.jpeg"/><Relationship Id="rId27" Type="http://schemas.openxmlformats.org/officeDocument/2006/relationships/image" Target="../media/image14.jpeg"/><Relationship Id="rId30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av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jpeg"/><Relationship Id="rId3" Type="http://schemas.microsoft.com/office/2007/relationships/media" Target="../media/media14.wav"/><Relationship Id="rId21" Type="http://schemas.openxmlformats.org/officeDocument/2006/relationships/image" Target="../media/image23.jpeg"/><Relationship Id="rId7" Type="http://schemas.microsoft.com/office/2007/relationships/media" Target="../media/media16.wav"/><Relationship Id="rId12" Type="http://schemas.openxmlformats.org/officeDocument/2006/relationships/audio" Target="../media/media18.wav"/><Relationship Id="rId17" Type="http://schemas.openxmlformats.org/officeDocument/2006/relationships/image" Target="../media/image19.jpeg"/><Relationship Id="rId2" Type="http://schemas.openxmlformats.org/officeDocument/2006/relationships/audio" Target="../media/media13.wav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11" Type="http://schemas.microsoft.com/office/2007/relationships/media" Target="../media/media18.wav"/><Relationship Id="rId24" Type="http://schemas.openxmlformats.org/officeDocument/2006/relationships/image" Target="../media/image7.png"/><Relationship Id="rId5" Type="http://schemas.microsoft.com/office/2007/relationships/media" Target="../media/media15.wav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audio" Target="../media/media17.wav"/><Relationship Id="rId19" Type="http://schemas.openxmlformats.org/officeDocument/2006/relationships/image" Target="../media/image21.jpeg"/><Relationship Id="rId4" Type="http://schemas.openxmlformats.org/officeDocument/2006/relationships/audio" Target="../media/media14.wav"/><Relationship Id="rId9" Type="http://schemas.microsoft.com/office/2007/relationships/media" Target="../media/media17.wav"/><Relationship Id="rId14" Type="http://schemas.openxmlformats.org/officeDocument/2006/relationships/image" Target="../media/image1.jpeg"/><Relationship Id="rId2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wav"/><Relationship Id="rId13" Type="http://schemas.microsoft.com/office/2007/relationships/media" Target="../media/media24.wav"/><Relationship Id="rId18" Type="http://schemas.openxmlformats.org/officeDocument/2006/relationships/image" Target="../media/image28.jpeg"/><Relationship Id="rId3" Type="http://schemas.microsoft.com/office/2007/relationships/media" Target="../media/media20.wav"/><Relationship Id="rId21" Type="http://schemas.openxmlformats.org/officeDocument/2006/relationships/image" Target="../media/image31.png"/><Relationship Id="rId7" Type="http://schemas.microsoft.com/office/2007/relationships/media" Target="../media/media22.wav"/><Relationship Id="rId12" Type="http://schemas.openxmlformats.org/officeDocument/2006/relationships/audio" Target="../media/media2.wav"/><Relationship Id="rId17" Type="http://schemas.openxmlformats.org/officeDocument/2006/relationships/image" Target="../media/image27.jpeg"/><Relationship Id="rId25" Type="http://schemas.openxmlformats.org/officeDocument/2006/relationships/image" Target="../media/image7.png"/><Relationship Id="rId2" Type="http://schemas.openxmlformats.org/officeDocument/2006/relationships/audio" Target="../media/media19.wav"/><Relationship Id="rId16" Type="http://schemas.openxmlformats.org/officeDocument/2006/relationships/image" Target="../media/image26.jpeg"/><Relationship Id="rId20" Type="http://schemas.openxmlformats.org/officeDocument/2006/relationships/image" Target="../media/image30.png"/><Relationship Id="rId1" Type="http://schemas.microsoft.com/office/2007/relationships/media" Target="../media/media19.wav"/><Relationship Id="rId6" Type="http://schemas.openxmlformats.org/officeDocument/2006/relationships/audio" Target="../media/media21.wav"/><Relationship Id="rId11" Type="http://schemas.microsoft.com/office/2007/relationships/media" Target="../media/media2.wav"/><Relationship Id="rId24" Type="http://schemas.openxmlformats.org/officeDocument/2006/relationships/image" Target="../media/image34.png"/><Relationship Id="rId5" Type="http://schemas.microsoft.com/office/2007/relationships/media" Target="../media/media21.wav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3.png"/><Relationship Id="rId10" Type="http://schemas.openxmlformats.org/officeDocument/2006/relationships/audio" Target="../media/media23.wav"/><Relationship Id="rId19" Type="http://schemas.openxmlformats.org/officeDocument/2006/relationships/image" Target="../media/image29.jpeg"/><Relationship Id="rId4" Type="http://schemas.openxmlformats.org/officeDocument/2006/relationships/audio" Target="../media/media20.wav"/><Relationship Id="rId9" Type="http://schemas.microsoft.com/office/2007/relationships/media" Target="../media/media23.wav"/><Relationship Id="rId14" Type="http://schemas.openxmlformats.org/officeDocument/2006/relationships/audio" Target="../media/media24.wav"/><Relationship Id="rId2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Local </a:t>
            </a:r>
            <a:r>
              <a:rPr lang="fr-FR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Biodiversity</a:t>
            </a:r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i="1" dirty="0" smtClean="0">
                <a:solidFill>
                  <a:schemeClr val="bg1"/>
                </a:solidFill>
              </a:rPr>
              <a:t>by </a:t>
            </a:r>
            <a:r>
              <a:rPr lang="fr-FR" sz="4000" i="1" dirty="0" err="1" smtClean="0">
                <a:solidFill>
                  <a:schemeClr val="bg1"/>
                </a:solidFill>
              </a:rPr>
              <a:t>Tousson</a:t>
            </a:r>
            <a:r>
              <a:rPr lang="fr-FR" sz="4000" i="1" dirty="0" smtClean="0">
                <a:solidFill>
                  <a:schemeClr val="bg1"/>
                </a:solidFill>
              </a:rPr>
              <a:t> </a:t>
            </a:r>
            <a:r>
              <a:rPr lang="fr-FR" sz="4000" i="1" dirty="0" err="1" smtClean="0">
                <a:solidFill>
                  <a:schemeClr val="bg1"/>
                </a:solidFill>
              </a:rPr>
              <a:t>from</a:t>
            </a:r>
            <a:r>
              <a:rPr lang="fr-FR" sz="4000" i="1" dirty="0" smtClean="0">
                <a:solidFill>
                  <a:schemeClr val="bg1"/>
                </a:solidFill>
              </a:rPr>
              <a:t> France</a:t>
            </a:r>
            <a:endParaRPr lang="fr-FR" sz="4000" i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259577" cy="2010165"/>
          </a:xfrm>
        </p:spPr>
      </p:pic>
      <p:cxnSp>
        <p:nvCxnSpPr>
          <p:cNvPr id="6" name="Connecteur droit avec flèche 5"/>
          <p:cNvCxnSpPr/>
          <p:nvPr/>
        </p:nvCxnSpPr>
        <p:spPr>
          <a:xfrm flipH="1">
            <a:off x="1043608" y="1124744"/>
            <a:ext cx="2592288" cy="72008"/>
          </a:xfrm>
          <a:prstGeom prst="straightConnector1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94636"/>
            <a:ext cx="2915816" cy="2186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2410125"/>
            <a:ext cx="2915816" cy="530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1° </a:t>
            </a:r>
            <a:r>
              <a:rPr lang="fr-FR" b="1" dirty="0" err="1">
                <a:solidFill>
                  <a:schemeClr val="tx1"/>
                </a:solidFill>
              </a:rPr>
              <a:t>Locate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Tousson</a:t>
            </a:r>
            <a:r>
              <a:rPr lang="fr-FR" b="1" dirty="0">
                <a:solidFill>
                  <a:schemeClr val="tx1"/>
                </a:solidFill>
              </a:rPr>
              <a:t> in France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47036"/>
            <a:ext cx="2448272" cy="36759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33592" y="1556792"/>
            <a:ext cx="5472608" cy="853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2200" b="1" i="1" dirty="0">
                <a:solidFill>
                  <a:schemeClr val="tx1"/>
                </a:solidFill>
              </a:rPr>
              <a:t>vocabulary </a:t>
            </a:r>
            <a:r>
              <a:rPr lang="en-US" sz="2200" b="1" i="1" dirty="0" smtClean="0">
                <a:solidFill>
                  <a:schemeClr val="tx1"/>
                </a:solidFill>
              </a:rPr>
              <a:t> on what </a:t>
            </a:r>
            <a:r>
              <a:rPr lang="en-US" sz="2200" b="1" i="1" dirty="0">
                <a:solidFill>
                  <a:schemeClr val="tx1"/>
                </a:solidFill>
              </a:rPr>
              <a:t>can be seen in the area</a:t>
            </a:r>
          </a:p>
          <a:p>
            <a:pPr algn="ctr"/>
            <a:endParaRPr lang="fr-FR" sz="22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3419872" y="5626985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2° </a:t>
            </a:r>
            <a:r>
              <a:rPr lang="fr-FR" dirty="0" err="1" smtClean="0"/>
              <a:t>forest</a:t>
            </a:r>
            <a:r>
              <a:rPr lang="fr-FR" dirty="0" smtClean="0"/>
              <a:t> </a:t>
            </a:r>
            <a:r>
              <a:rPr lang="fr-FR" dirty="0" err="1" smtClean="0"/>
              <a:t>vocabulary</a:t>
            </a:r>
            <a:endParaRPr lang="fr-FR" dirty="0"/>
          </a:p>
        </p:txBody>
      </p:sp>
      <p:pic>
        <p:nvPicPr>
          <p:cNvPr id="12" name="Image 11" descr="F:\DCIM\100OLYMP\P4190407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97" y="3755254"/>
            <a:ext cx="2880320" cy="20877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944197" y="5229200"/>
            <a:ext cx="2880320" cy="39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3°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vocabulary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944197" y="6059033"/>
            <a:ext cx="2880320" cy="538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err="1" smtClean="0">
                <a:solidFill>
                  <a:schemeClr val="tx1"/>
                </a:solidFill>
              </a:rPr>
              <a:t>With</a:t>
            </a:r>
            <a:r>
              <a:rPr lang="fr-FR" b="1" i="1" dirty="0" smtClean="0">
                <a:solidFill>
                  <a:schemeClr val="tx1"/>
                </a:solidFill>
              </a:rPr>
              <a:t> </a:t>
            </a:r>
            <a:r>
              <a:rPr lang="fr-FR" b="1" i="1" dirty="0" err="1" smtClean="0">
                <a:solidFill>
                  <a:schemeClr val="tx1"/>
                </a:solidFill>
              </a:rPr>
              <a:t>children</a:t>
            </a:r>
            <a:r>
              <a:rPr lang="fr-FR" b="1" i="1" dirty="0" smtClean="0">
                <a:solidFill>
                  <a:schemeClr val="tx1"/>
                </a:solidFill>
              </a:rPr>
              <a:t> </a:t>
            </a:r>
            <a:r>
              <a:rPr lang="fr-FR" b="1" i="1" dirty="0" err="1" smtClean="0">
                <a:solidFill>
                  <a:schemeClr val="tx1"/>
                </a:solidFill>
              </a:rPr>
              <a:t>voices</a:t>
            </a:r>
            <a:endParaRPr lang="fr-FR" b="1" i="1" dirty="0">
              <a:solidFill>
                <a:schemeClr val="tx1"/>
              </a:solidFill>
            </a:endParaRPr>
          </a:p>
        </p:txBody>
      </p:sp>
      <p:pic>
        <p:nvPicPr>
          <p:cNvPr id="1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31096" y="4998180"/>
            <a:ext cx="609600" cy="609600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74265" y="3971898"/>
            <a:ext cx="609600" cy="609600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39752" y="2949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5040560" cy="1224136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Tousson</a:t>
            </a:r>
            <a:r>
              <a:rPr lang="en-US" sz="4000" b="1" dirty="0" smtClean="0">
                <a:solidFill>
                  <a:schemeClr val="bg1"/>
                </a:solidFill>
              </a:rPr>
              <a:t> is a charming village, 70 km from Paris.</a:t>
            </a:r>
            <a:endParaRPr lang="fr-FR" sz="4000" b="1" u="sng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44008" y="3429000"/>
            <a:ext cx="3888431" cy="2880320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In the </a:t>
            </a:r>
            <a:r>
              <a:rPr lang="fr-FR" b="1" dirty="0" err="1" smtClean="0">
                <a:solidFill>
                  <a:schemeClr val="bg1"/>
                </a:solidFill>
              </a:rPr>
              <a:t>surounding</a:t>
            </a:r>
            <a:r>
              <a:rPr lang="fr-FR" b="1" dirty="0" smtClean="0">
                <a:solidFill>
                  <a:schemeClr val="bg1"/>
                </a:solidFill>
              </a:rPr>
              <a:t> of </a:t>
            </a:r>
            <a:r>
              <a:rPr lang="fr-FR" b="1" dirty="0" err="1" smtClean="0">
                <a:solidFill>
                  <a:schemeClr val="bg1"/>
                </a:solidFill>
              </a:rPr>
              <a:t>our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school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there</a:t>
            </a:r>
            <a:r>
              <a:rPr lang="fr-FR" b="1" dirty="0" smtClean="0">
                <a:solidFill>
                  <a:schemeClr val="bg1"/>
                </a:solidFill>
              </a:rPr>
              <a:t> are </a:t>
            </a:r>
            <a:r>
              <a:rPr lang="fr-FR" b="1" dirty="0" err="1" smtClean="0">
                <a:solidFill>
                  <a:schemeClr val="bg1"/>
                </a:solidFill>
              </a:rPr>
              <a:t>fields</a:t>
            </a:r>
            <a:r>
              <a:rPr lang="fr-FR" b="1" dirty="0" smtClean="0">
                <a:solidFill>
                  <a:schemeClr val="bg1"/>
                </a:solidFill>
              </a:rPr>
              <a:t> and </a:t>
            </a:r>
            <a:r>
              <a:rPr lang="fr-FR" b="1" dirty="0" err="1" smtClean="0">
                <a:solidFill>
                  <a:schemeClr val="bg1"/>
                </a:solidFill>
              </a:rPr>
              <a:t>forests</a:t>
            </a:r>
            <a:r>
              <a:rPr lang="fr-FR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Tousson</a:t>
            </a:r>
            <a:r>
              <a:rPr lang="en-US" b="1" dirty="0" smtClean="0">
                <a:solidFill>
                  <a:schemeClr val="bg1"/>
                </a:solidFill>
              </a:rPr>
              <a:t> is 8 km from the famous Fontainebleau forest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1026" name="Picture 2" descr="C:\Users\Ecole3\Pictures\e-twinning\projet local biodiversity\tousson paris 70 k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2880320" cy="279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avec flèche vers la droite 4"/>
          <p:cNvSpPr/>
          <p:nvPr/>
        </p:nvSpPr>
        <p:spPr>
          <a:xfrm>
            <a:off x="1763688" y="2420888"/>
            <a:ext cx="5184576" cy="864096"/>
          </a:xfrm>
          <a:prstGeom prst="rightArrowCallou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TOUSSON</a:t>
            </a:r>
            <a:endParaRPr lang="fr-FR" sz="5400" dirty="0"/>
          </a:p>
        </p:txBody>
      </p:sp>
      <p:pic>
        <p:nvPicPr>
          <p:cNvPr id="1028" name="Picture 4" descr="C:\Users\Ecole3\Pictures\e-twinning\projet local biodiversity\tousson plan vue satélit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9" y="4509120"/>
            <a:ext cx="4331164" cy="208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638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42148" y="274638"/>
            <a:ext cx="5044652" cy="1143000"/>
          </a:xfrm>
        </p:spPr>
        <p:txBody>
          <a:bodyPr/>
          <a:lstStyle/>
          <a:p>
            <a:r>
              <a:rPr lang="fr-FR" dirty="0" smtClean="0"/>
              <a:t>FOREST </a:t>
            </a:r>
            <a:r>
              <a:rPr lang="fr-FR" sz="3600" i="1" dirty="0" err="1" smtClean="0"/>
              <a:t>vocabulary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2004256" cy="3560809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20" y="2924944"/>
            <a:ext cx="2736226" cy="205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èche gauche 5"/>
          <p:cNvSpPr/>
          <p:nvPr/>
        </p:nvSpPr>
        <p:spPr>
          <a:xfrm>
            <a:off x="4623437" y="3969082"/>
            <a:ext cx="1440160" cy="1008112"/>
          </a:xfrm>
          <a:prstGeom prst="left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branches </a:t>
            </a:r>
            <a:r>
              <a:rPr lang="en-US" sz="1400" dirty="0"/>
              <a:t>of the </a:t>
            </a:r>
            <a:r>
              <a:rPr lang="en-US" sz="1400" dirty="0" smtClean="0"/>
              <a:t>tree</a:t>
            </a:r>
            <a:endParaRPr lang="fr-FR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20" y="5157192"/>
            <a:ext cx="2403657" cy="135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èche gauche 9"/>
          <p:cNvSpPr/>
          <p:nvPr/>
        </p:nvSpPr>
        <p:spPr>
          <a:xfrm>
            <a:off x="4623437" y="5329656"/>
            <a:ext cx="1440160" cy="1008112"/>
          </a:xfrm>
          <a:prstGeom prst="left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leaves </a:t>
            </a:r>
            <a:r>
              <a:rPr lang="en-US" sz="1400" dirty="0"/>
              <a:t>of the tree</a:t>
            </a:r>
            <a:endParaRPr lang="fr-FR" sz="1400" dirty="0"/>
          </a:p>
        </p:txBody>
      </p:sp>
      <p:pic>
        <p:nvPicPr>
          <p:cNvPr id="12" name="Picture 4" descr="C:\Users\Ecole3\Pictures\e-twinning\projet local biodiversity\tousson plan vue satélitt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8" y="188640"/>
            <a:ext cx="388330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avec flèche vers le bas 6"/>
          <p:cNvSpPr/>
          <p:nvPr/>
        </p:nvSpPr>
        <p:spPr>
          <a:xfrm>
            <a:off x="1241341" y="1123937"/>
            <a:ext cx="979976" cy="504056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TOUSSON</a:t>
            </a:r>
            <a:endParaRPr lang="fr-FR" sz="1200" dirty="0"/>
          </a:p>
        </p:txBody>
      </p:sp>
      <p:sp>
        <p:nvSpPr>
          <p:cNvPr id="14" name="Rectangle avec flèche vers le bas 13"/>
          <p:cNvSpPr/>
          <p:nvPr/>
        </p:nvSpPr>
        <p:spPr>
          <a:xfrm>
            <a:off x="611560" y="620688"/>
            <a:ext cx="979976" cy="504056"/>
          </a:xfrm>
          <a:prstGeom prst="downArrowCallou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i="1" dirty="0" err="1" smtClean="0">
                <a:solidFill>
                  <a:schemeClr val="bg1">
                    <a:lumMod val="65000"/>
                  </a:schemeClr>
                </a:solidFill>
              </a:rPr>
              <a:t>fields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avec flèche vers le bas 14"/>
          <p:cNvSpPr/>
          <p:nvPr/>
        </p:nvSpPr>
        <p:spPr>
          <a:xfrm>
            <a:off x="2751590" y="620688"/>
            <a:ext cx="979976" cy="504056"/>
          </a:xfrm>
          <a:prstGeom prst="down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Forest</a:t>
            </a:r>
            <a:endParaRPr lang="fr-FR" sz="1200" b="1" dirty="0"/>
          </a:p>
        </p:txBody>
      </p:sp>
      <p:cxnSp>
        <p:nvCxnSpPr>
          <p:cNvPr id="13" name="Connecteur droit avec flèche 12"/>
          <p:cNvCxnSpPr>
            <a:stCxn id="15" idx="1"/>
          </p:cNvCxnSpPr>
          <p:nvPr/>
        </p:nvCxnSpPr>
        <p:spPr>
          <a:xfrm flipH="1">
            <a:off x="1835696" y="784448"/>
            <a:ext cx="915894" cy="228451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97" y="1368334"/>
            <a:ext cx="2823651" cy="188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avec flèche vers le haut 15"/>
          <p:cNvSpPr/>
          <p:nvPr/>
        </p:nvSpPr>
        <p:spPr>
          <a:xfrm>
            <a:off x="7236296" y="3208448"/>
            <a:ext cx="1152128" cy="504056"/>
          </a:xfrm>
          <a:prstGeom prst="upArrow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trunk</a:t>
            </a:r>
            <a:endParaRPr lang="fr-FR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252" y="5157192"/>
            <a:ext cx="2818168" cy="151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14" y="3794015"/>
            <a:ext cx="1762540" cy="117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444208" y="4381594"/>
            <a:ext cx="1031214" cy="4155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bark</a:t>
            </a:r>
            <a:endParaRPr lang="fr-FR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426766" y="1018393"/>
            <a:ext cx="609600" cy="60960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532948" y="1621904"/>
            <a:ext cx="609600" cy="609600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04474" y="5912662"/>
            <a:ext cx="609600" cy="609600"/>
          </a:xfrm>
          <a:prstGeom prst="rect">
            <a:avLst/>
          </a:prstGeom>
        </p:spPr>
      </p:pic>
      <p:pic>
        <p:nvPicPr>
          <p:cNvPr id="17" name="Son enregistré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201727" y="6027690"/>
            <a:ext cx="609600" cy="609600"/>
          </a:xfrm>
          <a:prstGeom prst="rect">
            <a:avLst/>
          </a:prstGeom>
        </p:spPr>
      </p:pic>
      <p:pic>
        <p:nvPicPr>
          <p:cNvPr id="23" name="Son enregistré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76579" y="894637"/>
            <a:ext cx="609600" cy="609600"/>
          </a:xfrm>
          <a:prstGeom prst="rect">
            <a:avLst/>
          </a:prstGeom>
        </p:spPr>
      </p:pic>
      <p:pic>
        <p:nvPicPr>
          <p:cNvPr id="24" name="Son enregistré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297211" y="697935"/>
            <a:ext cx="609600" cy="609600"/>
          </a:xfrm>
          <a:prstGeom prst="rect">
            <a:avLst/>
          </a:prstGeom>
        </p:spPr>
      </p:pic>
      <p:pic>
        <p:nvPicPr>
          <p:cNvPr id="25" name="Son enregistré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606019" y="4359573"/>
            <a:ext cx="609600" cy="609600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55776" y="2926588"/>
            <a:ext cx="609600" cy="609600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350215" y="1504237"/>
            <a:ext cx="609600" cy="609600"/>
          </a:xfrm>
          <a:prstGeom prst="rect">
            <a:avLst/>
          </a:prstGeom>
        </p:spPr>
      </p:pic>
      <p:pic>
        <p:nvPicPr>
          <p:cNvPr id="22" name="Son enregistré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444208" y="51447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6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8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1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3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83264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vocabulary of </a:t>
            </a:r>
            <a:r>
              <a:rPr lang="en-US" dirty="0" smtClean="0"/>
              <a:t>the forest in </a:t>
            </a:r>
            <a:r>
              <a:rPr lang="en-US" b="1" u="sng" dirty="0"/>
              <a:t>autumn</a:t>
            </a:r>
            <a:r>
              <a:rPr lang="en-US" dirty="0"/>
              <a:t> 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700402" cy="194757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1294886" cy="1944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164" y="1500875"/>
            <a:ext cx="1465175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>
                <a:solidFill>
                  <a:schemeClr val="bg1"/>
                </a:solidFill>
              </a:rPr>
              <a:t>wildflowers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63" y="1417892"/>
            <a:ext cx="3327911" cy="18722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64904"/>
            <a:ext cx="2576149" cy="14503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15032" y="1268761"/>
            <a:ext cx="2160240" cy="61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Wild </a:t>
            </a:r>
            <a:r>
              <a:rPr lang="fr-FR" sz="2000" b="1" dirty="0" err="1" smtClean="0"/>
              <a:t>apples</a:t>
            </a:r>
            <a:r>
              <a:rPr lang="fr-FR" sz="2000" b="1" dirty="0" smtClean="0"/>
              <a:t>!</a:t>
            </a:r>
            <a:endParaRPr lang="fr-FR" sz="20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06732"/>
            <a:ext cx="2876325" cy="16181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2481022"/>
            <a:ext cx="2876325" cy="44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/>
              <a:t>chestnuts</a:t>
            </a:r>
            <a:endParaRPr lang="fr-FR" sz="2000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2" y="4121789"/>
            <a:ext cx="3847356" cy="25649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85415" y="4381290"/>
            <a:ext cx="1378365" cy="543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/>
              <a:t>rocks</a:t>
            </a:r>
            <a:endParaRPr lang="fr-FR" sz="2200" b="1" dirty="0"/>
          </a:p>
        </p:txBody>
      </p:sp>
      <p:sp>
        <p:nvSpPr>
          <p:cNvPr id="15" name="Rectangle 14"/>
          <p:cNvSpPr/>
          <p:nvPr/>
        </p:nvSpPr>
        <p:spPr>
          <a:xfrm>
            <a:off x="4139952" y="4109444"/>
            <a:ext cx="1718608" cy="2564904"/>
          </a:xfrm>
          <a:prstGeom prst="rect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Lots of </a:t>
            </a:r>
            <a:r>
              <a:rPr lang="en-US" sz="2000" b="1" dirty="0"/>
              <a:t>rocks </a:t>
            </a:r>
            <a:r>
              <a:rPr lang="en-US" sz="2000" b="1" dirty="0" smtClean="0"/>
              <a:t>in </a:t>
            </a:r>
            <a:r>
              <a:rPr lang="en-US" sz="2000" b="1" dirty="0"/>
              <a:t>the Fontainebleau forest </a:t>
            </a:r>
            <a:r>
              <a:rPr lang="en-US" sz="2000" b="1" dirty="0" smtClean="0"/>
              <a:t> look like animals</a:t>
            </a:r>
            <a:r>
              <a:rPr lang="en-US" sz="2000" b="1" dirty="0"/>
              <a:t>: </a:t>
            </a:r>
            <a:r>
              <a:rPr lang="en-US" sz="2000" b="1" dirty="0" smtClean="0"/>
              <a:t> can you see a </a:t>
            </a:r>
            <a:r>
              <a:rPr lang="en-US" sz="2000" b="1" dirty="0"/>
              <a:t>crocodile head </a:t>
            </a:r>
            <a:r>
              <a:rPr lang="en-US" sz="2000" b="1" dirty="0" smtClean="0"/>
              <a:t>here?</a:t>
            </a:r>
            <a:endParaRPr lang="fr-FR" sz="2000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97" y="5099441"/>
            <a:ext cx="2799449" cy="157490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39" y="4560950"/>
            <a:ext cx="1468361" cy="8260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73897" y="4381290"/>
            <a:ext cx="1501742" cy="718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W</a:t>
            </a:r>
            <a:r>
              <a:rPr lang="fr-FR" b="1" dirty="0" smtClean="0">
                <a:solidFill>
                  <a:schemeClr val="tx1"/>
                </a:solidFill>
              </a:rPr>
              <a:t>ild </a:t>
            </a:r>
            <a:r>
              <a:rPr lang="fr-FR" b="1" dirty="0" err="1">
                <a:solidFill>
                  <a:schemeClr val="tx1"/>
                </a:solidFill>
              </a:rPr>
              <a:t>mushrooms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85951" y="2680500"/>
            <a:ext cx="609600" cy="609600"/>
          </a:xfrm>
          <a:prstGeom prst="rect">
            <a:avLst/>
          </a:prstGeom>
        </p:spPr>
      </p:pic>
      <p:pic>
        <p:nvPicPr>
          <p:cNvPr id="19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214804" y="1744396"/>
            <a:ext cx="609600" cy="609600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214804" y="4973983"/>
            <a:ext cx="609600" cy="609600"/>
          </a:xfrm>
          <a:prstGeom prst="rect">
            <a:avLst/>
          </a:prstGeom>
        </p:spPr>
      </p:pic>
      <p:pic>
        <p:nvPicPr>
          <p:cNvPr id="23" name="Son enregistré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025645" y="659161"/>
            <a:ext cx="609600" cy="609600"/>
          </a:xfrm>
          <a:prstGeom prst="rect">
            <a:avLst/>
          </a:prstGeom>
        </p:spPr>
      </p:pic>
      <p:pic>
        <p:nvPicPr>
          <p:cNvPr id="24" name="Son enregistré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3632" y="245074"/>
            <a:ext cx="609600" cy="609600"/>
          </a:xfrm>
          <a:prstGeom prst="rect">
            <a:avLst/>
          </a:prstGeom>
        </p:spPr>
      </p:pic>
      <p:pic>
        <p:nvPicPr>
          <p:cNvPr id="21" name="Son enregistré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969797" y="3884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5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1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1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8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5936" y="307829"/>
            <a:ext cx="4834880" cy="854968"/>
          </a:xfrm>
        </p:spPr>
        <p:txBody>
          <a:bodyPr/>
          <a:lstStyle/>
          <a:p>
            <a:r>
              <a:rPr lang="fr-FR" b="1" dirty="0" smtClean="0"/>
              <a:t>Fields </a:t>
            </a:r>
            <a:r>
              <a:rPr lang="fr-FR" b="1" dirty="0" err="1" smtClean="0"/>
              <a:t>vocabulary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54444"/>
            <a:ext cx="3870499" cy="1872208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204864"/>
            <a:ext cx="2736304" cy="1946196"/>
          </a:xfrm>
        </p:spPr>
      </p:pic>
      <p:sp>
        <p:nvSpPr>
          <p:cNvPr id="7" name="Rectangle 6"/>
          <p:cNvSpPr/>
          <p:nvPr/>
        </p:nvSpPr>
        <p:spPr>
          <a:xfrm>
            <a:off x="395536" y="260648"/>
            <a:ext cx="360040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Tousson</a:t>
            </a:r>
            <a:r>
              <a:rPr lang="en-US" sz="2000" b="1" dirty="0" smtClean="0">
                <a:solidFill>
                  <a:schemeClr val="tx1"/>
                </a:solidFill>
              </a:rPr>
              <a:t> village is </a:t>
            </a:r>
            <a:r>
              <a:rPr lang="en-US" sz="2000" b="1" dirty="0">
                <a:solidFill>
                  <a:schemeClr val="tx1"/>
                </a:solidFill>
              </a:rPr>
              <a:t>part of a protected park called "</a:t>
            </a:r>
            <a:r>
              <a:rPr lang="en-US" sz="2000" b="1" dirty="0" err="1">
                <a:solidFill>
                  <a:schemeClr val="tx1"/>
                </a:solidFill>
              </a:rPr>
              <a:t>gâtinais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park</a:t>
            </a:r>
            <a:r>
              <a:rPr lang="en-US" sz="2000" b="1" dirty="0">
                <a:solidFill>
                  <a:schemeClr val="tx1"/>
                </a:solidFill>
              </a:rPr>
              <a:t>"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044" y="1364164"/>
            <a:ext cx="4536504" cy="72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 </a:t>
            </a:r>
            <a:r>
              <a:rPr lang="en-US" sz="2000" b="1" dirty="0">
                <a:solidFill>
                  <a:schemeClr val="tx1"/>
                </a:solidFill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</a:rPr>
              <a:t>fields </a:t>
            </a:r>
            <a:r>
              <a:rPr lang="en-US" sz="2000" b="1" dirty="0">
                <a:solidFill>
                  <a:schemeClr val="tx1"/>
                </a:solidFill>
              </a:rPr>
              <a:t>around </a:t>
            </a:r>
            <a:r>
              <a:rPr lang="en-US" sz="2000" b="1" dirty="0" err="1">
                <a:solidFill>
                  <a:schemeClr val="tx1"/>
                </a:solidFill>
              </a:rPr>
              <a:t>Tousson</a:t>
            </a:r>
            <a:r>
              <a:rPr lang="en-US" sz="2000" b="1" dirty="0">
                <a:solidFill>
                  <a:schemeClr val="tx1"/>
                </a:solidFill>
              </a:rPr>
              <a:t> we </a:t>
            </a:r>
            <a:r>
              <a:rPr lang="en-US" sz="2000" b="1" dirty="0" smtClean="0">
                <a:solidFill>
                  <a:schemeClr val="tx1"/>
                </a:solidFill>
              </a:rPr>
              <a:t>can see growing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36" y="2708920"/>
            <a:ext cx="2209800" cy="17068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3429000"/>
            <a:ext cx="2016224" cy="709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Sugar beet (and a roe deer)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7" y="4674229"/>
            <a:ext cx="1970717" cy="17562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3177" y="4653136"/>
            <a:ext cx="1970717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Oilseed rape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95323"/>
            <a:ext cx="2566617" cy="17141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15816" y="5157192"/>
            <a:ext cx="144016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Barley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17" y="4655590"/>
            <a:ext cx="2151275" cy="16865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24754" y="4674229"/>
            <a:ext cx="1075638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err="1" smtClean="0">
                <a:solidFill>
                  <a:schemeClr val="tx1"/>
                </a:solidFill>
              </a:rPr>
              <a:t>Wheat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83" y="3174227"/>
            <a:ext cx="2427523" cy="126283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25483" y="3174227"/>
            <a:ext cx="2427523" cy="609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u="sng" dirty="0" err="1" smtClean="0"/>
              <a:t>sunflowers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89" y="3189822"/>
            <a:ext cx="1655777" cy="122597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316417" y="3783712"/>
            <a:ext cx="688150" cy="63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u="sng" dirty="0" smtClean="0"/>
              <a:t>corn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2555776" y="3789040"/>
            <a:ext cx="1970717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Sugar beet</a:t>
            </a:r>
            <a:endParaRPr lang="fr-FR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805069" y="2813476"/>
            <a:ext cx="609600" cy="60960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355692" y="3095920"/>
            <a:ext cx="609600" cy="609600"/>
          </a:xfrm>
          <a:prstGeom prst="rect">
            <a:avLst/>
          </a:prstGeom>
        </p:spPr>
      </p:pic>
      <p:pic>
        <p:nvPicPr>
          <p:cNvPr id="23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567077" y="5106277"/>
            <a:ext cx="609600" cy="609600"/>
          </a:xfrm>
          <a:prstGeom prst="rect">
            <a:avLst/>
          </a:prstGeom>
        </p:spPr>
      </p:pic>
      <p:pic>
        <p:nvPicPr>
          <p:cNvPr id="24" name="Son enregistré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386336" y="5732530"/>
            <a:ext cx="609600" cy="609600"/>
          </a:xfrm>
          <a:prstGeom prst="rect">
            <a:avLst/>
          </a:prstGeom>
        </p:spPr>
      </p:pic>
      <p:pic>
        <p:nvPicPr>
          <p:cNvPr id="25" name="Son enregistré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69495" y="5157192"/>
            <a:ext cx="609600" cy="609600"/>
          </a:xfrm>
          <a:prstGeom prst="rect">
            <a:avLst/>
          </a:prstGeom>
        </p:spPr>
      </p:pic>
      <p:pic>
        <p:nvPicPr>
          <p:cNvPr id="27" name="Son enregistré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316417" y="947192"/>
            <a:ext cx="609600" cy="609600"/>
          </a:xfrm>
          <a:prstGeom prst="rect">
            <a:avLst/>
          </a:prstGeom>
        </p:spPr>
      </p:pic>
      <p:pic>
        <p:nvPicPr>
          <p:cNvPr id="28" name="Son enregistré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893923" y="3562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2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8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8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401</TotalTime>
  <Words>153</Words>
  <Application>Microsoft Office PowerPoint</Application>
  <PresentationFormat>Affichage à l'écran (4:3)</PresentationFormat>
  <Paragraphs>37</Paragraphs>
  <Slides>5</Slides>
  <Notes>1</Notes>
  <HiddenSlides>0</HiddenSlides>
  <MMClips>26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Local Biodiversity  by Tousson from France</vt:lpstr>
      <vt:lpstr>Tousson is a charming village, 70 km from Paris.</vt:lpstr>
      <vt:lpstr>FOREST vocabulary</vt:lpstr>
      <vt:lpstr>vocabulary of the forest in autumn </vt:lpstr>
      <vt:lpstr>Fields vocabulary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Tousson and his neighborhood : the forest</dc:title>
  <dc:creator>Ecole3</dc:creator>
  <cp:lastModifiedBy>Ecole3</cp:lastModifiedBy>
  <cp:revision>54</cp:revision>
  <dcterms:created xsi:type="dcterms:W3CDTF">2015-10-18T20:48:28Z</dcterms:created>
  <dcterms:modified xsi:type="dcterms:W3CDTF">2015-12-01T21:30:09Z</dcterms:modified>
</cp:coreProperties>
</file>