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vert="horz"/>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a:prstGeom prst="rect">
            <a:avLst/>
          </a:prstGeo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idx="1"/>
          </p:nvPr>
        </p:nvSpPr>
        <p:spPr>
          <a:xfrm>
            <a:off x="457200" y="1600200"/>
            <a:ext cx="8229600" cy="4525963"/>
          </a:xfrm>
          <a:prstGeom prst="rect">
            <a:avLst/>
          </a:prstGeom>
        </p:spPr>
        <p:txBody>
          <a:bodyPr vert="horz"/>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vert="horz"/>
          <a:lstStyle/>
          <a:p>
            <a:r>
              <a:rPr lang="it-IT" smtClean="0"/>
              <a:t>Fare clic per modificare stile</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381000"/>
            <a:ext cx="7772400" cy="1470025"/>
          </a:xfrm>
        </p:spPr>
        <p:txBody>
          <a:bodyPr/>
          <a:lstStyle/>
          <a:p>
            <a:r>
              <a:rPr lang="it-IT" b="1" i="1" dirty="0" smtClean="0">
                <a:latin typeface="Garamond"/>
              </a:rPr>
              <a:t>LA FEMME DANS L’EXPRESSIONNISME</a:t>
            </a:r>
            <a:endParaRPr lang="it-IT" b="1" i="1" dirty="0">
              <a:latin typeface="Garamond"/>
            </a:endParaRPr>
          </a:p>
        </p:txBody>
      </p:sp>
      <p:pic>
        <p:nvPicPr>
          <p:cNvPr id="4" name="Immagine 3" descr="e56381903fef58aaf308cecb139602d4.jpg"/>
          <p:cNvPicPr>
            <a:picLocks noChangeAspect="1"/>
          </p:cNvPicPr>
          <p:nvPr/>
        </p:nvPicPr>
        <p:blipFill>
          <a:blip r:embed="rId2"/>
          <a:stretch>
            <a:fillRect/>
          </a:stretch>
        </p:blipFill>
        <p:spPr>
          <a:xfrm>
            <a:off x="2362200" y="2362201"/>
            <a:ext cx="2133600" cy="3637280"/>
          </a:xfrm>
          <a:prstGeom prst="rect">
            <a:avLst/>
          </a:prstGeom>
        </p:spPr>
      </p:pic>
      <p:pic>
        <p:nvPicPr>
          <p:cNvPr id="5" name="Immagine 4" descr="kirchner-trois-baigneuses-1913.jpg"/>
          <p:cNvPicPr>
            <a:picLocks noChangeAspect="1"/>
          </p:cNvPicPr>
          <p:nvPr/>
        </p:nvPicPr>
        <p:blipFill>
          <a:blip r:embed="rId3"/>
          <a:stretch>
            <a:fillRect/>
          </a:stretch>
        </p:blipFill>
        <p:spPr>
          <a:xfrm>
            <a:off x="152401" y="2362200"/>
            <a:ext cx="2209800" cy="3637280"/>
          </a:xfrm>
          <a:prstGeom prst="rect">
            <a:avLst/>
          </a:prstGeom>
        </p:spPr>
      </p:pic>
      <p:pic>
        <p:nvPicPr>
          <p:cNvPr id="6" name="Immagine 5" descr="kirchner-deux-filles-1907.jpg"/>
          <p:cNvPicPr>
            <a:picLocks noChangeAspect="1"/>
          </p:cNvPicPr>
          <p:nvPr/>
        </p:nvPicPr>
        <p:blipFill>
          <a:blip r:embed="rId4"/>
          <a:stretch>
            <a:fillRect/>
          </a:stretch>
        </p:blipFill>
        <p:spPr>
          <a:xfrm>
            <a:off x="4267200" y="2362201"/>
            <a:ext cx="2362200" cy="3637279"/>
          </a:xfrm>
          <a:prstGeom prst="rect">
            <a:avLst/>
          </a:prstGeom>
        </p:spPr>
      </p:pic>
      <p:pic>
        <p:nvPicPr>
          <p:cNvPr id="7" name="Immagine 6" descr="kirchner_autoportrait-avec-un-modele-1910l.jpg"/>
          <p:cNvPicPr>
            <a:picLocks noChangeAspect="1"/>
          </p:cNvPicPr>
          <p:nvPr/>
        </p:nvPicPr>
        <p:blipFill>
          <a:blip r:embed="rId5"/>
          <a:stretch>
            <a:fillRect/>
          </a:stretch>
        </p:blipFill>
        <p:spPr>
          <a:xfrm>
            <a:off x="6629400" y="2362200"/>
            <a:ext cx="2356769" cy="3637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35696" y="274638"/>
            <a:ext cx="7498080" cy="1143000"/>
          </a:xfrm>
        </p:spPr>
        <p:txBody>
          <a:bodyPr/>
          <a:lstStyle/>
          <a:p>
            <a:r>
              <a:rPr lang="it-IT" dirty="0" smtClean="0">
                <a:latin typeface="Garamond"/>
              </a:rPr>
              <a:t>L’EXPRESSIONNISME</a:t>
            </a:r>
            <a:endParaRPr lang="it-IT" dirty="0">
              <a:latin typeface="Garamond"/>
            </a:endParaRPr>
          </a:p>
        </p:txBody>
      </p:sp>
      <p:sp>
        <p:nvSpPr>
          <p:cNvPr id="3" name="Segnaposto contenuto 2"/>
          <p:cNvSpPr>
            <a:spLocks noGrp="1"/>
          </p:cNvSpPr>
          <p:nvPr>
            <p:ph idx="1"/>
          </p:nvPr>
        </p:nvSpPr>
        <p:spPr>
          <a:xfrm>
            <a:off x="609600" y="1219200"/>
            <a:ext cx="5181600" cy="5059362"/>
          </a:xfrm>
        </p:spPr>
        <p:txBody>
          <a:bodyPr>
            <a:noAutofit/>
          </a:bodyPr>
          <a:lstStyle/>
          <a:p>
            <a:pPr>
              <a:buNone/>
            </a:pPr>
            <a:r>
              <a:rPr lang="it-IT" sz="1400" dirty="0" smtClean="0">
                <a:latin typeface="Garamond"/>
              </a:rPr>
              <a:t>      </a:t>
            </a:r>
            <a:r>
              <a:rPr sz="1400" dirty="0" smtClean="0">
                <a:latin typeface="Garamond"/>
              </a:rPr>
              <a:t>L’</a:t>
            </a:r>
            <a:r>
              <a:rPr sz="1400" b="1" i="1" dirty="0" smtClean="0">
                <a:latin typeface="Garamond"/>
              </a:rPr>
              <a:t>expressionnisme</a:t>
            </a:r>
            <a:r>
              <a:rPr sz="1400" dirty="0" smtClean="0">
                <a:latin typeface="Garamond"/>
              </a:rPr>
              <a:t> est un</a:t>
            </a:r>
            <a:r>
              <a:rPr lang="it-IT" sz="1400" dirty="0" smtClean="0">
                <a:latin typeface="Garamond"/>
              </a:rPr>
              <a:t>e</a:t>
            </a:r>
            <a:r>
              <a:rPr sz="1400" dirty="0" smtClean="0">
                <a:latin typeface="Garamond"/>
              </a:rPr>
              <a:t> courant artistique apparu au début du XX</a:t>
            </a:r>
            <a:r>
              <a:rPr sz="1400" baseline="30000" dirty="0" smtClean="0">
                <a:latin typeface="Garamond"/>
              </a:rPr>
              <a:t>e</a:t>
            </a:r>
            <a:r>
              <a:rPr sz="1400" dirty="0" smtClean="0">
                <a:latin typeface="Garamond"/>
              </a:rPr>
              <a:t> siècle en Europe du Nord</a:t>
            </a:r>
            <a:r>
              <a:rPr lang="it-IT" sz="1400" dirty="0" smtClean="0">
                <a:latin typeface="Garamond"/>
              </a:rPr>
              <a:t>. En </a:t>
            </a:r>
            <a:r>
              <a:rPr lang="it-IT" sz="1400" dirty="0" err="1" smtClean="0">
                <a:latin typeface="Garamond"/>
              </a:rPr>
              <a:t>parlant</a:t>
            </a:r>
            <a:r>
              <a:rPr lang="it-IT" sz="1400" dirty="0" smtClean="0">
                <a:latin typeface="Garamond"/>
              </a:rPr>
              <a:t> de la France,  il </a:t>
            </a:r>
            <a:r>
              <a:rPr lang="it-IT" sz="1400" dirty="0" err="1" smtClean="0">
                <a:latin typeface="Garamond"/>
              </a:rPr>
              <a:t>y</a:t>
            </a:r>
            <a:r>
              <a:rPr lang="it-IT" sz="1400" dirty="0" smtClean="0">
                <a:latin typeface="Garamond"/>
              </a:rPr>
              <a:t> a </a:t>
            </a:r>
            <a:r>
              <a:rPr lang="it-IT" sz="1400" dirty="0" err="1" smtClean="0">
                <a:latin typeface="Garamond"/>
              </a:rPr>
              <a:t>l</a:t>
            </a:r>
            <a:r>
              <a:rPr sz="1400" dirty="0" smtClean="0">
                <a:latin typeface="Garamond"/>
              </a:rPr>
              <a:t>e </a:t>
            </a:r>
            <a:r>
              <a:rPr sz="1400" b="1" dirty="0" smtClean="0">
                <a:latin typeface="Garamond"/>
              </a:rPr>
              <a:t>fauvisme</a:t>
            </a:r>
            <a:r>
              <a:rPr sz="1400" dirty="0" smtClean="0">
                <a:latin typeface="Garamond"/>
              </a:rPr>
              <a:t> (ou les </a:t>
            </a:r>
            <a:r>
              <a:rPr sz="1400" b="1" dirty="0" smtClean="0">
                <a:latin typeface="Garamond"/>
              </a:rPr>
              <a:t>fauves</a:t>
            </a:r>
            <a:r>
              <a:rPr sz="1400" dirty="0" smtClean="0">
                <a:latin typeface="Garamond"/>
              </a:rPr>
              <a:t>) qui èmerge à la même période que l'expressionnisme en Allemagne en 1905 et se termine vers 1910</a:t>
            </a:r>
            <a:r>
              <a:rPr lang="it-IT" sz="1400" dirty="0" smtClean="0">
                <a:latin typeface="Garamond"/>
              </a:rPr>
              <a:t>. </a:t>
            </a:r>
            <a:r>
              <a:rPr sz="1400" dirty="0" smtClean="0">
                <a:latin typeface="Garamond"/>
              </a:rPr>
              <a:t>L'expressionnisme a touché de multiples domaines artistiques : la peinture, l'architecture, la littérature, le théâtre, le cinéma, la musique, la danse, etc. L'expressionnisme fut condamné par le régime nazi qui le considérait comme un « art dégénéré ». Il préconise des formes dures et caricaturales, issues de terreurs romantiques. Il se définit par la supériorité de l'intellect sur la nature : tout est recomposé, stylisé. C'est l'antithèse du réalisme. Ne s’attachant plus à la description d’une réalité physique, le mouvement la soumet afin de mieux exprimer les états d’âme de l’artiste. </a:t>
            </a:r>
            <a:r>
              <a:rPr lang="it-IT" sz="1400" dirty="0" smtClean="0">
                <a:latin typeface="Garamond"/>
              </a:rPr>
              <a:t> </a:t>
            </a:r>
            <a:r>
              <a:rPr sz="1400" dirty="0" smtClean="0">
                <a:latin typeface="Garamond"/>
              </a:rPr>
              <a:t>Tous </a:t>
            </a:r>
            <a:r>
              <a:rPr lang="it-IT" sz="1400" dirty="0" err="1" smtClean="0">
                <a:latin typeface="Garamond"/>
              </a:rPr>
              <a:t>les</a:t>
            </a:r>
            <a:r>
              <a:rPr sz="1400" dirty="0" smtClean="0">
                <a:latin typeface="Garamond"/>
              </a:rPr>
              <a:t> </a:t>
            </a:r>
            <a:r>
              <a:rPr sz="1400" b="1" i="1" dirty="0" smtClean="0">
                <a:latin typeface="Garamond"/>
              </a:rPr>
              <a:t>artistes</a:t>
            </a:r>
            <a:r>
              <a:rPr sz="1400" dirty="0" smtClean="0">
                <a:latin typeface="Garamond"/>
              </a:rPr>
              <a:t> pratiquent un art dans lequel se remarquent de nombreux traits communs : des empâtements marqués et des couleurs violentes, une vision de la réalité souvent déformée et exagérée, des sujets permettant la création d'une atmosphère pathétique et traduisant des sensations et des sentiments exacerbés. Les œuvres expressionnistes mettent en scène des attributs influencés par la psychanalyse et le symbolisme. Le mouvement est également marqué par une contre réaction à l’académisme et la société.</a:t>
            </a:r>
            <a:endParaRPr lang="it-IT" sz="1400" dirty="0">
              <a:latin typeface="Garamond"/>
            </a:endParaRPr>
          </a:p>
        </p:txBody>
      </p:sp>
      <p:pic>
        <p:nvPicPr>
          <p:cNvPr id="4" name="Immagine 3" descr="60674392.jpg"/>
          <p:cNvPicPr>
            <a:picLocks noChangeAspect="1"/>
          </p:cNvPicPr>
          <p:nvPr/>
        </p:nvPicPr>
        <p:blipFill>
          <a:blip r:embed="rId2"/>
          <a:stretch>
            <a:fillRect/>
          </a:stretch>
        </p:blipFill>
        <p:spPr>
          <a:xfrm>
            <a:off x="5791200" y="1828800"/>
            <a:ext cx="3251200" cy="3657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76200"/>
            <a:ext cx="8229600" cy="1143000"/>
          </a:xfrm>
        </p:spPr>
        <p:txBody>
          <a:bodyPr>
            <a:normAutofit fontScale="90000"/>
          </a:bodyPr>
          <a:lstStyle/>
          <a:p>
            <a:r>
              <a:rPr dirty="0" smtClean="0">
                <a:latin typeface="Garamond"/>
              </a:rPr>
              <a:t>L'EXPRESSIONNISME ALLEMAND ET DIE BRÜCKE</a:t>
            </a:r>
            <a:endParaRPr lang="it-IT" dirty="0">
              <a:latin typeface="Garamond"/>
            </a:endParaRPr>
          </a:p>
        </p:txBody>
      </p:sp>
      <p:sp>
        <p:nvSpPr>
          <p:cNvPr id="3" name="Segnaposto contenuto 2"/>
          <p:cNvSpPr>
            <a:spLocks noGrp="1"/>
          </p:cNvSpPr>
          <p:nvPr>
            <p:ph idx="1"/>
          </p:nvPr>
        </p:nvSpPr>
        <p:spPr>
          <a:xfrm>
            <a:off x="720576" y="1600200"/>
            <a:ext cx="5435600" cy="4724400"/>
          </a:xfrm>
        </p:spPr>
        <p:txBody>
          <a:bodyPr>
            <a:normAutofit fontScale="55000" lnSpcReduction="20000"/>
          </a:bodyPr>
          <a:lstStyle/>
          <a:p>
            <a:pPr>
              <a:buNone/>
            </a:pPr>
            <a:r>
              <a:rPr lang="it-IT" dirty="0" smtClean="0"/>
              <a:t>     </a:t>
            </a:r>
            <a:r>
              <a:rPr sz="2857" dirty="0" smtClean="0">
                <a:latin typeface="Garamond"/>
              </a:rPr>
              <a:t>Au début du siècle, l’Allemagne traverse une période de crise profonde dans un climat social tendu avec l'approche de la Première Guerre mondiale, même si le peuple s'affiche dans une insousciance factice. Les expressionnistes sentant venir la guerre expriment leurs sentiments visionnaires dans des images particulièrement torturées. C'est dans ce contexte que se forme le groupe Die Brücke à Dresde en 1905 autours des personnalités </a:t>
            </a:r>
            <a:r>
              <a:rPr lang="it-IT" sz="2857" dirty="0" err="1" smtClean="0">
                <a:latin typeface="Garamond"/>
              </a:rPr>
              <a:t>comme</a:t>
            </a:r>
            <a:r>
              <a:rPr lang="it-IT" sz="2857" dirty="0" smtClean="0">
                <a:latin typeface="Garamond"/>
              </a:rPr>
              <a:t> </a:t>
            </a:r>
            <a:r>
              <a:rPr sz="2857" dirty="0" smtClean="0">
                <a:latin typeface="Garamond"/>
              </a:rPr>
              <a:t>Ernst Ludwig</a:t>
            </a:r>
            <a:r>
              <a:rPr lang="it-IT" sz="2857" dirty="0" smtClean="0">
                <a:latin typeface="Garamond"/>
              </a:rPr>
              <a:t> </a:t>
            </a:r>
            <a:r>
              <a:rPr lang="it-IT" sz="2857" dirty="0" err="1" smtClean="0">
                <a:latin typeface="Garamond"/>
              </a:rPr>
              <a:t>et</a:t>
            </a:r>
            <a:r>
              <a:rPr lang="it-IT" sz="2857" dirty="0" smtClean="0">
                <a:latin typeface="Garamond"/>
              </a:rPr>
              <a:t> </a:t>
            </a:r>
            <a:r>
              <a:rPr sz="2857" dirty="0" smtClean="0">
                <a:latin typeface="Garamond"/>
              </a:rPr>
              <a:t> Kirchner.</a:t>
            </a:r>
            <a:endParaRPr lang="it-IT" sz="2857" dirty="0" smtClean="0">
              <a:latin typeface="Garamond"/>
            </a:endParaRPr>
          </a:p>
          <a:p>
            <a:pPr>
              <a:buNone/>
            </a:pPr>
            <a:r>
              <a:rPr lang="it-IT" sz="2857" dirty="0" smtClean="0">
                <a:latin typeface="Garamond"/>
              </a:rPr>
              <a:t>     </a:t>
            </a:r>
            <a:r>
              <a:rPr sz="2857" dirty="0" smtClean="0">
                <a:latin typeface="Garamond"/>
              </a:rPr>
              <a:t> Dans ce monde hostile, </a:t>
            </a:r>
            <a:r>
              <a:rPr sz="2857" dirty="0" err="1" smtClean="0">
                <a:latin typeface="Garamond"/>
              </a:rPr>
              <a:t>présageant</a:t>
            </a:r>
            <a:r>
              <a:rPr sz="2857" dirty="0" smtClean="0">
                <a:latin typeface="Garamond"/>
              </a:rPr>
              <a:t> </a:t>
            </a:r>
            <a:r>
              <a:rPr lang="it-IT" sz="2857" dirty="0" err="1" smtClean="0">
                <a:latin typeface="Garamond"/>
              </a:rPr>
              <a:t>beaucoup</a:t>
            </a:r>
            <a:r>
              <a:rPr lang="it-IT" sz="2857" dirty="0" smtClean="0">
                <a:latin typeface="Garamond"/>
              </a:rPr>
              <a:t> d’</a:t>
            </a:r>
            <a:r>
              <a:rPr sz="2857" dirty="0" smtClean="0">
                <a:latin typeface="Garamond"/>
              </a:rPr>
              <a:t> </a:t>
            </a:r>
            <a:r>
              <a:rPr sz="2857" dirty="0" smtClean="0">
                <a:latin typeface="Garamond"/>
              </a:rPr>
              <a:t>inquiétudes, les expressionnistes allemands cherchent une peinture capable d’exprimer les problèmes humains. Leur peinture est comme un cri de désespoir lancé en réaction à cette société qui n’offre qu’angoisse et peur de l’avenir. La forme expressionniste est brute, nerveuse et la déformation est utilisée à volonté pour faire rejaillir le sentiment intérieur sur la réalité figurative</a:t>
            </a:r>
            <a:r>
              <a:rPr dirty="0" smtClean="0">
                <a:latin typeface="Garamond"/>
              </a:rPr>
              <a:t>. </a:t>
            </a:r>
            <a:r>
              <a:rPr lang="it-IT" dirty="0" err="1" smtClean="0">
                <a:latin typeface="Garamond"/>
              </a:rPr>
              <a:t>L</a:t>
            </a:r>
            <a:r>
              <a:rPr dirty="0" smtClean="0">
                <a:latin typeface="Garamond"/>
              </a:rPr>
              <a:t>e nom fait référence à la pensée philosophique de </a:t>
            </a:r>
            <a:r>
              <a:rPr i="1" dirty="0" smtClean="0">
                <a:latin typeface="Garamond"/>
              </a:rPr>
              <a:t>Nietzsche</a:t>
            </a:r>
            <a:r>
              <a:rPr dirty="0" smtClean="0">
                <a:latin typeface="Garamond"/>
              </a:rPr>
              <a:t> qui disait que l'homme est comme une corde tendue entre le passé et l'avenir. </a:t>
            </a:r>
            <a:endParaRPr lang="it-IT" dirty="0">
              <a:latin typeface="Garamond"/>
            </a:endParaRPr>
          </a:p>
        </p:txBody>
      </p:sp>
      <p:pic>
        <p:nvPicPr>
          <p:cNvPr id="4" name="Immagine 3" descr="220px-Kirchner_-_Cartel_Die_Brücke_(1910).jpg"/>
          <p:cNvPicPr>
            <a:picLocks noChangeAspect="1"/>
          </p:cNvPicPr>
          <p:nvPr/>
        </p:nvPicPr>
        <p:blipFill>
          <a:blip r:embed="rId2"/>
          <a:stretch>
            <a:fillRect/>
          </a:stretch>
        </p:blipFill>
        <p:spPr>
          <a:xfrm>
            <a:off x="6156176" y="1600200"/>
            <a:ext cx="2794000" cy="387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76200"/>
            <a:ext cx="7498080" cy="1143000"/>
          </a:xfrm>
        </p:spPr>
        <p:txBody>
          <a:bodyPr/>
          <a:lstStyle/>
          <a:p>
            <a:r>
              <a:rPr lang="it-IT" dirty="0" smtClean="0">
                <a:latin typeface="Garamond"/>
              </a:rPr>
              <a:t>KIRCHNER</a:t>
            </a:r>
            <a:endParaRPr lang="it-IT" dirty="0">
              <a:latin typeface="Garamond"/>
            </a:endParaRPr>
          </a:p>
        </p:txBody>
      </p:sp>
      <p:sp>
        <p:nvSpPr>
          <p:cNvPr id="3" name="Segnaposto contenuto 2"/>
          <p:cNvSpPr>
            <a:spLocks noGrp="1"/>
          </p:cNvSpPr>
          <p:nvPr>
            <p:ph idx="1"/>
          </p:nvPr>
        </p:nvSpPr>
        <p:spPr>
          <a:xfrm>
            <a:off x="626839" y="914400"/>
            <a:ext cx="8232696" cy="5029200"/>
          </a:xfrm>
        </p:spPr>
        <p:txBody>
          <a:bodyPr>
            <a:normAutofit/>
          </a:bodyPr>
          <a:lstStyle/>
          <a:p>
            <a:pPr>
              <a:buNone/>
            </a:pPr>
            <a:r>
              <a:rPr lang="it-IT" sz="1600" dirty="0" smtClean="0">
                <a:latin typeface="Garamond"/>
              </a:rPr>
              <a:t>      </a:t>
            </a:r>
            <a:r>
              <a:rPr lang="it-IT" sz="2000" dirty="0" smtClean="0">
                <a:latin typeface="Garamond"/>
              </a:rPr>
              <a:t>E</a:t>
            </a:r>
            <a:r>
              <a:rPr sz="2000" dirty="0" smtClean="0">
                <a:latin typeface="Garamond"/>
              </a:rPr>
              <a:t>ntre les membres du mouvement Die Brücke ("Le Pont"</a:t>
            </a:r>
            <a:r>
              <a:rPr lang="it-IT" sz="2000" dirty="0" smtClean="0">
                <a:latin typeface="Garamond"/>
              </a:rPr>
              <a:t>)</a:t>
            </a:r>
            <a:r>
              <a:rPr sz="2000" dirty="0" smtClean="0">
                <a:latin typeface="Garamond"/>
              </a:rPr>
              <a:t>, Kirchner </a:t>
            </a:r>
            <a:r>
              <a:rPr sz="2000" dirty="0" err="1" smtClean="0">
                <a:latin typeface="Garamond"/>
              </a:rPr>
              <a:t>est</a:t>
            </a:r>
            <a:r>
              <a:rPr lang="it-IT" sz="2000" dirty="0" smtClean="0">
                <a:latin typeface="Garamond"/>
              </a:rPr>
              <a:t> </a:t>
            </a:r>
            <a:r>
              <a:rPr lang="it-IT" sz="2000" dirty="0" err="1" smtClean="0">
                <a:latin typeface="Garamond"/>
              </a:rPr>
              <a:t>certainement</a:t>
            </a:r>
            <a:r>
              <a:rPr lang="it-IT" sz="2000" dirty="0" smtClean="0">
                <a:latin typeface="Garamond"/>
              </a:rPr>
              <a:t> le</a:t>
            </a:r>
            <a:r>
              <a:rPr sz="2000" dirty="0" smtClean="0">
                <a:latin typeface="Garamond"/>
              </a:rPr>
              <a:t> </a:t>
            </a:r>
            <a:r>
              <a:rPr sz="2000" dirty="0" smtClean="0">
                <a:latin typeface="Garamond"/>
              </a:rPr>
              <a:t>plus </a:t>
            </a:r>
            <a:r>
              <a:rPr sz="2000" dirty="0" smtClean="0">
                <a:latin typeface="Garamond"/>
              </a:rPr>
              <a:t> </a:t>
            </a:r>
            <a:r>
              <a:rPr sz="2000" dirty="0" smtClean="0">
                <a:latin typeface="Garamond"/>
              </a:rPr>
              <a:t>doué de talent et créativité: il </a:t>
            </a:r>
            <a:r>
              <a:rPr sz="2000" dirty="0" err="1" smtClean="0">
                <a:latin typeface="Garamond"/>
              </a:rPr>
              <a:t>est</a:t>
            </a:r>
            <a:r>
              <a:rPr sz="2000" dirty="0" smtClean="0">
                <a:latin typeface="Garamond"/>
              </a:rPr>
              <a:t> </a:t>
            </a:r>
            <a:r>
              <a:rPr sz="2000" dirty="0" smtClean="0">
                <a:latin typeface="Garamond"/>
              </a:rPr>
              <a:t> </a:t>
            </a:r>
            <a:r>
              <a:rPr sz="2000" dirty="0" smtClean="0">
                <a:latin typeface="Garamond"/>
              </a:rPr>
              <a:t>le guide spirituel du groupe, le point de référence et le principal organisateur.Kirkner avait une vision négative de la société et</a:t>
            </a:r>
            <a:r>
              <a:rPr lang="it-IT" sz="2000" dirty="0" smtClean="0">
                <a:latin typeface="Garamond"/>
              </a:rPr>
              <a:t> </a:t>
            </a:r>
            <a:r>
              <a:rPr sz="2000" dirty="0" smtClean="0">
                <a:latin typeface="Garamond"/>
              </a:rPr>
              <a:t>de la femme qui était en train de changer son rôle. </a:t>
            </a:r>
            <a:r>
              <a:rPr sz="2000" dirty="0" smtClean="0">
                <a:latin typeface="Garamond"/>
              </a:rPr>
              <a:t>Il</a:t>
            </a:r>
            <a:r>
              <a:rPr lang="it-IT" sz="2000" dirty="0" smtClean="0">
                <a:latin typeface="Garamond"/>
              </a:rPr>
              <a:t> ne</a:t>
            </a:r>
            <a:r>
              <a:rPr sz="2000" dirty="0" smtClean="0">
                <a:latin typeface="Garamond"/>
              </a:rPr>
              <a:t> </a:t>
            </a:r>
            <a:r>
              <a:rPr sz="2000" dirty="0" smtClean="0">
                <a:latin typeface="Garamond"/>
              </a:rPr>
              <a:t>voyait </a:t>
            </a:r>
            <a:r>
              <a:rPr lang="it-IT" sz="2000" dirty="0" smtClean="0">
                <a:latin typeface="Garamond"/>
              </a:rPr>
              <a:t>plus </a:t>
            </a:r>
            <a:r>
              <a:rPr lang="it-IT" sz="2000" dirty="0" smtClean="0">
                <a:latin typeface="Garamond"/>
              </a:rPr>
              <a:t> </a:t>
            </a:r>
            <a:r>
              <a:rPr sz="2000" dirty="0" smtClean="0">
                <a:latin typeface="Garamond"/>
              </a:rPr>
              <a:t>la femme en son rôle matriarcal </a:t>
            </a:r>
            <a:r>
              <a:rPr lang="it-IT" sz="2000" dirty="0" err="1" smtClean="0">
                <a:latin typeface="Garamond"/>
              </a:rPr>
              <a:t>et</a:t>
            </a:r>
            <a:r>
              <a:rPr lang="it-IT" sz="2000" dirty="0" smtClean="0">
                <a:latin typeface="Garamond"/>
              </a:rPr>
              <a:t> </a:t>
            </a:r>
            <a:r>
              <a:rPr sz="2000" dirty="0" smtClean="0">
                <a:latin typeface="Garamond"/>
              </a:rPr>
              <a:t>comme procréatrice</a:t>
            </a:r>
            <a:r>
              <a:rPr lang="it-IT" sz="2000" dirty="0" smtClean="0">
                <a:latin typeface="Garamond"/>
              </a:rPr>
              <a:t>, </a:t>
            </a:r>
            <a:r>
              <a:rPr lang="it-IT" sz="2000" dirty="0" err="1" smtClean="0">
                <a:latin typeface="Garamond"/>
              </a:rPr>
              <a:t>parce-que</a:t>
            </a:r>
            <a:r>
              <a:rPr lang="it-IT" sz="2000" dirty="0" smtClean="0">
                <a:latin typeface="Garamond"/>
              </a:rPr>
              <a:t> elle </a:t>
            </a:r>
            <a:r>
              <a:rPr lang="it-IT" sz="2000" dirty="0" err="1" smtClean="0">
                <a:latin typeface="Garamond"/>
              </a:rPr>
              <a:t>avait</a:t>
            </a:r>
            <a:r>
              <a:rPr lang="it-IT" sz="2000" dirty="0" smtClean="0">
                <a:latin typeface="Garamond"/>
              </a:rPr>
              <a:t> </a:t>
            </a:r>
            <a:r>
              <a:rPr lang="it-IT" sz="2000" dirty="0" err="1" smtClean="0">
                <a:latin typeface="Garamond"/>
              </a:rPr>
              <a:t>perdu</a:t>
            </a:r>
            <a:r>
              <a:rPr lang="it-IT" sz="2000" dirty="0" smtClean="0">
                <a:latin typeface="Garamond"/>
              </a:rPr>
              <a:t> son </a:t>
            </a:r>
            <a:r>
              <a:rPr sz="2000" dirty="0" smtClean="0">
                <a:latin typeface="Garamond"/>
              </a:rPr>
              <a:t>rôle</a:t>
            </a:r>
            <a:r>
              <a:rPr lang="it-IT" sz="2000" dirty="0" smtClean="0">
                <a:latin typeface="Garamond"/>
              </a:rPr>
              <a:t> de </a:t>
            </a:r>
            <a:r>
              <a:rPr lang="it-IT" sz="2000" dirty="0" smtClean="0">
                <a:latin typeface="Garamond"/>
              </a:rPr>
              <a:t>mère</a:t>
            </a:r>
            <a:r>
              <a:rPr lang="it-IT" sz="2000" dirty="0" smtClean="0">
                <a:latin typeface="Garamond"/>
              </a:rPr>
              <a:t>.</a:t>
            </a:r>
            <a:r>
              <a:rPr sz="2000" dirty="0" smtClean="0">
                <a:latin typeface="Garamond"/>
              </a:rPr>
              <a:t> </a:t>
            </a:r>
            <a:endParaRPr lang="it-IT" sz="2000" dirty="0">
              <a:latin typeface="Garamond"/>
            </a:endParaRPr>
          </a:p>
        </p:txBody>
      </p:sp>
      <p:pic>
        <p:nvPicPr>
          <p:cNvPr id="4" name="Immagine 3" descr="ernst_ludwig_kirchner_german_potsdamerplatz.jpg"/>
          <p:cNvPicPr>
            <a:picLocks noChangeAspect="1"/>
          </p:cNvPicPr>
          <p:nvPr/>
        </p:nvPicPr>
        <p:blipFill>
          <a:blip r:embed="rId2"/>
          <a:stretch>
            <a:fillRect/>
          </a:stretch>
        </p:blipFill>
        <p:spPr>
          <a:xfrm>
            <a:off x="1219200" y="2819400"/>
            <a:ext cx="2374392" cy="3429000"/>
          </a:xfrm>
          <a:prstGeom prst="rect">
            <a:avLst/>
          </a:prstGeom>
        </p:spPr>
      </p:pic>
      <p:pic>
        <p:nvPicPr>
          <p:cNvPr id="5" name="Immagine 4" descr="kirchner-scenederue1-1912-1913.jpg"/>
          <p:cNvPicPr>
            <a:picLocks noChangeAspect="1"/>
          </p:cNvPicPr>
          <p:nvPr/>
        </p:nvPicPr>
        <p:blipFill>
          <a:blip r:embed="rId3"/>
          <a:stretch>
            <a:fillRect/>
          </a:stretch>
        </p:blipFill>
        <p:spPr>
          <a:xfrm>
            <a:off x="6054628" y="2819400"/>
            <a:ext cx="2588499" cy="3429000"/>
          </a:xfrm>
          <a:prstGeom prst="rect">
            <a:avLst/>
          </a:prstGeom>
        </p:spPr>
      </p:pic>
      <p:pic>
        <p:nvPicPr>
          <p:cNvPr id="6" name="Immagine 5" descr="kirchner-femme-au-miroir-1913-1920.jpg"/>
          <p:cNvPicPr>
            <a:picLocks noChangeAspect="1"/>
          </p:cNvPicPr>
          <p:nvPr/>
        </p:nvPicPr>
        <p:blipFill>
          <a:blip r:embed="rId4"/>
          <a:stretch>
            <a:fillRect/>
          </a:stretch>
        </p:blipFill>
        <p:spPr>
          <a:xfrm>
            <a:off x="3593592" y="2819400"/>
            <a:ext cx="2461036" cy="3429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atin typeface="Garamond" pitchFamily="18" charset="0"/>
              </a:rPr>
              <a:t>KIRCHNER- MARZELLA</a:t>
            </a:r>
            <a:endParaRPr lang="it-IT" b="1" dirty="0">
              <a:latin typeface="Garamond" pitchFamily="18" charset="0"/>
            </a:endParaRPr>
          </a:p>
        </p:txBody>
      </p:sp>
      <p:pic>
        <p:nvPicPr>
          <p:cNvPr id="6" name="Segnaposto contenuto 5" descr="913d88e816365a9fdd31f0205efe0b8c.jpg"/>
          <p:cNvPicPr>
            <a:picLocks noGrp="1" noChangeAspect="1"/>
          </p:cNvPicPr>
          <p:nvPr>
            <p:ph idx="1"/>
          </p:nvPr>
        </p:nvPicPr>
        <p:blipFill>
          <a:blip r:embed="rId2"/>
          <a:stretch>
            <a:fillRect/>
          </a:stretch>
        </p:blipFill>
        <p:spPr>
          <a:xfrm>
            <a:off x="5870448" y="1628800"/>
            <a:ext cx="3063240" cy="3901440"/>
          </a:xfrm>
        </p:spPr>
      </p:pic>
      <p:sp>
        <p:nvSpPr>
          <p:cNvPr id="8" name="Rettangolo 7"/>
          <p:cNvSpPr/>
          <p:nvPr/>
        </p:nvSpPr>
        <p:spPr>
          <a:xfrm>
            <a:off x="1115616" y="1196752"/>
            <a:ext cx="4572000" cy="3693319"/>
          </a:xfrm>
          <a:prstGeom prst="rect">
            <a:avLst/>
          </a:prstGeom>
        </p:spPr>
        <p:txBody>
          <a:bodyPr>
            <a:spAutoFit/>
          </a:bodyPr>
          <a:lstStyle/>
          <a:p>
            <a:r>
              <a:rPr lang="fr-FR" sz="2400" dirty="0" smtClean="0">
                <a:latin typeface="Garamond" pitchFamily="18" charset="0"/>
              </a:rPr>
              <a:t>La toile apparaît clairement semblable à l'œuvre  d'Edvard Munch;  La puberté. </a:t>
            </a:r>
            <a:r>
              <a:rPr lang="fr-FR" sz="2400" dirty="0" smtClean="0">
                <a:latin typeface="Garamond" pitchFamily="18" charset="0"/>
              </a:rPr>
              <a:t>Dans</a:t>
            </a:r>
            <a:r>
              <a:rPr lang="fr-FR" sz="2400" dirty="0" smtClean="0">
                <a:latin typeface="Garamond" pitchFamily="18" charset="0"/>
              </a:rPr>
              <a:t> </a:t>
            </a:r>
            <a:r>
              <a:rPr lang="fr-FR" sz="2400" dirty="0" smtClean="0">
                <a:latin typeface="Garamond" pitchFamily="18" charset="0"/>
              </a:rPr>
              <a:t>les deux </a:t>
            </a:r>
            <a:r>
              <a:rPr lang="fr-FR" sz="2400" dirty="0" smtClean="0">
                <a:latin typeface="Garamond" pitchFamily="18" charset="0"/>
              </a:rPr>
              <a:t>l </a:t>
            </a:r>
            <a:r>
              <a:rPr lang="fr-FR" sz="2400" dirty="0" smtClean="0">
                <a:latin typeface="Garamond" pitchFamily="18" charset="0"/>
              </a:rPr>
              <a:t>tableaux est </a:t>
            </a:r>
            <a:r>
              <a:rPr lang="fr-FR" sz="2400" dirty="0" smtClean="0">
                <a:latin typeface="Garamond" pitchFamily="18" charset="0"/>
              </a:rPr>
              <a:t>représentée</a:t>
            </a:r>
            <a:r>
              <a:rPr lang="fr-FR" sz="2400" dirty="0" smtClean="0">
                <a:latin typeface="Garamond" pitchFamily="18" charset="0"/>
              </a:rPr>
              <a:t> </a:t>
            </a:r>
            <a:r>
              <a:rPr lang="fr-FR" sz="2400" dirty="0" smtClean="0">
                <a:latin typeface="Garamond" pitchFamily="18" charset="0"/>
              </a:rPr>
              <a:t>une fille </a:t>
            </a:r>
            <a:r>
              <a:rPr lang="fr-FR" sz="2400" dirty="0" smtClean="0">
                <a:latin typeface="Garamond" pitchFamily="18" charset="0"/>
              </a:rPr>
              <a:t>assise</a:t>
            </a:r>
            <a:r>
              <a:rPr lang="fr-FR" sz="2400" dirty="0" smtClean="0">
                <a:latin typeface="Garamond" pitchFamily="18" charset="0"/>
              </a:rPr>
              <a:t> </a:t>
            </a:r>
            <a:r>
              <a:rPr lang="fr-FR" sz="2400" dirty="0" smtClean="0">
                <a:latin typeface="Garamond" pitchFamily="18" charset="0"/>
              </a:rPr>
              <a:t>nue sur un lit, avec </a:t>
            </a:r>
            <a:r>
              <a:rPr lang="fr-FR" sz="2400" dirty="0" smtClean="0">
                <a:latin typeface="Garamond" pitchFamily="18" charset="0"/>
              </a:rPr>
              <a:t>ses </a:t>
            </a:r>
            <a:r>
              <a:rPr lang="fr-FR" sz="2400" dirty="0" smtClean="0">
                <a:latin typeface="Garamond" pitchFamily="18" charset="0"/>
              </a:rPr>
              <a:t>mains </a:t>
            </a:r>
            <a:r>
              <a:rPr lang="fr-FR" sz="2400" dirty="0" smtClean="0">
                <a:latin typeface="Garamond" pitchFamily="18" charset="0"/>
              </a:rPr>
              <a:t>croisées </a:t>
            </a:r>
            <a:r>
              <a:rPr lang="fr-FR" sz="2400" dirty="0" smtClean="0">
                <a:latin typeface="Garamond" pitchFamily="18" charset="0"/>
              </a:rPr>
              <a:t>sur </a:t>
            </a:r>
            <a:r>
              <a:rPr lang="fr-FR" sz="2400" dirty="0" smtClean="0">
                <a:latin typeface="Garamond" pitchFamily="18" charset="0"/>
              </a:rPr>
              <a:t>son</a:t>
            </a:r>
            <a:r>
              <a:rPr lang="fr-FR" sz="2400" dirty="0" smtClean="0">
                <a:latin typeface="Garamond" pitchFamily="18" charset="0"/>
              </a:rPr>
              <a:t> </a:t>
            </a:r>
            <a:r>
              <a:rPr lang="fr-FR" sz="2400" dirty="0" smtClean="0">
                <a:latin typeface="Garamond" pitchFamily="18" charset="0"/>
              </a:rPr>
              <a:t>pube, pour matérialiser la honte typique d'une fillette dans la période de la puberté de l'adolescence.</a:t>
            </a:r>
          </a:p>
          <a:p>
            <a:endParaRPr lang="it-IT" dirty="0"/>
          </a:p>
        </p:txBody>
      </p:sp>
      <p:sp>
        <p:nvSpPr>
          <p:cNvPr id="9" name="Rettangolo 8"/>
          <p:cNvSpPr/>
          <p:nvPr/>
        </p:nvSpPr>
        <p:spPr>
          <a:xfrm>
            <a:off x="1115616" y="4549676"/>
            <a:ext cx="4572000" cy="2308324"/>
          </a:xfrm>
          <a:prstGeom prst="rect">
            <a:avLst/>
          </a:prstGeom>
        </p:spPr>
        <p:txBody>
          <a:bodyPr>
            <a:spAutoFit/>
          </a:bodyPr>
          <a:lstStyle/>
          <a:p>
            <a:r>
              <a:rPr lang="fr-FR" sz="2400" dirty="0" smtClean="0">
                <a:latin typeface="Garamond" pitchFamily="18" charset="0"/>
              </a:rPr>
              <a:t>Avec cette œuvre l'artiste voulait représenter sa vision négative en </a:t>
            </a:r>
            <a:r>
              <a:rPr lang="fr-FR" sz="2400" dirty="0" smtClean="0">
                <a:latin typeface="Garamond" pitchFamily="18" charset="0"/>
              </a:rPr>
              <a:t>opposant</a:t>
            </a:r>
            <a:r>
              <a:rPr lang="fr-FR" sz="2400" dirty="0" smtClean="0">
                <a:latin typeface="Garamond" pitchFamily="18" charset="0"/>
              </a:rPr>
              <a:t> le </a:t>
            </a:r>
            <a:r>
              <a:rPr lang="fr-FR" sz="2400" dirty="0" smtClean="0">
                <a:latin typeface="Garamond" pitchFamily="18" charset="0"/>
              </a:rPr>
              <a:t>corps </a:t>
            </a:r>
            <a:r>
              <a:rPr lang="fr-FR" sz="2400" dirty="0" smtClean="0">
                <a:latin typeface="Garamond" pitchFamily="18" charset="0"/>
              </a:rPr>
              <a:t>mince de </a:t>
            </a:r>
            <a:r>
              <a:rPr lang="fr-FR" sz="2400" dirty="0" smtClean="0">
                <a:latin typeface="Garamond" pitchFamily="18" charset="0"/>
              </a:rPr>
              <a:t>la fillette avec un visage très </a:t>
            </a:r>
            <a:r>
              <a:rPr lang="fr-FR" sz="2400" dirty="0" smtClean="0">
                <a:latin typeface="Garamond" pitchFamily="18" charset="0"/>
              </a:rPr>
              <a:t>maquillé </a:t>
            </a:r>
            <a:r>
              <a:rPr lang="fr-FR" sz="2400" dirty="0" smtClean="0">
                <a:latin typeface="Garamond" pitchFamily="18" charset="0"/>
              </a:rPr>
              <a:t>pour </a:t>
            </a:r>
            <a:r>
              <a:rPr lang="fr-FR" sz="2400" dirty="0" smtClean="0">
                <a:latin typeface="Garamond" pitchFamily="18" charset="0"/>
              </a:rPr>
              <a:t>faire allusion à son futur métier de prostituée.</a:t>
            </a:r>
            <a:endParaRPr lang="it-IT" sz="2400" dirty="0">
              <a:latin typeface="Garamon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Puberty_(1894-95)_by_Edvard_Munch.jpg"/>
          <p:cNvPicPr>
            <a:picLocks noGrp="1" noChangeAspect="1"/>
          </p:cNvPicPr>
          <p:nvPr>
            <p:ph idx="4294967295"/>
          </p:nvPr>
        </p:nvPicPr>
        <p:blipFill>
          <a:blip r:embed="rId2"/>
          <a:stretch>
            <a:fillRect/>
          </a:stretch>
        </p:blipFill>
        <p:spPr>
          <a:xfrm>
            <a:off x="5943600" y="1631950"/>
            <a:ext cx="3200400" cy="4432300"/>
          </a:xfrm>
          <a:prstGeom prst="rect">
            <a:avLst/>
          </a:prstGeom>
        </p:spPr>
      </p:pic>
      <p:sp>
        <p:nvSpPr>
          <p:cNvPr id="2" name="Titolo 1"/>
          <p:cNvSpPr>
            <a:spLocks noGrp="1"/>
          </p:cNvSpPr>
          <p:nvPr>
            <p:ph type="title" idx="4294967295"/>
          </p:nvPr>
        </p:nvSpPr>
        <p:spPr>
          <a:xfrm>
            <a:off x="1644650" y="274638"/>
            <a:ext cx="7499350" cy="1143000"/>
          </a:xfrm>
          <a:prstGeom prst="rect">
            <a:avLst/>
          </a:prstGeom>
        </p:spPr>
        <p:txBody>
          <a:bodyPr/>
          <a:lstStyle/>
          <a:p>
            <a:r>
              <a:rPr lang="it-IT" dirty="0" smtClean="0">
                <a:latin typeface="Garamond" pitchFamily="18" charset="0"/>
              </a:rPr>
              <a:t>Edvard Munch - Puberté</a:t>
            </a:r>
            <a:endParaRPr lang="it-IT" dirty="0">
              <a:latin typeface="Garamond" pitchFamily="18" charset="0"/>
            </a:endParaRPr>
          </a:p>
        </p:txBody>
      </p:sp>
      <p:sp>
        <p:nvSpPr>
          <p:cNvPr id="5" name="Rettangolo 4"/>
          <p:cNvSpPr/>
          <p:nvPr/>
        </p:nvSpPr>
        <p:spPr>
          <a:xfrm>
            <a:off x="1066800" y="1280949"/>
            <a:ext cx="4572000" cy="4524315"/>
          </a:xfrm>
          <a:prstGeom prst="rect">
            <a:avLst/>
          </a:prstGeom>
        </p:spPr>
        <p:txBody>
          <a:bodyPr>
            <a:spAutoFit/>
          </a:bodyPr>
          <a:lstStyle/>
          <a:p>
            <a:r>
              <a:rPr lang="fr-FR" dirty="0" smtClean="0">
                <a:latin typeface="Garamond" pitchFamily="18" charset="0"/>
              </a:rPr>
              <a:t>Le transfert de l'état de fille à ce de femme dont le destinée forcée est d'aimer, procréer, mourir, il n'est pas pour Munch un événement physique-psychologique mais un problème social, condition sociale de la femme dans cette époque. L'ombre noire à la gauche de la fille est la clé de lecture du tableau entier peut-être: elle représenterait pour le peintre le présage de la mort de l'âme qui la femme, quelconque soit sa condition sociale faudra subir en avenir inévitablement. Son rôle, pour comme le peintre croyait, il est en effet seul ce de procréer et assister les fils, sans quelque possibilité de pouvoir mener une vie différente et adonnée aux autres activités.</a:t>
            </a:r>
          </a:p>
          <a:p>
            <a:endParaRPr lang="it-IT" dirty="0">
              <a:latin typeface="Garamond" pitchFamily="18" charset="0"/>
            </a:endParaRPr>
          </a:p>
        </p:txBody>
      </p:sp>
      <p:sp>
        <p:nvSpPr>
          <p:cNvPr id="6" name="Rettangolo 5"/>
          <p:cNvSpPr/>
          <p:nvPr/>
        </p:nvSpPr>
        <p:spPr>
          <a:xfrm>
            <a:off x="1066800" y="5464085"/>
            <a:ext cx="4572000" cy="1200329"/>
          </a:xfrm>
          <a:prstGeom prst="rect">
            <a:avLst/>
          </a:prstGeom>
        </p:spPr>
        <p:txBody>
          <a:bodyPr>
            <a:spAutoFit/>
          </a:bodyPr>
          <a:lstStyle/>
          <a:p>
            <a:r>
              <a:rPr lang="fr-FR" dirty="0" smtClean="0">
                <a:latin typeface="Garamond" pitchFamily="18" charset="0"/>
              </a:rPr>
              <a:t>Dans le moment dans lequel la fille deviendra donc une femme perdra l'état de liberté dans lequel il avait vécu jusqu'à le ce moment en se les rapprochant a la mort.</a:t>
            </a:r>
            <a:endParaRPr lang="it-IT" dirty="0">
              <a:latin typeface="Garamon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b="1" i="1" dirty="0" smtClean="0">
                <a:latin typeface="Garamond" pitchFamily="18" charset="0"/>
              </a:rPr>
              <a:t>Cinq</a:t>
            </a:r>
            <a:r>
              <a:rPr lang="it-IT" b="1" i="1" dirty="0" smtClean="0">
                <a:latin typeface="Garamond" pitchFamily="18" charset="0"/>
              </a:rPr>
              <a:t> femmes dans la rue</a:t>
            </a:r>
            <a:r>
              <a:rPr lang="it-IT" dirty="0" smtClean="0">
                <a:latin typeface="Garamond" pitchFamily="18" charset="0"/>
              </a:rPr>
              <a:t> (en allemand : </a:t>
            </a:r>
            <a:r>
              <a:rPr lang="it-IT" i="1" dirty="0" smtClean="0">
                <a:latin typeface="Garamond" pitchFamily="18" charset="0"/>
              </a:rPr>
              <a:t>Fünf Frauen auf der Straße</a:t>
            </a:r>
            <a:r>
              <a:rPr lang="it-IT" dirty="0" smtClean="0">
                <a:latin typeface="Garamond" pitchFamily="18" charset="0"/>
              </a:rPr>
              <a:t>)</a:t>
            </a:r>
            <a:endParaRPr lang="it-IT" dirty="0">
              <a:latin typeface="Garamond" pitchFamily="18" charset="0"/>
            </a:endParaRPr>
          </a:p>
        </p:txBody>
      </p:sp>
      <p:sp>
        <p:nvSpPr>
          <p:cNvPr id="3" name="Segnaposto contenuto 2"/>
          <p:cNvSpPr>
            <a:spLocks noGrp="1"/>
          </p:cNvSpPr>
          <p:nvPr>
            <p:ph idx="1"/>
          </p:nvPr>
        </p:nvSpPr>
        <p:spPr>
          <a:xfrm>
            <a:off x="228600" y="1600200"/>
            <a:ext cx="4474840" cy="5257800"/>
          </a:xfrm>
        </p:spPr>
        <p:txBody>
          <a:bodyPr>
            <a:normAutofit fontScale="70000" lnSpcReduction="20000"/>
          </a:bodyPr>
          <a:lstStyle/>
          <a:p>
            <a:pPr>
              <a:buNone/>
            </a:pPr>
            <a:r>
              <a:rPr lang="fr-FR" dirty="0" smtClean="0">
                <a:latin typeface="Garamond" pitchFamily="18" charset="0"/>
              </a:rPr>
              <a:t>    Cette peinture est une </a:t>
            </a:r>
            <a:r>
              <a:rPr lang="fr-FR" dirty="0" smtClean="0">
                <a:latin typeface="Garamond" pitchFamily="18" charset="0"/>
              </a:rPr>
              <a:t>de </a:t>
            </a:r>
            <a:r>
              <a:rPr lang="fr-FR" dirty="0" smtClean="0">
                <a:latin typeface="Garamond" pitchFamily="18" charset="0"/>
              </a:rPr>
              <a:t>nombreuses peintures </a:t>
            </a:r>
            <a:r>
              <a:rPr lang="fr-FR" dirty="0" smtClean="0">
                <a:latin typeface="Garamond" pitchFamily="18" charset="0"/>
              </a:rPr>
              <a:t>où il </a:t>
            </a:r>
            <a:r>
              <a:rPr lang="fr-FR" dirty="0" smtClean="0">
                <a:latin typeface="Garamond" pitchFamily="18" charset="0"/>
              </a:rPr>
              <a:t>exprime toute sa haine pour les femmes.</a:t>
            </a:r>
            <a:br>
              <a:rPr lang="fr-FR" dirty="0" smtClean="0">
                <a:latin typeface="Garamond" pitchFamily="18" charset="0"/>
              </a:rPr>
            </a:br>
            <a:r>
              <a:rPr lang="fr-FR" dirty="0" smtClean="0">
                <a:latin typeface="Garamond" pitchFamily="18" charset="0"/>
              </a:rPr>
              <a:t>La toile est caractérisée </a:t>
            </a:r>
            <a:r>
              <a:rPr lang="fr-FR" dirty="0" smtClean="0">
                <a:latin typeface="Garamond" pitchFamily="18" charset="0"/>
              </a:rPr>
              <a:t>par des </a:t>
            </a:r>
            <a:r>
              <a:rPr lang="fr-FR" dirty="0" smtClean="0">
                <a:latin typeface="Garamond" pitchFamily="18" charset="0"/>
              </a:rPr>
              <a:t>couleurs froides et très sombres typiques de l'expressionnisme allemand de cette période.</a:t>
            </a:r>
            <a:br>
              <a:rPr lang="fr-FR" dirty="0" smtClean="0">
                <a:latin typeface="Garamond" pitchFamily="18" charset="0"/>
              </a:rPr>
            </a:br>
            <a:r>
              <a:rPr lang="fr-FR" dirty="0" smtClean="0">
                <a:latin typeface="Garamond" pitchFamily="18" charset="0"/>
              </a:rPr>
              <a:t>La scène est située dans un Berlin riche où ces femmes, évidemment cinq </a:t>
            </a:r>
            <a:r>
              <a:rPr lang="fr-FR" dirty="0" smtClean="0">
                <a:latin typeface="Garamond" pitchFamily="18" charset="0"/>
              </a:rPr>
              <a:t>prostituées, </a:t>
            </a:r>
            <a:r>
              <a:rPr lang="fr-FR" dirty="0" smtClean="0">
                <a:latin typeface="Garamond" pitchFamily="18" charset="0"/>
              </a:rPr>
              <a:t>sont représentées  avec des coups de pinceau et formes </a:t>
            </a:r>
            <a:r>
              <a:rPr lang="fr-FR" dirty="0" smtClean="0">
                <a:latin typeface="Garamond" pitchFamily="18" charset="0"/>
              </a:rPr>
              <a:t>anguleuses qui </a:t>
            </a:r>
            <a:r>
              <a:rPr lang="fr-FR" dirty="0" smtClean="0">
                <a:latin typeface="Garamond" pitchFamily="18" charset="0"/>
              </a:rPr>
              <a:t>accentuent l'illustration de la femme comme presque un "oiseau méchant" qui se prostitue </a:t>
            </a:r>
            <a:r>
              <a:rPr lang="fr-FR" dirty="0" smtClean="0">
                <a:latin typeface="Garamond" pitchFamily="18" charset="0"/>
              </a:rPr>
              <a:t> </a:t>
            </a:r>
            <a:r>
              <a:rPr lang="fr-FR" dirty="0" smtClean="0">
                <a:latin typeface="Garamond" pitchFamily="18" charset="0"/>
              </a:rPr>
              <a:t>non seulement </a:t>
            </a:r>
            <a:r>
              <a:rPr lang="fr-FR" dirty="0" smtClean="0">
                <a:latin typeface="Garamond" pitchFamily="18" charset="0"/>
              </a:rPr>
              <a:t> </a:t>
            </a:r>
            <a:r>
              <a:rPr lang="fr-FR" dirty="0" smtClean="0">
                <a:latin typeface="Garamond" pitchFamily="18" charset="0"/>
              </a:rPr>
              <a:t>pour la misère </a:t>
            </a:r>
            <a:r>
              <a:rPr lang="fr-FR" dirty="0" smtClean="0">
                <a:latin typeface="Garamond" pitchFamily="18" charset="0"/>
              </a:rPr>
              <a:t>mais </a:t>
            </a:r>
            <a:r>
              <a:rPr lang="fr-FR" smtClean="0">
                <a:latin typeface="Garamond" pitchFamily="18" charset="0"/>
              </a:rPr>
              <a:t>aussi  </a:t>
            </a:r>
            <a:r>
              <a:rPr lang="fr-FR" dirty="0" smtClean="0">
                <a:latin typeface="Garamond" pitchFamily="18" charset="0"/>
              </a:rPr>
              <a:t>pour s'enrichir.</a:t>
            </a:r>
            <a:endParaRPr lang="it-IT" dirty="0">
              <a:latin typeface="Garamond" pitchFamily="18" charset="0"/>
            </a:endParaRPr>
          </a:p>
        </p:txBody>
      </p:sp>
      <p:pic>
        <p:nvPicPr>
          <p:cNvPr id="4" name="Immagine 3" descr="Kirchner_-_Fünf_Frauen_auf_der_Straße.jpg"/>
          <p:cNvPicPr>
            <a:picLocks noChangeAspect="1"/>
          </p:cNvPicPr>
          <p:nvPr/>
        </p:nvPicPr>
        <p:blipFill>
          <a:blip r:embed="rId2"/>
          <a:stretch>
            <a:fillRect/>
          </a:stretch>
        </p:blipFill>
        <p:spPr>
          <a:xfrm>
            <a:off x="5334139" y="1600201"/>
            <a:ext cx="3461029" cy="452596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4595018"/>
            <a:ext cx="8229600" cy="4525963"/>
          </a:xfrm>
        </p:spPr>
        <p:txBody>
          <a:bodyPr/>
          <a:lstStyle/>
          <a:p>
            <a:pPr>
              <a:buNone/>
            </a:pPr>
            <a:r>
              <a:rPr lang="it-IT" dirty="0" smtClean="0"/>
              <a:t>    ARIA CARRARA, CHIARA GUARNIERI, DEBORAH CIPRIANI, ARIANNA MONTANINI</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566</Words>
  <Application>Microsoft Office PowerPoint</Application>
  <PresentationFormat>Presentazione su schermo (4:3)</PresentationFormat>
  <Paragraphs>17</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LA FEMME DANS L’EXPRESSIONNISME</vt:lpstr>
      <vt:lpstr>L’EXPRESSIONNISME</vt:lpstr>
      <vt:lpstr>L'EXPRESSIONNISME ALLEMAND ET DIE BRÜCKE</vt:lpstr>
      <vt:lpstr>KIRCHNER</vt:lpstr>
      <vt:lpstr>KIRCHNER- MARZELLA</vt:lpstr>
      <vt:lpstr>Edvard Munch - Puberté</vt:lpstr>
      <vt:lpstr>Cinq femmes dans la rue (en allemand : Fünf Frauen auf der Straße)</vt:lpstr>
      <vt:lpstr>Diapositiva 8</vt:lpstr>
    </vt:vector>
  </TitlesOfParts>
  <Company>nessuna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femme dans l’expressionnisme</dc:title>
  <dc:creator>Michele carrara</dc:creator>
  <cp:lastModifiedBy>Utente</cp:lastModifiedBy>
  <cp:revision>22</cp:revision>
  <dcterms:created xsi:type="dcterms:W3CDTF">2017-04-06T18:53:21Z</dcterms:created>
  <dcterms:modified xsi:type="dcterms:W3CDTF">2017-04-26T20:40:55Z</dcterms:modified>
</cp:coreProperties>
</file>